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71" r:id="rId5"/>
    <p:sldId id="258" r:id="rId6"/>
    <p:sldId id="259" r:id="rId7"/>
    <p:sldId id="261" r:id="rId8"/>
    <p:sldId id="274" r:id="rId9"/>
    <p:sldId id="275" r:id="rId10"/>
    <p:sldId id="262" r:id="rId11"/>
    <p:sldId id="267" r:id="rId12"/>
    <p:sldId id="269" r:id="rId13"/>
    <p:sldId id="263" r:id="rId14"/>
    <p:sldId id="268" r:id="rId15"/>
    <p:sldId id="270" r:id="rId16"/>
    <p:sldId id="264" r:id="rId17"/>
    <p:sldId id="265" r:id="rId18"/>
    <p:sldId id="276" r:id="rId19"/>
    <p:sldId id="277" r:id="rId20"/>
    <p:sldId id="272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20B1-379C-4AFB-9C4A-228C895ADB1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结构关键字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3345" y="2036620"/>
            <a:ext cx="10603346" cy="2101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smtClean="0"/>
              <a:t>mqmsg:COUNTER</a:t>
            </a:r>
            <a:r>
              <a:rPr lang="en-US" sz="1800" dirty="0" smtClean="0"/>
              <a:t>_20200514145148513_eb8a8f8a7730</a:t>
            </a:r>
            <a:r>
              <a:rPr lang="en-US" sz="1800" dirty="0"/>
              <a:t>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    "</a:t>
            </a:r>
            <a:r>
              <a:rPr lang="en-US" sz="1800" dirty="0" err="1"/>
              <a:t>msgType</a:t>
            </a:r>
            <a:r>
              <a:rPr lang="en-US" sz="1800" dirty="0" smtClean="0"/>
              <a:t>":"",</a:t>
            </a:r>
          </a:p>
          <a:p>
            <a:pPr algn="l"/>
            <a:r>
              <a:rPr lang="en-US" sz="1800" dirty="0" smtClean="0"/>
              <a:t>     ….</a:t>
            </a:r>
            <a:br>
              <a:rPr lang="en-US" sz="1800" dirty="0" smtClean="0"/>
            </a:br>
            <a:r>
              <a:rPr lang="en-US" sz="1800" dirty="0"/>
              <a:t> </a:t>
            </a:r>
            <a:r>
              <a:rPr lang="en-US" sz="1800" dirty="0" smtClean="0"/>
              <a:t>   </a:t>
            </a:r>
            <a:r>
              <a:rPr lang="en-US" sz="1800" dirty="0" smtClean="0">
                <a:solidFill>
                  <a:srgbClr val="FF0000"/>
                </a:solidFill>
              </a:rPr>
              <a:t>"issueOc":“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",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    "issueSweep":“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",</a:t>
            </a:r>
            <a:r>
              <a:rPr lang="en-US" sz="1800" dirty="0" smtClean="0"/>
              <a:t> 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   "</a:t>
            </a:r>
            <a:r>
              <a:rPr lang="en-US" sz="1800" dirty="0" smtClean="0">
                <a:solidFill>
                  <a:srgbClr val="FF0000"/>
                </a:solidFill>
              </a:rPr>
              <a:t>syncStatus":“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",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    "data":""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6598"/>
              </p:ext>
            </p:extLst>
          </p:nvPr>
        </p:nvGraphicFramePr>
        <p:xfrm>
          <a:off x="443344" y="4137892"/>
          <a:ext cx="11305309" cy="204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issueOc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分发</a:t>
                      </a:r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状态 </a:t>
                      </a:r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未分发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分发成功</a:t>
                      </a:r>
                      <a:r>
                        <a:rPr lang="en-US" altLang="zh-C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issueSweep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分发扫码点擦状态 </a:t>
                      </a:r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未分发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分发成功</a:t>
                      </a:r>
                      <a:r>
                        <a:rPr lang="en-US" altLang="zh-CN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syncStatus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同步餐厅状态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553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issueStatus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原有分发状态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74323"/>
                  </a:ext>
                </a:extLst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443345" y="1214583"/>
            <a:ext cx="11305309" cy="63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smtClean="0"/>
              <a:t>Order </a:t>
            </a:r>
            <a:r>
              <a:rPr lang="en-US" altLang="zh-CN" sz="1800" dirty="0" err="1" smtClean="0"/>
              <a:t>mq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优</a:t>
            </a:r>
            <a:r>
              <a:rPr lang="zh-CN" altLang="en-US" sz="1800" dirty="0" smtClean="0"/>
              <a:t>化</a:t>
            </a:r>
            <a:r>
              <a:rPr lang="en-US" altLang="zh-CN" sz="1800" dirty="0" smtClean="0"/>
              <a:t>》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数据保存到新的夹下 </a:t>
            </a:r>
            <a:r>
              <a:rPr lang="en-US" altLang="zh-CN" sz="1800" dirty="0" err="1" smtClean="0"/>
              <a:t>mqmsg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60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订单分发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OC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规则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5" y="2216727"/>
            <a:ext cx="11305309" cy="436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[</a:t>
            </a:r>
            <a:br>
              <a:rPr lang="en-US" sz="1200" dirty="0" smtClean="0"/>
            </a:br>
            <a:r>
              <a:rPr lang="en-US" sz="1200" dirty="0"/>
              <a:t>    {</a:t>
            </a:r>
            <a:br>
              <a:rPr lang="en-US" sz="1200" dirty="0"/>
            </a:br>
            <a:r>
              <a:rPr lang="en-US" sz="1200" dirty="0"/>
              <a:t>        </a:t>
            </a:r>
            <a:r>
              <a:rPr lang="en-US" sz="1200" b="1" dirty="0"/>
              <a:t>"</a:t>
            </a:r>
            <a:r>
              <a:rPr lang="en-US" sz="1200" b="1" dirty="0" err="1"/>
              <a:t>ruleBean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CompareRuleDefaultImpl</a:t>
            </a:r>
            <a:r>
              <a:rPr lang="en-US" sz="1200" b="1" dirty="0"/>
              <a:t>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</a:t>
            </a:r>
            <a:r>
              <a:rPr lang="en-US" sz="1200" b="1" dirty="0"/>
              <a:t>"</a:t>
            </a:r>
            <a:r>
              <a:rPr lang="en-US" sz="1200" b="1" dirty="0" err="1"/>
              <a:t>connList</a:t>
            </a:r>
            <a:r>
              <a:rPr lang="en-US" sz="1200" b="1" dirty="0"/>
              <a:t>"</a:t>
            </a:r>
            <a:r>
              <a:rPr lang="en-US" sz="1200" dirty="0"/>
              <a:t>:[</a:t>
            </a:r>
            <a:br>
              <a:rPr lang="en-US" sz="1200" dirty="0"/>
            </a:br>
            <a:r>
              <a:rPr lang="en-US" sz="1200" dirty="0"/>
              <a:t>            {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connName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getMsgType</a:t>
            </a:r>
            <a:r>
              <a:rPr lang="en-US" sz="1200" b="1" dirty="0"/>
              <a:t>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"connValue"</a:t>
            </a:r>
            <a:r>
              <a:rPr lang="en-US" sz="1200" dirty="0"/>
              <a:t>:</a:t>
            </a:r>
            <a:r>
              <a:rPr lang="en-US" sz="1200" b="1" dirty="0"/>
              <a:t>"COUNTER_ORDER_OC,SWEEP_ORDER_OC,KIOSK_ORDER_OC,KDS_ORDER_OC"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connIsMap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false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connExt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connBean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CompareConnInImpl</a:t>
            </a:r>
            <a:r>
              <a:rPr lang="en-US" sz="1200" b="1" dirty="0"/>
              <a:t>"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}</a:t>
            </a:r>
            <a:br>
              <a:rPr lang="en-US" sz="1200" dirty="0"/>
            </a:br>
            <a:r>
              <a:rPr lang="en-US" sz="1200" dirty="0"/>
              <a:t>        ],</a:t>
            </a:r>
            <a:br>
              <a:rPr lang="en-US" sz="1200" dirty="0"/>
            </a:br>
            <a:r>
              <a:rPr lang="en-US" sz="1200" dirty="0"/>
              <a:t>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resultList</a:t>
            </a:r>
            <a:r>
              <a:rPr lang="en-US" sz="1200" b="1" dirty="0"/>
              <a:t>"</a:t>
            </a:r>
            <a:r>
              <a:rPr lang="en-US" sz="1200" dirty="0"/>
              <a:t>:[</a:t>
            </a:r>
            <a:br>
              <a:rPr lang="en-US" sz="1200" dirty="0"/>
            </a:br>
            <a:r>
              <a:rPr lang="en-US" sz="1200" dirty="0"/>
              <a:t>            {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resultValue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OrderIssueOCDirectServiceImpl</a:t>
            </a:r>
            <a:r>
              <a:rPr lang="en-US" sz="1200" b="1" dirty="0"/>
              <a:t>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resultExt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resultBean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CompareResultDefaultImpl</a:t>
            </a:r>
            <a:r>
              <a:rPr lang="en-US" sz="1200" b="1" dirty="0"/>
              <a:t>"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},</a:t>
            </a:r>
            <a:br>
              <a:rPr lang="en-US" sz="1200" dirty="0"/>
            </a:br>
            <a:r>
              <a:rPr lang="en-US" sz="1200" dirty="0"/>
              <a:t>            {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resultValue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OrderIssueOCMQServiceImpl</a:t>
            </a:r>
            <a:r>
              <a:rPr lang="en-US" sz="1200" b="1" dirty="0"/>
              <a:t>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resultExt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resultBean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CompareResultDefaultImpl</a:t>
            </a:r>
            <a:r>
              <a:rPr lang="en-US" sz="1200" b="1" dirty="0"/>
              <a:t>"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}</a:t>
            </a:r>
            <a:br>
              <a:rPr lang="en-US" sz="1200" dirty="0"/>
            </a:br>
            <a:r>
              <a:rPr lang="en-US" sz="1200" dirty="0"/>
              <a:t>        ]</a:t>
            </a:r>
            <a:br>
              <a:rPr lang="en-US" sz="1200" dirty="0"/>
            </a:br>
            <a:r>
              <a:rPr lang="en-US" sz="1200" dirty="0"/>
              <a:t>    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]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3345" y="1131456"/>
            <a:ext cx="11305308" cy="90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订单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分发</a:t>
            </a:r>
            <a:r>
              <a:rPr lang="en-US" altLang="zh-CN" sz="1800" dirty="0" err="1" smtClean="0"/>
              <a:t>msgType</a:t>
            </a:r>
            <a:r>
              <a:rPr lang="en-US" altLang="zh-CN" sz="1800" dirty="0" smtClean="0"/>
              <a:t>:</a:t>
            </a:r>
          </a:p>
          <a:p>
            <a:pPr algn="l"/>
            <a:r>
              <a:rPr lang="en-US" sz="1800" dirty="0" smtClean="0"/>
              <a:t>COUNTER_ORDER_OC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SWEEP_ORDER_OC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KIOSK_ORDER_OC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KDS_ORDER_OC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44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订单分发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OC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31456"/>
            <a:ext cx="111061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订单分发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OC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核心处理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69567"/>
              </p:ext>
            </p:extLst>
          </p:nvPr>
        </p:nvGraphicFramePr>
        <p:xfrm>
          <a:off x="443345" y="1971964"/>
          <a:ext cx="11305309" cy="296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状态判断 </a:t>
                      </a:r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数据检查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已同步直接退出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数据不存在（异常）数据不全直接放入死信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strike="sngStrike" dirty="0" smtClean="0"/>
                        <a:t>根据</a:t>
                      </a:r>
                      <a:r>
                        <a:rPr lang="en-US" altLang="zh-CN" strike="sngStrike" dirty="0" err="1" smtClean="0"/>
                        <a:t>saleType</a:t>
                      </a:r>
                      <a:r>
                        <a:rPr lang="zh-CN" altLang="en-US" strike="sngStrike" dirty="0" smtClean="0"/>
                        <a:t>判断是否分发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trike="sngStrike" dirty="0" smtClean="0"/>
                        <a:t>根据获取的</a:t>
                      </a:r>
                      <a:r>
                        <a:rPr lang="en-US" altLang="zh-CN" strike="sngStrike" dirty="0" err="1" smtClean="0"/>
                        <a:t>issueType</a:t>
                      </a:r>
                      <a:r>
                        <a:rPr lang="zh-CN" altLang="en-US" strike="sngStrike" dirty="0" smtClean="0"/>
                        <a:t>获取配置的</a:t>
                      </a:r>
                      <a:r>
                        <a:rPr lang="en-US" altLang="zh-CN" strike="sngStrike" dirty="0" err="1" smtClean="0"/>
                        <a:t>saleType</a:t>
                      </a:r>
                      <a:r>
                        <a:rPr lang="en-US" altLang="zh-CN" strike="sngStrike" dirty="0" smtClean="0"/>
                        <a:t> </a:t>
                      </a:r>
                      <a:r>
                        <a:rPr lang="zh-CN" altLang="en-US" strike="sngStrike" dirty="0" smtClean="0"/>
                        <a:t>判断是否需要分发不需要则直接设置对应分发状态为</a:t>
                      </a:r>
                      <a:r>
                        <a:rPr lang="en-US" altLang="zh-CN" strike="sngStrike" dirty="0" smtClean="0"/>
                        <a:t>1 </a:t>
                      </a:r>
                      <a:r>
                        <a:rPr lang="zh-CN" altLang="en-US" strike="sngStrike" dirty="0" smtClean="0"/>
                        <a:t>（例如：</a:t>
                      </a:r>
                      <a:r>
                        <a:rPr lang="en-US" altLang="zh-CN" strike="sngStrike" dirty="0" err="1" smtClean="0"/>
                        <a:t>issueSweep</a:t>
                      </a:r>
                      <a:r>
                        <a:rPr lang="en-US" altLang="zh-CN" strike="sngStrike" baseline="0" dirty="0" smtClean="0"/>
                        <a:t> </a:t>
                      </a:r>
                      <a:r>
                        <a:rPr lang="zh-CN" altLang="en-US" strike="sngStrike" baseline="0" dirty="0" smtClean="0"/>
                        <a:t>直接更新为</a:t>
                      </a:r>
                      <a:r>
                        <a:rPr lang="en-US" altLang="zh-CN" strike="sngStrike" baseline="0" dirty="0" smtClean="0"/>
                        <a:t>1  </a:t>
                      </a:r>
                      <a:r>
                        <a:rPr lang="zh-CN" altLang="en-US" b="1" strike="sngStrike" baseline="0" dirty="0" smtClean="0">
                          <a:solidFill>
                            <a:srgbClr val="FF0000"/>
                          </a:solidFill>
                        </a:rPr>
                        <a:t>不存在配置则视为需要分发</a:t>
                      </a:r>
                      <a:r>
                        <a:rPr lang="zh-CN" altLang="en-US" strike="sngStrike" dirty="0" smtClean="0"/>
                        <a:t>）</a:t>
                      </a:r>
                      <a:endParaRPr lang="en-US" strike="sngStrik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62368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重试分发</a:t>
                      </a:r>
                      <a:r>
                        <a:rPr lang="en-US" altLang="zh-CN" dirty="0" smtClean="0"/>
                        <a:t>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原</a:t>
                      </a:r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分发处理逻辑根据配置走</a:t>
                      </a:r>
                      <a:r>
                        <a:rPr lang="en-US" altLang="zh-CN" dirty="0" err="1" smtClean="0"/>
                        <a:t>grpc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，哪下哪回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最终状态判断删除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每一步正常退出都回走此方法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553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6528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443345" y="1339272"/>
            <a:ext cx="4553527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FF0000"/>
                </a:solidFill>
              </a:rPr>
              <a:t>（注意被清空的</a:t>
            </a: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2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订单分发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SWEEP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规则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5" y="2021305"/>
            <a:ext cx="5523137" cy="478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[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    {</a:t>
            </a:r>
            <a:br>
              <a:rPr lang="en-US" sz="1200" dirty="0"/>
            </a:br>
            <a:r>
              <a:rPr lang="en-US" sz="1200" dirty="0"/>
              <a:t>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ruleBean</a:t>
            </a:r>
            <a:r>
              <a:rPr lang="en-US" sz="1200" b="1" dirty="0" smtClean="0"/>
              <a:t>”</a:t>
            </a:r>
            <a:r>
              <a:rPr lang="en-US" sz="1200" dirty="0" smtClean="0"/>
              <a:t>: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CompareRuleDefaultImpl</a:t>
            </a:r>
            <a:r>
              <a:rPr lang="en-US" sz="1200" b="1" dirty="0" smtClean="0"/>
              <a:t>”</a:t>
            </a:r>
            <a:r>
              <a:rPr lang="en-US" sz="1200" dirty="0" smtClean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connList</a:t>
            </a:r>
            <a:r>
              <a:rPr lang="en-US" sz="1200" b="1" dirty="0" smtClean="0"/>
              <a:t>”</a:t>
            </a:r>
            <a:r>
              <a:rPr lang="en-US" sz="1200" dirty="0" smtClean="0"/>
              <a:t>:[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{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connName</a:t>
            </a:r>
            <a:r>
              <a:rPr lang="en-US" sz="1200" b="1" dirty="0" smtClean="0"/>
              <a:t>”</a:t>
            </a:r>
            <a:r>
              <a:rPr lang="en-US" sz="1200" dirty="0" smtClean="0"/>
              <a:t>: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getMsgType</a:t>
            </a:r>
            <a:r>
              <a:rPr lang="en-US" sz="1200" b="1" dirty="0" smtClean="0"/>
              <a:t>”</a:t>
            </a:r>
            <a:r>
              <a:rPr lang="en-US" sz="1200" dirty="0" smtClean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connValue</a:t>
            </a:r>
            <a:r>
              <a:rPr lang="en-US" sz="1200" b="1" dirty="0" smtClean="0"/>
              <a:t>”</a:t>
            </a:r>
            <a:r>
              <a:rPr lang="en-US" sz="1200" dirty="0" smtClean="0"/>
              <a:t>:</a:t>
            </a:r>
            <a:r>
              <a:rPr lang="en-US" sz="1200" b="1" dirty="0" smtClean="0"/>
              <a:t>“COUNTER_ORDER_OC”</a:t>
            </a:r>
            <a:r>
              <a:rPr lang="en-US" sz="1200" dirty="0" smtClean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connIsMap</a:t>
            </a:r>
            <a:r>
              <a:rPr lang="en-US" sz="1200" b="1" dirty="0" smtClean="0"/>
              <a:t>”</a:t>
            </a:r>
            <a:r>
              <a:rPr lang="en-US" sz="1200" dirty="0" smtClean="0"/>
              <a:t>:</a:t>
            </a:r>
            <a:r>
              <a:rPr lang="en-US" sz="1200" b="1" dirty="0"/>
              <a:t>false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connExt</a:t>
            </a:r>
            <a:r>
              <a:rPr lang="en-US" sz="1200" b="1" dirty="0" smtClean="0"/>
              <a:t>”</a:t>
            </a:r>
            <a:r>
              <a:rPr lang="en-US" sz="1200" dirty="0" smtClean="0"/>
              <a:t>:</a:t>
            </a:r>
            <a:r>
              <a:rPr lang="en-US" sz="1200" b="1" dirty="0" smtClean="0"/>
              <a:t>“”</a:t>
            </a:r>
            <a:r>
              <a:rPr lang="en-US" sz="1200" dirty="0" smtClean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connBean</a:t>
            </a:r>
            <a:r>
              <a:rPr lang="en-US" sz="1200" b="1" dirty="0" smtClean="0"/>
              <a:t>”</a:t>
            </a:r>
            <a:r>
              <a:rPr lang="en-US" sz="1200" dirty="0" smtClean="0"/>
              <a:t>: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CompareConnInImpl</a:t>
            </a:r>
            <a:r>
              <a:rPr lang="en-US" sz="1200" b="1" dirty="0" smtClean="0"/>
              <a:t>”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],</a:t>
            </a:r>
            <a:br>
              <a:rPr lang="en-US" sz="1200" dirty="0"/>
            </a:br>
            <a:r>
              <a:rPr lang="en-US" sz="1200" dirty="0"/>
              <a:t>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resultList</a:t>
            </a:r>
            <a:r>
              <a:rPr lang="en-US" sz="1200" b="1" dirty="0"/>
              <a:t>"</a:t>
            </a:r>
            <a:r>
              <a:rPr lang="en-US" sz="1200" dirty="0"/>
              <a:t>:[</a:t>
            </a:r>
            <a:br>
              <a:rPr lang="en-US" sz="1200" dirty="0"/>
            </a:br>
            <a:r>
              <a:rPr lang="en-US" sz="1200" dirty="0"/>
              <a:t>            {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resultValue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OrderIssueSWEEPDirectServiceImpl</a:t>
            </a:r>
            <a:r>
              <a:rPr lang="en-US" sz="1200" b="1" dirty="0"/>
              <a:t>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resultExt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resultBean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CompareResultDefaultImpl</a:t>
            </a:r>
            <a:r>
              <a:rPr lang="en-US" sz="1200" b="1" dirty="0"/>
              <a:t>"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},</a:t>
            </a:r>
            <a:br>
              <a:rPr lang="en-US" sz="1200" dirty="0"/>
            </a:br>
            <a:r>
              <a:rPr lang="en-US" sz="1200" dirty="0"/>
              <a:t>            {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resultValue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OrderIssueSWEEPMQServiceImpl</a:t>
            </a:r>
            <a:r>
              <a:rPr lang="en-US" sz="1200" b="1" dirty="0"/>
              <a:t>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resultExt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             </a:t>
            </a:r>
            <a:r>
              <a:rPr lang="en-US" sz="1200" b="1" dirty="0"/>
              <a:t>"</a:t>
            </a:r>
            <a:r>
              <a:rPr lang="en-US" sz="1200" b="1" dirty="0" err="1"/>
              <a:t>resultBean</a:t>
            </a:r>
            <a:r>
              <a:rPr lang="en-US" sz="1200" b="1" dirty="0"/>
              <a:t>"</a:t>
            </a:r>
            <a:r>
              <a:rPr lang="en-US" sz="1200" dirty="0"/>
              <a:t>:</a:t>
            </a:r>
            <a:r>
              <a:rPr lang="en-US" sz="1200" b="1" dirty="0"/>
              <a:t>"</a:t>
            </a:r>
            <a:r>
              <a:rPr lang="en-US" sz="1200" b="1" dirty="0" err="1"/>
              <a:t>CompareResultDefaultImpl</a:t>
            </a:r>
            <a:r>
              <a:rPr lang="en-US" sz="1200" b="1" dirty="0"/>
              <a:t>"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        }</a:t>
            </a:r>
            <a:br>
              <a:rPr lang="en-US" sz="1200" dirty="0"/>
            </a:br>
            <a:r>
              <a:rPr lang="en-US" sz="1200" dirty="0"/>
              <a:t>        ]</a:t>
            </a:r>
            <a:br>
              <a:rPr lang="en-US" sz="1200" dirty="0"/>
            </a:br>
            <a:r>
              <a:rPr lang="en-US" sz="1200" dirty="0"/>
              <a:t>    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]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6472" y="1131456"/>
            <a:ext cx="5652654" cy="65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订单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分发</a:t>
            </a:r>
            <a:r>
              <a:rPr lang="en-US" altLang="zh-CN" sz="1800" dirty="0" err="1" smtClean="0"/>
              <a:t>msgType</a:t>
            </a:r>
            <a:r>
              <a:rPr lang="en-US" altLang="zh-CN" sz="1800" dirty="0" smtClean="0"/>
              <a:t>:</a:t>
            </a:r>
          </a:p>
          <a:p>
            <a:pPr algn="l"/>
            <a:r>
              <a:rPr lang="en-US" sz="1800" dirty="0" smtClean="0"/>
              <a:t>COUNTER_ORDER_OC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984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订单分发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SWEEP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942109"/>
            <a:ext cx="111823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订单分发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SWEEP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核心处理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32575"/>
              </p:ext>
            </p:extLst>
          </p:nvPr>
        </p:nvGraphicFramePr>
        <p:xfrm>
          <a:off x="443344" y="1131456"/>
          <a:ext cx="11305309" cy="338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状态判断 </a:t>
                      </a:r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数据检查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已同步直接退出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数据不存在（异常） 数据不全直接放入死信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获取订单状态 </a:t>
                      </a:r>
                      <a:r>
                        <a:rPr lang="en-US" altLang="zh-CN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saleType</a:t>
                      </a:r>
                      <a:endPara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非最终状态的订单直接退出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93945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</a:t>
                      </a:r>
                      <a:r>
                        <a:rPr lang="en-US" altLang="zh-CN" dirty="0" err="1" smtClean="0"/>
                        <a:t>saleType</a:t>
                      </a:r>
                      <a:r>
                        <a:rPr lang="zh-CN" altLang="en-US" dirty="0" smtClean="0"/>
                        <a:t>判断是否分发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根据获取的</a:t>
                      </a:r>
                      <a:r>
                        <a:rPr lang="en-US" altLang="zh-CN" dirty="0" err="1" smtClean="0"/>
                        <a:t>issueType</a:t>
                      </a:r>
                      <a:r>
                        <a:rPr lang="zh-CN" altLang="en-US" dirty="0" smtClean="0"/>
                        <a:t>获取配置的</a:t>
                      </a:r>
                      <a:r>
                        <a:rPr lang="en-US" altLang="zh-CN" dirty="0" err="1" smtClean="0"/>
                        <a:t>saleType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判断是否需要分发不需要则直接设置对应分发状态为</a:t>
                      </a:r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（例如：</a:t>
                      </a:r>
                      <a:r>
                        <a:rPr lang="en-US" altLang="zh-CN" dirty="0" err="1" smtClean="0"/>
                        <a:t>issueSweep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直接更新为</a:t>
                      </a:r>
                      <a:r>
                        <a:rPr lang="en-US" altLang="zh-CN" baseline="0" dirty="0" smtClean="0"/>
                        <a:t>1  </a:t>
                      </a:r>
                      <a:r>
                        <a:rPr lang="zh-CN" altLang="en-US" b="1" baseline="0" dirty="0" smtClean="0">
                          <a:solidFill>
                            <a:srgbClr val="FF0000"/>
                          </a:solidFill>
                        </a:rPr>
                        <a:t>不存在配置则视为需要分发 且 已经成功</a:t>
                      </a:r>
                      <a:r>
                        <a:rPr lang="zh-CN" altLang="en-US" dirty="0" smtClean="0"/>
                        <a:t>）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1914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重试分发</a:t>
                      </a:r>
                      <a:r>
                        <a:rPr lang="en-US" altLang="zh-CN" dirty="0" smtClean="0"/>
                        <a:t>SWEEP</a:t>
                      </a:r>
                      <a:r>
                        <a:rPr lang="zh-CN" altLang="en-US" dirty="0" smtClean="0"/>
                        <a:t>扫码点餐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请求回调扫码点餐接口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最终状态判断删除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每一步正常退出都回走此方法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553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7432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3344" y="47012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订单状态必须为最终状态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tendered</a:t>
            </a:r>
            <a:r>
              <a:rPr lang="zh-CN" altLang="en-US" b="1" dirty="0">
                <a:solidFill>
                  <a:srgbClr val="FF0000"/>
                </a:solidFill>
              </a:rPr>
              <a:t>：结单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post-tender-void</a:t>
            </a:r>
            <a:r>
              <a:rPr lang="zh-CN" altLang="en-US" b="1" dirty="0">
                <a:solidFill>
                  <a:srgbClr val="FF0000"/>
                </a:solidFill>
              </a:rPr>
              <a:t>：退单，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cancel</a:t>
            </a:r>
            <a:r>
              <a:rPr lang="zh-CN" altLang="en-US" b="1" dirty="0">
                <a:solidFill>
                  <a:srgbClr val="FF0000"/>
                </a:solidFill>
              </a:rPr>
              <a:t>：取消单</a:t>
            </a:r>
            <a:r>
              <a:rPr lang="en-US" altLang="zh-CN" b="1" dirty="0">
                <a:solidFill>
                  <a:srgbClr val="FF0000"/>
                </a:solidFill>
              </a:rPr>
              <a:t>',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return: </a:t>
            </a:r>
            <a:r>
              <a:rPr lang="zh-CN" altLang="en-US" b="1" dirty="0">
                <a:solidFill>
                  <a:srgbClr val="FF0000"/>
                </a:solidFill>
              </a:rPr>
              <a:t>退货状态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放到核心处理类里取这个状态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0181" y="4978216"/>
            <a:ext cx="6216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issueType</a:t>
            </a:r>
            <a:r>
              <a:rPr lang="en-US" dirty="0" smtClean="0"/>
              <a:t> &amp; </a:t>
            </a:r>
            <a:r>
              <a:rPr lang="en-US" dirty="0" err="1" smtClean="0"/>
              <a:t>sale</a:t>
            </a:r>
            <a:r>
              <a:rPr lang="en-US" altLang="zh-CN" dirty="0" err="1" smtClean="0"/>
              <a:t>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配置：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“</a:t>
            </a:r>
            <a:r>
              <a:rPr lang="en-US" b="1" dirty="0" err="1"/>
              <a:t>issueSweep</a:t>
            </a:r>
            <a:r>
              <a:rPr lang="en-US" b="1" dirty="0"/>
              <a:t>”</a:t>
            </a:r>
            <a:r>
              <a:rPr lang="en-US" dirty="0"/>
              <a:t>:</a:t>
            </a:r>
            <a:r>
              <a:rPr lang="en-US" b="1" dirty="0"/>
              <a:t>“</a:t>
            </a:r>
            <a:r>
              <a:rPr lang="en-US" b="1" dirty="0" err="1"/>
              <a:t>tendered,cancel,return,</a:t>
            </a:r>
            <a:r>
              <a:rPr lang="en-US" altLang="zh-CN" b="1" dirty="0" err="1"/>
              <a:t>post</a:t>
            </a:r>
            <a:r>
              <a:rPr lang="en-US" altLang="zh-CN" b="1" dirty="0"/>
              <a:t>-tender-void </a:t>
            </a:r>
            <a:r>
              <a:rPr lang="en-US" b="1" dirty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02909" y="720436"/>
            <a:ext cx="4553527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FF0000"/>
                </a:solidFill>
              </a:rPr>
              <a:t>（注意被清空的</a:t>
            </a: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2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订单最终状态判断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5" y="1131456"/>
            <a:ext cx="11176000" cy="5564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55488" y="1131456"/>
            <a:ext cx="6212325" cy="5250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{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>    "COUNTER_ORDER_OC":[</a:t>
            </a:r>
            <a:br>
              <a:rPr lang="en-US" sz="1800" b="1" dirty="0"/>
            </a:br>
            <a:r>
              <a:rPr lang="en-US" sz="1800" b="1" dirty="0"/>
              <a:t>        "</a:t>
            </a:r>
            <a:r>
              <a:rPr lang="en-US" sz="1800" b="1" dirty="0" err="1"/>
              <a:t>issueOc</a:t>
            </a:r>
            <a:r>
              <a:rPr lang="en-US" sz="1800" b="1" dirty="0"/>
              <a:t>",</a:t>
            </a:r>
            <a:br>
              <a:rPr lang="en-US" sz="1800" b="1" dirty="0"/>
            </a:br>
            <a:r>
              <a:rPr lang="en-US" sz="1800" b="1" dirty="0"/>
              <a:t>        "</a:t>
            </a:r>
            <a:r>
              <a:rPr lang="en-US" sz="1800" b="1" dirty="0" err="1"/>
              <a:t>issueSweep</a:t>
            </a:r>
            <a:r>
              <a:rPr lang="en-US" sz="1800" b="1" dirty="0"/>
              <a:t>"</a:t>
            </a:r>
            <a:br>
              <a:rPr lang="en-US" sz="1800" b="1" dirty="0"/>
            </a:br>
            <a:r>
              <a:rPr lang="en-US" sz="1800" b="1" dirty="0"/>
              <a:t>    ],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>    "SWEEP_ORDER_OC":[</a:t>
            </a:r>
            <a:br>
              <a:rPr lang="en-US" sz="1800" b="1" dirty="0"/>
            </a:br>
            <a:r>
              <a:rPr lang="en-US" sz="1800" b="1" dirty="0"/>
              <a:t>        "</a:t>
            </a:r>
            <a:r>
              <a:rPr lang="en-US" sz="1800" b="1" dirty="0" err="1"/>
              <a:t>issueOc</a:t>
            </a:r>
            <a:r>
              <a:rPr lang="en-US" sz="1800" b="1" dirty="0"/>
              <a:t>"</a:t>
            </a:r>
            <a:br>
              <a:rPr lang="en-US" sz="1800" b="1" dirty="0"/>
            </a:br>
            <a:r>
              <a:rPr lang="en-US" sz="1800" b="1" dirty="0"/>
              <a:t>    ],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>    "KIOSK_ORDER_OC":[</a:t>
            </a:r>
            <a:br>
              <a:rPr lang="en-US" sz="1800" b="1" dirty="0"/>
            </a:br>
            <a:r>
              <a:rPr lang="en-US" sz="1800" b="1" dirty="0"/>
              <a:t>        "</a:t>
            </a:r>
            <a:r>
              <a:rPr lang="en-US" sz="1800" b="1" dirty="0" err="1"/>
              <a:t>issueOc</a:t>
            </a:r>
            <a:r>
              <a:rPr lang="en-US" sz="1800" b="1" dirty="0"/>
              <a:t>"</a:t>
            </a:r>
            <a:br>
              <a:rPr lang="en-US" sz="1800" b="1" dirty="0"/>
            </a:br>
            <a:r>
              <a:rPr lang="en-US" sz="1800" b="1" dirty="0"/>
              <a:t>    ],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>    "KDS_ORDER_OC":[</a:t>
            </a:r>
            <a:br>
              <a:rPr lang="en-US" sz="1800" b="1" dirty="0"/>
            </a:br>
            <a:r>
              <a:rPr lang="en-US" sz="1800" b="1" dirty="0"/>
              <a:t>        "</a:t>
            </a:r>
            <a:r>
              <a:rPr lang="en-US" sz="1800" b="1" dirty="0" err="1"/>
              <a:t>issueOc</a:t>
            </a:r>
            <a:r>
              <a:rPr lang="en-US" sz="1800" b="1" dirty="0"/>
              <a:t>"</a:t>
            </a:r>
            <a:br>
              <a:rPr lang="en-US" sz="1800" b="1" dirty="0"/>
            </a:br>
            <a:r>
              <a:rPr lang="en-US" sz="1800" b="1" dirty="0"/>
              <a:t>    ]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}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 smtClean="0"/>
              <a:t>{"</a:t>
            </a:r>
            <a:r>
              <a:rPr lang="en-US" sz="1800" b="1" dirty="0" err="1" smtClean="0"/>
              <a:t>issueOc</a:t>
            </a:r>
            <a:r>
              <a:rPr lang="en-US" sz="1800" b="1" dirty="0" smtClean="0"/>
              <a:t>":"all","</a:t>
            </a:r>
            <a:r>
              <a:rPr lang="en-US" sz="1800" b="1" dirty="0" err="1" smtClean="0"/>
              <a:t>issueSweep</a:t>
            </a:r>
            <a:r>
              <a:rPr lang="en-US" sz="1800" b="1" dirty="0" smtClean="0"/>
              <a:t>":"</a:t>
            </a:r>
            <a:r>
              <a:rPr lang="en-US" sz="1800" b="1" dirty="0" err="1" smtClean="0"/>
              <a:t>tendered,cancel,return</a:t>
            </a:r>
            <a:r>
              <a:rPr lang="en-US" sz="1800" b="1" dirty="0" smtClean="0"/>
              <a:t>"}</a:t>
            </a:r>
            <a:endParaRPr lang="en-US" sz="1800" b="1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3345" y="1131456"/>
            <a:ext cx="4451928" cy="5250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判断订单同步状态 </a:t>
            </a:r>
            <a:r>
              <a:rPr lang="en-US" altLang="zh-CN" sz="1800" dirty="0" err="1" smtClean="0"/>
              <a:t>syncStatus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为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，根据订单报文</a:t>
            </a:r>
            <a:r>
              <a:rPr lang="en-US" altLang="zh-CN" sz="1800" dirty="0" err="1" smtClean="0"/>
              <a:t>msgType</a:t>
            </a:r>
            <a:r>
              <a:rPr lang="zh-CN" altLang="en-US" sz="1800" dirty="0" smtClean="0"/>
              <a:t>判断（右侧为配置）是否分发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及</a:t>
            </a:r>
            <a:r>
              <a:rPr lang="en-US" altLang="zh-CN" sz="1800" dirty="0" smtClean="0"/>
              <a:t>SWEEP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、如果不需要分发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SWEEP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，同步成功 </a:t>
            </a:r>
            <a:r>
              <a:rPr lang="en-US" altLang="zh-CN" sz="1800" dirty="0" err="1" smtClean="0"/>
              <a:t>syncStatus</a:t>
            </a:r>
            <a:r>
              <a:rPr lang="en-US" altLang="zh-CN" sz="1800" dirty="0" smtClean="0"/>
              <a:t> =1 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就视为最终状态直接删除</a:t>
            </a:r>
            <a:r>
              <a:rPr lang="en-US" altLang="zh-CN" sz="18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中的报文。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、如果只需要分发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，同步成功</a:t>
            </a:r>
            <a:r>
              <a:rPr lang="en-US" altLang="zh-CN" sz="1800" dirty="0" err="1" smtClean="0"/>
              <a:t>syncStatus</a:t>
            </a:r>
            <a:r>
              <a:rPr lang="en-US" altLang="zh-CN" sz="1800" dirty="0" smtClean="0"/>
              <a:t> =1 </a:t>
            </a:r>
            <a:r>
              <a:rPr lang="zh-CN" altLang="en-US" sz="1800" dirty="0" smtClean="0"/>
              <a:t>、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分发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成功 </a:t>
            </a:r>
            <a:r>
              <a:rPr lang="en-US" altLang="zh-CN" sz="1800" dirty="0" err="1" smtClean="0"/>
              <a:t>issueOC</a:t>
            </a:r>
            <a:r>
              <a:rPr lang="en-US" altLang="zh-CN" sz="1800" dirty="0" smtClean="0"/>
              <a:t> =1 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则视为最终状态直接删除</a:t>
            </a:r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redis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中的报文。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与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SWEEP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都需要分发，同步成功</a:t>
            </a:r>
            <a:r>
              <a:rPr lang="en-US" altLang="zh-CN" sz="1800" dirty="0" err="1" smtClean="0"/>
              <a:t>syncStatus</a:t>
            </a:r>
            <a:r>
              <a:rPr lang="en-US" altLang="zh-CN" sz="1800" dirty="0" smtClean="0"/>
              <a:t> =1 </a:t>
            </a:r>
            <a:r>
              <a:rPr lang="zh-CN" altLang="en-US" sz="1800" dirty="0" smtClean="0"/>
              <a:t>、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分发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成功  </a:t>
            </a:r>
            <a:r>
              <a:rPr lang="en-US" altLang="zh-CN" sz="1800" dirty="0" err="1" smtClean="0"/>
              <a:t>issueOC</a:t>
            </a:r>
            <a:r>
              <a:rPr lang="en-US" altLang="zh-CN" sz="1800" dirty="0" smtClean="0"/>
              <a:t> =1 </a:t>
            </a:r>
            <a:r>
              <a:rPr lang="zh-CN" altLang="en-US" sz="1800" dirty="0" smtClean="0"/>
              <a:t>、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分发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SWEEP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成功 </a:t>
            </a:r>
            <a:r>
              <a:rPr lang="en-US" altLang="zh-CN" sz="1800" dirty="0" err="1" smtClean="0"/>
              <a:t>issueSweep</a:t>
            </a:r>
            <a:r>
              <a:rPr lang="en-US" altLang="zh-CN" sz="1800" dirty="0" smtClean="0"/>
              <a:t> =1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则视为最终状态直接删除</a:t>
            </a:r>
            <a:r>
              <a:rPr lang="en-US" altLang="zh-CN" sz="18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中的报文。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altLang="zh-CN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</a:rPr>
              <a:t>保证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msgType</a:t>
            </a:r>
            <a:r>
              <a:rPr lang="zh-CN" altLang="en-US" sz="1800" dirty="0" smtClean="0">
                <a:solidFill>
                  <a:srgbClr val="FF0000"/>
                </a:solidFill>
              </a:rPr>
              <a:t>包含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issueType</a:t>
            </a:r>
            <a:r>
              <a:rPr lang="zh-CN" altLang="en-US" sz="1800" dirty="0">
                <a:solidFill>
                  <a:srgbClr val="FF0000"/>
                </a:solidFill>
              </a:rPr>
              <a:t>对</a:t>
            </a:r>
            <a:r>
              <a:rPr lang="zh-CN" altLang="en-US" sz="1800" dirty="0" smtClean="0">
                <a:solidFill>
                  <a:srgbClr val="FF0000"/>
                </a:solidFill>
              </a:rPr>
              <a:t>应的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issueStatus</a:t>
            </a:r>
            <a:r>
              <a:rPr lang="zh-CN" altLang="en-US" sz="1800" dirty="0" smtClean="0">
                <a:solidFill>
                  <a:srgbClr val="FF0000"/>
                </a:solidFill>
              </a:rPr>
              <a:t>最终都能为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即可。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/>
            <a:endParaRPr lang="en-US" altLang="zh-C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4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保存文件整体流程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24" y="1782617"/>
            <a:ext cx="9335222" cy="45305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345" y="1131456"/>
            <a:ext cx="991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dirty="0">
                <a:solidFill>
                  <a:srgbClr val="FF0000"/>
                </a:solidFill>
              </a:rPr>
              <a:t>文件路</a:t>
            </a:r>
            <a:r>
              <a:rPr lang="zh-SG" altLang="en-US" dirty="0" smtClean="0">
                <a:solidFill>
                  <a:srgbClr val="FF0000"/>
                </a:solidFill>
              </a:rPr>
              <a:t>径：日</a:t>
            </a:r>
            <a:r>
              <a:rPr lang="zh-SG" altLang="en-US" dirty="0">
                <a:solidFill>
                  <a:srgbClr val="FF0000"/>
                </a:solidFill>
              </a:rPr>
              <a:t>期、</a:t>
            </a:r>
            <a:r>
              <a:rPr lang="en-US" dirty="0" err="1">
                <a:solidFill>
                  <a:srgbClr val="FF0000"/>
                </a:solidFill>
              </a:rPr>
              <a:t>storeCode</a:t>
            </a:r>
            <a:r>
              <a:rPr lang="en-US" dirty="0">
                <a:solidFill>
                  <a:srgbClr val="FF0000"/>
                </a:solidFill>
              </a:rPr>
              <a:t>、</a:t>
            </a:r>
            <a:r>
              <a:rPr lang="zh-SG" altLang="en-US" dirty="0">
                <a:solidFill>
                  <a:srgbClr val="FF0000"/>
                </a:solidFill>
              </a:rPr>
              <a:t>操作类型</a:t>
            </a:r>
            <a:r>
              <a:rPr lang="en-US" dirty="0">
                <a:solidFill>
                  <a:srgbClr val="FF0000"/>
                </a:solidFill>
              </a:rPr>
              <a:t>save</a:t>
            </a:r>
            <a:r>
              <a:rPr lang="zh-SG" altLang="en-US" dirty="0">
                <a:solidFill>
                  <a:srgbClr val="FF0000"/>
                </a:solidFill>
              </a:rPr>
              <a:t>或</a:t>
            </a:r>
            <a:r>
              <a:rPr lang="en-US" dirty="0">
                <a:solidFill>
                  <a:srgbClr val="FF0000"/>
                </a:solidFill>
              </a:rPr>
              <a:t>sync issue</a:t>
            </a:r>
            <a:r>
              <a:rPr lang="en-US" dirty="0" smtClean="0">
                <a:solidFill>
                  <a:srgbClr val="FF0000"/>
                </a:solidFill>
              </a:rPr>
              <a:t>。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ave</a:t>
            </a:r>
            <a:r>
              <a:rPr lang="zh-CN" altLang="en-US" dirty="0" smtClean="0">
                <a:solidFill>
                  <a:srgbClr val="FF0000"/>
                </a:solidFill>
              </a:rPr>
              <a:t>文件  </a:t>
            </a:r>
            <a:r>
              <a:rPr lang="en-US" altLang="zh-CN" dirty="0" smtClean="0">
                <a:solidFill>
                  <a:srgbClr val="FF0000"/>
                </a:solidFill>
              </a:rPr>
              <a:t>sync issue </a:t>
            </a:r>
            <a:r>
              <a:rPr lang="zh-CN" altLang="en-US" dirty="0" smtClean="0">
                <a:solidFill>
                  <a:srgbClr val="FF0000"/>
                </a:solidFill>
              </a:rPr>
              <a:t>文，</a:t>
            </a:r>
            <a:r>
              <a:rPr lang="en-US" altLang="zh-CN" u="sng" dirty="0" smtClean="0">
                <a:solidFill>
                  <a:srgbClr val="FF0000"/>
                </a:solidFill>
              </a:rPr>
              <a:t>sync issue </a:t>
            </a:r>
            <a:r>
              <a:rPr lang="zh-CN" altLang="en-US" u="sng" dirty="0">
                <a:solidFill>
                  <a:srgbClr val="FF0000"/>
                </a:solidFill>
              </a:rPr>
              <a:t>记录覆</a:t>
            </a:r>
            <a:r>
              <a:rPr lang="zh-CN" altLang="en-US" u="sng" dirty="0" smtClean="0">
                <a:solidFill>
                  <a:srgbClr val="FF0000"/>
                </a:solidFill>
              </a:rPr>
              <a:t>盖更新</a:t>
            </a:r>
            <a:r>
              <a:rPr lang="zh-CN" altLang="en-US" dirty="0" smtClean="0">
                <a:solidFill>
                  <a:srgbClr val="FF0000"/>
                </a:solidFill>
              </a:rPr>
              <a:t>。 文件并发写入？ </a:t>
            </a:r>
            <a:r>
              <a:rPr lang="zh-CN" altLang="en-US" b="1" dirty="0">
                <a:solidFill>
                  <a:srgbClr val="FF0000"/>
                </a:solidFill>
              </a:rPr>
              <a:t>（注意被清空的</a:t>
            </a:r>
            <a:r>
              <a:rPr lang="en-US" altLang="zh-CN" b="1" dirty="0">
                <a:solidFill>
                  <a:srgbClr val="FF0000"/>
                </a:solidFill>
              </a:rPr>
              <a:t>data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9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保存文件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路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径及补偿请求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43345" y="1131456"/>
            <a:ext cx="99106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dirty="0"/>
              <a:t>文件路</a:t>
            </a:r>
            <a:r>
              <a:rPr lang="zh-SG" altLang="en-US" dirty="0" smtClean="0"/>
              <a:t>径：</a:t>
            </a:r>
            <a:endParaRPr lang="en-US" altLang="zh-SG" dirty="0"/>
          </a:p>
          <a:p>
            <a:r>
              <a:rPr lang="en-US" dirty="0" smtClean="0">
                <a:solidFill>
                  <a:srgbClr val="FF0000"/>
                </a:solidFill>
              </a:rPr>
              <a:t>/data/file/20200522/PSH160/SAVE/COUNTER_20200522**_**.txt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/data/file </a:t>
            </a:r>
            <a:r>
              <a:rPr lang="zh-CN" altLang="en-US" sz="1600" dirty="0" smtClean="0"/>
              <a:t>为</a:t>
            </a:r>
            <a:r>
              <a:rPr lang="en-US" altLang="zh-CN" sz="1600" dirty="0" err="1" smtClean="0"/>
              <a:t>apollo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配置统一地址。</a:t>
            </a:r>
            <a:endParaRPr lang="en-US" sz="1600" dirty="0" smtClean="0"/>
          </a:p>
          <a:p>
            <a:endParaRPr lang="en-US" dirty="0" smtClean="0"/>
          </a:p>
          <a:p>
            <a:r>
              <a:rPr lang="zh-CN" altLang="en-US" sz="1400" dirty="0">
                <a:solidFill>
                  <a:srgbClr val="FF0000"/>
                </a:solidFill>
              </a:rPr>
              <a:t>考</a:t>
            </a:r>
            <a:r>
              <a:rPr lang="zh-CN" altLang="en-US" sz="1400" dirty="0" smtClean="0">
                <a:solidFill>
                  <a:srgbClr val="FF0000"/>
                </a:solidFill>
              </a:rPr>
              <a:t>虑支持</a:t>
            </a:r>
            <a:r>
              <a:rPr lang="zh-CN" altLang="en-US" sz="1400" dirty="0">
                <a:solidFill>
                  <a:srgbClr val="FF0000"/>
                </a:solidFill>
              </a:rPr>
              <a:t>批</a:t>
            </a:r>
            <a:r>
              <a:rPr lang="zh-CN" altLang="en-US" sz="1400" dirty="0" smtClean="0">
                <a:solidFill>
                  <a:srgbClr val="FF0000"/>
                </a:solidFill>
              </a:rPr>
              <a:t>量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storeCode</a:t>
            </a:r>
            <a:r>
              <a:rPr lang="en-US" altLang="zh-CN" sz="1400" dirty="0" smtClean="0">
                <a:solidFill>
                  <a:srgbClr val="FF0000"/>
                </a:solidFill>
              </a:rPr>
              <a:t>?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请</a:t>
            </a:r>
            <a:r>
              <a:rPr lang="zh-CN" altLang="en-US" dirty="0" smtClean="0"/>
              <a:t>求参数：</a:t>
            </a:r>
            <a:endParaRPr lang="en-US" altLang="zh-CN" dirty="0" smtClean="0"/>
          </a:p>
          <a:p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"fileDate"</a:t>
            </a:r>
            <a:r>
              <a:rPr lang="en-US" sz="1600" dirty="0"/>
              <a:t>:</a:t>
            </a:r>
            <a:r>
              <a:rPr lang="en-US" sz="1600" b="1" dirty="0"/>
              <a:t>"20200522"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"storeCode"</a:t>
            </a:r>
            <a:r>
              <a:rPr lang="en-US" sz="1600" dirty="0"/>
              <a:t>:</a:t>
            </a:r>
            <a:r>
              <a:rPr lang="en-US" sz="1600" b="1" dirty="0"/>
              <a:t>"PSH160"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</a:t>
            </a:r>
            <a:r>
              <a:rPr lang="en-US" sz="1600" b="1" dirty="0" err="1"/>
              <a:t>dealType</a:t>
            </a:r>
            <a:r>
              <a:rPr lang="en-US" sz="1600" b="1" dirty="0"/>
              <a:t>"</a:t>
            </a:r>
            <a:r>
              <a:rPr lang="en-US" sz="1600" dirty="0"/>
              <a:t>:</a:t>
            </a:r>
            <a:r>
              <a:rPr lang="en-US" sz="1600" b="1" dirty="0"/>
              <a:t>"SAVE"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</a:t>
            </a:r>
            <a:r>
              <a:rPr lang="en-US" sz="1600" b="1" dirty="0" err="1"/>
              <a:t>msgId</a:t>
            </a:r>
            <a:r>
              <a:rPr lang="en-US" sz="1600" b="1" dirty="0"/>
              <a:t>"</a:t>
            </a:r>
            <a:r>
              <a:rPr lang="en-US" sz="1600" dirty="0"/>
              <a:t>:</a:t>
            </a:r>
            <a:r>
              <a:rPr lang="en-US" sz="1600" b="1" dirty="0"/>
              <a:t>""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fileDate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storeCode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dealType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暂不支持可空！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msgId</a:t>
            </a:r>
            <a:r>
              <a:rPr lang="zh-CN" altLang="en-US" dirty="0" smtClean="0">
                <a:solidFill>
                  <a:srgbClr val="FF0000"/>
                </a:solidFill>
              </a:rPr>
              <a:t>为空时获取到 </a:t>
            </a:r>
            <a:r>
              <a:rPr lang="en-US" dirty="0" err="1" smtClean="0">
                <a:solidFill>
                  <a:srgbClr val="FF0000"/>
                </a:solidFill>
              </a:rPr>
              <a:t>fileDate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storeCode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dealType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目录下所有的订单文</a:t>
            </a:r>
            <a:r>
              <a:rPr lang="zh-CN" altLang="en-US" dirty="0" smtClean="0">
                <a:solidFill>
                  <a:srgbClr val="FF0000"/>
                </a:solidFill>
              </a:rPr>
              <a:t>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3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保存文件与补偿流程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6" y="1131456"/>
            <a:ext cx="10391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数据保存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4" y="1112982"/>
            <a:ext cx="11351491" cy="14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数据保存</a:t>
            </a:r>
            <a:r>
              <a:rPr lang="zh-CN" altLang="en-US" sz="1800" dirty="0"/>
              <a:t>在</a:t>
            </a:r>
            <a:r>
              <a:rPr lang="zh-CN" altLang="en-US" sz="1800" dirty="0" smtClean="0"/>
              <a:t>同步与分发步骤之前进行，当订单报文第一次进入</a:t>
            </a:r>
            <a:r>
              <a:rPr lang="en-US" altLang="zh-CN" sz="1800" dirty="0" err="1" smtClean="0"/>
              <a:t>cpos</a:t>
            </a:r>
            <a:r>
              <a:rPr lang="zh-CN" altLang="en-US" sz="1800" dirty="0" smtClean="0"/>
              <a:t>时将报文保存到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新的夹中。</a:t>
            </a:r>
            <a:endParaRPr lang="en-US" altLang="zh-CN" sz="1800" dirty="0" smtClean="0"/>
          </a:p>
          <a:p>
            <a:pPr algn="l"/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redis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保存数据判断有无餐厅初始化</a:t>
            </a:r>
            <a:r>
              <a:rPr lang="en-US" altLang="zh-CN" sz="1800" dirty="0" err="1" smtClean="0">
                <a:solidFill>
                  <a:schemeClr val="accent2">
                    <a:lumMod val="75000"/>
                  </a:schemeClr>
                </a:solidFill>
              </a:rPr>
              <a:t>syncStatus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（必存在状态），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根据</a:t>
            </a:r>
            <a:r>
              <a:rPr lang="zh-CN" altLang="en-US" sz="1800" b="1" dirty="0">
                <a:solidFill>
                  <a:srgbClr val="92D050"/>
                </a:solidFill>
              </a:rPr>
              <a:t>规则配置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初始化</a:t>
            </a:r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issueOc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或</a:t>
            </a:r>
            <a:r>
              <a:rPr lang="en-US" altLang="zh-CN" sz="1800" dirty="0" err="1" smtClean="0">
                <a:solidFill>
                  <a:schemeClr val="accent2">
                    <a:lumMod val="75000"/>
                  </a:schemeClr>
                </a:solidFill>
              </a:rPr>
              <a:t>issueSweep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（根据规则 </a:t>
            </a:r>
            <a:r>
              <a:rPr lang="en-US" altLang="zh-CN" sz="1800" dirty="0" err="1" smtClean="0">
                <a:solidFill>
                  <a:schemeClr val="accent2">
                    <a:lumMod val="75000"/>
                  </a:schemeClr>
                </a:solidFill>
              </a:rPr>
              <a:t>msgType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确认是否需要初始化，无配置不初始化在这两个状态）。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保存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先检查是否已经存在，若存在直接返回（成功）</a:t>
            </a:r>
            <a:r>
              <a:rPr lang="zh-CN" altLang="en-US" sz="1800" b="1" dirty="0">
                <a:solidFill>
                  <a:srgbClr val="FF0000"/>
                </a:solidFill>
              </a:rPr>
              <a:t>结束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9" y="2652712"/>
            <a:ext cx="7762875" cy="39909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43344" y="2652712"/>
            <a:ext cx="3389747" cy="399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92D050"/>
                </a:solidFill>
              </a:rPr>
              <a:t>规</a:t>
            </a:r>
            <a:r>
              <a:rPr lang="zh-CN" altLang="en-US" sz="1800" b="1" dirty="0" smtClean="0">
                <a:solidFill>
                  <a:srgbClr val="92D050"/>
                </a:solidFill>
              </a:rPr>
              <a:t>则配置</a:t>
            </a:r>
            <a:r>
              <a:rPr lang="zh-CN" altLang="en-US" sz="1800" b="1" dirty="0" smtClean="0"/>
              <a:t>：</a:t>
            </a:r>
            <a:endParaRPr lang="en-US" sz="1800" b="1" dirty="0" smtClean="0"/>
          </a:p>
          <a:p>
            <a:pPr algn="l"/>
            <a:r>
              <a:rPr lang="en-US" sz="1600" dirty="0" smtClean="0"/>
              <a:t>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"COUNTER_ORDER_OC"</a:t>
            </a:r>
            <a:r>
              <a:rPr lang="en-US" sz="1600" dirty="0"/>
              <a:t>:[</a:t>
            </a:r>
            <a:br>
              <a:rPr lang="en-US" sz="1600" dirty="0"/>
            </a:br>
            <a:r>
              <a:rPr lang="en-US" sz="1600" dirty="0"/>
              <a:t>        </a:t>
            </a:r>
            <a:r>
              <a:rPr lang="en-US" sz="1600" b="1" dirty="0"/>
              <a:t>"</a:t>
            </a:r>
            <a:r>
              <a:rPr lang="en-US" sz="1600" b="1" dirty="0" err="1"/>
              <a:t>issueOc</a:t>
            </a:r>
            <a:r>
              <a:rPr lang="en-US" sz="1600" b="1" dirty="0"/>
              <a:t>"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       </a:t>
            </a:r>
            <a:r>
              <a:rPr lang="en-US" sz="1600" b="1" dirty="0"/>
              <a:t>"</a:t>
            </a:r>
            <a:r>
              <a:rPr lang="en-US" sz="1600" b="1" dirty="0" err="1"/>
              <a:t>issueSweep</a:t>
            </a:r>
            <a:r>
              <a:rPr lang="en-US" sz="1600" b="1" dirty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],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"SWEEP_ORDER_OC"</a:t>
            </a:r>
            <a:r>
              <a:rPr lang="en-US" sz="1600" dirty="0"/>
              <a:t>:[</a:t>
            </a:r>
            <a:br>
              <a:rPr lang="en-US" sz="1600" dirty="0"/>
            </a:br>
            <a:r>
              <a:rPr lang="en-US" sz="1600" dirty="0"/>
              <a:t>        </a:t>
            </a:r>
            <a:r>
              <a:rPr lang="en-US" sz="1600" b="1" dirty="0"/>
              <a:t>"</a:t>
            </a:r>
            <a:r>
              <a:rPr lang="en-US" sz="1600" b="1" dirty="0" err="1"/>
              <a:t>issueOc</a:t>
            </a:r>
            <a:r>
              <a:rPr lang="en-US" sz="1600" b="1" dirty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],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"KIOSK_ORDER_OC"</a:t>
            </a:r>
            <a:r>
              <a:rPr lang="en-US" sz="1600" dirty="0"/>
              <a:t>:[</a:t>
            </a:r>
            <a:br>
              <a:rPr lang="en-US" sz="1600" dirty="0"/>
            </a:br>
            <a:r>
              <a:rPr lang="en-US" sz="1600" dirty="0"/>
              <a:t>        </a:t>
            </a:r>
            <a:r>
              <a:rPr lang="en-US" sz="1600" b="1" dirty="0"/>
              <a:t>"</a:t>
            </a:r>
            <a:r>
              <a:rPr lang="en-US" sz="1600" b="1" dirty="0" err="1"/>
              <a:t>issueOc</a:t>
            </a:r>
            <a:r>
              <a:rPr lang="en-US" sz="1600" b="1" dirty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],</a:t>
            </a:r>
            <a:br>
              <a:rPr lang="en-US" sz="1600" dirty="0"/>
            </a:br>
            <a:r>
              <a:rPr lang="en-US" sz="1600" dirty="0"/>
              <a:t>    </a:t>
            </a:r>
            <a:r>
              <a:rPr lang="en-US" sz="1600" b="1" dirty="0"/>
              <a:t>"KDS_ORDER_OC"</a:t>
            </a:r>
            <a:r>
              <a:rPr lang="en-US" sz="1600" dirty="0"/>
              <a:t>:[</a:t>
            </a:r>
            <a:br>
              <a:rPr lang="en-US" sz="1600" dirty="0"/>
            </a:br>
            <a:r>
              <a:rPr lang="en-US" sz="1600" dirty="0"/>
              <a:t>        </a:t>
            </a:r>
            <a:r>
              <a:rPr lang="en-US" sz="1600" b="1" dirty="0"/>
              <a:t>"</a:t>
            </a:r>
            <a:r>
              <a:rPr lang="en-US" sz="1600" b="1" dirty="0" err="1"/>
              <a:t>issueOc</a:t>
            </a:r>
            <a:r>
              <a:rPr lang="en-US" sz="1600" b="1" dirty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]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8543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补偿读取文件核心处理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5" y="1131456"/>
            <a:ext cx="11176000" cy="5564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5" y="1131456"/>
            <a:ext cx="10972800" cy="4899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3345" y="1131456"/>
            <a:ext cx="6076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新增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个保存文件的实现类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需要捕获到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保存异常 和 保存失败错误，进行文件保存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文件路径：自</a:t>
            </a:r>
            <a:r>
              <a:rPr lang="zh-CN" altLang="en-US" dirty="0"/>
              <a:t>然</a:t>
            </a:r>
            <a:r>
              <a:rPr lang="zh-CN" altLang="en-US" dirty="0" smtClean="0"/>
              <a:t>日 </a:t>
            </a:r>
            <a:r>
              <a:rPr lang="en-US" altLang="zh-CN" dirty="0" err="1" smtClean="0"/>
              <a:t>storeCode</a:t>
            </a:r>
            <a:r>
              <a:rPr lang="zh-CN" altLang="en-US" dirty="0"/>
              <a:t>、</a:t>
            </a:r>
            <a:r>
              <a:rPr lang="en-US" altLang="zh-CN" dirty="0"/>
              <a:t>save</a:t>
            </a:r>
            <a:r>
              <a:rPr lang="zh-CN" altLang="en-US" dirty="0"/>
              <a:t>或</a:t>
            </a:r>
            <a:r>
              <a:rPr lang="en-US" altLang="zh-CN" dirty="0"/>
              <a:t>sync issue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保存时也要做条状态控制判断 和 数据校验</a:t>
            </a:r>
            <a:endParaRPr lang="en-US" altLang="zh-CN" dirty="0" smtClean="0"/>
          </a:p>
          <a:p>
            <a:r>
              <a:rPr lang="en-US" dirty="0" smtClean="0"/>
              <a:t>        </a:t>
            </a:r>
            <a:endParaRPr lang="en-US" dirty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置文件目录 </a:t>
            </a:r>
            <a:r>
              <a:rPr lang="en-US" altLang="zh-CN" dirty="0" smtClean="0"/>
              <a:t>\20200522</a:t>
            </a:r>
            <a:r>
              <a:rPr lang="en-US" dirty="0" smtClean="0"/>
              <a:t>\</a:t>
            </a:r>
            <a:r>
              <a:rPr lang="en-US" altLang="zh-CN" dirty="0" smtClean="0"/>
              <a:t>PSH160\SAVE\COUNTER_2020….txt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3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补偿读取文件核心处理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5" y="1131456"/>
            <a:ext cx="11176000" cy="5564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86" y="1915134"/>
            <a:ext cx="6536692" cy="3987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345" y="1121045"/>
            <a:ext cx="99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关于保存文件补偿营业日更新问题，补偿的订单不更新营业日防止出现在当日订单列表中。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文件重试处理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5" y="1131456"/>
            <a:ext cx="11176000" cy="5564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6" y="1131456"/>
            <a:ext cx="10464799" cy="137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r</a:t>
            </a:r>
            <a:r>
              <a:rPr lang="en-US" altLang="zh-CN" sz="1800" dirty="0" smtClean="0"/>
              <a:t>est order </a:t>
            </a:r>
            <a:r>
              <a:rPr lang="zh-CN" altLang="en-US" sz="1800" dirty="0" smtClean="0"/>
              <a:t>提供接口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手动进行补偿操作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读取日期对应文件按行获取内容，判断</a:t>
            </a:r>
            <a:r>
              <a:rPr lang="en-US" altLang="zh-CN" sz="1800" dirty="0" err="1" smtClean="0"/>
              <a:t>msgType</a:t>
            </a:r>
            <a:r>
              <a:rPr lang="zh-CN" altLang="en-US" sz="1800" dirty="0" smtClean="0"/>
              <a:t>及匹配规则再次放入</a:t>
            </a:r>
            <a:r>
              <a:rPr lang="en-US" altLang="zh-CN" sz="1800" dirty="0" err="1" smtClean="0"/>
              <a:t>mq</a:t>
            </a:r>
            <a:r>
              <a:rPr lang="zh-CN" altLang="en-US" sz="1800" dirty="0" smtClean="0"/>
              <a:t>队列中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57966"/>
              </p:ext>
            </p:extLst>
          </p:nvPr>
        </p:nvGraphicFramePr>
        <p:xfrm>
          <a:off x="443344" y="2549284"/>
          <a:ext cx="11305309" cy="204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4066748229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93347493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63013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根据传入参数获取文件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6292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判断</a:t>
                      </a:r>
                      <a:r>
                        <a:rPr lang="en-US" altLang="zh-CN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中是否存在</a:t>
                      </a:r>
                      <a:endPara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存在只更新</a:t>
                      </a: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status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，不存在重新放入</a:t>
                      </a:r>
                      <a:r>
                        <a:rPr lang="en-US" altLang="zh-CN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redis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96783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判断文件信息</a:t>
                      </a:r>
                      <a:r>
                        <a:rPr lang="en-US" altLang="zh-CN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dealType</a:t>
                      </a:r>
                      <a:endPara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根据</a:t>
                      </a:r>
                      <a:r>
                        <a:rPr lang="en-US" altLang="zh-CN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dealType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初始化响应状态，放入对应的队列中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275530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1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数据保存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6" y="1214583"/>
            <a:ext cx="11166764" cy="109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新老数据处理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6" y="1214583"/>
            <a:ext cx="11166764" cy="508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原</a:t>
            </a:r>
            <a:r>
              <a:rPr lang="zh-CN" altLang="en-US" sz="1800" dirty="0" smtClean="0"/>
              <a:t>有定时任务调度保持开启，</a:t>
            </a:r>
            <a:r>
              <a:rPr lang="en-US" altLang="zh-CN" sz="1800" dirty="0" smtClean="0"/>
              <a:t>db7 db8</a:t>
            </a:r>
            <a:r>
              <a:rPr lang="zh-CN" altLang="en-US" sz="1800" dirty="0" smtClean="0"/>
              <a:t>正常调度，</a:t>
            </a:r>
            <a:r>
              <a:rPr lang="en-US" altLang="zh-CN" sz="1800" dirty="0" smtClean="0"/>
              <a:t>db7</a:t>
            </a:r>
            <a:r>
              <a:rPr lang="zh-CN" altLang="en-US" sz="1800" dirty="0" smtClean="0"/>
              <a:t>餐厅处理成功后需要将</a:t>
            </a:r>
            <a:r>
              <a:rPr lang="en-US" altLang="zh-CN" sz="1800" dirty="0" smtClean="0"/>
              <a:t>db7</a:t>
            </a:r>
            <a:r>
              <a:rPr lang="zh-CN" altLang="en-US" sz="1800" dirty="0" smtClean="0"/>
              <a:t>中的数据转移到</a:t>
            </a:r>
            <a:r>
              <a:rPr lang="en-US" altLang="zh-CN" sz="1800" dirty="0" smtClean="0"/>
              <a:t>db8</a:t>
            </a:r>
            <a:r>
              <a:rPr lang="zh-CN" altLang="en-US" sz="1800" dirty="0" smtClean="0"/>
              <a:t>中，增加控制开关 如果开关开启 先检测数据是否在</a:t>
            </a:r>
            <a:r>
              <a:rPr lang="en-US" altLang="zh-CN" sz="1800" dirty="0" smtClean="0"/>
              <a:t>db7</a:t>
            </a:r>
            <a:r>
              <a:rPr lang="zh-CN" altLang="en-US" sz="1800" dirty="0" smtClean="0"/>
              <a:t>中，如果在就将数据转移到</a:t>
            </a:r>
            <a:r>
              <a:rPr lang="en-US" altLang="zh-CN" sz="1800" dirty="0" smtClean="0"/>
              <a:t>db8</a:t>
            </a:r>
            <a:r>
              <a:rPr lang="zh-CN" altLang="en-US" sz="1800" dirty="0" smtClean="0"/>
              <a:t>中，如果不在检查是否在新的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夹中继续处理。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US" altLang="zh-CN" sz="1800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sz="1800" dirty="0" smtClean="0">
                <a:solidFill>
                  <a:srgbClr val="FF0000"/>
                </a:solidFill>
              </a:rPr>
              <a:t>保存数据初始化状态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issueStatus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设置为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。如过订单走短链接成功转移到</a:t>
            </a:r>
            <a:r>
              <a:rPr lang="en-US" altLang="zh-CN" sz="1800" dirty="0" smtClean="0">
                <a:solidFill>
                  <a:srgbClr val="FF0000"/>
                </a:solidFill>
              </a:rPr>
              <a:t>db8</a:t>
            </a:r>
            <a:r>
              <a:rPr lang="zh-CN" altLang="en-US" sz="1800" dirty="0" smtClean="0">
                <a:solidFill>
                  <a:srgbClr val="FF0000"/>
                </a:solidFill>
              </a:rPr>
              <a:t>调度不需要同步分发直接删除</a:t>
            </a:r>
            <a:r>
              <a:rPr lang="zh-CN" altLang="en-US" sz="1800" dirty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/>
            <a:endParaRPr lang="en-US" altLang="zh-CN" sz="18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</a:rPr>
              <a:t>db9</a:t>
            </a:r>
            <a:r>
              <a:rPr lang="zh-CN" altLang="en-US" sz="1800" dirty="0" smtClean="0">
                <a:solidFill>
                  <a:srgbClr val="FF0000"/>
                </a:solidFill>
              </a:rPr>
              <a:t>调度处理中判断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issueStatus</a:t>
            </a:r>
            <a:r>
              <a:rPr lang="zh-CN" altLang="en-US" sz="1800" dirty="0" smtClean="0">
                <a:solidFill>
                  <a:srgbClr val="FF0000"/>
                </a:solidFill>
              </a:rPr>
              <a:t>状态是否为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，如果状态为 </a:t>
            </a:r>
            <a:r>
              <a:rPr lang="en-US" altLang="zh-CN" sz="1800" dirty="0" smtClean="0">
                <a:solidFill>
                  <a:srgbClr val="FF0000"/>
                </a:solidFill>
              </a:rPr>
              <a:t>1 </a:t>
            </a:r>
            <a:r>
              <a:rPr lang="zh-CN" altLang="en-US" sz="1800" dirty="0" smtClean="0">
                <a:solidFill>
                  <a:srgbClr val="FF0000"/>
                </a:solidFill>
              </a:rPr>
              <a:t>则直接删除数据。（因新数据初始化状态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issueStatus</a:t>
            </a:r>
            <a:r>
              <a:rPr lang="en-US" altLang="zh-CN" sz="1800" dirty="0" smtClean="0">
                <a:solidFill>
                  <a:srgbClr val="FF0000"/>
                </a:solidFill>
              </a:rPr>
              <a:t> = 1</a:t>
            </a:r>
            <a:r>
              <a:rPr lang="zh-CN" altLang="en-US" sz="1800" dirty="0" smtClean="0">
                <a:solidFill>
                  <a:srgbClr val="FF0000"/>
                </a:solidFill>
              </a:rPr>
              <a:t>，所以新数据不会进</a:t>
            </a:r>
            <a:r>
              <a:rPr lang="en-US" altLang="zh-CN" sz="1800" dirty="0" smtClean="0">
                <a:solidFill>
                  <a:srgbClr val="FF0000"/>
                </a:solidFill>
              </a:rPr>
              <a:t>db8</a:t>
            </a:r>
            <a:r>
              <a:rPr lang="zh-CN" altLang="en-US" sz="1800" dirty="0" smtClean="0">
                <a:solidFill>
                  <a:srgbClr val="FF0000"/>
                </a:solidFill>
              </a:rPr>
              <a:t>再次推送</a:t>
            </a:r>
            <a:r>
              <a:rPr lang="en-US" altLang="zh-CN" sz="1800" dirty="0" smtClean="0">
                <a:solidFill>
                  <a:srgbClr val="FF0000"/>
                </a:solidFill>
              </a:rPr>
              <a:t>OC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/>
            <a:endParaRPr lang="en-US" altLang="zh-CN" sz="1800" dirty="0">
              <a:solidFill>
                <a:srgbClr val="FF0000"/>
              </a:solidFill>
            </a:endParaRPr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</a:rPr>
              <a:t>原</a:t>
            </a:r>
            <a:r>
              <a:rPr lang="en-US" altLang="zh-CN" sz="1800" dirty="0" smtClean="0">
                <a:solidFill>
                  <a:srgbClr val="FF0000"/>
                </a:solidFill>
              </a:rPr>
              <a:t>db7</a:t>
            </a:r>
            <a:r>
              <a:rPr lang="zh-CN" altLang="en-US" sz="1800" dirty="0" smtClean="0">
                <a:solidFill>
                  <a:srgbClr val="FF0000"/>
                </a:solidFill>
              </a:rPr>
              <a:t>中的数据处理完成后即可关闭开关。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/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</a:rPr>
              <a:t>关</a:t>
            </a:r>
            <a:r>
              <a:rPr lang="zh-CN" altLang="en-US" sz="1800" dirty="0" smtClean="0">
                <a:solidFill>
                  <a:srgbClr val="FF0000"/>
                </a:solidFill>
              </a:rPr>
              <a:t>闭转站！ 因原有转站会删除原站点的</a:t>
            </a:r>
            <a:r>
              <a:rPr lang="en-US" altLang="zh-CN" sz="1800" dirty="0" smtClean="0">
                <a:solidFill>
                  <a:srgbClr val="FF0000"/>
                </a:solidFill>
              </a:rPr>
              <a:t>db7</a:t>
            </a:r>
            <a:r>
              <a:rPr lang="zh-CN" altLang="en-US" sz="1800" dirty="0" smtClean="0">
                <a:solidFill>
                  <a:srgbClr val="FF0000"/>
                </a:solidFill>
              </a:rPr>
              <a:t>，转站后无法区分新老数据（都会走新逻辑），会导致老数据不分发</a:t>
            </a:r>
            <a:r>
              <a:rPr lang="en-US" altLang="zh-CN" sz="1800" dirty="0" smtClean="0">
                <a:solidFill>
                  <a:srgbClr val="FF0000"/>
                </a:solidFill>
              </a:rPr>
              <a:t>OC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7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订单同步餐厅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6" y="1214583"/>
            <a:ext cx="11102109" cy="270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同步餐厅涉及到</a:t>
            </a:r>
            <a:r>
              <a:rPr lang="en-US" altLang="zh-CN" sz="1800" dirty="0" err="1" smtClean="0"/>
              <a:t>msgType</a:t>
            </a:r>
            <a:r>
              <a:rPr lang="en-US" altLang="zh-CN" sz="1800" dirty="0" smtClean="0"/>
              <a:t>:</a:t>
            </a:r>
          </a:p>
          <a:p>
            <a:pPr algn="l"/>
            <a:r>
              <a:rPr lang="en-US" altLang="zh-CN" sz="1800" dirty="0" err="1" smtClean="0"/>
              <a:t>c</a:t>
            </a:r>
            <a:r>
              <a:rPr lang="en-US" sz="1800" dirty="0" err="1" smtClean="0"/>
              <a:t>ounter_order_oc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sweep_order_oc</a:t>
            </a:r>
            <a:endParaRPr lang="en-US" altLang="zh-CN" sz="1800" dirty="0"/>
          </a:p>
          <a:p>
            <a:pPr algn="l"/>
            <a:r>
              <a:rPr lang="en-US" altLang="zh-CN" sz="1800" dirty="0" err="1" smtClean="0"/>
              <a:t>c</a:t>
            </a:r>
            <a:r>
              <a:rPr lang="en-US" sz="1800" dirty="0" err="1" smtClean="0"/>
              <a:t>ounter_order_kds</a:t>
            </a:r>
            <a:endParaRPr lang="en-US" altLang="zh-CN" sz="1800" dirty="0" smtClean="0"/>
          </a:p>
          <a:p>
            <a:pPr algn="l"/>
            <a:r>
              <a:rPr lang="en-US" altLang="zh-CN" sz="1800" dirty="0" err="1" smtClean="0"/>
              <a:t>counter_order_take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sweep_order_take</a:t>
            </a:r>
            <a:endParaRPr lang="en-US" altLang="zh-CN" sz="1800" dirty="0" smtClean="0"/>
          </a:p>
          <a:p>
            <a:pPr algn="l"/>
            <a:r>
              <a:rPr lang="en-US" altLang="zh-CN" sz="1800" dirty="0" err="1" smtClean="0"/>
              <a:t>counter_order_untake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sweep_order_untake</a:t>
            </a:r>
            <a:r>
              <a:rPr lang="en-US" altLang="zh-CN" sz="1800" dirty="0" smtClean="0"/>
              <a:t> </a:t>
            </a:r>
          </a:p>
          <a:p>
            <a:pPr algn="l"/>
            <a:r>
              <a:rPr lang="en-US" altLang="zh-CN" sz="1800" dirty="0" err="1" smtClean="0"/>
              <a:t>counter_table_change</a:t>
            </a:r>
            <a:endParaRPr lang="en-US" altLang="zh-CN" sz="1800" dirty="0" smtClean="0"/>
          </a:p>
          <a:p>
            <a:pPr algn="l"/>
            <a:r>
              <a:rPr lang="en-US" altLang="zh-CN" sz="1800" dirty="0" err="1" smtClean="0"/>
              <a:t>oc_order_store</a:t>
            </a:r>
            <a:endParaRPr lang="en-US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3345" y="3916219"/>
            <a:ext cx="11102110" cy="192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总</a:t>
            </a:r>
            <a:r>
              <a:rPr lang="zh-CN" altLang="en-US" sz="1800" dirty="0" smtClean="0"/>
              <a:t>部端订单需同步餐厅未配置匹配规则</a:t>
            </a:r>
            <a:endParaRPr lang="en-US" altLang="zh-CN" sz="1800" dirty="0" smtClean="0"/>
          </a:p>
          <a:p>
            <a:pPr algn="l"/>
            <a:r>
              <a:rPr lang="zh-CN" altLang="en-US" sz="1800" b="1" dirty="0">
                <a:solidFill>
                  <a:srgbClr val="FF0000"/>
                </a:solidFill>
              </a:rPr>
              <a:t>注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意事项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1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订单同步餐厅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7" y="1046318"/>
            <a:ext cx="10433202" cy="56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订单同步核心处理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49722"/>
              </p:ext>
            </p:extLst>
          </p:nvPr>
        </p:nvGraphicFramePr>
        <p:xfrm>
          <a:off x="443344" y="1782617"/>
          <a:ext cx="11305309" cy="468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637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333672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状态判断、 </a:t>
                      </a:r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数据检查、有无餐厅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已同步直接退出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数据不存在（异常） 数据完整性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（有无餐厅 防止时效数据配置为无餐厅）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数据不全直接放入死信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4879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异常单处理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receiveMessageTime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与当前时间相差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异常单处理开关为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订单走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异常单。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（现</a:t>
                      </a:r>
                      <a:r>
                        <a:rPr lang="en-US" altLang="zh-CN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重试时间为</a:t>
                      </a:r>
                      <a:r>
                        <a:rPr lang="en-US" altLang="zh-CN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秒，同步</a:t>
                      </a:r>
                      <a:r>
                        <a:rPr lang="en-US" altLang="zh-CN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次不能达到时间差增加</a:t>
                      </a:r>
                      <a:r>
                        <a:rPr lang="en-US" altLang="zh-CN" sz="18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的重试次数） </a:t>
                      </a: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次数配置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异常单处理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单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receiveMessageTime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与当前时间相差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秒且异常单处理开关为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（同上）</a:t>
                      </a:r>
                      <a:endPara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短链接处理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报文为订单报文且开启短链接配置，同步次数大于配置阙值。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553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转站处理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开启转站配置且初次同步初始化的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transTime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时间与当前时间差大于配置阙值。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74323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重试发送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最后同步时间与当前时间差大于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（规则未去掉，如果餐厅回复不及时，会同步很多重复数据到餐厅）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63138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最终状态判断删除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每一步正常退出都回走此方法</a:t>
                      </a:r>
                      <a:r>
                        <a:rPr lang="zh-CN" alt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（所有分支处理）</a:t>
                      </a:r>
                      <a:endPara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65284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6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进</a:t>
            </a:r>
            <a:r>
              <a:rPr lang="zh-CN" altLang="en-US" sz="1800" dirty="0" smtClean="0"/>
              <a:t>行核心处理前，判断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中数据</a:t>
            </a:r>
            <a:r>
              <a:rPr lang="zh-CN" altLang="en-US" sz="1800" b="1" dirty="0" smtClean="0"/>
              <a:t>存在</a:t>
            </a:r>
            <a:r>
              <a:rPr lang="zh-CN" altLang="en-US" sz="1800" dirty="0" smtClean="0"/>
              <a:t>且订单的同步状态为</a:t>
            </a:r>
            <a:r>
              <a:rPr lang="zh-CN" altLang="en-US" sz="1800" b="1" dirty="0" smtClean="0"/>
              <a:t>未同步</a:t>
            </a:r>
            <a:r>
              <a:rPr lang="zh-CN" altLang="en-US" sz="1800" dirty="0" smtClean="0"/>
              <a:t>（有无餐厅）继续进行订单处理。否则直接退出。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（注意被清空的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data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）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9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订单同步餐厅同步确认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4" y="1131456"/>
            <a:ext cx="11286839" cy="215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考</a:t>
            </a:r>
            <a:r>
              <a:rPr lang="zh-CN" altLang="en-US" sz="1800" dirty="0" smtClean="0"/>
              <a:t>虑老数据存在的问题，餐厅回复确认消息时无法判断此时的报文消息是新夹中的还是</a:t>
            </a:r>
            <a:r>
              <a:rPr lang="en-US" altLang="zh-CN" sz="1800" dirty="0" smtClean="0"/>
              <a:t>db7</a:t>
            </a:r>
            <a:r>
              <a:rPr lang="zh-CN" altLang="en-US" sz="1800" dirty="0" smtClean="0"/>
              <a:t>中的，所以在老数据存在时，通过设置开关来增加判断消息是否存在于</a:t>
            </a:r>
            <a:r>
              <a:rPr lang="en-US" altLang="zh-CN" sz="1800" dirty="0" smtClean="0"/>
              <a:t>db7</a:t>
            </a:r>
            <a:r>
              <a:rPr lang="zh-CN" altLang="en-US" sz="1800" dirty="0" smtClean="0"/>
              <a:t>中。</a:t>
            </a:r>
            <a:endParaRPr lang="en-US" altLang="zh-CN" sz="1800" dirty="0"/>
          </a:p>
          <a:p>
            <a:pPr algn="l"/>
            <a:r>
              <a:rPr lang="en-US" altLang="zh-CN" sz="1600" dirty="0" err="1" smtClean="0">
                <a:solidFill>
                  <a:srgbClr val="0070C0"/>
                </a:solidFill>
              </a:rPr>
              <a:t>direct.old.redis.data:false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默认是</a:t>
            </a:r>
            <a:r>
              <a:rPr lang="en-US" altLang="zh-CN" sz="1600" dirty="0" smtClean="0">
                <a:solidFill>
                  <a:srgbClr val="0070C0"/>
                </a:solidFill>
              </a:rPr>
              <a:t>false </a:t>
            </a:r>
            <a:r>
              <a:rPr lang="zh-CN" altLang="en-US" sz="1600" dirty="0" smtClean="0">
                <a:solidFill>
                  <a:srgbClr val="0070C0"/>
                </a:solidFill>
              </a:rPr>
              <a:t>不需要可以删除配置，打开设置为</a:t>
            </a:r>
            <a:r>
              <a:rPr lang="en-US" altLang="zh-CN" sz="1600" dirty="0" smtClean="0">
                <a:solidFill>
                  <a:srgbClr val="0070C0"/>
                </a:solidFill>
              </a:rPr>
              <a:t>true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Db7</a:t>
            </a:r>
            <a:r>
              <a:rPr lang="zh-CN" altLang="en-US" sz="1800" dirty="0" smtClean="0"/>
              <a:t>中的数据：保留原有处理 更新状态和同步时间 转移到</a:t>
            </a:r>
            <a:r>
              <a:rPr lang="en-US" altLang="zh-CN" sz="1800" dirty="0" smtClean="0"/>
              <a:t>db8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 algn="l"/>
            <a:r>
              <a:rPr lang="zh-CN" altLang="en-US" sz="1800" dirty="0" smtClean="0"/>
              <a:t>新夹数据则只更新状态和同步时间。（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删除由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mq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重试去处理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3344" y="3477492"/>
            <a:ext cx="4553527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订单同步短链接处理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3343" y="4110184"/>
            <a:ext cx="11286840" cy="248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新数据初始化设置</a:t>
            </a:r>
            <a:r>
              <a:rPr lang="en-US" altLang="zh-CN" sz="1800" dirty="0" err="1" smtClean="0"/>
              <a:t>issueStatus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（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不使用这个状态</a:t>
            </a:r>
            <a:r>
              <a:rPr lang="zh-CN" altLang="en-US" sz="1800" dirty="0" smtClean="0"/>
              <a:t>），老数据</a:t>
            </a:r>
            <a:r>
              <a:rPr lang="en-US" altLang="zh-CN" sz="1800" dirty="0" err="1" smtClean="0"/>
              <a:t>issueStatus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时需要分发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，在短链接处理成功时，判断</a:t>
            </a:r>
            <a:r>
              <a:rPr lang="en-US" altLang="zh-CN" sz="1800" dirty="0" err="1" smtClean="0"/>
              <a:t>issueStatus</a:t>
            </a:r>
            <a:r>
              <a:rPr lang="zh-CN" altLang="en-US" sz="1800" dirty="0"/>
              <a:t>状</a:t>
            </a:r>
            <a:r>
              <a:rPr lang="zh-CN" altLang="en-US" sz="1800" dirty="0" smtClean="0"/>
              <a:t>态</a:t>
            </a:r>
            <a:r>
              <a:rPr lang="zh-CN" altLang="en-US" sz="1800" dirty="0"/>
              <a:t>：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：直接删除</a:t>
            </a:r>
            <a:r>
              <a:rPr lang="en-US" altLang="zh-CN" sz="1800" dirty="0" smtClean="0"/>
              <a:t>db9</a:t>
            </a:r>
            <a:r>
              <a:rPr lang="zh-CN" altLang="en-US" sz="1800" dirty="0" smtClean="0"/>
              <a:t>中对应的消息记录。（新数据不需要放到</a:t>
            </a:r>
            <a:r>
              <a:rPr lang="en-US" altLang="zh-CN" sz="1800" dirty="0" smtClean="0"/>
              <a:t>db8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老数</a:t>
            </a:r>
            <a:r>
              <a:rPr lang="zh-CN" altLang="en-US" sz="1800" dirty="0" smtClean="0"/>
              <a:t>据则不需要分发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 删除即可 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1800" b="1" dirty="0">
                <a:solidFill>
                  <a:srgbClr val="FF0000"/>
                </a:solidFill>
              </a:rPr>
              <a:t>：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保存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db9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数据时要有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中的所有数据包含所有状态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0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需要转存到</a:t>
            </a:r>
            <a:r>
              <a:rPr lang="en-US" altLang="zh-CN" sz="1800" dirty="0" smtClean="0"/>
              <a:t>db8</a:t>
            </a:r>
            <a:r>
              <a:rPr lang="zh-CN" altLang="en-US" sz="1800" dirty="0" smtClean="0"/>
              <a:t>中分发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issueStatus</a:t>
            </a:r>
            <a:r>
              <a:rPr lang="en-US" altLang="zh-CN" sz="1800" dirty="0" smtClean="0"/>
              <a:t> =0 </a:t>
            </a:r>
            <a:r>
              <a:rPr lang="zh-CN" altLang="en-US" sz="1800" dirty="0" smtClean="0"/>
              <a:t>说明是老数据）。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101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订单同步转站接收保存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286837" cy="453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订</a:t>
            </a:r>
            <a:r>
              <a:rPr lang="zh-CN" altLang="en-US" sz="1800" dirty="0" smtClean="0"/>
              <a:t>单数据被转站后，由新站点接收：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因现版本同步与分发</a:t>
            </a:r>
            <a:r>
              <a:rPr lang="en-US" altLang="zh-CN" sz="1800" dirty="0" smtClean="0"/>
              <a:t>OC/SWEEP</a:t>
            </a:r>
            <a:r>
              <a:rPr lang="zh-CN" altLang="en-US" sz="1800" dirty="0" smtClean="0"/>
              <a:t>可并行，使用同一份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数据所以场景分为两种：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、当前站点为初始（第一次转出的站点）或转过的站点，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数据存在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检查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数据存在 ，那么只需要更新同步状态和同步时间即可。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、当前站点为转过站点（数据已经被删除）或未转过的站点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检查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数据不存在，需要将转站过来的报文信息整体保存到站点</a:t>
            </a: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中。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>
                <a:solidFill>
                  <a:srgbClr val="FF0000"/>
                </a:solidFill>
              </a:rPr>
              <a:t>注</a:t>
            </a:r>
            <a:r>
              <a:rPr lang="zh-CN" altLang="en-US" sz="1800" dirty="0" smtClean="0">
                <a:solidFill>
                  <a:srgbClr val="FF0000"/>
                </a:solidFill>
              </a:rPr>
              <a:t>意：转站信息中的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receiveMessageTime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receiveMessageTime</a:t>
            </a:r>
            <a:r>
              <a:rPr lang="zh-CN" altLang="en-US" sz="1800" dirty="0" smtClean="0">
                <a:solidFill>
                  <a:srgbClr val="FF0000"/>
                </a:solidFill>
              </a:rPr>
              <a:t>将影响何时异常处理。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4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18807</TotalTime>
  <Words>3664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张海洋 / Zhang, Haiyang</dc:creator>
  <cp:lastModifiedBy>张海洋 / Zhang, Haiyang</cp:lastModifiedBy>
  <cp:revision>171</cp:revision>
  <dcterms:created xsi:type="dcterms:W3CDTF">2020-05-19T11:50:07Z</dcterms:created>
  <dcterms:modified xsi:type="dcterms:W3CDTF">2020-06-24T04:02:00Z</dcterms:modified>
</cp:coreProperties>
</file>