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6" r:id="rId3"/>
    <p:sldId id="281" r:id="rId4"/>
    <p:sldId id="283" r:id="rId5"/>
    <p:sldId id="279" r:id="rId6"/>
    <p:sldId id="271" r:id="rId7"/>
    <p:sldId id="280" r:id="rId8"/>
    <p:sldId id="26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A6A98-6F54-4F02-8AE2-D4825380C5B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D5EE2-CC9C-460A-AB5B-18170D59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D5EE2-CC9C-460A-AB5B-18170D5928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6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1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6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8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5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4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0B1-379C-4AFB-9C4A-228C895ADB14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20B1-379C-4AFB-9C4A-228C895ADB14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79E00-D1E8-4F5A-AB00-A1AEC73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6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异常单总部端逻辑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085272"/>
            <a:ext cx="7596477" cy="554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3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异常单总部端逻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辑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3343" y="3435927"/>
            <a:ext cx="11305309" cy="1819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smtClean="0"/>
              <a:t>mqmsg:COUNTER</a:t>
            </a:r>
            <a:r>
              <a:rPr lang="en-US" sz="1800" dirty="0" smtClean="0"/>
              <a:t>_20200514145148513_eb8a8f8a7730</a:t>
            </a:r>
            <a:r>
              <a:rPr lang="en-US" sz="1800" dirty="0"/>
              <a:t>{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    "</a:t>
            </a:r>
            <a:r>
              <a:rPr lang="en-US" sz="1800" dirty="0" err="1"/>
              <a:t>msgType</a:t>
            </a:r>
            <a:r>
              <a:rPr lang="en-US" sz="1800" dirty="0" smtClean="0"/>
              <a:t>":"",</a:t>
            </a:r>
          </a:p>
          <a:p>
            <a:pPr algn="l"/>
            <a:r>
              <a:rPr lang="en-US" sz="1800" dirty="0" smtClean="0"/>
              <a:t>     ….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    </a:t>
            </a:r>
            <a:r>
              <a:rPr lang="en-US" sz="1800" dirty="0" smtClean="0">
                <a:solidFill>
                  <a:srgbClr val="FF0000"/>
                </a:solidFill>
              </a:rPr>
              <a:t>“</a:t>
            </a:r>
            <a:r>
              <a:rPr lang="en-US" altLang="zh-CN" sz="1800" dirty="0" smtClean="0">
                <a:solidFill>
                  <a:srgbClr val="FF0000"/>
                </a:solidFill>
              </a:rPr>
              <a:t>a</a:t>
            </a:r>
            <a:r>
              <a:rPr lang="en-US" sz="1800" dirty="0" smtClean="0">
                <a:solidFill>
                  <a:srgbClr val="FF0000"/>
                </a:solidFill>
              </a:rPr>
              <a:t>bnormalStatus":“</a:t>
            </a:r>
            <a:r>
              <a:rPr lang="en-US" altLang="zh-CN" sz="1800" dirty="0" smtClean="0">
                <a:solidFill>
                  <a:srgbClr val="FF0000"/>
                </a:solidFill>
              </a:rPr>
              <a:t>0</a:t>
            </a:r>
            <a:r>
              <a:rPr lang="en-US" sz="1800" dirty="0" smtClean="0">
                <a:solidFill>
                  <a:srgbClr val="FF0000"/>
                </a:solidFill>
              </a:rPr>
              <a:t>",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    "data":""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43451"/>
              </p:ext>
            </p:extLst>
          </p:nvPr>
        </p:nvGraphicFramePr>
        <p:xfrm>
          <a:off x="443343" y="5347509"/>
          <a:ext cx="11305309" cy="120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436">
                  <a:extLst>
                    <a:ext uri="{9D8B030D-6E8A-4147-A177-3AD203B41FA5}">
                      <a16:colId xmlns:a16="http://schemas.microsoft.com/office/drawing/2014/main" val="678062962"/>
                    </a:ext>
                  </a:extLst>
                </a:gridCol>
                <a:gridCol w="7536873">
                  <a:extLst>
                    <a:ext uri="{9D8B030D-6E8A-4147-A177-3AD203B41FA5}">
                      <a16:colId xmlns:a16="http://schemas.microsoft.com/office/drawing/2014/main" val="581142924"/>
                    </a:ext>
                  </a:extLst>
                </a:gridCol>
              </a:tblGrid>
              <a:tr h="2788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2347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bnormalStatus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异常单处理状态。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、已进行异常单处理 </a:t>
                      </a:r>
                      <a:r>
                        <a:rPr lang="en-US" altLang="zh-CN" baseline="0" dirty="0" smtClean="0"/>
                        <a:t> 0</a:t>
                      </a:r>
                      <a:r>
                        <a:rPr lang="zh-CN" altLang="en-US" baseline="0" dirty="0" smtClean="0"/>
                        <a:t>、未进行异常单处理或失败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87612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74799"/>
                  </a:ext>
                </a:extLst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443343" y="1173019"/>
            <a:ext cx="11305309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同步处理逻辑异常单处理 </a:t>
            </a:r>
            <a:r>
              <a:rPr lang="en-US" altLang="zh-CN" sz="1800" dirty="0" err="1"/>
              <a:t>msgType</a:t>
            </a:r>
            <a:r>
              <a:rPr lang="en-US" altLang="zh-CN" sz="1800" dirty="0"/>
              <a:t> </a:t>
            </a:r>
            <a:r>
              <a:rPr lang="zh-CN" altLang="en-US" sz="1800" dirty="0"/>
              <a:t>判断增加</a:t>
            </a:r>
            <a:r>
              <a:rPr lang="en-US" altLang="zh-CN" sz="1800" dirty="0" err="1"/>
              <a:t>counter_order_kds</a:t>
            </a:r>
            <a:r>
              <a:rPr lang="zh-CN" altLang="en-US" sz="1800" dirty="0"/>
              <a:t>，异常单处理完成调整不更新</a:t>
            </a:r>
            <a:r>
              <a:rPr lang="en-US" altLang="zh-CN" sz="1800" dirty="0" err="1"/>
              <a:t>syncStatus</a:t>
            </a:r>
            <a:r>
              <a:rPr lang="zh-CN" altLang="en-US" sz="1800" dirty="0"/>
              <a:t>状态且判断“</a:t>
            </a:r>
            <a:r>
              <a:rPr lang="en-US" altLang="zh-CN" sz="1800" dirty="0"/>
              <a:t>KDS</a:t>
            </a:r>
            <a:r>
              <a:rPr lang="zh-CN" altLang="en-US" sz="1800" dirty="0"/>
              <a:t>异常打印”标识，存在不修改，不存在设置为</a:t>
            </a:r>
            <a:r>
              <a:rPr lang="en-US" altLang="zh-CN" sz="1800" dirty="0"/>
              <a:t>0</a:t>
            </a:r>
            <a:r>
              <a:rPr lang="zh-CN" altLang="en-US" sz="1800" dirty="0"/>
              <a:t>，并需要增加异常单处理标识防止重复进行异常单处理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en-US" altLang="zh-CN" sz="1800" dirty="0" smtClean="0">
                <a:solidFill>
                  <a:schemeClr val="accent4">
                    <a:lumMod val="75000"/>
                  </a:schemeClr>
                </a:solidFill>
              </a:rPr>
              <a:t>* </a:t>
            </a:r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</a:rPr>
              <a:t>转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站操作调整，转站数据增加异常单处理状态</a:t>
            </a:r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messageInfo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zh-CN" altLang="en-US" sz="1800" dirty="0">
                <a:solidFill>
                  <a:schemeClr val="accent4">
                    <a:lumMod val="75000"/>
                  </a:schemeClr>
                </a:solidFill>
              </a:rPr>
              <a:t>增</a:t>
            </a:r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</a:rPr>
              <a:t>加属性</a:t>
            </a:r>
            <a:r>
              <a:rPr lang="en-US" altLang="zh-CN" sz="1800" dirty="0" err="1" smtClean="0">
                <a:solidFill>
                  <a:schemeClr val="accent4">
                    <a:lumMod val="75000"/>
                  </a:schemeClr>
                </a:solidFill>
              </a:rPr>
              <a:t>abnormalStatus</a:t>
            </a:r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</a:rPr>
              <a:t>，保证转站报文数据表明是否已异常处理。</a:t>
            </a:r>
            <a:endParaRPr lang="en-US" altLang="zh-CN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altLang="zh-CN" sz="1800" dirty="0" err="1" smtClean="0">
                <a:solidFill>
                  <a:schemeClr val="accent4">
                    <a:lumMod val="75000"/>
                  </a:schemeClr>
                </a:solidFill>
              </a:rPr>
              <a:t>OrderInfoBaseDefine.proto</a:t>
            </a:r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800" dirty="0" err="1" smtClean="0">
                <a:solidFill>
                  <a:schemeClr val="accent4">
                    <a:lumMod val="75000"/>
                  </a:schemeClr>
                </a:solidFill>
              </a:rPr>
              <a:t>MessageShift</a:t>
            </a:r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</a:rPr>
              <a:t>转站参数增加</a:t>
            </a:r>
            <a:r>
              <a:rPr lang="en-US" altLang="zh-CN" sz="1800" dirty="0" err="1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bnormalStatus</a:t>
            </a:r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zh-CN" altLang="en-US" sz="1800" b="1" dirty="0">
                <a:solidFill>
                  <a:srgbClr val="FF0000"/>
                </a:solidFill>
              </a:rPr>
              <a:t>旧</a:t>
            </a:r>
            <a:r>
              <a:rPr lang="en-US" altLang="zh-CN" sz="1800" b="1" dirty="0" err="1">
                <a:solidFill>
                  <a:srgbClr val="FF0000"/>
                </a:solidFill>
              </a:rPr>
              <a:t>redis</a:t>
            </a:r>
            <a:r>
              <a:rPr lang="zh-CN" altLang="en-US" sz="1800" b="1" dirty="0">
                <a:solidFill>
                  <a:srgbClr val="FF0000"/>
                </a:solidFill>
              </a:rPr>
              <a:t>定时调度任务也要修改</a:t>
            </a:r>
            <a:endParaRPr lang="en-US" sz="1800" b="1" dirty="0">
              <a:solidFill>
                <a:srgbClr val="FF0000"/>
              </a:solidFill>
            </a:endParaRPr>
          </a:p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0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异常单总部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端</a:t>
            </a: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</a:rPr>
              <a:t>center</a:t>
            </a:r>
            <a:r>
              <a:rPr lang="zh-CN" altLang="en-US" b="1" smtClean="0">
                <a:solidFill>
                  <a:schemeClr val="accent1">
                    <a:lumMod val="75000"/>
                  </a:schemeClr>
                </a:solidFill>
              </a:rPr>
              <a:t>逻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辑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46220"/>
              </p:ext>
            </p:extLst>
          </p:nvPr>
        </p:nvGraphicFramePr>
        <p:xfrm>
          <a:off x="443345" y="2763552"/>
          <a:ext cx="11305309" cy="2486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436">
                  <a:extLst>
                    <a:ext uri="{9D8B030D-6E8A-4147-A177-3AD203B41FA5}">
                      <a16:colId xmlns:a16="http://schemas.microsoft.com/office/drawing/2014/main" val="678062962"/>
                    </a:ext>
                  </a:extLst>
                </a:gridCol>
                <a:gridCol w="7536873">
                  <a:extLst>
                    <a:ext uri="{9D8B030D-6E8A-4147-A177-3AD203B41FA5}">
                      <a16:colId xmlns:a16="http://schemas.microsoft.com/office/drawing/2014/main" val="581142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2347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数据序列化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序列化请求订单报文</a:t>
                      </a:r>
                      <a:r>
                        <a:rPr lang="zh-CN" altLang="en-US" baseline="0" dirty="0" smtClean="0"/>
                        <a:t> 获取</a:t>
                      </a:r>
                      <a:r>
                        <a:rPr lang="en-US" altLang="zh-CN" baseline="0" dirty="0" smtClean="0"/>
                        <a:t>order</a:t>
                      </a:r>
                      <a:r>
                        <a:rPr lang="zh-CN" altLang="en-US" baseline="0" dirty="0" smtClean="0"/>
                        <a:t>内容。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87612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异常单分发</a:t>
                      </a:r>
                      <a:r>
                        <a:rPr lang="zh-CN" altLang="en-US" b="1" dirty="0" smtClean="0"/>
                        <a:t>银</a:t>
                      </a:r>
                      <a:r>
                        <a:rPr lang="zh-CN" altLang="en-US" dirty="0" smtClean="0"/>
                        <a:t>二代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发送订单报文到银二代，增加</a:t>
                      </a:r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标准字段  </a:t>
                      </a:r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kdsAbnormalPrint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标记为发送异常单银二代打小票。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74799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更新异常单状态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订单报文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修改状态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abnormalStatus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abnormalStatus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不再触发异常单分支，防止重复发银二代。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17740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91530"/>
                  </a:ext>
                </a:extLst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443345" y="1175242"/>
            <a:ext cx="11305308" cy="137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总部端增加</a:t>
            </a:r>
            <a:r>
              <a:rPr lang="en-US" altLang="zh-CN" sz="1800" dirty="0" err="1"/>
              <a:t>grpc</a:t>
            </a:r>
            <a:r>
              <a:rPr lang="zh-CN" altLang="en-US" sz="1800" dirty="0"/>
              <a:t>短链接</a:t>
            </a:r>
            <a:r>
              <a:rPr lang="zh-CN" altLang="en-US" sz="1800" dirty="0" smtClean="0"/>
              <a:t>口 </a:t>
            </a:r>
            <a:r>
              <a:rPr lang="en-US" altLang="zh-CN" sz="1800" dirty="0" err="1" smtClean="0"/>
              <a:t>handleAbnormalMessage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algn="l"/>
            <a:r>
              <a:rPr lang="zh-CN" altLang="en-US" sz="1800" dirty="0" smtClean="0"/>
              <a:t>中</a:t>
            </a:r>
            <a:r>
              <a:rPr lang="zh-CN" altLang="en-US" sz="1800" dirty="0"/>
              <a:t>心</a:t>
            </a:r>
            <a:r>
              <a:rPr lang="zh-CN" altLang="en-US" sz="1800" dirty="0" smtClean="0"/>
              <a:t>端</a:t>
            </a:r>
            <a:r>
              <a:rPr lang="en-US" altLang="zh-CN" sz="1800" dirty="0" smtClean="0"/>
              <a:t>center</a:t>
            </a:r>
            <a:r>
              <a:rPr lang="zh-CN" altLang="en-US" sz="1800" dirty="0" smtClean="0"/>
              <a:t>增加异常单</a:t>
            </a:r>
            <a:r>
              <a:rPr lang="en-US" altLang="zh-CN" sz="1800" dirty="0" err="1" smtClean="0"/>
              <a:t>grpc</a:t>
            </a:r>
            <a:r>
              <a:rPr lang="zh-CN" altLang="en-US" sz="1800" dirty="0" smtClean="0"/>
              <a:t>上报接口，处理餐厅上报异常单分发银二代。 </a:t>
            </a:r>
            <a:r>
              <a:rPr lang="en-US" altLang="zh-CN" sz="1800" dirty="0" err="1" smtClean="0"/>
              <a:t>processAbnormalMessage</a:t>
            </a:r>
            <a:endParaRPr lang="en-US" altLang="zh-CN" sz="1800" dirty="0" smtClean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29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异常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单报文修改格式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43345" y="1175242"/>
            <a:ext cx="11305308" cy="5114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{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“orderType”:“7”,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“orderNumber”:“252817010600202009231600844960355670011000002”,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“storeCode”:“PSH160”, … … </a:t>
            </a:r>
            <a:r>
              <a:rPr lang="zh-CN" altLang="en-US" sz="2000" dirty="0" smtClean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略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"order":{</a:t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    </a:t>
            </a:r>
            <a:r>
              <a:rPr lang="en-US" sz="2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"kdsAbnormalPrint":"0",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    "</a:t>
            </a:r>
            <a:r>
              <a:rPr lang="en-US" sz="20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saleType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":"tendered",</a:t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    "storeCode":"PSH160",</a:t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    </a:t>
            </a:r>
            <a:r>
              <a:rPr lang="en-US" sz="2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</a:t>
            </a:r>
            <a:r>
              <a:rPr lang="en-US" sz="2000" dirty="0" err="1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msgType</a:t>
            </a:r>
            <a:r>
              <a:rPr lang="en-US" sz="2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":"COUNTER_ORDER_OC",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    </a:t>
            </a:r>
            <a:r>
              <a:rPr lang="en-US" sz="2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</a:t>
            </a:r>
            <a:r>
              <a:rPr lang="en-US" sz="2000" dirty="0" err="1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cmdType</a:t>
            </a:r>
            <a:r>
              <a:rPr lang="en-US" sz="2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":"MSG_CMD"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</a:t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    </a:t>
            </a:r>
            <a:r>
              <a:rPr lang="en-US" sz="2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"msgRequestTime":"20200923150940615"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</a:t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    </a:t>
            </a:r>
            <a:r>
              <a:rPr lang="en-US" sz="2000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"msgId":"COUNTER_20200923150444264_046093594814</a:t>
            </a:r>
            <a:r>
              <a:rPr lang="en-US" sz="2000" dirty="0" smtClean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</a:t>
            </a: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… … </a:t>
            </a:r>
            <a:r>
              <a:rPr lang="zh-CN" altLang="en-US" sz="2000" dirty="0" smtClean="0">
                <a:latin typeface="Ebrima" panose="02000000000000000000" pitchFamily="2" charset="0"/>
                <a:ea typeface="宋体" panose="02010600030101010101" pitchFamily="2" charset="-122"/>
                <a:cs typeface="Ebrima" panose="02000000000000000000" pitchFamily="2" charset="0"/>
              </a:rPr>
              <a:t>略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    "</a:t>
            </a:r>
            <a:r>
              <a:rPr lang="en-US" sz="20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orderItems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":{</a:t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… …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    }</a:t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 }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20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餐厅处理银二代订单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025237"/>
            <a:ext cx="7743825" cy="57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9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餐厅处理银二代订单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43345" y="1214584"/>
            <a:ext cx="11189473" cy="81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/>
              <a:t>餐厅增加</a:t>
            </a:r>
            <a:r>
              <a:rPr lang="en-US" altLang="zh-CN" sz="1800" dirty="0" smtClean="0"/>
              <a:t>rest</a:t>
            </a:r>
            <a:r>
              <a:rPr lang="zh-CN" altLang="en-US" sz="1800" dirty="0" smtClean="0"/>
              <a:t>接口，提供给银二代使用，总部端与餐厅端无法正常通讯，总部端将订单推送到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银二代，通过银二代转发到餐厅端（</a:t>
            </a:r>
            <a:r>
              <a:rPr lang="zh-CN" altLang="en-US" sz="1800" dirty="0"/>
              <a:t>总部</a:t>
            </a:r>
            <a:r>
              <a:rPr lang="zh-CN" altLang="en-US" sz="1800" dirty="0" smtClean="0"/>
              <a:t>端继续尝试推送餐厅，可能会造成重复推送）。</a:t>
            </a:r>
            <a:endParaRPr lang="en-US" altLang="zh-CN" sz="18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17232"/>
              </p:ext>
            </p:extLst>
          </p:nvPr>
        </p:nvGraphicFramePr>
        <p:xfrm>
          <a:off x="443345" y="2271213"/>
          <a:ext cx="11305309" cy="2540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436">
                  <a:extLst>
                    <a:ext uri="{9D8B030D-6E8A-4147-A177-3AD203B41FA5}">
                      <a16:colId xmlns:a16="http://schemas.microsoft.com/office/drawing/2014/main" val="678062962"/>
                    </a:ext>
                  </a:extLst>
                </a:gridCol>
                <a:gridCol w="7536873">
                  <a:extLst>
                    <a:ext uri="{9D8B030D-6E8A-4147-A177-3AD203B41FA5}">
                      <a16:colId xmlns:a16="http://schemas.microsoft.com/office/drawing/2014/main" val="581142924"/>
                    </a:ext>
                  </a:extLst>
                </a:gridCol>
              </a:tblGrid>
              <a:tr h="2788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2347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order_kds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去重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若重复推送</a:t>
                      </a:r>
                      <a:r>
                        <a:rPr lang="en-US" altLang="zh-CN" dirty="0" smtClean="0"/>
                        <a:t>KDS</a:t>
                      </a:r>
                      <a:r>
                        <a:rPr lang="zh-CN" altLang="en-US" baseline="0" dirty="0" smtClean="0"/>
                        <a:t>，重复直接返回当成功处理。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87612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kdsAbnormalPrint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判断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kdsAbnormalPrint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状态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- </a:t>
                      </a:r>
                      <a:r>
                        <a:rPr lang="zh-CN" altLang="en-US" baseline="0" dirty="0" smtClean="0"/>
                        <a:t>餐厅异常单上报 更新</a:t>
                      </a:r>
                      <a:r>
                        <a:rPr lang="en-US" altLang="zh-CN" baseline="0" dirty="0" smtClean="0"/>
                        <a:t>issue</a:t>
                      </a:r>
                      <a:r>
                        <a:rPr lang="zh-CN" altLang="en-US" baseline="0" dirty="0" smtClean="0"/>
                        <a:t>表状态。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非状态 </a:t>
                      </a:r>
                      <a:r>
                        <a:rPr lang="en-US" altLang="zh-CN" dirty="0" smtClean="0"/>
                        <a:t>2 - </a:t>
                      </a:r>
                      <a:r>
                        <a:rPr lang="zh-CN" altLang="en-US" dirty="0" smtClean="0"/>
                        <a:t>总部端异常单 保存</a:t>
                      </a:r>
                      <a:r>
                        <a:rPr lang="en-US" altLang="zh-CN" dirty="0" smtClean="0"/>
                        <a:t>queue</a:t>
                      </a:r>
                      <a:r>
                        <a:rPr lang="zh-CN" altLang="en-US" dirty="0" smtClean="0"/>
                        <a:t>。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74799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更新状态 </a:t>
                      </a:r>
                      <a:r>
                        <a:rPr lang="en-US" altLang="zh-CN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异常打印状态</a:t>
                      </a:r>
                      <a:r>
                        <a:rPr lang="en-US" altLang="zh-CN" dirty="0" smtClean="0"/>
                        <a:t>2 </a:t>
                      </a:r>
                      <a:r>
                        <a:rPr lang="zh-CN" altLang="en-US" dirty="0" smtClean="0"/>
                        <a:t>，修改数据库中原报文异常打印状态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kdsAbnormalPrint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95531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保存数据 </a:t>
                      </a:r>
                      <a:r>
                        <a:rPr lang="en-US" altLang="zh-CN" dirty="0" smtClean="0"/>
                        <a:t>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复制</a:t>
                      </a:r>
                      <a:r>
                        <a:rPr lang="en-US" altLang="zh-CN" dirty="0" smtClean="0"/>
                        <a:t>OC</a:t>
                      </a:r>
                      <a:r>
                        <a:rPr lang="zh-CN" altLang="en-US" dirty="0" smtClean="0"/>
                        <a:t>标准字段到</a:t>
                      </a:r>
                      <a:r>
                        <a:rPr lang="en-US" altLang="zh-CN" dirty="0" err="1" smtClean="0"/>
                        <a:t>extendOrder</a:t>
                      </a:r>
                      <a:r>
                        <a:rPr lang="zh-CN" altLang="en-US" dirty="0" smtClean="0"/>
                        <a:t>，并添加</a:t>
                      </a:r>
                      <a:r>
                        <a:rPr lang="en-US" altLang="zh-CN" dirty="0" err="1" smtClean="0"/>
                        <a:t>abnormalStatus</a:t>
                      </a:r>
                      <a:r>
                        <a:rPr lang="en-US" altLang="zh-CN" dirty="0" smtClean="0"/>
                        <a:t> :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abnormal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键值。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1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27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餐厅端发布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KDS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异常处理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121353"/>
            <a:ext cx="8405091" cy="56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9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5" y="498764"/>
            <a:ext cx="4553527" cy="443345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餐厅端发布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KDS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异常处理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59902"/>
              </p:ext>
            </p:extLst>
          </p:nvPr>
        </p:nvGraphicFramePr>
        <p:xfrm>
          <a:off x="443345" y="2872508"/>
          <a:ext cx="11305309" cy="352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637">
                  <a:extLst>
                    <a:ext uri="{9D8B030D-6E8A-4147-A177-3AD203B41FA5}">
                      <a16:colId xmlns:a16="http://schemas.microsoft.com/office/drawing/2014/main" val="678062962"/>
                    </a:ext>
                  </a:extLst>
                </a:gridCol>
                <a:gridCol w="7333672">
                  <a:extLst>
                    <a:ext uri="{9D8B030D-6E8A-4147-A177-3AD203B41FA5}">
                      <a16:colId xmlns:a16="http://schemas.microsoft.com/office/drawing/2014/main" val="581142924"/>
                    </a:ext>
                  </a:extLst>
                </a:gridCol>
              </a:tblGrid>
              <a:tr h="27885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2347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总部端同步去重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餐厅处理总部端同步订单，</a:t>
                      </a:r>
                      <a:r>
                        <a:rPr lang="en-US" altLang="zh-CN" dirty="0" err="1" smtClean="0"/>
                        <a:t>msgType</a:t>
                      </a:r>
                      <a:r>
                        <a:rPr lang="zh-CN" altLang="en-US" dirty="0" smtClean="0"/>
                        <a:t>分支调整去重。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注意去重 到银二代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48792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银二代同步去重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新增接口接收银二代同步订单，查询订单</a:t>
                      </a:r>
                      <a:r>
                        <a:rPr lang="en-US" altLang="zh-CN" dirty="0" smtClean="0"/>
                        <a:t>queue</a:t>
                      </a:r>
                      <a:r>
                        <a:rPr lang="zh-CN" altLang="en-US" dirty="0" smtClean="0"/>
                        <a:t>表去重。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87612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上报异常单接口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分发</a:t>
                      </a:r>
                      <a:r>
                        <a:rPr lang="en-US" altLang="zh-CN" dirty="0" smtClean="0"/>
                        <a:t>KDS</a:t>
                      </a:r>
                      <a:r>
                        <a:rPr lang="zh-CN" altLang="en-US" dirty="0" smtClean="0"/>
                        <a:t>失败，判断“</a:t>
                      </a:r>
                      <a:r>
                        <a:rPr lang="en-US" altLang="zh-CN" dirty="0" smtClean="0"/>
                        <a:t>KDS</a:t>
                      </a:r>
                      <a:r>
                        <a:rPr lang="zh-CN" altLang="en-US" dirty="0" smtClean="0"/>
                        <a:t>打印状态”不为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u="sng" dirty="0" smtClean="0"/>
                        <a:t>2</a:t>
                      </a:r>
                      <a:r>
                        <a:rPr lang="zh-CN" altLang="en-US" dirty="0" smtClean="0"/>
                        <a:t>则上报订单到总部端异常单处理接口。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74799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设置请求报文“</a:t>
                      </a:r>
                      <a:r>
                        <a:rPr lang="en-US" altLang="zh-CN" dirty="0" smtClean="0"/>
                        <a:t>KDS</a:t>
                      </a:r>
                      <a:r>
                        <a:rPr lang="zh-CN" altLang="en-US" dirty="0" smtClean="0"/>
                        <a:t>打印状态”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分发</a:t>
                      </a:r>
                      <a:r>
                        <a:rPr lang="en-US" altLang="zh-CN" dirty="0" smtClean="0"/>
                        <a:t>KDS</a:t>
                      </a:r>
                      <a:r>
                        <a:rPr lang="zh-CN" altLang="en-US" dirty="0" smtClean="0"/>
                        <a:t>失败上报订单时设置请求的报文订单“</a:t>
                      </a:r>
                      <a:r>
                        <a:rPr lang="en-US" altLang="zh-CN" dirty="0" smtClean="0"/>
                        <a:t>KDS</a:t>
                      </a:r>
                      <a:r>
                        <a:rPr lang="zh-CN" altLang="en-US" dirty="0" smtClean="0"/>
                        <a:t>打印状态”为</a:t>
                      </a:r>
                      <a:r>
                        <a:rPr lang="en-US" altLang="zh-CN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95531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成功设置</a:t>
                      </a:r>
                      <a:r>
                        <a:rPr lang="zh-CN" altLang="en-US" dirty="0" smtClean="0"/>
                        <a:t>报文“</a:t>
                      </a:r>
                      <a:r>
                        <a:rPr lang="en-US" altLang="zh-CN" dirty="0" smtClean="0"/>
                        <a:t>KDS</a:t>
                      </a:r>
                      <a:r>
                        <a:rPr lang="zh-CN" altLang="en-US" dirty="0" smtClean="0"/>
                        <a:t>打印状态”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上报订单成功响应后设置订单报文“</a:t>
                      </a:r>
                      <a:r>
                        <a:rPr lang="en-US" altLang="zh-CN" dirty="0" smtClean="0"/>
                        <a:t>KDS</a:t>
                      </a:r>
                      <a:r>
                        <a:rPr lang="zh-CN" altLang="en-US" dirty="0" smtClean="0"/>
                        <a:t>打印状态”为</a:t>
                      </a:r>
                      <a:r>
                        <a:rPr lang="en-US" altLang="zh-CN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74323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63138"/>
                  </a:ext>
                </a:extLst>
              </a:tr>
              <a:tr h="4200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65284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443345" y="1131456"/>
            <a:ext cx="11305309" cy="156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/>
              <a:t>总部端增加</a:t>
            </a:r>
            <a:r>
              <a:rPr lang="en-US" altLang="zh-CN" sz="1800" dirty="0" err="1" smtClean="0"/>
              <a:t>grpc</a:t>
            </a:r>
            <a:r>
              <a:rPr lang="zh-CN" altLang="en-US" sz="1800" dirty="0" smtClean="0"/>
              <a:t>短链接口，餐厅上报</a:t>
            </a:r>
            <a:r>
              <a:rPr lang="en-US" altLang="zh-CN" sz="1800" dirty="0" smtClean="0"/>
              <a:t>KDS</a:t>
            </a:r>
            <a:r>
              <a:rPr lang="zh-CN" altLang="en-US" sz="1800" dirty="0" smtClean="0"/>
              <a:t>异常单分发银二代打票。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餐厅端分发</a:t>
            </a:r>
            <a:r>
              <a:rPr lang="en-US" altLang="zh-CN" sz="1800" dirty="0" smtClean="0"/>
              <a:t>KDS</a:t>
            </a:r>
            <a:r>
              <a:rPr lang="zh-CN" altLang="en-US" sz="1800" dirty="0" smtClean="0"/>
              <a:t>失败或异常，餐厅端</a:t>
            </a:r>
            <a:r>
              <a:rPr lang="zh-CN" altLang="en-US" sz="1800" dirty="0"/>
              <a:t>订</a:t>
            </a:r>
            <a:r>
              <a:rPr lang="zh-CN" altLang="en-US" sz="1800" dirty="0" smtClean="0"/>
              <a:t>单报文</a:t>
            </a:r>
            <a:r>
              <a:rPr lang="zh-CN" altLang="en-US" sz="1800" dirty="0"/>
              <a:t>分</a:t>
            </a:r>
            <a:r>
              <a:rPr lang="zh-CN" altLang="en-US" sz="1800" dirty="0" smtClean="0"/>
              <a:t>发</a:t>
            </a:r>
            <a:r>
              <a:rPr lang="en-US" altLang="zh-CN" sz="1800" dirty="0" smtClean="0"/>
              <a:t>KDS</a:t>
            </a:r>
            <a:r>
              <a:rPr lang="zh-CN" altLang="en-US" sz="1800" dirty="0" smtClean="0"/>
              <a:t>失败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总部端同步到餐厅报文分发失败，判断报文中“</a:t>
            </a:r>
            <a:r>
              <a:rPr lang="en-US" altLang="zh-CN" sz="1800" dirty="0" smtClean="0"/>
              <a:t>KDS</a:t>
            </a:r>
            <a:r>
              <a:rPr lang="zh-CN" altLang="en-US" sz="1800" dirty="0"/>
              <a:t>打</a:t>
            </a:r>
            <a:r>
              <a:rPr lang="zh-CN" altLang="en-US" sz="1800" dirty="0" smtClean="0"/>
              <a:t>印状态”不为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，上报到总部端异常单接口，发送到银二代处理。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9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" y="65694"/>
            <a:ext cx="7564582" cy="679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4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28253</TotalTime>
  <Words>1122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等线</vt:lpstr>
      <vt:lpstr>Arial</vt:lpstr>
      <vt:lpstr>Calibri</vt:lpstr>
      <vt:lpstr>Calibri Light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张海洋 / Zhang, Haiyang</dc:creator>
  <cp:lastModifiedBy>张海洋 / Zhang, Haiyang</cp:lastModifiedBy>
  <cp:revision>245</cp:revision>
  <dcterms:created xsi:type="dcterms:W3CDTF">2020-05-19T11:50:07Z</dcterms:created>
  <dcterms:modified xsi:type="dcterms:W3CDTF">2020-09-27T03:15:18Z</dcterms:modified>
</cp:coreProperties>
</file>