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814" r:id="rId3"/>
    <p:sldId id="1020" r:id="rId5"/>
    <p:sldId id="1037" r:id="rId6"/>
    <p:sldId id="1021" r:id="rId7"/>
    <p:sldId id="1036" r:id="rId8"/>
    <p:sldId id="1050" r:id="rId9"/>
    <p:sldId id="1051" r:id="rId10"/>
    <p:sldId id="1052" r:id="rId11"/>
    <p:sldId id="991" r:id="rId12"/>
    <p:sldId id="1043" r:id="rId13"/>
    <p:sldId id="1047" r:id="rId14"/>
    <p:sldId id="1013" r:id="rId15"/>
    <p:sldId id="956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jy1546" initials="j" lastIdx="14" clrIdx="0"/>
  <p:cmAuthor id="1" name="Sun, Angela" initials="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C0"/>
    <a:srgbClr val="C00000"/>
    <a:srgbClr val="D9D9D9"/>
    <a:srgbClr val="7F7F7F"/>
    <a:srgbClr val="FCFCFC"/>
    <a:srgbClr val="C00002"/>
    <a:srgbClr val="D4ECBA"/>
    <a:srgbClr val="94A3BB"/>
    <a:srgbClr val="5E779E"/>
    <a:srgbClr val="D1D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æµè²æ ·å¼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3886" autoAdjust="0"/>
  </p:normalViewPr>
  <p:slideViewPr>
    <p:cSldViewPr>
      <p:cViewPr varScale="1">
        <p:scale>
          <a:sx n="89" d="100"/>
          <a:sy n="89" d="100"/>
        </p:scale>
        <p:origin x="1098" y="90"/>
      </p:cViewPr>
      <p:guideLst>
        <p:guide orient="horz" pos="2528"/>
        <p:guide pos="289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82ED4-FBF8-44A2-91C6-D9EF19F5FE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136B-2D54-4266-9DDC-D0EEDE1296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08" y="4905190"/>
            <a:ext cx="2088232" cy="226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​​ 14"/>
          <p:cNvCxnSpPr/>
          <p:nvPr userDrawn="1"/>
        </p:nvCxnSpPr>
        <p:spPr>
          <a:xfrm>
            <a:off x="33513" y="627534"/>
            <a:ext cx="907499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1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矩形 619"/>
          <p:cNvSpPr/>
          <p:nvPr/>
        </p:nvSpPr>
        <p:spPr>
          <a:xfrm>
            <a:off x="0" y="1329144"/>
            <a:ext cx="9144000" cy="17364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椭圆 599"/>
          <p:cNvSpPr/>
          <p:nvPr/>
        </p:nvSpPr>
        <p:spPr>
          <a:xfrm>
            <a:off x="234150" y="2685470"/>
            <a:ext cx="677676" cy="67767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>
            <a:off x="3284053" y="3839338"/>
            <a:ext cx="274777" cy="274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664418" y="1192205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2650511" y="60911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7642415" y="295467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2" name="同心圆 611"/>
          <p:cNvSpPr/>
          <p:nvPr/>
        </p:nvSpPr>
        <p:spPr>
          <a:xfrm>
            <a:off x="7236460" y="2921635"/>
            <a:ext cx="287655" cy="28765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3" name="椭圆 612"/>
          <p:cNvSpPr/>
          <p:nvPr/>
        </p:nvSpPr>
        <p:spPr>
          <a:xfrm>
            <a:off x="7249160" y="2934335"/>
            <a:ext cx="262890" cy="262890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椭圆 613"/>
          <p:cNvSpPr/>
          <p:nvPr/>
        </p:nvSpPr>
        <p:spPr>
          <a:xfrm>
            <a:off x="5662236" y="3867894"/>
            <a:ext cx="274777" cy="274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>
            <a:off x="1310839" y="3132154"/>
            <a:ext cx="137389" cy="13738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1448228" y="3996626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406534" y="673100"/>
              <a:ext cx="3825876" cy="382587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1400569" y="1671476"/>
            <a:ext cx="661380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AI </a:t>
            </a: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宋体" charset="0"/>
                <a:sym typeface="微软雅黑" pitchFamily="34" charset="-122"/>
              </a:rPr>
              <a:t>智能收银台</a:t>
            </a:r>
            <a:r>
              <a: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624" name="直接连接符 623"/>
          <p:cNvCxnSpPr/>
          <p:nvPr/>
        </p:nvCxnSpPr>
        <p:spPr>
          <a:xfrm>
            <a:off x="1915766" y="2501900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635895" y="3867894"/>
            <a:ext cx="86409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讲解人：</a:t>
            </a:r>
            <a:endParaRPr lang="zh-CN" altLang="en-US" sz="16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89984" y="3867894"/>
            <a:ext cx="1872208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2021.10</a:t>
            </a:r>
            <a:endParaRPr lang="zh-CN" altLang="en-US" sz="16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"/>
          <p:cNvSpPr txBox="1"/>
          <p:nvPr/>
        </p:nvSpPr>
        <p:spPr>
          <a:xfrm>
            <a:off x="4480401" y="3867894"/>
            <a:ext cx="107092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Murray Mu</a:t>
            </a:r>
            <a:endParaRPr lang="zh-CN" altLang="en-US" sz="16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27500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itchFamily="34" charset="-122"/>
                <a:sym typeface="+mn-ea"/>
              </a:rPr>
              <a:t>技术架构 </a:t>
            </a:r>
            <a:endParaRPr lang="zh-CN" altLang="en-US" sz="2000" b="1" dirty="0">
              <a:latin typeface="+mj-ea"/>
              <a:ea typeface="+mj-ea"/>
              <a:cs typeface="微软雅黑" pitchFamily="34" charset="-122"/>
              <a:sym typeface="+mn-ea"/>
            </a:endParaRPr>
          </a:p>
        </p:txBody>
      </p:sp>
      <p:sp>
        <p:nvSpPr>
          <p:cNvPr id="29" name="圆角矩形 48"/>
          <p:cNvSpPr/>
          <p:nvPr/>
        </p:nvSpPr>
        <p:spPr>
          <a:xfrm>
            <a:off x="4402717" y="1871004"/>
            <a:ext cx="3472581" cy="878002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圆角矩形 48"/>
          <p:cNvSpPr/>
          <p:nvPr/>
        </p:nvSpPr>
        <p:spPr>
          <a:xfrm>
            <a:off x="514350" y="2937510"/>
            <a:ext cx="7373620" cy="1139190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圆角矩形 48"/>
          <p:cNvSpPr/>
          <p:nvPr/>
        </p:nvSpPr>
        <p:spPr>
          <a:xfrm>
            <a:off x="514054" y="4143440"/>
            <a:ext cx="7373668" cy="591552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圆角矩形 48"/>
          <p:cNvSpPr/>
          <p:nvPr/>
        </p:nvSpPr>
        <p:spPr>
          <a:xfrm>
            <a:off x="514054" y="1871004"/>
            <a:ext cx="3822856" cy="878002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圆角矩形 48"/>
          <p:cNvSpPr/>
          <p:nvPr/>
        </p:nvSpPr>
        <p:spPr>
          <a:xfrm>
            <a:off x="514054" y="1203349"/>
            <a:ext cx="7373668" cy="591552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9" name="TextBox 9"/>
          <p:cNvSpPr txBox="1"/>
          <p:nvPr/>
        </p:nvSpPr>
        <p:spPr>
          <a:xfrm>
            <a:off x="488154" y="4319539"/>
            <a:ext cx="72362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TextBox 15"/>
          <p:cNvSpPr txBox="1"/>
          <p:nvPr/>
        </p:nvSpPr>
        <p:spPr>
          <a:xfrm>
            <a:off x="488154" y="3391864"/>
            <a:ext cx="72362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硬件</a:t>
            </a:r>
            <a:endParaRPr 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TextBox 49"/>
          <p:cNvSpPr txBox="1"/>
          <p:nvPr/>
        </p:nvSpPr>
        <p:spPr>
          <a:xfrm>
            <a:off x="488154" y="1421959"/>
            <a:ext cx="72362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开发工具</a:t>
            </a:r>
            <a:endParaRPr lang="zh-CN" alt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Rounded Rectangle 72"/>
          <p:cNvSpPr/>
          <p:nvPr/>
        </p:nvSpPr>
        <p:spPr>
          <a:xfrm>
            <a:off x="1277585" y="1354785"/>
            <a:ext cx="1515882" cy="331200"/>
          </a:xfrm>
          <a:prstGeom prst="roundRect">
            <a:avLst/>
          </a:prstGeom>
          <a:solidFill>
            <a:srgbClr val="CCE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C</a:t>
            </a:r>
            <a:r>
              <a:rPr lang="zh-CN" altLang="en-US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宋体" charset="0"/>
              </a:rPr>
              <a:t>语言</a:t>
            </a:r>
            <a:endParaRPr lang="zh-CN" alt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宋体" charset="0"/>
            </a:endParaRPr>
          </a:p>
        </p:txBody>
      </p:sp>
      <p:sp>
        <p:nvSpPr>
          <p:cNvPr id="134" name="TextBox 53"/>
          <p:cNvSpPr txBox="1"/>
          <p:nvPr/>
        </p:nvSpPr>
        <p:spPr>
          <a:xfrm>
            <a:off x="540798" y="2188516"/>
            <a:ext cx="61833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识别</a:t>
            </a:r>
            <a:endParaRPr lang="zh-CN" alt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Rounded Rectangle 78"/>
          <p:cNvSpPr/>
          <p:nvPr/>
        </p:nvSpPr>
        <p:spPr>
          <a:xfrm>
            <a:off x="1281467" y="2375227"/>
            <a:ext cx="864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kubeEdge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6" name="Rounded Rectangle 80"/>
          <p:cNvSpPr/>
          <p:nvPr/>
        </p:nvSpPr>
        <p:spPr>
          <a:xfrm>
            <a:off x="2230376" y="2375227"/>
            <a:ext cx="880178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k8s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7" name="Rounded Rectangle 90"/>
          <p:cNvSpPr/>
          <p:nvPr/>
        </p:nvSpPr>
        <p:spPr>
          <a:xfrm>
            <a:off x="2876550" y="1355090"/>
            <a:ext cx="1318895" cy="331470"/>
          </a:xfrm>
          <a:prstGeom prst="roundRect">
            <a:avLst/>
          </a:prstGeom>
          <a:solidFill>
            <a:srgbClr val="CCE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IAR/KEIL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8" name="Rounded Rectangle 92"/>
          <p:cNvSpPr/>
          <p:nvPr/>
        </p:nvSpPr>
        <p:spPr>
          <a:xfrm>
            <a:off x="1281467" y="2007363"/>
            <a:ext cx="864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800" b="1" dirty="0" err="1">
                <a:solidFill>
                  <a:schemeClr val="tx2">
                    <a:lumMod val="50000"/>
                  </a:schemeClr>
                </a:solidFill>
                <a:latin typeface="+mj-ea"/>
                <a:ea typeface="宋体" charset="0"/>
              </a:rPr>
              <a:t>CNN</a:t>
            </a:r>
            <a:endParaRPr lang="en-US" altLang="zh-CN" sz="800" b="1" dirty="0" err="1">
              <a:solidFill>
                <a:schemeClr val="tx2">
                  <a:lumMod val="50000"/>
                </a:schemeClr>
              </a:solidFill>
              <a:latin typeface="+mj-ea"/>
              <a:ea typeface="宋体" charset="0"/>
            </a:endParaRPr>
          </a:p>
        </p:txBody>
      </p:sp>
      <p:sp>
        <p:nvSpPr>
          <p:cNvPr id="139" name="Rounded Rectangle 94"/>
          <p:cNvSpPr/>
          <p:nvPr/>
        </p:nvSpPr>
        <p:spPr>
          <a:xfrm>
            <a:off x="2244491" y="2007363"/>
            <a:ext cx="866063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pytorch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1" name="TextBox 114"/>
          <p:cNvSpPr txBox="1"/>
          <p:nvPr/>
        </p:nvSpPr>
        <p:spPr>
          <a:xfrm>
            <a:off x="4356049" y="2179084"/>
            <a:ext cx="8118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后端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Rounded Rectangle 94"/>
          <p:cNvSpPr/>
          <p:nvPr/>
        </p:nvSpPr>
        <p:spPr>
          <a:xfrm>
            <a:off x="3213460" y="2007363"/>
            <a:ext cx="852412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opencv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" name="Rounded Rectangle 94"/>
          <p:cNvSpPr/>
          <p:nvPr/>
        </p:nvSpPr>
        <p:spPr>
          <a:xfrm>
            <a:off x="3201872" y="2375227"/>
            <a:ext cx="864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mosquitto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4" name="Rounded Rectangle 100"/>
          <p:cNvSpPr/>
          <p:nvPr/>
        </p:nvSpPr>
        <p:spPr>
          <a:xfrm>
            <a:off x="5081998" y="1973902"/>
            <a:ext cx="827999" cy="3194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Apollo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5" name="Rounded Rectangle 100"/>
          <p:cNvSpPr/>
          <p:nvPr/>
        </p:nvSpPr>
        <p:spPr>
          <a:xfrm>
            <a:off x="6904994" y="1955013"/>
            <a:ext cx="827999" cy="3194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nginx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6" name="Rounded Rectangle 100"/>
          <p:cNvSpPr/>
          <p:nvPr/>
        </p:nvSpPr>
        <p:spPr>
          <a:xfrm>
            <a:off x="6913540" y="2359477"/>
            <a:ext cx="827999" cy="2976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jenkins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7" name="Rounded Rectangle 100"/>
          <p:cNvSpPr/>
          <p:nvPr/>
        </p:nvSpPr>
        <p:spPr>
          <a:xfrm>
            <a:off x="5990609" y="1963933"/>
            <a:ext cx="844307" cy="3194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spring boot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8" name="Rounded Rectangle 100"/>
          <p:cNvSpPr/>
          <p:nvPr/>
        </p:nvSpPr>
        <p:spPr>
          <a:xfrm>
            <a:off x="5997085" y="2359477"/>
            <a:ext cx="827999" cy="2976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shell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9" name="Rounded Rectangle 100"/>
          <p:cNvSpPr/>
          <p:nvPr/>
        </p:nvSpPr>
        <p:spPr>
          <a:xfrm>
            <a:off x="5080571" y="2352545"/>
            <a:ext cx="827999" cy="2976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skywalking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2" name="Rounded Rectangle 9"/>
          <p:cNvSpPr/>
          <p:nvPr/>
        </p:nvSpPr>
        <p:spPr>
          <a:xfrm>
            <a:off x="2404250" y="4268353"/>
            <a:ext cx="987111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深度学习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163" name="Rounded Rectangle 9"/>
          <p:cNvSpPr/>
          <p:nvPr/>
        </p:nvSpPr>
        <p:spPr>
          <a:xfrm>
            <a:off x="1281467" y="4265252"/>
            <a:ext cx="988237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神经网络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164" name="Rounded Rectangle 9"/>
          <p:cNvSpPr/>
          <p:nvPr/>
        </p:nvSpPr>
        <p:spPr>
          <a:xfrm>
            <a:off x="3489706" y="4265403"/>
            <a:ext cx="1007999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目标检测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165" name="Rounded Rectangle 9"/>
          <p:cNvSpPr/>
          <p:nvPr/>
        </p:nvSpPr>
        <p:spPr>
          <a:xfrm>
            <a:off x="1281467" y="360957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>
                <a:latin typeface="+mj-ea"/>
                <a:ea typeface="+mj-ea"/>
              </a:rPr>
              <a:t>Stm32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66" name="Rounded Rectangle 9"/>
          <p:cNvSpPr/>
          <p:nvPr/>
        </p:nvSpPr>
        <p:spPr>
          <a:xfrm>
            <a:off x="2391489" y="360957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+mj-ea"/>
              </a:rPr>
              <a:t>Arm9/11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67" name="Rounded Rectangle 9"/>
          <p:cNvSpPr/>
          <p:nvPr/>
        </p:nvSpPr>
        <p:spPr>
          <a:xfrm>
            <a:off x="3489706" y="360957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摄像头模块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168" name="Rounded Rectangle 9"/>
          <p:cNvSpPr/>
          <p:nvPr/>
        </p:nvSpPr>
        <p:spPr>
          <a:xfrm>
            <a:off x="4593895" y="360957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+mj-ea"/>
              </a:rPr>
              <a:t>WIFI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69" name="Rounded Rectangle 9"/>
          <p:cNvSpPr/>
          <p:nvPr/>
        </p:nvSpPr>
        <p:spPr>
          <a:xfrm>
            <a:off x="5704864" y="360957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>
                <a:latin typeface="+mj-ea"/>
                <a:ea typeface="+mj-ea"/>
              </a:rPr>
              <a:t>4G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70" name="Rounded Rectangle 9"/>
          <p:cNvSpPr/>
          <p:nvPr/>
        </p:nvSpPr>
        <p:spPr>
          <a:xfrm>
            <a:off x="6801892" y="3605230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+mj-ea"/>
              </a:rPr>
              <a:t>BLE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71" name="Rounded Rectangle 90"/>
          <p:cNvSpPr/>
          <p:nvPr/>
        </p:nvSpPr>
        <p:spPr>
          <a:xfrm>
            <a:off x="4262755" y="1355090"/>
            <a:ext cx="1530985" cy="331470"/>
          </a:xfrm>
          <a:prstGeom prst="roundRect">
            <a:avLst/>
          </a:prstGeom>
          <a:solidFill>
            <a:srgbClr val="CCE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ST-LINK/J-LINK</a:t>
            </a:r>
            <a:endParaRPr lang="en-US" altLang="zh-CN" sz="900" b="1" dirty="0" err="1" smtClean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2" name="Rounded Rectangle 90"/>
          <p:cNvSpPr/>
          <p:nvPr/>
        </p:nvSpPr>
        <p:spPr>
          <a:xfrm>
            <a:off x="5852160" y="1355090"/>
            <a:ext cx="1077595" cy="331470"/>
          </a:xfrm>
          <a:prstGeom prst="roundRect">
            <a:avLst/>
          </a:prstGeom>
          <a:solidFill>
            <a:srgbClr val="CCE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python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Rounded Rectangle 9"/>
          <p:cNvSpPr/>
          <p:nvPr/>
        </p:nvSpPr>
        <p:spPr>
          <a:xfrm>
            <a:off x="4595876" y="4268578"/>
            <a:ext cx="1007999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图像标注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38" name="Rounded Rectangle 9"/>
          <p:cNvSpPr/>
          <p:nvPr/>
        </p:nvSpPr>
        <p:spPr>
          <a:xfrm>
            <a:off x="5701411" y="4268578"/>
            <a:ext cx="1007999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模型管理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40" name="Rounded Rectangle 9"/>
          <p:cNvSpPr/>
          <p:nvPr/>
        </p:nvSpPr>
        <p:spPr>
          <a:xfrm>
            <a:off x="1281467" y="310284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+mj-ea"/>
              </a:rPr>
              <a:t>FreeRTOS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41" name="Rounded Rectangle 9"/>
          <p:cNvSpPr/>
          <p:nvPr/>
        </p:nvSpPr>
        <p:spPr>
          <a:xfrm>
            <a:off x="2383827" y="310284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串口通信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42" name="Rounded Rectangle 9"/>
          <p:cNvSpPr/>
          <p:nvPr/>
        </p:nvSpPr>
        <p:spPr>
          <a:xfrm>
            <a:off x="3489997" y="310284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宋体" charset="0"/>
              </a:rPr>
              <a:t>MQTT</a:t>
            </a:r>
            <a:endParaRPr lang="en-US" altLang="zh-CN" sz="900" b="1" dirty="0">
              <a:latin typeface="+mj-ea"/>
              <a:ea typeface="宋体" charset="0"/>
            </a:endParaRPr>
          </a:p>
        </p:txBody>
      </p:sp>
      <p:sp>
        <p:nvSpPr>
          <p:cNvPr id="43" name="Rounded Rectangle 9"/>
          <p:cNvSpPr/>
          <p:nvPr/>
        </p:nvSpPr>
        <p:spPr>
          <a:xfrm>
            <a:off x="4593627" y="3102849"/>
            <a:ext cx="1007999" cy="35551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压力传感器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  <p:sp>
        <p:nvSpPr>
          <p:cNvPr id="44" name="Rounded Rectangle 9"/>
          <p:cNvSpPr/>
          <p:nvPr/>
        </p:nvSpPr>
        <p:spPr>
          <a:xfrm>
            <a:off x="5704840" y="3102610"/>
            <a:ext cx="2105025" cy="356235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latin typeface="+mj-ea"/>
                <a:ea typeface="宋体" charset="0"/>
              </a:rPr>
              <a:t>Linux/FreeRTOS/Andorid</a:t>
            </a:r>
            <a:endParaRPr lang="en-US" altLang="zh-CN" sz="900" b="1" dirty="0">
              <a:latin typeface="+mj-ea"/>
              <a:ea typeface="宋体" charset="0"/>
            </a:endParaRPr>
          </a:p>
        </p:txBody>
      </p:sp>
      <p:sp>
        <p:nvSpPr>
          <p:cNvPr id="46" name="Rounded Rectangle 90"/>
          <p:cNvSpPr/>
          <p:nvPr/>
        </p:nvSpPr>
        <p:spPr>
          <a:xfrm>
            <a:off x="6999605" y="1355090"/>
            <a:ext cx="810260" cy="330835"/>
          </a:xfrm>
          <a:prstGeom prst="roundRect">
            <a:avLst/>
          </a:prstGeom>
          <a:solidFill>
            <a:srgbClr val="CCE5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Java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Rounded Rectangle 9"/>
          <p:cNvSpPr/>
          <p:nvPr/>
        </p:nvSpPr>
        <p:spPr>
          <a:xfrm>
            <a:off x="6808216" y="4268578"/>
            <a:ext cx="1007999" cy="35551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b="1" dirty="0">
                <a:latin typeface="+mj-ea"/>
                <a:ea typeface="宋体" charset="0"/>
              </a:rPr>
              <a:t>预测模块</a:t>
            </a:r>
            <a:endParaRPr lang="zh-CN" altLang="en-US" sz="900" b="1" dirty="0">
              <a:latin typeface="+mj-ea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27500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itchFamily="34" charset="-122"/>
                <a:sym typeface="+mn-ea"/>
              </a:rPr>
              <a:t>盈利模式 </a:t>
            </a:r>
            <a:endParaRPr lang="zh-CN" altLang="en-US" sz="2000" b="1" dirty="0">
              <a:latin typeface="+mj-ea"/>
              <a:ea typeface="+mj-ea"/>
              <a:cs typeface="微软雅黑" pitchFamily="34" charset="-122"/>
              <a:sym typeface="+mn-ea"/>
            </a:endParaRPr>
          </a:p>
        </p:txBody>
      </p:sp>
      <p:grpSp>
        <p:nvGrpSpPr>
          <p:cNvPr id="72" name="组合 27"/>
          <p:cNvGrpSpPr/>
          <p:nvPr/>
        </p:nvGrpSpPr>
        <p:grpSpPr>
          <a:xfrm rot="0">
            <a:off x="1911350" y="3284220"/>
            <a:ext cx="937895" cy="923290"/>
            <a:chOff x="2104445" y="3615717"/>
            <a:chExt cx="1152000" cy="1150705"/>
          </a:xfrm>
        </p:grpSpPr>
        <p:sp>
          <p:nvSpPr>
            <p:cNvPr id="116" name="椭圆 89"/>
            <p:cNvSpPr/>
            <p:nvPr/>
          </p:nvSpPr>
          <p:spPr>
            <a:xfrm>
              <a:off x="2104445" y="3615717"/>
              <a:ext cx="1152000" cy="1150705"/>
            </a:xfrm>
            <a:prstGeom prst="ellipse">
              <a:avLst/>
            </a:prstGeom>
            <a:solidFill>
              <a:srgbClr val="DA291C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7" name="椭圆 90"/>
            <p:cNvSpPr/>
            <p:nvPr/>
          </p:nvSpPr>
          <p:spPr>
            <a:xfrm>
              <a:off x="2219862" y="3743511"/>
              <a:ext cx="900000" cy="900000"/>
            </a:xfrm>
            <a:prstGeom prst="ellipse">
              <a:avLst/>
            </a:prstGeom>
            <a:solidFill>
              <a:srgbClr val="DA291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4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8" name="矩形 91"/>
            <p:cNvSpPr/>
            <p:nvPr/>
          </p:nvSpPr>
          <p:spPr>
            <a:xfrm>
              <a:off x="2133191" y="4024666"/>
              <a:ext cx="1098772" cy="3434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defTabSz="408305"/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服务</a:t>
              </a:r>
              <a:endParaRPr lang="zh-CN" altLang="en-US" sz="1200" b="1" kern="0" dirty="0" smtClean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</p:txBody>
        </p:sp>
      </p:grpSp>
      <p:grpSp>
        <p:nvGrpSpPr>
          <p:cNvPr id="73" name="组合 28"/>
          <p:cNvGrpSpPr/>
          <p:nvPr/>
        </p:nvGrpSpPr>
        <p:grpSpPr>
          <a:xfrm rot="0">
            <a:off x="1907540" y="1630045"/>
            <a:ext cx="937895" cy="923290"/>
            <a:chOff x="3047941" y="2628058"/>
            <a:chExt cx="1152161" cy="1150705"/>
          </a:xfrm>
        </p:grpSpPr>
        <p:sp>
          <p:nvSpPr>
            <p:cNvPr id="113" name="椭圆 86"/>
            <p:cNvSpPr/>
            <p:nvPr/>
          </p:nvSpPr>
          <p:spPr>
            <a:xfrm>
              <a:off x="3047941" y="2628058"/>
              <a:ext cx="1152000" cy="1150705"/>
            </a:xfrm>
            <a:prstGeom prst="ellipse">
              <a:avLst/>
            </a:prstGeom>
            <a:solidFill>
              <a:srgbClr val="DA291C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4" name="椭圆 87"/>
            <p:cNvSpPr/>
            <p:nvPr/>
          </p:nvSpPr>
          <p:spPr>
            <a:xfrm>
              <a:off x="3216503" y="2734674"/>
              <a:ext cx="900000" cy="900000"/>
            </a:xfrm>
            <a:prstGeom prst="ellipse">
              <a:avLst/>
            </a:prstGeom>
            <a:solidFill>
              <a:srgbClr val="DA291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srgbClr val="919D9D"/>
                </a:solidFill>
                <a:ea typeface="微软雅黑"/>
              </a:endParaRPr>
            </a:p>
          </p:txBody>
        </p:sp>
        <p:sp>
          <p:nvSpPr>
            <p:cNvPr id="115" name="矩形 88"/>
            <p:cNvSpPr/>
            <p:nvPr/>
          </p:nvSpPr>
          <p:spPr>
            <a:xfrm>
              <a:off x="3154069" y="2909638"/>
              <a:ext cx="1046033" cy="5737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defTabSz="408305"/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硬件</a:t>
              </a:r>
              <a:endParaRPr lang="zh-CN" altLang="en-US" sz="1200" b="1" kern="0" dirty="0" smtClean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  <a:p>
              <a:pPr algn="ctr" defTabSz="408305"/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设备研发</a:t>
              </a:r>
              <a:endParaRPr lang="zh-CN" altLang="en-US" sz="1200" b="1" kern="0" dirty="0" smtClean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</p:txBody>
        </p:sp>
      </p:grpSp>
      <p:grpSp>
        <p:nvGrpSpPr>
          <p:cNvPr id="74" name="组合 29"/>
          <p:cNvGrpSpPr/>
          <p:nvPr/>
        </p:nvGrpSpPr>
        <p:grpSpPr>
          <a:xfrm rot="0">
            <a:off x="3977640" y="1630045"/>
            <a:ext cx="937895" cy="923290"/>
            <a:chOff x="4626493" y="2608495"/>
            <a:chExt cx="1152000" cy="1150705"/>
          </a:xfrm>
        </p:grpSpPr>
        <p:sp>
          <p:nvSpPr>
            <p:cNvPr id="9" name="椭圆 83"/>
            <p:cNvSpPr/>
            <p:nvPr/>
          </p:nvSpPr>
          <p:spPr>
            <a:xfrm>
              <a:off x="4626493" y="2608495"/>
              <a:ext cx="1152000" cy="1150705"/>
            </a:xfrm>
            <a:prstGeom prst="ellipse">
              <a:avLst/>
            </a:prstGeom>
            <a:solidFill>
              <a:srgbClr val="DA291C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1" name="椭圆 84"/>
            <p:cNvSpPr/>
            <p:nvPr/>
          </p:nvSpPr>
          <p:spPr>
            <a:xfrm>
              <a:off x="4741910" y="2720777"/>
              <a:ext cx="900000" cy="900000"/>
            </a:xfrm>
            <a:prstGeom prst="ellipse">
              <a:avLst/>
            </a:prstGeom>
            <a:solidFill>
              <a:srgbClr val="DA291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2" name="矩形 85"/>
            <p:cNvSpPr/>
            <p:nvPr/>
          </p:nvSpPr>
          <p:spPr>
            <a:xfrm>
              <a:off x="4672920" y="2978216"/>
              <a:ext cx="1018841" cy="3434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defTabSz="408305"/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售卖硬件 </a:t>
              </a:r>
              <a:endParaRPr lang="zh-CN" altLang="en-US" sz="1200" b="1" kern="0" dirty="0" smtClean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</p:txBody>
        </p:sp>
      </p:grpSp>
      <p:grpSp>
        <p:nvGrpSpPr>
          <p:cNvPr id="80" name="组合 35"/>
          <p:cNvGrpSpPr/>
          <p:nvPr/>
        </p:nvGrpSpPr>
        <p:grpSpPr>
          <a:xfrm rot="0">
            <a:off x="4017010" y="3407410"/>
            <a:ext cx="937895" cy="923290"/>
            <a:chOff x="5683579" y="3666628"/>
            <a:chExt cx="1152000" cy="1150705"/>
          </a:xfrm>
        </p:grpSpPr>
        <p:sp>
          <p:nvSpPr>
            <p:cNvPr id="107" name="椭圆 80"/>
            <p:cNvSpPr/>
            <p:nvPr/>
          </p:nvSpPr>
          <p:spPr>
            <a:xfrm>
              <a:off x="5683579" y="3666628"/>
              <a:ext cx="1152000" cy="1150705"/>
            </a:xfrm>
            <a:prstGeom prst="ellipse">
              <a:avLst/>
            </a:prstGeom>
            <a:solidFill>
              <a:srgbClr val="DA291C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8" name="椭圆 81"/>
            <p:cNvSpPr/>
            <p:nvPr/>
          </p:nvSpPr>
          <p:spPr>
            <a:xfrm>
              <a:off x="5798996" y="3794421"/>
              <a:ext cx="900000" cy="900000"/>
            </a:xfrm>
            <a:prstGeom prst="ellipse">
              <a:avLst/>
            </a:prstGeom>
            <a:solidFill>
              <a:srgbClr val="DA291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408305"/>
              <a:endParaRPr lang="zh-CN" altLang="en-US" sz="1600" kern="0" smtClean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09" name="矩形 82"/>
            <p:cNvSpPr/>
            <p:nvPr/>
          </p:nvSpPr>
          <p:spPr>
            <a:xfrm>
              <a:off x="5732416" y="4071466"/>
              <a:ext cx="1073556" cy="3434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defTabSz="408305"/>
              <a:r>
                <a:rPr lang="zh-CN" altLang="en-US" sz="1200" b="1" kern="0" dirty="0" smtClean="0">
                  <a:solidFill>
                    <a:srgbClr val="FFFFFF"/>
                  </a:solidFill>
                  <a:latin typeface="微软雅黑" pitchFamily="34" charset="-122"/>
                  <a:ea typeface="微软雅黑"/>
                </a:rPr>
                <a:t>定制</a:t>
              </a:r>
              <a:endParaRPr lang="zh-CN" altLang="en-US" sz="1200" b="1" kern="0" dirty="0" smtClean="0">
                <a:solidFill>
                  <a:srgbClr val="FFFFFF"/>
                </a:solidFill>
                <a:latin typeface="微软雅黑" pitchFamily="34" charset="-122"/>
                <a:ea typeface="微软雅黑"/>
              </a:endParaRPr>
            </a:p>
          </p:txBody>
        </p:sp>
      </p:grpSp>
      <p:cxnSp>
        <p:nvCxnSpPr>
          <p:cNvPr id="81" name="直线箭头连接符 80"/>
          <p:cNvCxnSpPr/>
          <p:nvPr/>
        </p:nvCxnSpPr>
        <p:spPr>
          <a:xfrm>
            <a:off x="2829560" y="2091690"/>
            <a:ext cx="11480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80"/>
          <p:cNvCxnSpPr/>
          <p:nvPr/>
        </p:nvCxnSpPr>
        <p:spPr>
          <a:xfrm>
            <a:off x="2376805" y="2553335"/>
            <a:ext cx="3810" cy="73088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线箭头连接符 80"/>
          <p:cNvCxnSpPr/>
          <p:nvPr/>
        </p:nvCxnSpPr>
        <p:spPr>
          <a:xfrm>
            <a:off x="2846705" y="3866515"/>
            <a:ext cx="115252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线箭头连接符 80"/>
          <p:cNvCxnSpPr/>
          <p:nvPr/>
        </p:nvCxnSpPr>
        <p:spPr>
          <a:xfrm flipH="1" flipV="1">
            <a:off x="2708275" y="2418080"/>
            <a:ext cx="1445895" cy="112458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41"/>
          <p:cNvSpPr txBox="1"/>
          <p:nvPr/>
        </p:nvSpPr>
        <p:spPr>
          <a:xfrm>
            <a:off x="6366510" y="1576705"/>
            <a:ext cx="2217420" cy="163004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 sz="10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414141"/>
                </a:solidFill>
                <a:latin typeface="微软雅黑" pitchFamily="34" charset="-122"/>
                <a:ea typeface="宋体" charset="0"/>
              </a:rPr>
              <a:t>售卖硬件设备</a:t>
            </a:r>
            <a:endParaRPr lang="zh-CN" altLang="en-US" sz="1000" b="1" dirty="0">
              <a:solidFill>
                <a:srgbClr val="414141"/>
              </a:solidFill>
              <a:latin typeface="微软雅黑" pitchFamily="34" charset="-122"/>
              <a:ea typeface="宋体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0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        </a:t>
            </a:r>
            <a:r>
              <a:rPr lang="zh-CN" altLang="en-US" sz="10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全国目前预估</a:t>
            </a:r>
            <a:r>
              <a:rPr lang="en-US" altLang="zh-CN" sz="10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1200</a:t>
            </a:r>
            <a:r>
              <a:rPr lang="zh-CN" altLang="en-US" sz="10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万台的市场，售卖硬件的市场</a:t>
            </a:r>
            <a:endParaRPr lang="en-US" altLang="zh-CN" sz="1000" dirty="0" smtClean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000" b="1" dirty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b="1" dirty="0" smtClean="0">
                <a:solidFill>
                  <a:srgbClr val="414141"/>
                </a:solidFill>
                <a:latin typeface="微软雅黑" pitchFamily="34" charset="-122"/>
                <a:ea typeface="宋体" charset="0"/>
              </a:rPr>
              <a:t>提供设备应用服务</a:t>
            </a:r>
            <a:endParaRPr lang="zh-CN" altLang="en-US" sz="1000" b="1" dirty="0" smtClean="0">
              <a:solidFill>
                <a:srgbClr val="414141"/>
              </a:solidFill>
              <a:latin typeface="微软雅黑" pitchFamily="34" charset="-122"/>
              <a:ea typeface="宋体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000" dirty="0" smtClean="0">
                <a:solidFill>
                  <a:srgbClr val="41414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000" dirty="0" smtClean="0">
                <a:solidFill>
                  <a:srgbClr val="414141"/>
                </a:solidFill>
                <a:latin typeface="微软雅黑" pitchFamily="34" charset="-122"/>
                <a:ea typeface="宋体" charset="0"/>
              </a:rPr>
              <a:t>每年可以收取硬件设备的维护升级费用</a:t>
            </a:r>
            <a:endParaRPr lang="en-US" altLang="zh-CN" sz="1000" dirty="0" smtClean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00" dirty="0" smtClean="0">
              <a:solidFill>
                <a:srgbClr val="41414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b="1" dirty="0" smtClean="0">
                <a:solidFill>
                  <a:srgbClr val="414141"/>
                </a:solidFill>
                <a:latin typeface="微软雅黑" pitchFamily="34" charset="-122"/>
                <a:ea typeface="宋体" charset="0"/>
              </a:rPr>
              <a:t>定制个性硬件以及服务</a:t>
            </a:r>
            <a:endParaRPr lang="zh-CN" altLang="en-US" sz="1000" b="1" dirty="0" smtClean="0">
              <a:solidFill>
                <a:srgbClr val="414141"/>
              </a:solidFill>
              <a:latin typeface="微软雅黑" pitchFamily="34" charset="-122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0" y="195486"/>
            <a:ext cx="7776864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+mj-ea"/>
                <a:cs typeface="微软雅黑" pitchFamily="34" charset="-122"/>
              </a:rPr>
              <a:t>产品开发计划</a:t>
            </a:r>
            <a:endParaRPr lang="zh-CN" altLang="en-US" sz="2000" b="1" dirty="0">
              <a:latin typeface="+mj-ea"/>
              <a:ea typeface="+mj-ea"/>
              <a:cs typeface="微软雅黑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755576" y="1221277"/>
            <a:ext cx="7802113" cy="3853003"/>
            <a:chOff x="294469" y="1445698"/>
            <a:chExt cx="7802113" cy="3445406"/>
          </a:xfrm>
        </p:grpSpPr>
        <p:cxnSp>
          <p:nvCxnSpPr>
            <p:cNvPr id="91" name="Straight Connector 114"/>
            <p:cNvCxnSpPr/>
            <p:nvPr/>
          </p:nvCxnSpPr>
          <p:spPr>
            <a:xfrm flipH="1">
              <a:off x="2889528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92" name="Straight Connector 116"/>
            <p:cNvCxnSpPr/>
            <p:nvPr/>
          </p:nvCxnSpPr>
          <p:spPr>
            <a:xfrm>
              <a:off x="2143864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93" name="Straight Connector 116"/>
            <p:cNvCxnSpPr/>
            <p:nvPr/>
          </p:nvCxnSpPr>
          <p:spPr>
            <a:xfrm>
              <a:off x="2326340" y="1482211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1" name="Straight Connector 166"/>
            <p:cNvCxnSpPr/>
            <p:nvPr/>
          </p:nvCxnSpPr>
          <p:spPr>
            <a:xfrm>
              <a:off x="3245785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2" name="Straight Connector 169"/>
            <p:cNvCxnSpPr/>
            <p:nvPr/>
          </p:nvCxnSpPr>
          <p:spPr>
            <a:xfrm>
              <a:off x="4556760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3" name="Straight Connector 168"/>
            <p:cNvCxnSpPr/>
            <p:nvPr/>
          </p:nvCxnSpPr>
          <p:spPr>
            <a:xfrm>
              <a:off x="3989832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6" name="Straight Connector 169"/>
            <p:cNvCxnSpPr/>
            <p:nvPr/>
          </p:nvCxnSpPr>
          <p:spPr>
            <a:xfrm>
              <a:off x="4367784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7" name="Straight Connector 171"/>
            <p:cNvCxnSpPr/>
            <p:nvPr/>
          </p:nvCxnSpPr>
          <p:spPr>
            <a:xfrm flipH="1">
              <a:off x="5102352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8" name="Straight Connector 166"/>
            <p:cNvCxnSpPr/>
            <p:nvPr/>
          </p:nvCxnSpPr>
          <p:spPr>
            <a:xfrm>
              <a:off x="3066349" y="1482211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29" name="Straight Connector 113"/>
            <p:cNvCxnSpPr/>
            <p:nvPr/>
          </p:nvCxnSpPr>
          <p:spPr>
            <a:xfrm>
              <a:off x="653088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0" name="Straight Connector 114"/>
            <p:cNvCxnSpPr/>
            <p:nvPr/>
          </p:nvCxnSpPr>
          <p:spPr>
            <a:xfrm flipH="1">
              <a:off x="2691696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1" name="Straight Connector 115"/>
            <p:cNvCxnSpPr/>
            <p:nvPr/>
          </p:nvCxnSpPr>
          <p:spPr>
            <a:xfrm>
              <a:off x="1767109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2" name="Straight Connector 116"/>
            <p:cNvCxnSpPr/>
            <p:nvPr/>
          </p:nvCxnSpPr>
          <p:spPr>
            <a:xfrm>
              <a:off x="1961388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3" name="Straight Connector 113"/>
            <p:cNvCxnSpPr/>
            <p:nvPr/>
          </p:nvCxnSpPr>
          <p:spPr>
            <a:xfrm>
              <a:off x="294469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4" name="Straight Connector 165"/>
            <p:cNvCxnSpPr/>
            <p:nvPr/>
          </p:nvCxnSpPr>
          <p:spPr>
            <a:xfrm>
              <a:off x="1580448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5" name="Straight Connector 114"/>
            <p:cNvCxnSpPr/>
            <p:nvPr/>
          </p:nvCxnSpPr>
          <p:spPr>
            <a:xfrm flipH="1">
              <a:off x="1038402" y="1507825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6" name="Straight Connector 115"/>
            <p:cNvCxnSpPr/>
            <p:nvPr/>
          </p:nvCxnSpPr>
          <p:spPr>
            <a:xfrm>
              <a:off x="844831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7" name="Straight Connector 116"/>
            <p:cNvCxnSpPr/>
            <p:nvPr/>
          </p:nvCxnSpPr>
          <p:spPr>
            <a:xfrm>
              <a:off x="1393787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8" name="Straight Connector 168"/>
            <p:cNvCxnSpPr/>
            <p:nvPr/>
          </p:nvCxnSpPr>
          <p:spPr>
            <a:xfrm>
              <a:off x="4186428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39" name="Straight Connector 169"/>
            <p:cNvCxnSpPr/>
            <p:nvPr/>
          </p:nvCxnSpPr>
          <p:spPr>
            <a:xfrm>
              <a:off x="4928616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1" name="Straight Connector 166"/>
            <p:cNvCxnSpPr/>
            <p:nvPr/>
          </p:nvCxnSpPr>
          <p:spPr>
            <a:xfrm>
              <a:off x="3615721" y="1482211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2" name="Straight Connector 171"/>
            <p:cNvCxnSpPr/>
            <p:nvPr/>
          </p:nvCxnSpPr>
          <p:spPr>
            <a:xfrm flipH="1">
              <a:off x="5293614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3" name="Straight Connector 171"/>
            <p:cNvCxnSpPr/>
            <p:nvPr/>
          </p:nvCxnSpPr>
          <p:spPr>
            <a:xfrm flipH="1">
              <a:off x="5484876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4" name="Straight Connector 171"/>
            <p:cNvCxnSpPr/>
            <p:nvPr/>
          </p:nvCxnSpPr>
          <p:spPr>
            <a:xfrm flipH="1">
              <a:off x="5668518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5" name="Straight Connector 171"/>
            <p:cNvCxnSpPr/>
            <p:nvPr/>
          </p:nvCxnSpPr>
          <p:spPr>
            <a:xfrm flipH="1">
              <a:off x="604795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6" name="Straight Connector 171"/>
            <p:cNvCxnSpPr/>
            <p:nvPr/>
          </p:nvCxnSpPr>
          <p:spPr>
            <a:xfrm flipH="1">
              <a:off x="622808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7" name="Straight Connector 171"/>
            <p:cNvCxnSpPr/>
            <p:nvPr/>
          </p:nvCxnSpPr>
          <p:spPr>
            <a:xfrm flipH="1">
              <a:off x="642112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8" name="Straight Connector 171"/>
            <p:cNvCxnSpPr/>
            <p:nvPr/>
          </p:nvCxnSpPr>
          <p:spPr>
            <a:xfrm flipH="1">
              <a:off x="660146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49" name="Straight Connector 171"/>
            <p:cNvCxnSpPr/>
            <p:nvPr/>
          </p:nvCxnSpPr>
          <p:spPr>
            <a:xfrm flipH="1">
              <a:off x="6788150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0" name="Straight Connector 171"/>
            <p:cNvCxnSpPr/>
            <p:nvPr/>
          </p:nvCxnSpPr>
          <p:spPr>
            <a:xfrm flipH="1">
              <a:off x="7168642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1" name="Straight Connector 171"/>
            <p:cNvCxnSpPr/>
            <p:nvPr/>
          </p:nvCxnSpPr>
          <p:spPr>
            <a:xfrm flipH="1">
              <a:off x="7345934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2" name="Straight Connector 171"/>
            <p:cNvCxnSpPr/>
            <p:nvPr/>
          </p:nvCxnSpPr>
          <p:spPr>
            <a:xfrm flipH="1">
              <a:off x="7520686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3" name="Straight Connector 171"/>
            <p:cNvCxnSpPr/>
            <p:nvPr/>
          </p:nvCxnSpPr>
          <p:spPr>
            <a:xfrm flipH="1">
              <a:off x="7719568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4" name="Straight Connector 171"/>
            <p:cNvCxnSpPr/>
            <p:nvPr/>
          </p:nvCxnSpPr>
          <p:spPr>
            <a:xfrm flipH="1">
              <a:off x="7913423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6" name="Straight Connector 166"/>
            <p:cNvCxnSpPr/>
            <p:nvPr/>
          </p:nvCxnSpPr>
          <p:spPr>
            <a:xfrm>
              <a:off x="3810397" y="1482211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7" name="Straight Connector 113"/>
            <p:cNvCxnSpPr/>
            <p:nvPr/>
          </p:nvCxnSpPr>
          <p:spPr>
            <a:xfrm>
              <a:off x="467544" y="1482212"/>
              <a:ext cx="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58" name="Straight Connector 171"/>
            <p:cNvCxnSpPr/>
            <p:nvPr/>
          </p:nvCxnSpPr>
          <p:spPr>
            <a:xfrm flipH="1">
              <a:off x="8095542" y="1482212"/>
              <a:ext cx="1040" cy="3383279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1" name="Straight Connector 116"/>
            <p:cNvCxnSpPr/>
            <p:nvPr/>
          </p:nvCxnSpPr>
          <p:spPr>
            <a:xfrm>
              <a:off x="1210484" y="1445698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2" name="Straight Connector 114"/>
            <p:cNvCxnSpPr/>
            <p:nvPr/>
          </p:nvCxnSpPr>
          <p:spPr>
            <a:xfrm flipH="1">
              <a:off x="2508342" y="1482212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3" name="Straight Connector 166"/>
            <p:cNvCxnSpPr/>
            <p:nvPr/>
          </p:nvCxnSpPr>
          <p:spPr>
            <a:xfrm>
              <a:off x="3435112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4" name="Straight Connector 169"/>
            <p:cNvCxnSpPr/>
            <p:nvPr/>
          </p:nvCxnSpPr>
          <p:spPr>
            <a:xfrm>
              <a:off x="4738876" y="1482212"/>
              <a:ext cx="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5" name="Straight Connector 171"/>
            <p:cNvCxnSpPr/>
            <p:nvPr/>
          </p:nvCxnSpPr>
          <p:spPr>
            <a:xfrm flipH="1">
              <a:off x="5858523" y="1496988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6" name="Straight Connector 171"/>
            <p:cNvCxnSpPr/>
            <p:nvPr/>
          </p:nvCxnSpPr>
          <p:spPr>
            <a:xfrm flipH="1">
              <a:off x="6970465" y="1491239"/>
              <a:ext cx="1040" cy="3383280"/>
            </a:xfrm>
            <a:prstGeom prst="line">
              <a:avLst/>
            </a:prstGeom>
            <a:noFill/>
            <a:ln w="6350" cap="flat" cmpd="sng" algn="ctr">
              <a:solidFill>
                <a:srgbClr val="6D6E6D">
                  <a:lumMod val="20000"/>
                  <a:lumOff val="80000"/>
                </a:srgbClr>
              </a:solidFill>
              <a:prstDash val="solid"/>
            </a:ln>
            <a:effectLst/>
          </p:spPr>
        </p:cxnSp>
      </p:grpSp>
      <p:graphicFrame>
        <p:nvGraphicFramePr>
          <p:cNvPr id="167" name="Table 23"/>
          <p:cNvGraphicFramePr>
            <a:graphicFrameLocks noGrp="1"/>
          </p:cNvGraphicFramePr>
          <p:nvPr/>
        </p:nvGraphicFramePr>
        <p:xfrm>
          <a:off x="760802" y="725953"/>
          <a:ext cx="7801589" cy="670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680"/>
                <a:gridCol w="184680"/>
                <a:gridCol w="184680"/>
                <a:gridCol w="184680"/>
                <a:gridCol w="184680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85897"/>
                <a:gridCol w="171677"/>
                <a:gridCol w="200117"/>
                <a:gridCol w="226886"/>
                <a:gridCol w="144908"/>
              </a:tblGrid>
              <a:tr h="217297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05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06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07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08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ctr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  <a:tc hMerge="1">
                  <a:tcPr marL="9156" marR="9156" marT="9156" marB="0" anchor="b"/>
                </a:tc>
              </a:tr>
              <a:tr h="45352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CN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第 </a:t>
                      </a:r>
                      <a:r>
                        <a:rPr lang="en-US" altLang="zh-CN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zh-CN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56" marR="9156" marT="9156" marB="0" vert="eaVert" anchor="b"/>
                </a:tc>
              </a:tr>
            </a:tbl>
          </a:graphicData>
        </a:graphic>
      </p:graphicFrame>
      <p:grpSp>
        <p:nvGrpSpPr>
          <p:cNvPr id="168" name="Group 4"/>
          <p:cNvGrpSpPr/>
          <p:nvPr/>
        </p:nvGrpSpPr>
        <p:grpSpPr>
          <a:xfrm>
            <a:off x="1458595" y="2367915"/>
            <a:ext cx="3773170" cy="382905"/>
            <a:chOff x="-562115" y="1507074"/>
            <a:chExt cx="6749541" cy="298584"/>
          </a:xfrm>
        </p:grpSpPr>
        <p:grpSp>
          <p:nvGrpSpPr>
            <p:cNvPr id="169" name="组合 96"/>
            <p:cNvGrpSpPr/>
            <p:nvPr/>
          </p:nvGrpSpPr>
          <p:grpSpPr>
            <a:xfrm>
              <a:off x="-562115" y="1507074"/>
              <a:ext cx="6749541" cy="298584"/>
              <a:chOff x="-3956881" y="1272119"/>
              <a:chExt cx="12135225" cy="309711"/>
            </a:xfrm>
          </p:grpSpPr>
          <p:sp>
            <p:nvSpPr>
              <p:cNvPr id="171" name="Rectangle 35"/>
              <p:cNvSpPr/>
              <p:nvPr>
                <p:custDataLst>
                  <p:tags r:id="rId1"/>
                </p:custDataLst>
              </p:nvPr>
            </p:nvSpPr>
            <p:spPr bwMode="auto">
              <a:xfrm>
                <a:off x="-3956881" y="1272119"/>
                <a:ext cx="12135225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/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2" name="TextBox 73"/>
              <p:cNvSpPr txBox="1"/>
              <p:nvPr/>
            </p:nvSpPr>
            <p:spPr>
              <a:xfrm>
                <a:off x="-2836232" y="1354160"/>
                <a:ext cx="9085093" cy="12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700" b="1" dirty="0" smtClean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嵌入式开发</a:t>
                </a:r>
                <a:r>
                  <a:rPr lang="en-US" altLang="zh-CN" sz="1000" b="1" dirty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宋体" charset="0"/>
                    <a:cs typeface="Arial" panose="020B0604020202020204" pitchFamily="34" charset="0"/>
                  </a:rPr>
                  <a:t>摄像头采集，网络通信，外设驱动</a:t>
                </a:r>
                <a:r>
                  <a:rPr lang="en-US" altLang="zh-CN" sz="1000" b="1" dirty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sz="10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0" name="Oval 73"/>
            <p:cNvSpPr/>
            <p:nvPr>
              <p:custDataLst>
                <p:tags r:id="rId2"/>
              </p:custDataLst>
            </p:nvPr>
          </p:nvSpPr>
          <p:spPr bwMode="auto">
            <a:xfrm>
              <a:off x="-463505" y="1581720"/>
              <a:ext cx="402874" cy="149292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 smtClean="0">
                  <a:solidFill>
                    <a:prstClr val="white"/>
                  </a:solidFill>
                  <a:ea typeface="微软雅黑" pitchFamily="34" charset="-122"/>
                </a:rPr>
                <a:t>3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73" name="组合 39"/>
          <p:cNvGrpSpPr/>
          <p:nvPr/>
        </p:nvGrpSpPr>
        <p:grpSpPr>
          <a:xfrm>
            <a:off x="812800" y="1491615"/>
            <a:ext cx="1413510" cy="360045"/>
            <a:chOff x="3615616" y="3589396"/>
            <a:chExt cx="864293" cy="327272"/>
          </a:xfrm>
        </p:grpSpPr>
        <p:grpSp>
          <p:nvGrpSpPr>
            <p:cNvPr id="174" name="组合 96"/>
            <p:cNvGrpSpPr/>
            <p:nvPr/>
          </p:nvGrpSpPr>
          <p:grpSpPr>
            <a:xfrm>
              <a:off x="3615616" y="3589396"/>
              <a:ext cx="864293" cy="327272"/>
              <a:chOff x="1283344" y="1272120"/>
              <a:chExt cx="939824" cy="309710"/>
            </a:xfrm>
          </p:grpSpPr>
          <p:sp>
            <p:nvSpPr>
              <p:cNvPr id="184" name="Rectangle 3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283344" y="1272120"/>
                <a:ext cx="840133" cy="309710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/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5" name="TextBox 73"/>
              <p:cNvSpPr txBox="1"/>
              <p:nvPr/>
            </p:nvSpPr>
            <p:spPr>
              <a:xfrm>
                <a:off x="1546060" y="1309812"/>
                <a:ext cx="677108" cy="238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chemeClr val="bg1"/>
                    </a:solidFill>
                    <a:ea typeface="宋体" charset="0"/>
                    <a:cs typeface="Arial" panose="020B0604020202020204" pitchFamily="34" charset="0"/>
                  </a:rPr>
                  <a:t>方案确定</a:t>
                </a:r>
                <a:endParaRPr lang="en-US" altLang="zh-CN" sz="900" b="1" dirty="0" smtClean="0">
                  <a:solidFill>
                    <a:schemeClr val="bg1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  <a:p>
                <a:r>
                  <a:rPr lang="zh-CN" altLang="en-US" sz="900" b="1" dirty="0">
                    <a:solidFill>
                      <a:schemeClr val="bg1"/>
                    </a:solidFill>
                    <a:ea typeface="宋体" charset="0"/>
                    <a:cs typeface="Arial" panose="020B0604020202020204" pitchFamily="34" charset="0"/>
                  </a:rPr>
                  <a:t>技术选型</a:t>
                </a:r>
                <a:endParaRPr lang="zh-CN" altLang="en-US" sz="900" b="1" dirty="0">
                  <a:solidFill>
                    <a:schemeClr val="bg1"/>
                  </a:solidFill>
                  <a:ea typeface="宋体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3" name="Oval 73"/>
            <p:cNvSpPr/>
            <p:nvPr>
              <p:custDataLst>
                <p:tags r:id="rId4"/>
              </p:custDataLst>
            </p:nvPr>
          </p:nvSpPr>
          <p:spPr bwMode="auto">
            <a:xfrm>
              <a:off x="3633916" y="3651549"/>
              <a:ext cx="149206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itchFamily="34" charset="-122"/>
                </a:rPr>
                <a:t>1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86" name="Group 4"/>
          <p:cNvGrpSpPr/>
          <p:nvPr/>
        </p:nvGrpSpPr>
        <p:grpSpPr>
          <a:xfrm>
            <a:off x="956310" y="1929130"/>
            <a:ext cx="2585085" cy="360680"/>
            <a:chOff x="2352465" y="1507074"/>
            <a:chExt cx="2026700" cy="298622"/>
          </a:xfrm>
        </p:grpSpPr>
        <p:grpSp>
          <p:nvGrpSpPr>
            <p:cNvPr id="187" name="组合 96"/>
            <p:cNvGrpSpPr/>
            <p:nvPr/>
          </p:nvGrpSpPr>
          <p:grpSpPr>
            <a:xfrm>
              <a:off x="2352465" y="1507074"/>
              <a:ext cx="2026700" cy="298622"/>
              <a:chOff x="1283342" y="1272119"/>
              <a:chExt cx="3643876" cy="309750"/>
            </a:xfrm>
          </p:grpSpPr>
          <p:sp>
            <p:nvSpPr>
              <p:cNvPr id="189" name="Rectangle 3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283342" y="1272119"/>
                <a:ext cx="3643876" cy="309750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/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0" name="TextBox 73"/>
              <p:cNvSpPr txBox="1"/>
              <p:nvPr/>
            </p:nvSpPr>
            <p:spPr>
              <a:xfrm>
                <a:off x="1789866" y="1354160"/>
                <a:ext cx="2960718" cy="9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700" b="1" dirty="0" smtClean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sz="10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8" name="Oval 73"/>
            <p:cNvSpPr/>
            <p:nvPr>
              <p:custDataLst>
                <p:tags r:id="rId6"/>
              </p:custDataLst>
            </p:nvPr>
          </p:nvSpPr>
          <p:spPr bwMode="auto">
            <a:xfrm>
              <a:off x="2375848" y="1581720"/>
              <a:ext cx="189728" cy="149292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itchFamily="34" charset="-122"/>
                </a:rPr>
                <a:t>2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01" name="Group 40"/>
          <p:cNvGrpSpPr/>
          <p:nvPr/>
        </p:nvGrpSpPr>
        <p:grpSpPr>
          <a:xfrm>
            <a:off x="3509378" y="2829560"/>
            <a:ext cx="2446287" cy="360680"/>
            <a:chOff x="7565327" y="4018203"/>
            <a:chExt cx="3199544" cy="334178"/>
          </a:xfrm>
        </p:grpSpPr>
        <p:sp>
          <p:nvSpPr>
            <p:cNvPr id="202" name="Rectangle 35"/>
            <p:cNvSpPr/>
            <p:nvPr>
              <p:custDataLst>
                <p:tags r:id="rId7"/>
              </p:custDataLst>
            </p:nvPr>
          </p:nvSpPr>
          <p:spPr bwMode="auto">
            <a:xfrm>
              <a:off x="7565327" y="4018203"/>
              <a:ext cx="3199544" cy="334178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4" name="Oval 73"/>
            <p:cNvSpPr/>
            <p:nvPr>
              <p:custDataLst>
                <p:tags r:id="rId8"/>
              </p:custDataLst>
            </p:nvPr>
          </p:nvSpPr>
          <p:spPr bwMode="auto">
            <a:xfrm>
              <a:off x="7606934" y="4103474"/>
              <a:ext cx="220146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itchFamily="34" charset="-122"/>
                </a:rPr>
                <a:t>5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sp>
        <p:nvSpPr>
          <p:cNvPr id="209" name="Chevron 104"/>
          <p:cNvSpPr/>
          <p:nvPr>
            <p:custDataLst>
              <p:tags r:id="rId9"/>
            </p:custDataLst>
          </p:nvPr>
        </p:nvSpPr>
        <p:spPr bwMode="auto">
          <a:xfrm>
            <a:off x="6882380" y="4106669"/>
            <a:ext cx="733347" cy="288955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宋体" charset="0"/>
              </a:rPr>
              <a:t>集成测试</a:t>
            </a:r>
            <a:endParaRPr lang="zh-CN" altLang="en-US" sz="700" dirty="0">
              <a:solidFill>
                <a:prstClr val="white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210" name="Chevron 104"/>
          <p:cNvSpPr/>
          <p:nvPr>
            <p:custDataLst>
              <p:tags r:id="rId10"/>
            </p:custDataLst>
          </p:nvPr>
        </p:nvSpPr>
        <p:spPr bwMode="auto">
          <a:xfrm>
            <a:off x="7776851" y="4106670"/>
            <a:ext cx="750759" cy="288952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宋体" charset="0"/>
              </a:rPr>
              <a:t>量产</a:t>
            </a:r>
            <a:endParaRPr lang="zh-CN" altLang="en-US" sz="700" dirty="0">
              <a:solidFill>
                <a:prstClr val="white"/>
              </a:solidFill>
              <a:latin typeface="微软雅黑" pitchFamily="34" charset="-122"/>
              <a:ea typeface="宋体" charset="0"/>
            </a:endParaRPr>
          </a:p>
        </p:txBody>
      </p:sp>
      <p:grpSp>
        <p:nvGrpSpPr>
          <p:cNvPr id="211" name="组合 39"/>
          <p:cNvGrpSpPr/>
          <p:nvPr/>
        </p:nvGrpSpPr>
        <p:grpSpPr>
          <a:xfrm>
            <a:off x="2856865" y="1498600"/>
            <a:ext cx="2955290" cy="353060"/>
            <a:chOff x="3321437" y="3589391"/>
            <a:chExt cx="1876688" cy="327272"/>
          </a:xfrm>
        </p:grpSpPr>
        <p:grpSp>
          <p:nvGrpSpPr>
            <p:cNvPr id="212" name="组合 96"/>
            <p:cNvGrpSpPr/>
            <p:nvPr/>
          </p:nvGrpSpPr>
          <p:grpSpPr>
            <a:xfrm>
              <a:off x="3321437" y="3589391"/>
              <a:ext cx="1876688" cy="327272"/>
              <a:chOff x="963458" y="1272120"/>
              <a:chExt cx="2040695" cy="309711"/>
            </a:xfrm>
          </p:grpSpPr>
          <p:sp>
            <p:nvSpPr>
              <p:cNvPr id="214" name="Rectangle 35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963458" y="1272120"/>
                <a:ext cx="2040695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/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5" name="TextBox 73"/>
              <p:cNvSpPr txBox="1"/>
              <p:nvPr/>
            </p:nvSpPr>
            <p:spPr>
              <a:xfrm>
                <a:off x="1237423" y="1347820"/>
                <a:ext cx="1663442" cy="13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ea typeface="微软雅黑" pitchFamily="34" charset="-122"/>
                    <a:cs typeface="Arial" panose="020B0604020202020204" pitchFamily="34" charset="0"/>
                  </a:rPr>
                  <a:t>AI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ea typeface="宋体" charset="0"/>
                    <a:cs typeface="Arial" panose="020B0604020202020204" pitchFamily="34" charset="0"/>
                  </a:rPr>
                  <a:t>智能模型与嵌入式收银台联调</a:t>
                </a:r>
                <a:r>
                  <a:rPr lang="en-US" altLang="zh-CN" sz="1000" b="1" dirty="0" smtClean="0">
                    <a:solidFill>
                      <a:schemeClr val="bg1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sz="1000" b="1" dirty="0">
                  <a:solidFill>
                    <a:schemeClr val="bg1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Oval 73"/>
            <p:cNvSpPr/>
            <p:nvPr>
              <p:custDataLst>
                <p:tags r:id="rId12"/>
              </p:custDataLst>
            </p:nvPr>
          </p:nvSpPr>
          <p:spPr bwMode="auto">
            <a:xfrm>
              <a:off x="3363761" y="3655494"/>
              <a:ext cx="139366" cy="163636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itchFamily="34" charset="-122"/>
                </a:rPr>
                <a:t>4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94" name="Group 4"/>
          <p:cNvGrpSpPr/>
          <p:nvPr/>
        </p:nvGrpSpPr>
        <p:grpSpPr>
          <a:xfrm>
            <a:off x="1315061" y="3690784"/>
            <a:ext cx="6501348" cy="360000"/>
            <a:chOff x="2352465" y="1507074"/>
            <a:chExt cx="6091860" cy="298584"/>
          </a:xfrm>
        </p:grpSpPr>
        <p:grpSp>
          <p:nvGrpSpPr>
            <p:cNvPr id="95" name="组合 96"/>
            <p:cNvGrpSpPr/>
            <p:nvPr/>
          </p:nvGrpSpPr>
          <p:grpSpPr>
            <a:xfrm>
              <a:off x="2352465" y="1507074"/>
              <a:ext cx="6091860" cy="298584"/>
              <a:chOff x="1283339" y="1272119"/>
              <a:chExt cx="10952758" cy="309711"/>
            </a:xfrm>
          </p:grpSpPr>
          <p:sp>
            <p:nvSpPr>
              <p:cNvPr id="97" name="Rectangle 35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1283339" y="1272119"/>
                <a:ext cx="10952758" cy="309711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/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73"/>
              <p:cNvSpPr txBox="1"/>
              <p:nvPr/>
            </p:nvSpPr>
            <p:spPr>
              <a:xfrm>
                <a:off x="1757251" y="1354063"/>
                <a:ext cx="7004909" cy="132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700" b="1" dirty="0" smtClean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1000" b="1" dirty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市场推广，反馈</a:t>
                </a:r>
                <a:r>
                  <a:rPr lang="zh-CN" altLang="en-US" sz="1000" b="1" dirty="0" smtClean="0">
                    <a:solidFill>
                      <a:prstClr val="white"/>
                    </a:solidFill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sz="10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6" name="Oval 73"/>
            <p:cNvSpPr/>
            <p:nvPr>
              <p:custDataLst>
                <p:tags r:id="rId14"/>
              </p:custDataLst>
            </p:nvPr>
          </p:nvSpPr>
          <p:spPr bwMode="auto">
            <a:xfrm>
              <a:off x="2377057" y="1581720"/>
              <a:ext cx="168663" cy="149292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itchFamily="34" charset="-122"/>
                </a:rPr>
                <a:t>7</a:t>
              </a:r>
              <a:endParaRPr lang="en-US" sz="1200" b="1" kern="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00" name="组合 96"/>
          <p:cNvGrpSpPr/>
          <p:nvPr/>
        </p:nvGrpSpPr>
        <p:grpSpPr>
          <a:xfrm rot="0">
            <a:off x="5023485" y="3251200"/>
            <a:ext cx="2793365" cy="360045"/>
            <a:chOff x="1283341" y="1272120"/>
            <a:chExt cx="5042813" cy="309711"/>
          </a:xfrm>
        </p:grpSpPr>
        <p:sp>
          <p:nvSpPr>
            <p:cNvPr id="102" name="Rectangle 35"/>
            <p:cNvSpPr/>
            <p:nvPr>
              <p:custDataLst>
                <p:tags r:id="rId15"/>
              </p:custDataLst>
            </p:nvPr>
          </p:nvSpPr>
          <p:spPr bwMode="auto">
            <a:xfrm>
              <a:off x="1283341" y="1272120"/>
              <a:ext cx="5042813" cy="309711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/>
            <a:lstStyle/>
            <a:p>
              <a:pPr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8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3" name="TextBox 73"/>
            <p:cNvSpPr txBox="1"/>
            <p:nvPr/>
          </p:nvSpPr>
          <p:spPr>
            <a:xfrm>
              <a:off x="1742383" y="1360780"/>
              <a:ext cx="3773153" cy="132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00" b="1" dirty="0">
                  <a:solidFill>
                    <a:prstClr val="white"/>
                  </a:solidFill>
                  <a:ea typeface="微软雅黑" pitchFamily="34" charset="-122"/>
                  <a:cs typeface="Arial" panose="020B0604020202020204" pitchFamily="34" charset="0"/>
                </a:rPr>
                <a:t>PCB</a:t>
              </a:r>
              <a:r>
                <a:rPr lang="zh-CN" altLang="en-US" sz="1000" b="1" dirty="0">
                  <a:solidFill>
                    <a:prstClr val="white"/>
                  </a:solidFill>
                  <a:ea typeface="宋体" charset="0"/>
                  <a:cs typeface="Arial" panose="020B0604020202020204" pitchFamily="34" charset="0"/>
                </a:rPr>
                <a:t>制板</a:t>
              </a:r>
              <a:r>
                <a:rPr lang="en-US" altLang="zh-CN" sz="1000" b="1" dirty="0">
                  <a:solidFill>
                    <a:prstClr val="white"/>
                  </a:solidFill>
                  <a:ea typeface="宋体" charset="0"/>
                  <a:cs typeface="Arial" panose="020B0604020202020204" pitchFamily="34" charset="0"/>
                </a:rPr>
                <a:t>,</a:t>
              </a:r>
              <a:r>
                <a:rPr lang="zh-CN" altLang="en-US" sz="1000" b="1" dirty="0">
                  <a:solidFill>
                    <a:prstClr val="white"/>
                  </a:solidFill>
                  <a:ea typeface="宋体" charset="0"/>
                  <a:cs typeface="Arial" panose="020B0604020202020204" pitchFamily="34" charset="0"/>
                </a:rPr>
                <a:t>磨具设计（找厂商合作）</a:t>
              </a:r>
              <a:endParaRPr lang="zh-CN" altLang="en-US" sz="1000" b="1" dirty="0">
                <a:solidFill>
                  <a:prstClr val="white"/>
                </a:solidFill>
                <a:ea typeface="宋体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73"/>
          <p:cNvSpPr txBox="1"/>
          <p:nvPr/>
        </p:nvSpPr>
        <p:spPr>
          <a:xfrm>
            <a:off x="1301115" y="2046605"/>
            <a:ext cx="2241550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700" b="1" dirty="0" smtClean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sz="10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深度学习</a:t>
            </a:r>
            <a:r>
              <a:rPr lang="en-US" altLang="zh-CN" sz="10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zh-CN" altLang="en-US" sz="1000" b="1" dirty="0">
                <a:solidFill>
                  <a:prstClr val="white"/>
                </a:solidFill>
                <a:ea typeface="宋体" charset="0"/>
                <a:cs typeface="Arial" panose="020B0604020202020204" pitchFamily="34" charset="0"/>
              </a:rPr>
              <a:t>神经网络</a:t>
            </a:r>
            <a:r>
              <a:rPr lang="en-US" altLang="zh-CN" sz="10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)</a:t>
            </a:r>
            <a:r>
              <a:rPr lang="zh-CN" altLang="en-US" sz="1000" b="1" dirty="0">
                <a:solidFill>
                  <a:prstClr val="white"/>
                </a:solidFill>
                <a:ea typeface="宋体" charset="0"/>
                <a:cs typeface="Arial" panose="020B0604020202020204" pitchFamily="34" charset="0"/>
              </a:rPr>
              <a:t>目标检测模型搭建</a:t>
            </a:r>
            <a:r>
              <a:rPr lang="zh-CN" altLang="en-US" sz="1000" b="1" dirty="0" smtClean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1000" b="1" dirty="0">
              <a:solidFill>
                <a:prstClr val="white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73"/>
          <p:cNvSpPr txBox="1"/>
          <p:nvPr/>
        </p:nvSpPr>
        <p:spPr>
          <a:xfrm>
            <a:off x="3773170" y="2913380"/>
            <a:ext cx="2111375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 smtClean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sz="1000" b="1" dirty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后台服务开发</a:t>
            </a:r>
            <a:r>
              <a:rPr lang="zh-CN" altLang="en-US" sz="1000" b="1" dirty="0" smtClean="0">
                <a:solidFill>
                  <a:prstClr val="white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en-US" sz="1000" b="1" dirty="0">
              <a:solidFill>
                <a:prstClr val="white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Oval 73"/>
          <p:cNvSpPr/>
          <p:nvPr>
            <p:custDataLst>
              <p:tags r:id="rId16"/>
            </p:custDataLst>
          </p:nvPr>
        </p:nvSpPr>
        <p:spPr bwMode="auto">
          <a:xfrm>
            <a:off x="5054394" y="3335613"/>
            <a:ext cx="168318" cy="176613"/>
          </a:xfrm>
          <a:prstGeom prst="ellipse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ctr" anchorCtr="1" compatLnSpc="1"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prstClr val="white"/>
                </a:solidFill>
                <a:ea typeface="微软雅黑" pitchFamily="34" charset="-122"/>
              </a:rPr>
              <a:t>6</a:t>
            </a:r>
            <a:endParaRPr lang="en-US" sz="1200" b="1" kern="0" dirty="0">
              <a:solidFill>
                <a:prstClr val="white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矩形 619"/>
          <p:cNvSpPr/>
          <p:nvPr/>
        </p:nvSpPr>
        <p:spPr>
          <a:xfrm>
            <a:off x="0" y="1329144"/>
            <a:ext cx="9144000" cy="17364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7" name="组合 596"/>
          <p:cNvGrpSpPr/>
          <p:nvPr/>
        </p:nvGrpSpPr>
        <p:grpSpPr>
          <a:xfrm>
            <a:off x="920066" y="1132308"/>
            <a:ext cx="2080670" cy="20806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8" name="同心圆 5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椭圆 5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>
            <a:off x="234150" y="2685470"/>
            <a:ext cx="677676" cy="677676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664418" y="1192205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2650511" y="609119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7642415" y="295467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7236296" y="2921644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2" name="同心圆 6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椭圆 6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5" name="椭圆 614"/>
          <p:cNvSpPr/>
          <p:nvPr/>
        </p:nvSpPr>
        <p:spPr>
          <a:xfrm>
            <a:off x="1310839" y="3132154"/>
            <a:ext cx="137389" cy="13738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1448228" y="3996626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406534" y="673100"/>
              <a:ext cx="3825876" cy="382587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2492722" y="1728977"/>
            <a:ext cx="66138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感谢您的观看与聆听</a:t>
            </a:r>
            <a:endParaRPr lang="zh-CN" altLang="en-US" sz="4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624" name="直接连接符 623"/>
          <p:cNvCxnSpPr/>
          <p:nvPr/>
        </p:nvCxnSpPr>
        <p:spPr>
          <a:xfrm>
            <a:off x="3076546" y="2571750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3"/>
          <p:cNvSpPr txBox="1"/>
          <p:nvPr/>
        </p:nvSpPr>
        <p:spPr>
          <a:xfrm>
            <a:off x="1120695" y="1661224"/>
            <a:ext cx="16459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itchFamily="34" charset="-122"/>
              </a:rPr>
              <a:t>2021</a:t>
            </a:r>
            <a:endParaRPr lang="zh-CN" altLang="en-US" sz="6000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000"/>
    </mc:Choice>
    <mc:Fallback>
      <p:transition advTm="9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789550"/>
            <a:ext cx="7627357" cy="1854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cs typeface="微软雅黑" pitchFamily="34" charset="-122"/>
                <a:sym typeface="+mn-ea"/>
              </a:rPr>
              <a:t>目前收银台现状</a:t>
            </a:r>
            <a:endParaRPr lang="zh-CN" altLang="en-US" sz="2000" b="1" dirty="0">
              <a:latin typeface="+mj-ea"/>
              <a:cs typeface="微软雅黑" pitchFamily="34" charset="-122"/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18306" y="3790002"/>
            <a:ext cx="215265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chemeClr val="bg1">
                    <a:lumMod val="50000"/>
                  </a:schemeClr>
                </a:solidFill>
                <a:ea typeface="宋体" charset="0"/>
              </a:rPr>
              <a:t>人员成本</a:t>
            </a:r>
            <a:endParaRPr kumimoji="1" lang="en-US" altLang="zh-CN" sz="1400" b="1" dirty="0" smtClean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需要招收大连的收银员工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77256" y="3018531"/>
            <a:ext cx="693998" cy="693998"/>
            <a:chOff x="4550951" y="2931790"/>
            <a:chExt cx="693998" cy="693998"/>
          </a:xfrm>
        </p:grpSpPr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4550951" y="2931790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 rot="19469485">
              <a:off x="4708767" y="3090244"/>
              <a:ext cx="378367" cy="403173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rgbClr val="F5C0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3947929" y="3790002"/>
            <a:ext cx="215265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时间成本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宋体" charset="0"/>
              </a:rPr>
              <a:t>高峰时间，需要排队等候</a:t>
            </a:r>
            <a:endParaRPr kumimoji="1" lang="zh-CN" altLang="en-US" sz="1400" b="1" dirty="0">
              <a:solidFill>
                <a:schemeClr val="bg1">
                  <a:lumMod val="50000"/>
                </a:schemeClr>
              </a:solidFill>
              <a:ea typeface="宋体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08304" y="3018531"/>
            <a:ext cx="693998" cy="693998"/>
            <a:chOff x="7308304" y="2982060"/>
            <a:chExt cx="693998" cy="693998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7308304" y="2982060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1" name="Freeform 261"/>
            <p:cNvSpPr/>
            <p:nvPr/>
          </p:nvSpPr>
          <p:spPr bwMode="auto">
            <a:xfrm>
              <a:off x="7474470" y="3189194"/>
              <a:ext cx="361666" cy="361666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rgbClr val="FF6D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6982995" y="3790002"/>
            <a:ext cx="1436370" cy="106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学习成本</a:t>
            </a:r>
            <a:endParaRPr kumimoji="1" lang="zh-CN" altLang="en-US" sz="1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人员流动大</a:t>
            </a:r>
            <a:endParaRPr kumimoji="1" lang="en-US" altLang="zh-CN" sz="14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bg1">
                    <a:lumMod val="50000"/>
                  </a:schemeClr>
                </a:solidFill>
                <a:ea typeface="宋体" charset="0"/>
              </a:rPr>
              <a:t>收银机培训成本</a:t>
            </a:r>
            <a:endParaRPr kumimoji="1" lang="zh-CN" altLang="en-US" sz="1400" b="1" dirty="0">
              <a:solidFill>
                <a:schemeClr val="bg1">
                  <a:lumMod val="50000"/>
                </a:schemeClr>
              </a:solidFill>
              <a:ea typeface="宋体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46208" y="3018531"/>
            <a:ext cx="693998" cy="693998"/>
            <a:chOff x="1761024" y="2931790"/>
            <a:chExt cx="693998" cy="693998"/>
          </a:xfrm>
        </p:grpSpPr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1761024" y="2931790"/>
              <a:ext cx="693998" cy="69399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0"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3" name="Freeform 18"/>
            <p:cNvSpPr>
              <a:spLocks noEditPoints="1"/>
            </p:cNvSpPr>
            <p:nvPr/>
          </p:nvSpPr>
          <p:spPr bwMode="auto">
            <a:xfrm>
              <a:off x="1882706" y="3070917"/>
              <a:ext cx="476357" cy="394673"/>
            </a:xfrm>
            <a:custGeom>
              <a:avLst/>
              <a:gdLst/>
              <a:ahLst/>
              <a:cxnLst>
                <a:cxn ang="0">
                  <a:pos x="1000" y="335"/>
                </a:cxn>
                <a:cxn ang="0">
                  <a:pos x="1130" y="44"/>
                </a:cxn>
                <a:cxn ang="0">
                  <a:pos x="892" y="91"/>
                </a:cxn>
                <a:cxn ang="0">
                  <a:pos x="664" y="57"/>
                </a:cxn>
                <a:cxn ang="0">
                  <a:pos x="807" y="343"/>
                </a:cxn>
                <a:cxn ang="0">
                  <a:pos x="822" y="1394"/>
                </a:cxn>
                <a:cxn ang="0">
                  <a:pos x="1000" y="335"/>
                </a:cxn>
                <a:cxn ang="0">
                  <a:pos x="1098" y="988"/>
                </a:cxn>
                <a:cxn ang="0">
                  <a:pos x="1052" y="1069"/>
                </a:cxn>
                <a:cxn ang="0">
                  <a:pos x="957" y="1102"/>
                </a:cxn>
                <a:cxn ang="0">
                  <a:pos x="957" y="1138"/>
                </a:cxn>
                <a:cxn ang="0">
                  <a:pos x="946" y="1163"/>
                </a:cxn>
                <a:cxn ang="0">
                  <a:pos x="910" y="1168"/>
                </a:cxn>
                <a:cxn ang="0">
                  <a:pos x="890" y="1138"/>
                </a:cxn>
                <a:cxn ang="0">
                  <a:pos x="890" y="1099"/>
                </a:cxn>
                <a:cxn ang="0">
                  <a:pos x="873" y="1095"/>
                </a:cxn>
                <a:cxn ang="0">
                  <a:pos x="792" y="1045"/>
                </a:cxn>
                <a:cxn ang="0">
                  <a:pos x="766" y="1003"/>
                </a:cxn>
                <a:cxn ang="0">
                  <a:pos x="762" y="991"/>
                </a:cxn>
                <a:cxn ang="0">
                  <a:pos x="759" y="979"/>
                </a:cxn>
                <a:cxn ang="0">
                  <a:pos x="763" y="961"/>
                </a:cxn>
                <a:cxn ang="0">
                  <a:pos x="796" y="943"/>
                </a:cxn>
                <a:cxn ang="0">
                  <a:pos x="825" y="966"/>
                </a:cxn>
                <a:cxn ang="0">
                  <a:pos x="828" y="977"/>
                </a:cxn>
                <a:cxn ang="0">
                  <a:pos x="833" y="988"/>
                </a:cxn>
                <a:cxn ang="0">
                  <a:pos x="848" y="1007"/>
                </a:cxn>
                <a:cxn ang="0">
                  <a:pos x="890" y="1030"/>
                </a:cxn>
                <a:cxn ang="0">
                  <a:pos x="890" y="898"/>
                </a:cxn>
                <a:cxn ang="0">
                  <a:pos x="803" y="860"/>
                </a:cxn>
                <a:cxn ang="0">
                  <a:pos x="773" y="824"/>
                </a:cxn>
                <a:cxn ang="0">
                  <a:pos x="763" y="776"/>
                </a:cxn>
                <a:cxn ang="0">
                  <a:pos x="773" y="728"/>
                </a:cxn>
                <a:cxn ang="0">
                  <a:pos x="800" y="690"/>
                </a:cxn>
                <a:cxn ang="0">
                  <a:pos x="890" y="650"/>
                </a:cxn>
                <a:cxn ang="0">
                  <a:pos x="890" y="613"/>
                </a:cxn>
                <a:cxn ang="0">
                  <a:pos x="902" y="588"/>
                </a:cxn>
                <a:cxn ang="0">
                  <a:pos x="938" y="583"/>
                </a:cxn>
                <a:cxn ang="0">
                  <a:pos x="957" y="613"/>
                </a:cxn>
                <a:cxn ang="0">
                  <a:pos x="957" y="650"/>
                </a:cxn>
                <a:cxn ang="0">
                  <a:pos x="970" y="652"/>
                </a:cxn>
                <a:cxn ang="0">
                  <a:pos x="1058" y="694"/>
                </a:cxn>
                <a:cxn ang="0">
                  <a:pos x="1085" y="733"/>
                </a:cxn>
                <a:cxn ang="0">
                  <a:pos x="1089" y="745"/>
                </a:cxn>
                <a:cxn ang="0">
                  <a:pos x="1092" y="757"/>
                </a:cxn>
                <a:cxn ang="0">
                  <a:pos x="1090" y="776"/>
                </a:cxn>
                <a:cxn ang="0">
                  <a:pos x="1058" y="795"/>
                </a:cxn>
                <a:cxn ang="0">
                  <a:pos x="1028" y="774"/>
                </a:cxn>
                <a:cxn ang="0">
                  <a:pos x="1025" y="763"/>
                </a:cxn>
                <a:cxn ang="0">
                  <a:pos x="1019" y="752"/>
                </a:cxn>
                <a:cxn ang="0">
                  <a:pos x="1003" y="736"/>
                </a:cxn>
                <a:cxn ang="0">
                  <a:pos x="957" y="718"/>
                </a:cxn>
                <a:cxn ang="0">
                  <a:pos x="957" y="844"/>
                </a:cxn>
                <a:cxn ang="0">
                  <a:pos x="1015" y="861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84" y="916"/>
                </a:cxn>
                <a:cxn ang="0">
                  <a:pos x="1098" y="988"/>
                </a:cxn>
                <a:cxn ang="0">
                  <a:pos x="1098" y="988"/>
                </a:cxn>
                <a:cxn ang="0">
                  <a:pos x="1098" y="988"/>
                </a:cxn>
              </a:cxnLst>
              <a:rect l="0" t="0" r="r" b="b"/>
              <a:pathLst>
                <a:path w="1960" h="1477">
                  <a:moveTo>
                    <a:pt x="1000" y="335"/>
                  </a:moveTo>
                  <a:cubicBezTo>
                    <a:pt x="1104" y="248"/>
                    <a:pt x="1173" y="53"/>
                    <a:pt x="1130" y="44"/>
                  </a:cubicBezTo>
                  <a:cubicBezTo>
                    <a:pt x="1074" y="33"/>
                    <a:pt x="951" y="83"/>
                    <a:pt x="892" y="91"/>
                  </a:cubicBezTo>
                  <a:cubicBezTo>
                    <a:pt x="808" y="102"/>
                    <a:pt x="716" y="0"/>
                    <a:pt x="664" y="57"/>
                  </a:cubicBezTo>
                  <a:cubicBezTo>
                    <a:pt x="623" y="103"/>
                    <a:pt x="694" y="270"/>
                    <a:pt x="807" y="343"/>
                  </a:cubicBezTo>
                  <a:cubicBezTo>
                    <a:pt x="472" y="507"/>
                    <a:pt x="0" y="1334"/>
                    <a:pt x="822" y="1394"/>
                  </a:cubicBezTo>
                  <a:cubicBezTo>
                    <a:pt x="1960" y="1477"/>
                    <a:pt x="1390" y="496"/>
                    <a:pt x="1000" y="335"/>
                  </a:cubicBezTo>
                  <a:close/>
                  <a:moveTo>
                    <a:pt x="1098" y="988"/>
                  </a:moveTo>
                  <a:cubicBezTo>
                    <a:pt x="1094" y="1020"/>
                    <a:pt x="1077" y="1049"/>
                    <a:pt x="1052" y="1069"/>
                  </a:cubicBezTo>
                  <a:cubicBezTo>
                    <a:pt x="1025" y="1090"/>
                    <a:pt x="991" y="1099"/>
                    <a:pt x="957" y="1102"/>
                  </a:cubicBezTo>
                  <a:cubicBezTo>
                    <a:pt x="957" y="1138"/>
                    <a:pt x="957" y="1138"/>
                    <a:pt x="957" y="1138"/>
                  </a:cubicBezTo>
                  <a:cubicBezTo>
                    <a:pt x="957" y="1147"/>
                    <a:pt x="953" y="1156"/>
                    <a:pt x="946" y="1163"/>
                  </a:cubicBezTo>
                  <a:cubicBezTo>
                    <a:pt x="936" y="1171"/>
                    <a:pt x="922" y="1174"/>
                    <a:pt x="910" y="1168"/>
                  </a:cubicBezTo>
                  <a:cubicBezTo>
                    <a:pt x="898" y="1163"/>
                    <a:pt x="890" y="1151"/>
                    <a:pt x="890" y="1138"/>
                  </a:cubicBezTo>
                  <a:cubicBezTo>
                    <a:pt x="890" y="1099"/>
                    <a:pt x="890" y="1099"/>
                    <a:pt x="890" y="1099"/>
                  </a:cubicBezTo>
                  <a:cubicBezTo>
                    <a:pt x="885" y="1098"/>
                    <a:pt x="879" y="1096"/>
                    <a:pt x="873" y="1095"/>
                  </a:cubicBezTo>
                  <a:cubicBezTo>
                    <a:pt x="842" y="1086"/>
                    <a:pt x="813" y="1069"/>
                    <a:pt x="792" y="1045"/>
                  </a:cubicBezTo>
                  <a:cubicBezTo>
                    <a:pt x="781" y="1032"/>
                    <a:pt x="772" y="1018"/>
                    <a:pt x="766" y="1003"/>
                  </a:cubicBezTo>
                  <a:cubicBezTo>
                    <a:pt x="765" y="999"/>
                    <a:pt x="763" y="995"/>
                    <a:pt x="762" y="991"/>
                  </a:cubicBezTo>
                  <a:cubicBezTo>
                    <a:pt x="761" y="987"/>
                    <a:pt x="760" y="983"/>
                    <a:pt x="759" y="979"/>
                  </a:cubicBezTo>
                  <a:cubicBezTo>
                    <a:pt x="759" y="973"/>
                    <a:pt x="760" y="966"/>
                    <a:pt x="763" y="961"/>
                  </a:cubicBezTo>
                  <a:cubicBezTo>
                    <a:pt x="769" y="949"/>
                    <a:pt x="782" y="942"/>
                    <a:pt x="796" y="943"/>
                  </a:cubicBezTo>
                  <a:cubicBezTo>
                    <a:pt x="809" y="944"/>
                    <a:pt x="820" y="953"/>
                    <a:pt x="825" y="966"/>
                  </a:cubicBezTo>
                  <a:cubicBezTo>
                    <a:pt x="826" y="969"/>
                    <a:pt x="827" y="973"/>
                    <a:pt x="828" y="977"/>
                  </a:cubicBezTo>
                  <a:cubicBezTo>
                    <a:pt x="830" y="981"/>
                    <a:pt x="831" y="985"/>
                    <a:pt x="833" y="988"/>
                  </a:cubicBezTo>
                  <a:cubicBezTo>
                    <a:pt x="837" y="995"/>
                    <a:pt x="842" y="1001"/>
                    <a:pt x="848" y="1007"/>
                  </a:cubicBezTo>
                  <a:cubicBezTo>
                    <a:pt x="860" y="1018"/>
                    <a:pt x="875" y="1026"/>
                    <a:pt x="890" y="1030"/>
                  </a:cubicBezTo>
                  <a:cubicBezTo>
                    <a:pt x="890" y="898"/>
                    <a:pt x="890" y="898"/>
                    <a:pt x="890" y="898"/>
                  </a:cubicBezTo>
                  <a:cubicBezTo>
                    <a:pt x="860" y="890"/>
                    <a:pt x="828" y="880"/>
                    <a:pt x="803" y="860"/>
                  </a:cubicBezTo>
                  <a:cubicBezTo>
                    <a:pt x="790" y="850"/>
                    <a:pt x="780" y="838"/>
                    <a:pt x="773" y="824"/>
                  </a:cubicBezTo>
                  <a:cubicBezTo>
                    <a:pt x="766" y="809"/>
                    <a:pt x="763" y="793"/>
                    <a:pt x="763" y="776"/>
                  </a:cubicBezTo>
                  <a:cubicBezTo>
                    <a:pt x="763" y="760"/>
                    <a:pt x="766" y="743"/>
                    <a:pt x="773" y="728"/>
                  </a:cubicBezTo>
                  <a:cubicBezTo>
                    <a:pt x="779" y="714"/>
                    <a:pt x="789" y="701"/>
                    <a:pt x="800" y="690"/>
                  </a:cubicBezTo>
                  <a:cubicBezTo>
                    <a:pt x="825" y="668"/>
                    <a:pt x="858" y="655"/>
                    <a:pt x="890" y="650"/>
                  </a:cubicBezTo>
                  <a:cubicBezTo>
                    <a:pt x="890" y="613"/>
                    <a:pt x="890" y="613"/>
                    <a:pt x="890" y="613"/>
                  </a:cubicBezTo>
                  <a:cubicBezTo>
                    <a:pt x="890" y="604"/>
                    <a:pt x="895" y="595"/>
                    <a:pt x="902" y="588"/>
                  </a:cubicBezTo>
                  <a:cubicBezTo>
                    <a:pt x="912" y="580"/>
                    <a:pt x="926" y="577"/>
                    <a:pt x="938" y="583"/>
                  </a:cubicBezTo>
                  <a:cubicBezTo>
                    <a:pt x="950" y="588"/>
                    <a:pt x="957" y="600"/>
                    <a:pt x="957" y="613"/>
                  </a:cubicBezTo>
                  <a:cubicBezTo>
                    <a:pt x="957" y="650"/>
                    <a:pt x="957" y="650"/>
                    <a:pt x="957" y="650"/>
                  </a:cubicBezTo>
                  <a:cubicBezTo>
                    <a:pt x="962" y="651"/>
                    <a:pt x="966" y="651"/>
                    <a:pt x="970" y="652"/>
                  </a:cubicBezTo>
                  <a:cubicBezTo>
                    <a:pt x="1003" y="658"/>
                    <a:pt x="1034" y="671"/>
                    <a:pt x="1058" y="694"/>
                  </a:cubicBezTo>
                  <a:cubicBezTo>
                    <a:pt x="1069" y="705"/>
                    <a:pt x="1078" y="719"/>
                    <a:pt x="1085" y="733"/>
                  </a:cubicBezTo>
                  <a:cubicBezTo>
                    <a:pt x="1086" y="737"/>
                    <a:pt x="1088" y="741"/>
                    <a:pt x="1089" y="745"/>
                  </a:cubicBezTo>
                  <a:cubicBezTo>
                    <a:pt x="1091" y="749"/>
                    <a:pt x="1092" y="753"/>
                    <a:pt x="1092" y="757"/>
                  </a:cubicBezTo>
                  <a:cubicBezTo>
                    <a:pt x="1093" y="763"/>
                    <a:pt x="1092" y="770"/>
                    <a:pt x="1090" y="776"/>
                  </a:cubicBezTo>
                  <a:cubicBezTo>
                    <a:pt x="1084" y="788"/>
                    <a:pt x="1071" y="796"/>
                    <a:pt x="1058" y="795"/>
                  </a:cubicBezTo>
                  <a:cubicBezTo>
                    <a:pt x="1045" y="795"/>
                    <a:pt x="1033" y="786"/>
                    <a:pt x="1028" y="774"/>
                  </a:cubicBezTo>
                  <a:cubicBezTo>
                    <a:pt x="1027" y="770"/>
                    <a:pt x="1026" y="766"/>
                    <a:pt x="1025" y="763"/>
                  </a:cubicBezTo>
                  <a:cubicBezTo>
                    <a:pt x="1023" y="759"/>
                    <a:pt x="1021" y="756"/>
                    <a:pt x="1019" y="752"/>
                  </a:cubicBezTo>
                  <a:cubicBezTo>
                    <a:pt x="1015" y="746"/>
                    <a:pt x="1010" y="740"/>
                    <a:pt x="1003" y="736"/>
                  </a:cubicBezTo>
                  <a:cubicBezTo>
                    <a:pt x="990" y="726"/>
                    <a:pt x="974" y="721"/>
                    <a:pt x="957" y="718"/>
                  </a:cubicBezTo>
                  <a:cubicBezTo>
                    <a:pt x="957" y="844"/>
                    <a:pt x="957" y="844"/>
                    <a:pt x="957" y="844"/>
                  </a:cubicBezTo>
                  <a:cubicBezTo>
                    <a:pt x="977" y="849"/>
                    <a:pt x="996" y="854"/>
                    <a:pt x="1015" y="861"/>
                  </a:cubicBezTo>
                  <a:cubicBezTo>
                    <a:pt x="1043" y="872"/>
                    <a:pt x="1069" y="889"/>
                    <a:pt x="1084" y="916"/>
                  </a:cubicBezTo>
                  <a:cubicBezTo>
                    <a:pt x="1082" y="912"/>
                    <a:pt x="1080" y="908"/>
                    <a:pt x="1084" y="916"/>
                  </a:cubicBezTo>
                  <a:cubicBezTo>
                    <a:pt x="1089" y="924"/>
                    <a:pt x="1087" y="920"/>
                    <a:pt x="1084" y="916"/>
                  </a:cubicBezTo>
                  <a:cubicBezTo>
                    <a:pt x="1097" y="938"/>
                    <a:pt x="1101" y="963"/>
                    <a:pt x="1098" y="988"/>
                  </a:cubicBezTo>
                  <a:close/>
                  <a:moveTo>
                    <a:pt x="1098" y="988"/>
                  </a:moveTo>
                  <a:cubicBezTo>
                    <a:pt x="1098" y="988"/>
                    <a:pt x="1098" y="988"/>
                    <a:pt x="1098" y="988"/>
                  </a:cubicBezTo>
                </a:path>
              </a:pathLst>
            </a:custGeom>
            <a:solidFill>
              <a:srgbClr val="BD392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4614" y="1779662"/>
            <a:ext cx="6297107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宋体" charset="0"/>
              </a:rPr>
              <a:t>生鲜超市，每个品种的水果柜台都需要一个收银员称重收款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宋体" charset="0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宋体" charset="0"/>
              </a:rPr>
              <a:t>商家需要支付大量的人工成本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789550"/>
            <a:ext cx="781658" cy="185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背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景</a:t>
            </a:r>
            <a:endParaRPr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1043607" y="2776157"/>
            <a:ext cx="7627357" cy="18542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9512" y="2764710"/>
            <a:ext cx="781658" cy="185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问题</a:t>
            </a:r>
            <a:endParaRPr lang="zh-CN" altLang="en-US" sz="3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562965" y="915566"/>
            <a:ext cx="7107999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宋体" charset="0"/>
              </a:rPr>
              <a:t>传统的快餐行业，午餐排队，菜品靠收银员统计核对后下单，顾客支付慢，高峰时间，需要排队等待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cs typeface="微软雅黑" pitchFamily="34" charset="-122"/>
                <a:sym typeface="+mn-ea"/>
              </a:rPr>
              <a:t>行业调查</a:t>
            </a:r>
            <a:endParaRPr lang="zh-CN" altLang="en-US" sz="2000" b="1" dirty="0">
              <a:latin typeface="+mj-ea"/>
              <a:cs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688" y="681778"/>
            <a:ext cx="4702093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rgbClr val="C000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中式快餐</a:t>
            </a:r>
            <a:endParaRPr lang="zh-CN" altLang="en-US" sz="2000" b="1" dirty="0" smtClean="0">
              <a:solidFill>
                <a:srgbClr val="C0000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53185" y="3016885"/>
            <a:ext cx="6334125" cy="2091055"/>
            <a:chOff x="930372" y="2083441"/>
            <a:chExt cx="5280137" cy="716915"/>
          </a:xfrm>
        </p:grpSpPr>
        <p:sp>
          <p:nvSpPr>
            <p:cNvPr id="16" name="文本框 15"/>
            <p:cNvSpPr txBox="1"/>
            <p:nvPr/>
          </p:nvSpPr>
          <p:spPr>
            <a:xfrm>
              <a:off x="1313682" y="2121586"/>
              <a:ext cx="3687325" cy="842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1600" b="1" dirty="0">
                  <a:ea typeface="微软雅黑" pitchFamily="34" charset="-122"/>
                </a:rPr>
                <a:t>新隆嘉超市：全国</a:t>
              </a:r>
              <a:r>
                <a:rPr kumimoji="1" lang="en-US" altLang="zh-CN" sz="1600" b="1" dirty="0">
                  <a:ea typeface="微软雅黑" pitchFamily="34" charset="-122"/>
                </a:rPr>
                <a:t>200</a:t>
              </a:r>
              <a:r>
                <a:rPr kumimoji="1" lang="zh-CN" altLang="en-US" sz="1600" b="1" dirty="0">
                  <a:ea typeface="宋体" charset="0"/>
                </a:rPr>
                <a:t>家分店，员工</a:t>
              </a:r>
              <a:r>
                <a:rPr kumimoji="1" lang="en-US" altLang="zh-CN" sz="1600" b="1" dirty="0">
                  <a:ea typeface="宋体" charset="0"/>
                </a:rPr>
                <a:t>10000</a:t>
              </a:r>
              <a:endParaRPr kumimoji="1" lang="en-US" altLang="zh-CN" sz="1600" b="1" dirty="0">
                <a:ea typeface="宋体" charset="0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930372" y="2083441"/>
              <a:ext cx="5280137" cy="716915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99540" y="1060450"/>
            <a:ext cx="6239510" cy="1577975"/>
            <a:chOff x="1395844" y="1752187"/>
            <a:chExt cx="4814525" cy="458086"/>
          </a:xfrm>
        </p:grpSpPr>
        <p:sp>
          <p:nvSpPr>
            <p:cNvPr id="12" name="圆角矩形 11"/>
            <p:cNvSpPr/>
            <p:nvPr/>
          </p:nvSpPr>
          <p:spPr>
            <a:xfrm>
              <a:off x="1395844" y="1752187"/>
              <a:ext cx="4814525" cy="458086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70112" y="1795579"/>
              <a:ext cx="4133092" cy="713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1600" b="1" dirty="0" smtClean="0">
                  <a:ea typeface="微软雅黑" pitchFamily="34" charset="-122"/>
                </a:rPr>
                <a:t>亚惠美食：全国400多家分店，平均每天60万人</a:t>
              </a:r>
              <a:endParaRPr kumimoji="1" lang="zh-CN" altLang="en-US" sz="1600" b="1" dirty="0" smtClean="0">
                <a:ea typeface="微软雅黑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648513" y="2644563"/>
            <a:ext cx="4702093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2000" b="1" dirty="0" smtClean="0">
                <a:solidFill>
                  <a:srgbClr val="C000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生鲜超市</a:t>
            </a:r>
            <a:endParaRPr lang="zh-CN" altLang="en-US" sz="2000" b="1" dirty="0" smtClean="0">
              <a:solidFill>
                <a:srgbClr val="C0000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51635" y="1492885"/>
            <a:ext cx="5723255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目前城市上班人数数据大约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亿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设备数量：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400*6000=2400000 *5=1200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万台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节省人工：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2400000*4= 960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万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  <a:sym typeface="+mn-ea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一家店节省成本：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4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（员工） 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* 3000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（工资）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* 12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（月） 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= 14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万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 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18285" y="3484880"/>
            <a:ext cx="5587365" cy="1477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全国城市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600,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每个城市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100-1000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个社区，均值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500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600*500=300000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社区，每个社区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5-10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家生鲜超市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新隆嘉模式：每家大约有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10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个左右的收银员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设备数量：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300000(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社区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)*5(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家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)*10(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设备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)=1500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万台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节省人工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: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300000(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社区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)*5(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家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)*5 = 750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万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  <a:sym typeface="+mn-ea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一家店节省成本：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5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（员工） 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* 3000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（工资）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* 12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（月）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=18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  <a:sym typeface="+mn-ea"/>
              </a:rPr>
              <a:t>万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/>
        </p:nvSpPr>
        <p:spPr>
          <a:xfrm>
            <a:off x="0" y="3216126"/>
            <a:ext cx="9144000" cy="19273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1" name="Text Box 18"/>
          <p:cNvSpPr txBox="1">
            <a:spLocks noChangeArrowheads="1"/>
          </p:cNvSpPr>
          <p:nvPr/>
        </p:nvSpPr>
        <p:spPr bwMode="gray">
          <a:xfrm>
            <a:off x="9191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 smtClean="0">
                <a:latin typeface="+mj-ea"/>
                <a:ea typeface="+mj-ea"/>
                <a:cs typeface="微软雅黑" pitchFamily="34" charset="-122"/>
                <a:sym typeface="+mn-ea"/>
              </a:rPr>
              <a:t>快餐收银台目前现状</a:t>
            </a:r>
            <a:endParaRPr lang="zh-CN" altLang="en-US" sz="2000" b="1" dirty="0">
              <a:latin typeface="+mj-ea"/>
              <a:ea typeface="+mj-ea"/>
              <a:cs typeface="微软雅黑" pitchFamily="34" charset="-122"/>
              <a:sym typeface="+mn-ea"/>
            </a:endParaRPr>
          </a:p>
        </p:txBody>
      </p:sp>
      <p:sp>
        <p:nvSpPr>
          <p:cNvPr id="2" name="圆角矩形 46"/>
          <p:cNvSpPr/>
          <p:nvPr/>
        </p:nvSpPr>
        <p:spPr>
          <a:xfrm rot="16200000">
            <a:off x="31750" y="1481455"/>
            <a:ext cx="2013585" cy="1193165"/>
          </a:xfrm>
          <a:prstGeom prst="roundRect">
            <a:avLst>
              <a:gd name="adj" fmla="val 5612"/>
            </a:avLst>
          </a:prstGeom>
          <a:solidFill>
            <a:srgbClr val="EAEAE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菜品选择</a:t>
            </a:r>
            <a:endParaRPr lang="zh-CN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 rot="16200000">
            <a:off x="5073015" y="72390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收银台</a:t>
            </a:r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3"/>
          <p:cNvCxnSpPr/>
          <p:nvPr/>
        </p:nvCxnSpPr>
        <p:spPr>
          <a:xfrm>
            <a:off x="1772285" y="1699260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圆角矩形 46"/>
          <p:cNvSpPr/>
          <p:nvPr/>
        </p:nvSpPr>
        <p:spPr>
          <a:xfrm rot="16200000">
            <a:off x="7333615" y="1358900"/>
            <a:ext cx="1973580" cy="1397000"/>
          </a:xfrm>
          <a:prstGeom prst="roundRect">
            <a:avLst>
              <a:gd name="adj" fmla="val 3164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>
            <a:off x="6691630" y="1948180"/>
            <a:ext cx="81915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14"/>
          <p:cNvSpPr/>
          <p:nvPr/>
        </p:nvSpPr>
        <p:spPr>
          <a:xfrm>
            <a:off x="3883660" y="841375"/>
            <a:ext cx="2705100" cy="2375535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417507" y="3607269"/>
            <a:ext cx="1385067" cy="357312"/>
            <a:chOff x="1116560" y="3595687"/>
            <a:chExt cx="1385067" cy="357312"/>
          </a:xfrm>
        </p:grpSpPr>
        <p:sp>
          <p:nvSpPr>
            <p:cNvPr id="105" name="TextBox 98"/>
            <p:cNvSpPr txBox="1"/>
            <p:nvPr/>
          </p:nvSpPr>
          <p:spPr>
            <a:xfrm>
              <a:off x="1582147" y="3635844"/>
              <a:ext cx="919480" cy="276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排队等候</a:t>
              </a:r>
              <a:endPara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5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60" y="3595687"/>
              <a:ext cx="357312" cy="35731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096118" y="3607269"/>
            <a:ext cx="2764287" cy="357312"/>
            <a:chOff x="4791179" y="3463399"/>
            <a:chExt cx="2764287" cy="357312"/>
          </a:xfrm>
        </p:grpSpPr>
        <p:sp>
          <p:nvSpPr>
            <p:cNvPr id="107" name="TextBox 157"/>
            <p:cNvSpPr txBox="1"/>
            <p:nvPr/>
          </p:nvSpPr>
          <p:spPr>
            <a:xfrm>
              <a:off x="5256766" y="3503556"/>
              <a:ext cx="2298700" cy="276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人工确认菜品，误操作</a:t>
              </a:r>
              <a:endPara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3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3463399"/>
              <a:ext cx="357312" cy="35731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417507" y="4284990"/>
            <a:ext cx="3165197" cy="357312"/>
            <a:chOff x="4791179" y="4630453"/>
            <a:chExt cx="3165197" cy="357312"/>
          </a:xfrm>
        </p:grpSpPr>
        <p:sp>
          <p:nvSpPr>
            <p:cNvPr id="47" name="文本框 45"/>
            <p:cNvSpPr txBox="1"/>
            <p:nvPr/>
          </p:nvSpPr>
          <p:spPr>
            <a:xfrm>
              <a:off x="5256766" y="4685999"/>
              <a:ext cx="2699610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宋体" charset="0"/>
                </a:rPr>
                <a:t>人力成本增加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宋体" charset="0"/>
              </a:endParaRPr>
            </a:p>
          </p:txBody>
        </p:sp>
        <p:pic>
          <p:nvPicPr>
            <p:cNvPr id="67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4630453"/>
              <a:ext cx="357312" cy="357312"/>
            </a:xfrm>
            <a:prstGeom prst="rect">
              <a:avLst/>
            </a:prstGeom>
          </p:spPr>
        </p:pic>
      </p:grpSp>
      <p:sp>
        <p:nvSpPr>
          <p:cNvPr id="6" name="圆角矩形 5"/>
          <p:cNvSpPr/>
          <p:nvPr/>
        </p:nvSpPr>
        <p:spPr>
          <a:xfrm rot="16200000">
            <a:off x="5109519" y="674617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收银台</a:t>
            </a:r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 rot="16200000">
            <a:off x="5109519" y="1237227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收银台</a:t>
            </a:r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rot="16200000">
            <a:off x="5109519" y="1789042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收银台</a:t>
            </a:r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30" y="109330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43" y="1094678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51" y="109528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7" y="108998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690" y="109217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0" y="150732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33" y="1508698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41" y="150930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87" y="150400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80" y="150619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25" y="199309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38" y="1994473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46" y="199508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92" y="198978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5" y="199197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55" y="255062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68" y="2552003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76" y="255261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22" y="254731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15" y="254950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接箭头连接符 3"/>
          <p:cNvCxnSpPr/>
          <p:nvPr/>
        </p:nvCxnSpPr>
        <p:spPr>
          <a:xfrm>
            <a:off x="1759585" y="128079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3"/>
          <p:cNvCxnSpPr/>
          <p:nvPr/>
        </p:nvCxnSpPr>
        <p:spPr>
          <a:xfrm>
            <a:off x="1759585" y="217487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3"/>
          <p:cNvCxnSpPr/>
          <p:nvPr/>
        </p:nvCxnSpPr>
        <p:spPr>
          <a:xfrm>
            <a:off x="1759585" y="278701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4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2068" y="1368483"/>
            <a:ext cx="166308" cy="216696"/>
          </a:xfrm>
          <a:prstGeom prst="rect">
            <a:avLst/>
          </a:prstGeom>
        </p:spPr>
      </p:pic>
      <p:pic>
        <p:nvPicPr>
          <p:cNvPr id="45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38423" y="1970463"/>
            <a:ext cx="166308" cy="216696"/>
          </a:xfrm>
          <a:prstGeom prst="rect">
            <a:avLst/>
          </a:prstGeom>
        </p:spPr>
      </p:pic>
      <p:pic>
        <p:nvPicPr>
          <p:cNvPr id="46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2068" y="2552758"/>
            <a:ext cx="166308" cy="216696"/>
          </a:xfrm>
          <a:prstGeom prst="rect">
            <a:avLst/>
          </a:prstGeom>
        </p:spPr>
      </p:pic>
      <p:pic>
        <p:nvPicPr>
          <p:cNvPr id="49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2068" y="873818"/>
            <a:ext cx="166308" cy="216696"/>
          </a:xfrm>
          <a:prstGeom prst="rect">
            <a:avLst/>
          </a:prstGeom>
        </p:spPr>
      </p:pic>
      <p:pic>
        <p:nvPicPr>
          <p:cNvPr id="50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2563" y="1151948"/>
            <a:ext cx="166308" cy="216696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093710" y="1962785"/>
            <a:ext cx="4089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就餐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KSO_Shape"/>
          <p:cNvSpPr/>
          <p:nvPr/>
        </p:nvSpPr>
        <p:spPr bwMode="auto">
          <a:xfrm>
            <a:off x="2873052" y="3647594"/>
            <a:ext cx="521702" cy="26924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52" name="Group 4"/>
          <p:cNvGrpSpPr/>
          <p:nvPr/>
        </p:nvGrpSpPr>
        <p:grpSpPr>
          <a:xfrm>
            <a:off x="5151363" y="4236554"/>
            <a:ext cx="1614937" cy="357312"/>
            <a:chOff x="4791179" y="3463399"/>
            <a:chExt cx="1614937" cy="357312"/>
          </a:xfrm>
        </p:grpSpPr>
        <p:sp>
          <p:nvSpPr>
            <p:cNvPr id="64" name="TextBox 157"/>
            <p:cNvSpPr txBox="1"/>
            <p:nvPr/>
          </p:nvSpPr>
          <p:spPr>
            <a:xfrm>
              <a:off x="5256766" y="3503556"/>
              <a:ext cx="1149350" cy="276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顾客体验差</a:t>
              </a:r>
              <a:endPara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8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3463399"/>
              <a:ext cx="357312" cy="3573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/>
        </p:nvSpPr>
        <p:spPr>
          <a:xfrm>
            <a:off x="0" y="3216761"/>
            <a:ext cx="9144000" cy="19273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1" name="Text Box 18"/>
          <p:cNvSpPr txBox="1">
            <a:spLocks noChangeArrowheads="1"/>
          </p:cNvSpPr>
          <p:nvPr/>
        </p:nvSpPr>
        <p:spPr bwMode="gray">
          <a:xfrm>
            <a:off x="287321" y="123731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zh-CN" altLang="en-US" sz="2000" b="1" dirty="0">
                <a:latin typeface="+mj-ea"/>
                <a:ea typeface="宋体" charset="0"/>
                <a:cs typeface="微软雅黑" pitchFamily="34" charset="-122"/>
                <a:sym typeface="+mn-ea"/>
              </a:rPr>
              <a:t>新一代 </a:t>
            </a:r>
            <a:r>
              <a:rPr lang="en-US" altLang="zh-CN" sz="2000" b="1" dirty="0">
                <a:latin typeface="+mj-ea"/>
                <a:ea typeface="+mj-ea"/>
                <a:cs typeface="微软雅黑" pitchFamily="34" charset="-122"/>
                <a:sym typeface="+mn-ea"/>
              </a:rPr>
              <a:t>AI</a:t>
            </a:r>
            <a:r>
              <a:rPr lang="zh-CN" altLang="en-US" sz="2000" b="1" dirty="0">
                <a:latin typeface="+mj-ea"/>
                <a:ea typeface="宋体" charset="0"/>
                <a:cs typeface="微软雅黑" pitchFamily="34" charset="-122"/>
                <a:sym typeface="+mn-ea"/>
              </a:rPr>
              <a:t>智能收银台</a:t>
            </a:r>
            <a:endParaRPr lang="zh-CN" altLang="en-US" sz="2000" b="1" dirty="0">
              <a:latin typeface="+mj-ea"/>
              <a:ea typeface="宋体" charset="0"/>
              <a:cs typeface="微软雅黑" pitchFamily="34" charset="-122"/>
              <a:sym typeface="+mn-ea"/>
            </a:endParaRPr>
          </a:p>
        </p:txBody>
      </p:sp>
      <p:sp>
        <p:nvSpPr>
          <p:cNvPr id="2" name="圆角矩形 46"/>
          <p:cNvSpPr/>
          <p:nvPr/>
        </p:nvSpPr>
        <p:spPr>
          <a:xfrm rot="16200000">
            <a:off x="31750" y="1481455"/>
            <a:ext cx="2013585" cy="1193165"/>
          </a:xfrm>
          <a:prstGeom prst="roundRect">
            <a:avLst>
              <a:gd name="adj" fmla="val 5612"/>
            </a:avLst>
          </a:prstGeom>
          <a:solidFill>
            <a:srgbClr val="EAEAE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菜品选择</a:t>
            </a:r>
            <a:endParaRPr lang="zh-CN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 rot="16200000">
            <a:off x="5073015" y="72390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自动识别菜品</a:t>
            </a:r>
            <a:endParaRPr lang="zh-CN" altLang="en-US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3"/>
          <p:cNvCxnSpPr/>
          <p:nvPr/>
        </p:nvCxnSpPr>
        <p:spPr>
          <a:xfrm>
            <a:off x="1772285" y="1699260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圆角矩形 46"/>
          <p:cNvSpPr/>
          <p:nvPr/>
        </p:nvSpPr>
        <p:spPr>
          <a:xfrm rot="16200000">
            <a:off x="7333615" y="1358900"/>
            <a:ext cx="1973580" cy="1397000"/>
          </a:xfrm>
          <a:prstGeom prst="roundRect">
            <a:avLst>
              <a:gd name="adj" fmla="val 3164"/>
            </a:avLst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>
            <a:off x="6691630" y="1948180"/>
            <a:ext cx="81915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14"/>
          <p:cNvSpPr/>
          <p:nvPr/>
        </p:nvSpPr>
        <p:spPr>
          <a:xfrm>
            <a:off x="3883660" y="841375"/>
            <a:ext cx="2705100" cy="2375535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417507" y="3607269"/>
            <a:ext cx="2827787" cy="357312"/>
            <a:chOff x="1116560" y="3595687"/>
            <a:chExt cx="2827787" cy="357312"/>
          </a:xfrm>
        </p:grpSpPr>
        <p:sp>
          <p:nvSpPr>
            <p:cNvPr id="105" name="TextBox 98"/>
            <p:cNvSpPr txBox="1"/>
            <p:nvPr/>
          </p:nvSpPr>
          <p:spPr>
            <a:xfrm>
              <a:off x="1582147" y="3635844"/>
              <a:ext cx="2362200" cy="276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无人值守</a:t>
              </a:r>
              <a:r>
                <a:rPr lang="en-US" altLang="zh-CN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无需排队等候</a:t>
              </a:r>
              <a:endPara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5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560" y="3595687"/>
              <a:ext cx="357312" cy="35731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096118" y="3607269"/>
            <a:ext cx="2764287" cy="357312"/>
            <a:chOff x="4791179" y="3463399"/>
            <a:chExt cx="2764287" cy="357312"/>
          </a:xfrm>
        </p:grpSpPr>
        <p:sp>
          <p:nvSpPr>
            <p:cNvPr id="107" name="TextBox 157"/>
            <p:cNvSpPr txBox="1"/>
            <p:nvPr/>
          </p:nvSpPr>
          <p:spPr>
            <a:xfrm>
              <a:off x="5256766" y="3503556"/>
              <a:ext cx="2298700" cy="276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菜品自动识别生成账单</a:t>
              </a:r>
              <a:endPara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63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3463399"/>
              <a:ext cx="357312" cy="35731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092126" y="4284990"/>
            <a:ext cx="2792242" cy="357312"/>
            <a:chOff x="4791179" y="4200590"/>
            <a:chExt cx="2792242" cy="357312"/>
          </a:xfrm>
        </p:grpSpPr>
        <p:sp>
          <p:nvSpPr>
            <p:cNvPr id="53" name="文本框 118"/>
            <p:cNvSpPr txBox="1"/>
            <p:nvPr/>
          </p:nvSpPr>
          <p:spPr>
            <a:xfrm>
              <a:off x="5256766" y="4256136"/>
              <a:ext cx="2326655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宋体" charset="0"/>
                </a:rPr>
                <a:t>误操作低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宋体" charset="0"/>
              </a:endParaRPr>
            </a:p>
          </p:txBody>
        </p:sp>
        <p:pic>
          <p:nvPicPr>
            <p:cNvPr id="66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4200590"/>
              <a:ext cx="357312" cy="35731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417507" y="4284990"/>
            <a:ext cx="3165197" cy="357312"/>
            <a:chOff x="4791179" y="4630453"/>
            <a:chExt cx="3165197" cy="357312"/>
          </a:xfrm>
        </p:grpSpPr>
        <p:sp>
          <p:nvSpPr>
            <p:cNvPr id="47" name="文本框 45"/>
            <p:cNvSpPr txBox="1"/>
            <p:nvPr/>
          </p:nvSpPr>
          <p:spPr>
            <a:xfrm>
              <a:off x="5256766" y="4685999"/>
              <a:ext cx="2699610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宋体" charset="0"/>
                </a:rPr>
                <a:t>节省人工成本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宋体" charset="0"/>
              </a:endParaRPr>
            </a:p>
          </p:txBody>
        </p:sp>
        <p:pic>
          <p:nvPicPr>
            <p:cNvPr id="67" name="图片 1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179" y="4630453"/>
              <a:ext cx="357312" cy="357312"/>
            </a:xfrm>
            <a:prstGeom prst="rect">
              <a:avLst/>
            </a:prstGeom>
          </p:spPr>
        </p:pic>
      </p:grpSp>
      <p:sp>
        <p:nvSpPr>
          <p:cNvPr id="6" name="圆角矩形 5"/>
          <p:cNvSpPr/>
          <p:nvPr/>
        </p:nvSpPr>
        <p:spPr>
          <a:xfrm rot="16200000">
            <a:off x="5109519" y="674617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AI</a:t>
            </a:r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自动识别菜品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 rot="16200000">
            <a:off x="5109519" y="1237227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AI</a:t>
            </a:r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自动识别菜品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rot="16200000">
            <a:off x="5109519" y="1789042"/>
            <a:ext cx="297815" cy="2294255"/>
          </a:xfrm>
          <a:prstGeom prst="roundRect">
            <a:avLst>
              <a:gd name="adj" fmla="val 7171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AI</a:t>
            </a:r>
            <a:r>
              <a:rPr lang="zh-CN" altLang="en-US" sz="1000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自动识别菜品</a:t>
            </a:r>
            <a:endParaRPr lang="en-US" altLang="zh-CN" sz="1000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43" y="1094678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61" y="109528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710" y="109217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33" y="1508698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51" y="1509309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00" y="1506196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38" y="1994473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56" y="199508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05" y="199197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68" y="2552003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86" y="2552614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35" y="2549501"/>
            <a:ext cx="197918" cy="37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接箭头连接符 3"/>
          <p:cNvCxnSpPr/>
          <p:nvPr/>
        </p:nvCxnSpPr>
        <p:spPr>
          <a:xfrm>
            <a:off x="1759585" y="128079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3"/>
          <p:cNvCxnSpPr/>
          <p:nvPr/>
        </p:nvCxnSpPr>
        <p:spPr>
          <a:xfrm>
            <a:off x="1759585" y="217487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3"/>
          <p:cNvCxnSpPr/>
          <p:nvPr/>
        </p:nvCxnSpPr>
        <p:spPr>
          <a:xfrm>
            <a:off x="1759585" y="2787015"/>
            <a:ext cx="652145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2563" y="1151948"/>
            <a:ext cx="166308" cy="216696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093710" y="1962785"/>
            <a:ext cx="4089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就餐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en-US" altLang="zh-CN" sz="2000" b="1" dirty="0">
                <a:latin typeface="+mj-ea"/>
                <a:cs typeface="微软雅黑" pitchFamily="34" charset="-122"/>
                <a:sym typeface="+mn-ea"/>
              </a:rPr>
              <a:t>   </a:t>
            </a:r>
            <a:r>
              <a:rPr lang="zh-CN" altLang="en-US" sz="2000" b="1" dirty="0">
                <a:latin typeface="+mj-ea"/>
                <a:cs typeface="微软雅黑" pitchFamily="34" charset="-122"/>
                <a:sym typeface="+mn-ea"/>
              </a:rPr>
              <a:t>智能识别账单</a:t>
            </a:r>
            <a:endParaRPr lang="zh-CN" altLang="en-US" sz="2000" b="1" dirty="0">
              <a:latin typeface="+mj-ea"/>
              <a:cs typeface="微软雅黑" pitchFamily="34" charset="-122"/>
              <a:sym typeface="+mn-ea"/>
            </a:endParaRPr>
          </a:p>
        </p:txBody>
      </p:sp>
      <p:pic>
        <p:nvPicPr>
          <p:cNvPr id="4" name="图片 3" descr="test_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15" y="1116965"/>
            <a:ext cx="3971290" cy="2978785"/>
          </a:xfrm>
          <a:prstGeom prst="rect">
            <a:avLst/>
          </a:prstGeom>
        </p:spPr>
      </p:pic>
      <p:sp>
        <p:nvSpPr>
          <p:cNvPr id="55" name="Rounded Rectangle 14"/>
          <p:cNvSpPr/>
          <p:nvPr/>
        </p:nvSpPr>
        <p:spPr>
          <a:xfrm>
            <a:off x="526415" y="1116965"/>
            <a:ext cx="3528695" cy="3086100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4189730" y="19500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189730" y="24072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89730" y="284416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Rounded Rectangle 14"/>
          <p:cNvSpPr/>
          <p:nvPr/>
        </p:nvSpPr>
        <p:spPr>
          <a:xfrm>
            <a:off x="5384165" y="1228725"/>
            <a:ext cx="3528695" cy="3086100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32475" y="1713865"/>
            <a:ext cx="7264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油条：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6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2955" y="2182495"/>
            <a:ext cx="52197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粥：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43905" y="2696210"/>
            <a:ext cx="7264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牛奶：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2475" y="3172460"/>
            <a:ext cx="7264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鸡块：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47715" y="3595370"/>
            <a:ext cx="83947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合计：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10" y="1803400"/>
            <a:ext cx="2032000" cy="20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en-US" altLang="zh-CN" sz="2000" b="1" dirty="0">
                <a:latin typeface="+mj-ea"/>
                <a:cs typeface="微软雅黑" pitchFamily="34" charset="-122"/>
                <a:sym typeface="+mn-ea"/>
              </a:rPr>
              <a:t>   </a:t>
            </a:r>
            <a:r>
              <a:rPr lang="zh-CN" altLang="en-US" sz="2000" b="1" dirty="0">
                <a:latin typeface="+mj-ea"/>
                <a:cs typeface="微软雅黑" pitchFamily="34" charset="-122"/>
                <a:sym typeface="+mn-ea"/>
              </a:rPr>
              <a:t>智能识别账单</a:t>
            </a:r>
            <a:endParaRPr lang="zh-CN" altLang="en-US" sz="2000" b="1" dirty="0">
              <a:latin typeface="+mj-ea"/>
              <a:cs typeface="微软雅黑" pitchFamily="34" charset="-122"/>
              <a:sym typeface="+mn-ea"/>
            </a:endParaRPr>
          </a:p>
        </p:txBody>
      </p:sp>
      <p:sp>
        <p:nvSpPr>
          <p:cNvPr id="55" name="Rounded Rectangle 14"/>
          <p:cNvSpPr/>
          <p:nvPr/>
        </p:nvSpPr>
        <p:spPr>
          <a:xfrm>
            <a:off x="353060" y="1116965"/>
            <a:ext cx="3836670" cy="3131185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4189730" y="19500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189730" y="24072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89730" y="284416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Rounded Rectangle 14"/>
          <p:cNvSpPr/>
          <p:nvPr/>
        </p:nvSpPr>
        <p:spPr>
          <a:xfrm>
            <a:off x="5384165" y="1228725"/>
            <a:ext cx="3528695" cy="3086100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32475" y="1713865"/>
            <a:ext cx="83947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橙汁：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10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2955" y="2182495"/>
            <a:ext cx="7264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薯条：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43905" y="2696210"/>
            <a:ext cx="83947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汉堡：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47715" y="3164840"/>
            <a:ext cx="83947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合计：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test_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1186180"/>
            <a:ext cx="3624580" cy="2719070"/>
          </a:xfrm>
          <a:prstGeom prst="rect">
            <a:avLst/>
          </a:prstGeom>
        </p:spPr>
      </p:pic>
      <p:pic>
        <p:nvPicPr>
          <p:cNvPr id="8" name="图片 7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10" y="1713865"/>
            <a:ext cx="2032000" cy="20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-21913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Clr>
                <a:schemeClr val="tx1"/>
              </a:buClr>
              <a:defRPr/>
            </a:pPr>
            <a:r>
              <a:rPr lang="en-US" altLang="zh-CN" sz="2000" b="1" dirty="0">
                <a:latin typeface="+mj-ea"/>
                <a:cs typeface="微软雅黑" pitchFamily="34" charset="-122"/>
                <a:sym typeface="+mn-ea"/>
              </a:rPr>
              <a:t>   </a:t>
            </a:r>
            <a:r>
              <a:rPr lang="zh-CN" altLang="en-US" sz="2000" b="1" dirty="0">
                <a:latin typeface="+mj-ea"/>
                <a:cs typeface="微软雅黑" pitchFamily="34" charset="-122"/>
                <a:sym typeface="+mn-ea"/>
              </a:rPr>
              <a:t>智能识别账单</a:t>
            </a:r>
            <a:endParaRPr lang="zh-CN" altLang="en-US" sz="2000" b="1" dirty="0">
              <a:latin typeface="+mj-ea"/>
              <a:cs typeface="微软雅黑" pitchFamily="34" charset="-122"/>
              <a:sym typeface="+mn-ea"/>
            </a:endParaRPr>
          </a:p>
        </p:txBody>
      </p:sp>
      <p:sp>
        <p:nvSpPr>
          <p:cNvPr id="55" name="Rounded Rectangle 14"/>
          <p:cNvSpPr/>
          <p:nvPr/>
        </p:nvSpPr>
        <p:spPr>
          <a:xfrm>
            <a:off x="353060" y="1116965"/>
            <a:ext cx="3836035" cy="3197860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右箭头 128"/>
          <p:cNvSpPr/>
          <p:nvPr/>
        </p:nvSpPr>
        <p:spPr>
          <a:xfrm>
            <a:off x="4189730" y="19500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189730" y="240728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189730" y="2844165"/>
            <a:ext cx="113855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Rounded Rectangle 14"/>
          <p:cNvSpPr/>
          <p:nvPr/>
        </p:nvSpPr>
        <p:spPr>
          <a:xfrm>
            <a:off x="5384165" y="1228725"/>
            <a:ext cx="3528695" cy="3086100"/>
          </a:xfrm>
          <a:prstGeom prst="roundRect">
            <a:avLst>
              <a:gd name="adj" fmla="val 1158"/>
            </a:avLst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5455" y="1713865"/>
            <a:ext cx="102235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品名：苹果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75935" y="2182495"/>
            <a:ext cx="107632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重量：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250g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56885" y="2624455"/>
            <a:ext cx="10439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单价：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元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32450" y="3164840"/>
            <a:ext cx="72644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合计：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8310" y="1713865"/>
            <a:ext cx="2032000" cy="2032000"/>
          </a:xfrm>
          <a:prstGeom prst="rect">
            <a:avLst/>
          </a:prstGeom>
        </p:spPr>
      </p:pic>
      <p:pic>
        <p:nvPicPr>
          <p:cNvPr id="4" name="图片 3" descr="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587500"/>
            <a:ext cx="3638550" cy="2426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/>
          <p:nvPr/>
        </p:nvSpPr>
        <p:spPr bwMode="auto">
          <a:xfrm>
            <a:off x="4915535" y="935355"/>
            <a:ext cx="2570480" cy="10439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  <a:effectLst/>
        </p:spPr>
        <p:txBody>
          <a:bodyPr wrap="square" lIns="182880" tIns="137160" rIns="137160" bIns="137160" rtlCol="0" anchor="t">
            <a:noAutofit/>
          </a:bodyPr>
          <a:p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4853940" y="2547620"/>
            <a:ext cx="2631440" cy="222440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  <a:effectLst/>
        </p:spPr>
        <p:txBody>
          <a:bodyPr wrap="square" lIns="182880" tIns="137160" rIns="137160" bIns="137160" rtlCol="0" anchor="t">
            <a:noAutofit/>
          </a:bodyPr>
          <a:p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8" name="Freeform 5"/>
          <p:cNvSpPr/>
          <p:nvPr/>
        </p:nvSpPr>
        <p:spPr bwMode="auto">
          <a:xfrm>
            <a:off x="1143000" y="935355"/>
            <a:ext cx="3188970" cy="383603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529785" y="195486"/>
            <a:ext cx="823521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lvl="0">
              <a:buClr>
                <a:schemeClr val="tx1"/>
              </a:buClr>
              <a:defRPr/>
            </a:pPr>
            <a:r>
              <a:rPr lang="en-US" altLang="zh-CN" sz="2000" b="1" dirty="0">
                <a:latin typeface="+mj-ea"/>
                <a:ea typeface="+mj-ea"/>
                <a:cs typeface="微软雅黑" pitchFamily="34" charset="-122"/>
                <a:sym typeface="+mn-ea"/>
              </a:rPr>
              <a:t>AI</a:t>
            </a:r>
            <a:r>
              <a:rPr lang="zh-CN" altLang="en-US" sz="2000" b="1" dirty="0">
                <a:latin typeface="+mj-ea"/>
                <a:ea typeface="宋体" charset="0"/>
                <a:cs typeface="微软雅黑" pitchFamily="34" charset="-122"/>
                <a:sym typeface="+mn-ea"/>
              </a:rPr>
              <a:t>智能收银台</a:t>
            </a:r>
            <a:r>
              <a:rPr lang="en-US" altLang="zh-CN" sz="2000" b="1" dirty="0">
                <a:latin typeface="+mj-ea"/>
                <a:ea typeface="宋体" charset="0"/>
                <a:cs typeface="微软雅黑" pitchFamily="34" charset="-122"/>
                <a:sym typeface="+mn-ea"/>
              </a:rPr>
              <a:t>-</a:t>
            </a:r>
            <a:r>
              <a:rPr lang="zh-CN" altLang="en-US" sz="2000" b="1" dirty="0">
                <a:latin typeface="+mj-ea"/>
                <a:ea typeface="宋体" charset="0"/>
                <a:cs typeface="微软雅黑" pitchFamily="34" charset="-122"/>
                <a:sym typeface="+mn-ea"/>
              </a:rPr>
              <a:t>架构方案</a:t>
            </a:r>
            <a:r>
              <a:rPr lang="zh-CN" altLang="en-US" sz="2000" b="1" dirty="0">
                <a:latin typeface="+mj-ea"/>
                <a:ea typeface="+mj-ea"/>
                <a:cs typeface="微软雅黑" pitchFamily="34" charset="-122"/>
                <a:sym typeface="+mn-ea"/>
              </a:rPr>
              <a:t> </a:t>
            </a:r>
            <a:endParaRPr lang="zh-CN" altLang="en-US" sz="2000" b="1" dirty="0">
              <a:latin typeface="+mj-ea"/>
              <a:ea typeface="+mj-ea"/>
              <a:cs typeface="微软雅黑" pitchFamily="34" charset="-122"/>
              <a:sym typeface="+mn-ea"/>
            </a:endParaRPr>
          </a:p>
        </p:txBody>
      </p:sp>
      <p:sp>
        <p:nvSpPr>
          <p:cNvPr id="52" name="Rounded Rectangle 26"/>
          <p:cNvSpPr/>
          <p:nvPr/>
        </p:nvSpPr>
        <p:spPr>
          <a:xfrm>
            <a:off x="1297305" y="4227195"/>
            <a:ext cx="1273175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/>
            <a:r>
              <a:rPr lang="zh-CN" altLang="da-DK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餐厅菜品图片</a:t>
            </a:r>
            <a:endParaRPr lang="zh-CN" altLang="da-DK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54" name="Rounded Rectangle 26"/>
          <p:cNvSpPr/>
          <p:nvPr/>
        </p:nvSpPr>
        <p:spPr>
          <a:xfrm>
            <a:off x="2642235" y="4226560"/>
            <a:ext cx="1585595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互联网图片采集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8575" y="3550285"/>
            <a:ext cx="2911475" cy="3765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图片收集系统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98575" y="2211705"/>
            <a:ext cx="2912110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738630" y="2332355"/>
            <a:ext cx="211201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深度学习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神经网络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1530266" y="3977518"/>
            <a:ext cx="300919" cy="2129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2667756" y="3977518"/>
            <a:ext cx="300919" cy="2129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上箭头 82"/>
          <p:cNvSpPr/>
          <p:nvPr/>
        </p:nvSpPr>
        <p:spPr>
          <a:xfrm>
            <a:off x="3559969" y="3977518"/>
            <a:ext cx="300919" cy="2129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2646090" y="3373616"/>
            <a:ext cx="300919" cy="17597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上箭头 85"/>
          <p:cNvSpPr/>
          <p:nvPr/>
        </p:nvSpPr>
        <p:spPr>
          <a:xfrm>
            <a:off x="1623234" y="19074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上箭头 86"/>
          <p:cNvSpPr/>
          <p:nvPr/>
        </p:nvSpPr>
        <p:spPr>
          <a:xfrm>
            <a:off x="2519864" y="19074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上箭头 87"/>
          <p:cNvSpPr/>
          <p:nvPr/>
        </p:nvSpPr>
        <p:spPr>
          <a:xfrm>
            <a:off x="3339647" y="19074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298575" y="1059815"/>
            <a:ext cx="2925445" cy="721995"/>
          </a:xfrm>
          <a:prstGeom prst="rect">
            <a:avLst/>
          </a:prstGeom>
          <a:solidFill>
            <a:srgbClr val="FFBFC0">
              <a:alpha val="24706"/>
            </a:srgbClr>
          </a:solidFill>
          <a:ln w="9525">
            <a:solidFill>
              <a:srgbClr val="FFBFC0"/>
            </a:solidFill>
            <a:prstDash val="sysDash"/>
          </a:ln>
          <a:effectLst/>
        </p:spPr>
        <p:txBody>
          <a:bodyPr wrap="square" lIns="182880" tIns="137160" rIns="137160" bIns="137160" rtlCol="0" anchor="t">
            <a:noAutofit/>
          </a:bodyPr>
          <a:lstStyle/>
          <a:p>
            <a:endParaRPr lang="zh-CN" altLang="en-US" sz="1200" b="1">
              <a:solidFill>
                <a:srgbClr val="C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1297940" y="2967990"/>
            <a:ext cx="2912110" cy="394970"/>
          </a:xfrm>
          <a:prstGeom prst="roundRect">
            <a:avLst>
              <a:gd name="adj" fmla="val 1076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数据预处理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右箭头 128"/>
          <p:cNvSpPr/>
          <p:nvPr/>
        </p:nvSpPr>
        <p:spPr>
          <a:xfrm>
            <a:off x="4402455" y="1296035"/>
            <a:ext cx="45148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上箭头 1"/>
          <p:cNvSpPr/>
          <p:nvPr/>
        </p:nvSpPr>
        <p:spPr>
          <a:xfrm>
            <a:off x="2593524" y="2682133"/>
            <a:ext cx="300919" cy="25764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61235" y="1350645"/>
            <a:ext cx="8178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模型文件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28640" y="2647950"/>
            <a:ext cx="102235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宋体" charset="0"/>
              </a:rPr>
              <a:t>智能收银台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0" name="Rounded Rectangle 26"/>
          <p:cNvSpPr/>
          <p:nvPr/>
        </p:nvSpPr>
        <p:spPr>
          <a:xfrm>
            <a:off x="6401435" y="4318000"/>
            <a:ext cx="895350" cy="3092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摄像头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1" name="Rounded Rectangle 26"/>
          <p:cNvSpPr/>
          <p:nvPr/>
        </p:nvSpPr>
        <p:spPr>
          <a:xfrm>
            <a:off x="5015230" y="4293235"/>
            <a:ext cx="1279525" cy="3581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Arm/Stm32</a:t>
            </a:r>
            <a:endParaRPr lang="en-US" altLang="zh-CN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2" name="Rounded Rectangle 26"/>
          <p:cNvSpPr/>
          <p:nvPr/>
        </p:nvSpPr>
        <p:spPr>
          <a:xfrm>
            <a:off x="5015230" y="3862070"/>
            <a:ext cx="1279525" cy="3594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WIFI/BLE/4G</a:t>
            </a:r>
            <a:endParaRPr lang="en-US" altLang="zh-CN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3" name="Rounded Rectangle 26"/>
          <p:cNvSpPr/>
          <p:nvPr/>
        </p:nvSpPr>
        <p:spPr>
          <a:xfrm>
            <a:off x="6401435" y="3876040"/>
            <a:ext cx="895985" cy="345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串口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5" name="Rounded Rectangle 26"/>
          <p:cNvSpPr/>
          <p:nvPr/>
        </p:nvSpPr>
        <p:spPr>
          <a:xfrm>
            <a:off x="5015230" y="1059815"/>
            <a:ext cx="960120" cy="2901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订单服务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6" name="Rounded Rectangle 26"/>
          <p:cNvSpPr/>
          <p:nvPr/>
        </p:nvSpPr>
        <p:spPr>
          <a:xfrm>
            <a:off x="5015230" y="2967990"/>
            <a:ext cx="2281555" cy="3416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Android/Linux /FreeRtos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7" name="Rounded Rectangle 26"/>
          <p:cNvSpPr/>
          <p:nvPr/>
        </p:nvSpPr>
        <p:spPr>
          <a:xfrm>
            <a:off x="5015230" y="1491615"/>
            <a:ext cx="960120" cy="2895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支付服务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19" name="Rounded Rectangle 26"/>
          <p:cNvSpPr/>
          <p:nvPr/>
        </p:nvSpPr>
        <p:spPr>
          <a:xfrm>
            <a:off x="6046470" y="1491615"/>
            <a:ext cx="1240155" cy="2889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餐厅 </a:t>
            </a:r>
            <a:r>
              <a:rPr lang="en-US" altLang="zh-C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Proxy</a:t>
            </a:r>
            <a:endParaRPr lang="en-US" altLang="zh-CN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20" name="Rounded Rectangle 26"/>
          <p:cNvSpPr/>
          <p:nvPr/>
        </p:nvSpPr>
        <p:spPr>
          <a:xfrm>
            <a:off x="5015230" y="3406140"/>
            <a:ext cx="1174115" cy="3600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打印模块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21" name="Rounded Rectangle 26"/>
          <p:cNvSpPr/>
          <p:nvPr/>
        </p:nvSpPr>
        <p:spPr>
          <a:xfrm>
            <a:off x="6295390" y="3405505"/>
            <a:ext cx="1002030" cy="3600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识别模块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4392295" y="4036695"/>
            <a:ext cx="451485" cy="328295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3" name="Rounded Rectangle 26"/>
          <p:cNvSpPr/>
          <p:nvPr/>
        </p:nvSpPr>
        <p:spPr>
          <a:xfrm>
            <a:off x="6046470" y="1061720"/>
            <a:ext cx="1240155" cy="2889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p>
            <a:pPr algn="ctr"/>
            <a:r>
              <a:rPr lang="zh-CN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宋体" charset="0"/>
              </a:rPr>
              <a:t>模型识别服务</a:t>
            </a:r>
            <a:endParaRPr lang="zh-CN" altLang="en-U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宋体" charset="0"/>
            </a:endParaRPr>
          </a:p>
        </p:txBody>
      </p:sp>
      <p:sp>
        <p:nvSpPr>
          <p:cNvPr id="24" name="上箭头 23"/>
          <p:cNvSpPr/>
          <p:nvPr/>
        </p:nvSpPr>
        <p:spPr>
          <a:xfrm>
            <a:off x="5888355" y="1979295"/>
            <a:ext cx="300990" cy="568325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0"/>
    </mc:Choice>
    <mc:Fallback>
      <p:transition advTm="10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pPixNn7bpFUaJ7NSCFzVS3g"/>
</p:tagLst>
</file>

<file path=ppt/tags/tag10.xml><?xml version="1.0" encoding="utf-8"?>
<p:tagLst xmlns:p="http://schemas.openxmlformats.org/presentationml/2006/main">
  <p:tag name="THINKCELLSHAPEDONOTDELETE" val="pgiZ8L5caBkSLfrLdjvdY5Q"/>
</p:tagLst>
</file>

<file path=ppt/tags/tag11.xml><?xml version="1.0" encoding="utf-8"?>
<p:tagLst xmlns:p="http://schemas.openxmlformats.org/presentationml/2006/main">
  <p:tag name="THINKCELLSHAPEDONOTDELETE" val="pPixNn7bpFUaJ7NSCFzVS3g"/>
</p:tagLst>
</file>

<file path=ppt/tags/tag12.xml><?xml version="1.0" encoding="utf-8"?>
<p:tagLst xmlns:p="http://schemas.openxmlformats.org/presentationml/2006/main">
  <p:tag name="THINKCELLSHAPEDONOTDELETE" val="pervQzCQxRU2AlfMc_WqOCQ"/>
</p:tagLst>
</file>

<file path=ppt/tags/tag13.xml><?xml version="1.0" encoding="utf-8"?>
<p:tagLst xmlns:p="http://schemas.openxmlformats.org/presentationml/2006/main">
  <p:tag name="THINKCELLSHAPEDONOTDELETE" val="pPixNn7bpFUaJ7NSCFzVS3g"/>
</p:tagLst>
</file>

<file path=ppt/tags/tag14.xml><?xml version="1.0" encoding="utf-8"?>
<p:tagLst xmlns:p="http://schemas.openxmlformats.org/presentationml/2006/main">
  <p:tag name="THINKCELLSHAPEDONOTDELETE" val="pervQzCQxRU2AlfMc_WqOCQ"/>
</p:tagLst>
</file>

<file path=ppt/tags/tag15.xml><?xml version="1.0" encoding="utf-8"?>
<p:tagLst xmlns:p="http://schemas.openxmlformats.org/presentationml/2006/main">
  <p:tag name="THINKCELLSHAPEDONOTDELETE" val="pPixNn7bpFUaJ7NSCFzVS3g"/>
</p:tagLst>
</file>

<file path=ppt/tags/tag16.xml><?xml version="1.0" encoding="utf-8"?>
<p:tagLst xmlns:p="http://schemas.openxmlformats.org/presentationml/2006/main">
  <p:tag name="THINKCELLSHAPEDONOTDELETE" val="pervQzCQxRU2AlfMc_WqOCQ"/>
</p:tagLst>
</file>

<file path=ppt/tags/tag2.xml><?xml version="1.0" encoding="utf-8"?>
<p:tagLst xmlns:p="http://schemas.openxmlformats.org/presentationml/2006/main">
  <p:tag name="THINKCELLSHAPEDONOTDELETE" val="pervQzCQxRU2AlfMc_WqOCQ"/>
</p:tagLst>
</file>

<file path=ppt/tags/tag3.xml><?xml version="1.0" encoding="utf-8"?>
<p:tagLst xmlns:p="http://schemas.openxmlformats.org/presentationml/2006/main">
  <p:tag name="THINKCELLSHAPEDONOTDELETE" val="pPixNn7bpFUaJ7NSCFzVS3g"/>
</p:tagLst>
</file>

<file path=ppt/tags/tag4.xml><?xml version="1.0" encoding="utf-8"?>
<p:tagLst xmlns:p="http://schemas.openxmlformats.org/presentationml/2006/main">
  <p:tag name="THINKCELLSHAPEDONOTDELETE" val="pervQzCQxRU2AlfMc_WqOCQ"/>
</p:tagLst>
</file>

<file path=ppt/tags/tag5.xml><?xml version="1.0" encoding="utf-8"?>
<p:tagLst xmlns:p="http://schemas.openxmlformats.org/presentationml/2006/main">
  <p:tag name="THINKCELLSHAPEDONOTDELETE" val="pPixNn7bpFUaJ7NSCFzVS3g"/>
</p:tagLst>
</file>

<file path=ppt/tags/tag6.xml><?xml version="1.0" encoding="utf-8"?>
<p:tagLst xmlns:p="http://schemas.openxmlformats.org/presentationml/2006/main">
  <p:tag name="THINKCELLSHAPEDONOTDELETE" val="pervQzCQxRU2AlfMc_WqOCQ"/>
</p:tagLst>
</file>

<file path=ppt/tags/tag7.xml><?xml version="1.0" encoding="utf-8"?>
<p:tagLst xmlns:p="http://schemas.openxmlformats.org/presentationml/2006/main">
  <p:tag name="THINKCELLSHAPEDONOTDELETE" val="pPixNn7bpFUaJ7NSCFzVS3g"/>
</p:tagLst>
</file>

<file path=ppt/tags/tag8.xml><?xml version="1.0" encoding="utf-8"?>
<p:tagLst xmlns:p="http://schemas.openxmlformats.org/presentationml/2006/main">
  <p:tag name="THINKCELLSHAPEDONOTDELETE" val="pervQzCQxRU2AlfMc_WqOCQ"/>
</p:tagLst>
</file>

<file path=ppt/tags/tag9.xml><?xml version="1.0" encoding="utf-8"?>
<p:tagLst xmlns:p="http://schemas.openxmlformats.org/presentationml/2006/main">
  <p:tag name="THINKCELLSHAPEDONOTDELETE" val="pgiZ8L5caBkSLfrLdjvdY5Q"/>
</p:tagLst>
</file>

<file path=ppt/theme/theme1.xml><?xml version="1.0" encoding="utf-8"?>
<a:theme xmlns:a="http://schemas.openxmlformats.org/drawingml/2006/main" name="Office 主题​​">
  <a:themeElements>
    <a:clrScheme name="自定义 276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WPS 演示</Application>
  <PresentationFormat>On-screen Show (16:9)</PresentationFormat>
  <Paragraphs>473</Paragraphs>
  <Slides>13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Trebuchet MS</vt:lpstr>
      <vt:lpstr>Droid Sans Fallback</vt:lpstr>
      <vt:lpstr>微软雅黑</vt:lpstr>
      <vt:lpstr>宋体</vt:lpstr>
      <vt:lpstr>Microsoft YaHei</vt:lpstr>
      <vt:lpstr>微软雅黑</vt:lpstr>
      <vt:lpstr>Microsoft YaHei Light</vt:lpstr>
      <vt:lpstr>等线</vt:lpstr>
      <vt:lpstr>Impact</vt:lpstr>
      <vt:lpstr>Arial Unicode MS</vt:lpstr>
      <vt:lpstr>Standard Symbols PS [URW ]</vt:lpstr>
      <vt:lpstr>Gubbi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muzongcun</cp:lastModifiedBy>
  <cp:revision>5406</cp:revision>
  <dcterms:created xsi:type="dcterms:W3CDTF">2021-10-25T03:39:24Z</dcterms:created>
  <dcterms:modified xsi:type="dcterms:W3CDTF">2021-10-25T03:39:24Z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