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7"/>
  </p:notesMasterIdLst>
  <p:handoutMasterIdLst>
    <p:handoutMasterId r:id="rId18"/>
  </p:handoutMasterIdLst>
  <p:sldIdLst>
    <p:sldId id="306" r:id="rId2"/>
    <p:sldId id="401" r:id="rId3"/>
    <p:sldId id="437" r:id="rId4"/>
    <p:sldId id="438" r:id="rId5"/>
    <p:sldId id="439" r:id="rId6"/>
    <p:sldId id="443" r:id="rId7"/>
    <p:sldId id="441" r:id="rId8"/>
    <p:sldId id="434" r:id="rId9"/>
    <p:sldId id="440" r:id="rId10"/>
    <p:sldId id="442" r:id="rId11"/>
    <p:sldId id="436" r:id="rId12"/>
    <p:sldId id="435" r:id="rId13"/>
    <p:sldId id="445" r:id="rId14"/>
    <p:sldId id="446" r:id="rId15"/>
    <p:sldId id="444" r:id="rId16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84" autoAdjust="0"/>
  </p:normalViewPr>
  <p:slideViewPr>
    <p:cSldViewPr>
      <p:cViewPr varScale="1">
        <p:scale>
          <a:sx n="78" d="100"/>
          <a:sy n="78" d="100"/>
        </p:scale>
        <p:origin x="1550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62"/>
    </p:cViewPr>
  </p:sorterViewPr>
  <p:notesViewPr>
    <p:cSldViewPr>
      <p:cViewPr varScale="1">
        <p:scale>
          <a:sx n="76" d="100"/>
          <a:sy n="76" d="100"/>
        </p:scale>
        <p:origin x="-3414" y="-114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206" cy="511649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201" y="0"/>
            <a:ext cx="3078206" cy="511649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fld id="{2EC56F27-D72D-458B-9FA7-A049B73D517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330"/>
            <a:ext cx="3078206" cy="511648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201" y="9721330"/>
            <a:ext cx="3078206" cy="511648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A5A2DDA3-3D2C-49C3-B040-008391EA8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8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fld id="{71577112-EDC2-4CCA-863C-6926144643E1}" type="datetimeFigureOut">
              <a:rPr kumimoji="1" lang="ja-JP" altLang="en-US" smtClean="0"/>
              <a:pPr/>
              <a:t>2021/4/14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668" tIns="47334" rIns="94668" bIns="47334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8" cy="511731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91C02F09-E149-4693-B8F3-7CB70EBCF5C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3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B0D73-3921-4962-9E0C-4A86B3E007F8}" type="slidenum">
              <a:rPr lang="en-US" altLang="ja-JP" smtClean="0">
                <a:solidFill>
                  <a:srgbClr val="1F497D"/>
                </a:solidFill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>
              <a:solidFill>
                <a:srgbClr val="1F497D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501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2F09-E149-4693-B8F3-7CB70EBCF5C9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2F09-E149-4693-B8F3-7CB70EBCF5C9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10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2F09-E149-4693-B8F3-7CB70EBCF5C9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862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2F09-E149-4693-B8F3-7CB70EBCF5C9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3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2F09-E149-4693-B8F3-7CB70EBCF5C9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25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2F09-E149-4693-B8F3-7CB70EBCF5C9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14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2F09-E149-4693-B8F3-7CB70EBCF5C9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6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2F09-E149-4693-B8F3-7CB70EBCF5C9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2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2F09-E149-4693-B8F3-7CB70EBCF5C9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790173A9-6621-4FFE-BC07-AC198BDD4C9A}" type="slidenum">
              <a:rPr lang="en-US" altLang="ja-JP">
                <a:solidFill>
                  <a:prstClr val="black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 userDrawn="1"/>
        </p:nvSpPr>
        <p:spPr bwMode="auto">
          <a:xfrm>
            <a:off x="4227923" y="6599238"/>
            <a:ext cx="4382931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© Hitachi</a:t>
            </a:r>
            <a:r>
              <a:rPr kumimoji="0" lang="ja-JP" altLang="en-US" sz="900" dirty="0">
                <a:solidFill>
                  <a:prstClr val="black"/>
                </a:solidFill>
                <a:ea typeface="ＭＳ Ｐゴシック" pitchFamily="50" charset="-128"/>
              </a:rPr>
              <a:t> </a:t>
            </a: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(China) Research &amp; Development Corporation. 2020 All rights reserved.</a:t>
            </a:r>
          </a:p>
        </p:txBody>
      </p:sp>
      <p:sp>
        <p:nvSpPr>
          <p:cNvPr id="35" name="Text Box 36"/>
          <p:cNvSpPr txBox="1">
            <a:spLocks noChangeArrowheads="1"/>
          </p:cNvSpPr>
          <p:nvPr userDrawn="1"/>
        </p:nvSpPr>
        <p:spPr bwMode="auto">
          <a:xfrm>
            <a:off x="0" y="6629400"/>
            <a:ext cx="16557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HITACHI</a:t>
            </a:r>
            <a:r>
              <a:rPr kumimoji="0" lang="ja-JP" altLang="en-US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　</a:t>
            </a:r>
            <a:r>
              <a:rPr kumimoji="0" lang="en-US" altLang="ja-JP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309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34" name="Text Box 13"/>
          <p:cNvSpPr txBox="1">
            <a:spLocks noChangeArrowheads="1"/>
          </p:cNvSpPr>
          <p:nvPr userDrawn="1"/>
        </p:nvSpPr>
        <p:spPr bwMode="auto">
          <a:xfrm>
            <a:off x="4256777" y="6599238"/>
            <a:ext cx="435407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© Hitachi</a:t>
            </a:r>
            <a:r>
              <a:rPr kumimoji="0" lang="ja-JP" altLang="en-US" sz="900" dirty="0">
                <a:solidFill>
                  <a:prstClr val="black"/>
                </a:solidFill>
                <a:ea typeface="ＭＳ Ｐゴシック" pitchFamily="50" charset="-128"/>
              </a:rPr>
              <a:t> </a:t>
            </a: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(China) Research &amp; Development Corporation. 2020 All rights reserved.</a:t>
            </a:r>
          </a:p>
        </p:txBody>
      </p:sp>
      <p:sp>
        <p:nvSpPr>
          <p:cNvPr id="33" name="Text Box 36"/>
          <p:cNvSpPr txBox="1">
            <a:spLocks noChangeArrowheads="1"/>
          </p:cNvSpPr>
          <p:nvPr userDrawn="1"/>
        </p:nvSpPr>
        <p:spPr bwMode="auto">
          <a:xfrm>
            <a:off x="0" y="6629400"/>
            <a:ext cx="16557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HITACHI</a:t>
            </a:r>
            <a:r>
              <a:rPr kumimoji="0" lang="ja-JP" altLang="en-US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　</a:t>
            </a:r>
            <a:r>
              <a:rPr kumimoji="0" lang="en-US" altLang="ja-JP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5721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27107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8965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37" name="Text Box 36"/>
          <p:cNvSpPr txBox="1">
            <a:spLocks noChangeArrowheads="1"/>
          </p:cNvSpPr>
          <p:nvPr userDrawn="1"/>
        </p:nvSpPr>
        <p:spPr bwMode="auto">
          <a:xfrm>
            <a:off x="0" y="6629400"/>
            <a:ext cx="16557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HITACHI</a:t>
            </a:r>
            <a:r>
              <a:rPr kumimoji="0" lang="ja-JP" altLang="en-US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　</a:t>
            </a:r>
            <a:r>
              <a:rPr kumimoji="0" lang="en-US" altLang="ja-JP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CONFIDENTIAL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auto">
          <a:xfrm>
            <a:off x="4256777" y="6599238"/>
            <a:ext cx="435407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© Hitachi</a:t>
            </a:r>
            <a:r>
              <a:rPr kumimoji="0" lang="ja-JP" altLang="en-US" sz="900" dirty="0">
                <a:solidFill>
                  <a:prstClr val="black"/>
                </a:solidFill>
                <a:ea typeface="ＭＳ Ｐゴシック" pitchFamily="50" charset="-128"/>
              </a:rPr>
              <a:t> </a:t>
            </a: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(China) Research &amp; Development Corporation. 2020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500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1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4307013" y="6665340"/>
            <a:ext cx="4386137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© Hitachi</a:t>
            </a:r>
            <a:r>
              <a:rPr kumimoji="0" lang="ja-JP" altLang="en-US" sz="900" dirty="0">
                <a:solidFill>
                  <a:prstClr val="black"/>
                </a:solidFill>
                <a:ea typeface="ＭＳ Ｐゴシック" pitchFamily="50" charset="-128"/>
              </a:rPr>
              <a:t> </a:t>
            </a: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(China) Research &amp; Development Corporation. 2018. All rights reserved.</a:t>
            </a:r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59335" y="6622382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 userDrawn="1"/>
        </p:nvSpPr>
        <p:spPr bwMode="auto">
          <a:xfrm>
            <a:off x="0" y="6597352"/>
            <a:ext cx="16557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HITACHI</a:t>
            </a:r>
            <a:r>
              <a:rPr kumimoji="0" lang="ja-JP" altLang="en-US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　</a:t>
            </a:r>
            <a:r>
              <a:rPr kumimoji="0" lang="en-US" altLang="ja-JP" sz="900" b="1" dirty="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304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790173A9-6621-4FFE-BC07-AC198BDD4C9A}" type="slidenum">
              <a:rPr lang="en-US" altLang="ja-JP">
                <a:solidFill>
                  <a:prstClr val="black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 userDrawn="1"/>
        </p:nvSpPr>
        <p:spPr bwMode="auto">
          <a:xfrm>
            <a:off x="4163803" y="6599238"/>
            <a:ext cx="4447051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© Hitachi</a:t>
            </a:r>
            <a:r>
              <a:rPr kumimoji="0" lang="ja-JP" altLang="en-US" sz="900" dirty="0">
                <a:solidFill>
                  <a:prstClr val="black"/>
                </a:solidFill>
                <a:ea typeface="ＭＳ Ｐゴシック" pitchFamily="50" charset="-128"/>
              </a:rPr>
              <a:t> </a:t>
            </a: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(China) Research &amp; Development Corporation. 2017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17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</a:endParaRPr>
            </a:p>
          </p:txBody>
        </p:sp>
      </p:grp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790173A9-6621-4FFE-BC07-AC198BDD4C9A}" type="slidenum">
              <a:rPr lang="en-US" altLang="ja-JP">
                <a:solidFill>
                  <a:prstClr val="black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 userDrawn="1"/>
        </p:nvSpPr>
        <p:spPr bwMode="auto">
          <a:xfrm>
            <a:off x="4163803" y="6599238"/>
            <a:ext cx="4447051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© Hitachi</a:t>
            </a:r>
            <a:r>
              <a:rPr kumimoji="0" lang="ja-JP" altLang="en-US" sz="900" dirty="0">
                <a:solidFill>
                  <a:prstClr val="black"/>
                </a:solidFill>
                <a:ea typeface="ＭＳ Ｐゴシック" pitchFamily="50" charset="-128"/>
              </a:rPr>
              <a:t> </a:t>
            </a:r>
            <a:r>
              <a:rPr kumimoji="0" lang="en-US" altLang="ja-JP" sz="900" dirty="0">
                <a:solidFill>
                  <a:prstClr val="black"/>
                </a:solidFill>
                <a:ea typeface="ＭＳ Ｐゴシック" pitchFamily="50" charset="-128"/>
              </a:rPr>
              <a:t>(China) Research &amp; Development Corporation. 2017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060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94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0" r:id="rId5"/>
    <p:sldLayoutId id="2147483705" r:id="rId6"/>
    <p:sldLayoutId id="214748370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ManAIO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logpai/Log3C" TargetMode="External"/><Relationship Id="rId5" Type="http://schemas.openxmlformats.org/officeDocument/2006/relationships/hyperlink" Target="https://github.com/donglee-afar/logdeep" TargetMode="External"/><Relationship Id="rId4" Type="http://schemas.openxmlformats.org/officeDocument/2006/relationships/hyperlink" Target="https://github.com/AmateurEvents/article/issues/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glee-afar/logdee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ICoE/prometheus-anomaly-detecto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3"/>
          <p:cNvSpPr txBox="1">
            <a:spLocks noChangeArrowheads="1"/>
          </p:cNvSpPr>
          <p:nvPr/>
        </p:nvSpPr>
        <p:spPr bwMode="gray">
          <a:xfrm>
            <a:off x="6815706" y="5327393"/>
            <a:ext cx="1212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(HCR&amp;D)</a:t>
            </a:r>
            <a:endParaRPr lang="ja-JP" altLang="en-US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 Box 87"/>
          <p:cNvSpPr txBox="1">
            <a:spLocks noChangeArrowheads="1"/>
          </p:cNvSpPr>
          <p:nvPr/>
        </p:nvSpPr>
        <p:spPr bwMode="gray">
          <a:xfrm>
            <a:off x="6642838" y="4963104"/>
            <a:ext cx="13850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2021/4/14</a:t>
            </a:r>
          </a:p>
        </p:txBody>
      </p:sp>
      <p:sp>
        <p:nvSpPr>
          <p:cNvPr id="10" name="タイトル 28"/>
          <p:cNvSpPr>
            <a:spLocks noGrp="1"/>
          </p:cNvSpPr>
          <p:nvPr>
            <p:ph type="title"/>
          </p:nvPr>
        </p:nvSpPr>
        <p:spPr bwMode="gray">
          <a:xfrm>
            <a:off x="1593685" y="3439787"/>
            <a:ext cx="5545108" cy="538609"/>
          </a:xfrm>
        </p:spPr>
        <p:txBody>
          <a:bodyPr wrap="none"/>
          <a:lstStyle/>
          <a:p>
            <a:pPr algn="ctr"/>
            <a:r>
              <a:rPr lang="en-US" altLang="zh-CN" b="1" dirty="0">
                <a:latin typeface="Meiryo UI" panose="020B0604030504040204" pitchFamily="50" charset="-128"/>
                <a:ea typeface="Meiryo UI" panose="020B0604030504040204" pitchFamily="50" charset="-128"/>
              </a:rPr>
              <a:t>Survey on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AIOps(</a:t>
            </a:r>
            <a:r>
              <a:rPr lang="zh-CN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智能运维）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2" name="グループ化 22"/>
          <p:cNvGrpSpPr/>
          <p:nvPr/>
        </p:nvGrpSpPr>
        <p:grpSpPr bwMode="gray">
          <a:xfrm>
            <a:off x="6901316" y="2251035"/>
            <a:ext cx="1916112" cy="277812"/>
            <a:chOff x="6913563" y="2251035"/>
            <a:chExt cx="1916112" cy="277812"/>
          </a:xfrm>
        </p:grpSpPr>
        <p:sp>
          <p:nvSpPr>
            <p:cNvPr id="13" name="正方形/長方形 52"/>
            <p:cNvSpPr>
              <a:spLocks noChangeArrowheads="1"/>
            </p:cNvSpPr>
            <p:nvPr/>
          </p:nvSpPr>
          <p:spPr bwMode="gray">
            <a:xfrm>
              <a:off x="6913563" y="2251035"/>
              <a:ext cx="1916112" cy="277812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ja-JP" altLang="en-US" sz="2600" dirty="0">
                <a:solidFill>
                  <a:srgbClr val="1F497D"/>
                </a:solidFill>
                <a:latin typeface="HGPｺﾞｼｯｸE" pitchFamily="50" charset="-128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gray">
            <a:xfrm>
              <a:off x="6971517" y="2270879"/>
              <a:ext cx="577213" cy="230831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</a:pPr>
              <a:r>
                <a:rPr lang="ja-JP" altLang="en-US" sz="1500" dirty="0">
                  <a:solidFill>
                    <a:srgbClr val="CC3300"/>
                  </a:solidFill>
                  <a:latin typeface="HGPｺﾞｼｯｸE" pitchFamily="50" charset="-128"/>
                </a:rPr>
                <a:t>社外秘</a:t>
              </a:r>
            </a:p>
          </p:txBody>
        </p:sp>
        <p:cxnSp>
          <p:nvCxnSpPr>
            <p:cNvPr id="15" name="直線コネクタ 54"/>
            <p:cNvCxnSpPr>
              <a:cxnSpLocks noChangeShapeType="1"/>
            </p:cNvCxnSpPr>
            <p:nvPr/>
          </p:nvCxnSpPr>
          <p:spPr bwMode="gray">
            <a:xfrm rot="5400000">
              <a:off x="7476692" y="2391358"/>
              <a:ext cx="269564" cy="0"/>
            </a:xfrm>
            <a:prstGeom prst="line">
              <a:avLst/>
            </a:prstGeom>
            <a:noFill/>
            <a:ln w="19050" cap="rnd">
              <a:solidFill>
                <a:srgbClr val="CC3300"/>
              </a:solidFill>
              <a:round/>
              <a:headEnd/>
              <a:tailEnd/>
            </a:ln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gray">
            <a:xfrm>
              <a:off x="7632920" y="2316866"/>
              <a:ext cx="1168619" cy="144791"/>
            </a:xfrm>
            <a:prstGeom prst="rect">
              <a:avLst/>
            </a:prstGeom>
            <a:noFill/>
            <a:ln w="3175" cap="rnd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</a:pPr>
              <a:r>
                <a:rPr lang="ja-JP" altLang="en-US" sz="800" dirty="0">
                  <a:solidFill>
                    <a:srgbClr val="CC3300"/>
                  </a:solidFill>
                  <a:latin typeface="HGPｺﾞｼｯｸE" pitchFamily="50" charset="-128"/>
                </a:rPr>
                <a:t>開示範囲</a:t>
              </a:r>
              <a:r>
                <a:rPr lang="ja-JP" altLang="en-US" sz="800" dirty="0">
                  <a:solidFill>
                    <a:srgbClr val="CC3300"/>
                  </a:solidFill>
                  <a:latin typeface="HGPｺﾞｼｯｸE" pitchFamily="50" charset="-128"/>
                  <a:sym typeface="Wingdings" panose="05000000000000000000" pitchFamily="2" charset="2"/>
                </a:rPr>
                <a:t>：</a:t>
              </a:r>
              <a:endParaRPr lang="en-US" altLang="ja-JP" sz="800" dirty="0">
                <a:solidFill>
                  <a:srgbClr val="CC3300"/>
                </a:solidFill>
                <a:latin typeface="HGPｺﾞｼｯｸE" pitchFamily="50" charset="-128"/>
                <a:sym typeface="Wingdings" panose="05000000000000000000" pitchFamily="2" charset="2"/>
              </a:endParaRPr>
            </a:p>
            <a:p>
              <a:pPr algn="ctr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</a:pPr>
              <a:r>
                <a:rPr lang="ja-JP" altLang="en-US" sz="800" dirty="0">
                  <a:solidFill>
                    <a:srgbClr val="CC3300"/>
                  </a:solidFill>
                  <a:latin typeface="HGPｺﾞｼｯｸE" pitchFamily="50" charset="-128"/>
                  <a:sym typeface="Wingdings" panose="05000000000000000000" pitchFamily="2" charset="2"/>
                </a:rPr>
                <a:t>（</a:t>
              </a:r>
              <a:r>
                <a:rPr lang="en-US" altLang="ja-JP" sz="800" dirty="0">
                  <a:solidFill>
                    <a:srgbClr val="CC3300"/>
                  </a:solidFill>
                  <a:latin typeface="HGPｺﾞｼｯｸE" pitchFamily="50" charset="-128"/>
                  <a:sym typeface="Wingdings" panose="05000000000000000000" pitchFamily="2" charset="2"/>
                </a:rPr>
                <a:t>HELC)(HCR&amp;D</a:t>
              </a:r>
              <a:r>
                <a:rPr lang="ja-JP" altLang="en-US" sz="800" dirty="0">
                  <a:solidFill>
                    <a:srgbClr val="CC3300"/>
                  </a:solidFill>
                  <a:latin typeface="HGPｺﾞｼｯｸE" pitchFamily="50" charset="-128"/>
                  <a:sym typeface="Wingdings" panose="05000000000000000000" pitchFamily="2" charset="2"/>
                </a:rPr>
                <a:t>）内</a:t>
              </a:r>
              <a:endParaRPr lang="ja-JP" altLang="en-US" sz="800" dirty="0">
                <a:solidFill>
                  <a:srgbClr val="CC3300"/>
                </a:solidFill>
                <a:latin typeface="HGPｺﾞｼｯｸE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13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717522F-57B6-4885-842D-D0317BFC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5680934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8592" y="140482"/>
            <a:ext cx="4613764" cy="480131"/>
          </a:xfrm>
        </p:spPr>
        <p:txBody>
          <a:bodyPr/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2-2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Information Cycle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0" y="802844"/>
            <a:ext cx="9144000" cy="936104"/>
          </a:xfrm>
          <a:prstGeom prst="rect">
            <a:avLst/>
          </a:prstGeom>
          <a:solidFill>
            <a:schemeClr val="tx2">
              <a:alpha val="5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endParaRPr kumimoji="1"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 bwMode="gray">
          <a:xfrm>
            <a:off x="733536" y="2852936"/>
            <a:ext cx="3166251" cy="141282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kumimoji="0" lang="en-US" altLang="zh-CN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</a:t>
            </a:r>
            <a:endParaRPr kumimoji="0" lang="en-US" altLang="ja-JP" sz="2000" b="1" kern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0" lang="en-US" altLang="ja-JP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Design</a:t>
            </a:r>
          </a:p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</a:t>
            </a:r>
            <a:r>
              <a:rPr kumimoji="0"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Researches</a:t>
            </a:r>
          </a:p>
        </p:txBody>
      </p:sp>
    </p:spTree>
    <p:extLst>
      <p:ext uri="{BB962C8B-B14F-4D97-AF65-F5344CB8AC3E}">
        <p14:creationId xmlns:p14="http://schemas.microsoft.com/office/powerpoint/2010/main" val="218189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8592" y="140482"/>
            <a:ext cx="4557658" cy="480131"/>
          </a:xfrm>
        </p:spPr>
        <p:txBody>
          <a:bodyPr/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3-1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Research Themes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 bwMode="gray">
          <a:xfrm>
            <a:off x="2483768" y="2276872"/>
            <a:ext cx="3772186" cy="347787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kern="0" dirty="0">
                <a:solidFill>
                  <a:srgbClr val="000000"/>
                </a:solidFill>
              </a:rPr>
              <a:t>Detail explanation ( free format)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kern="0" dirty="0">
                <a:solidFill>
                  <a:srgbClr val="000000"/>
                </a:solidFill>
              </a:rPr>
              <a:t>- Solution idea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kern="0" dirty="0">
                <a:solidFill>
                  <a:srgbClr val="000000"/>
                </a:solidFill>
              </a:rPr>
              <a:t>- Assumed use case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kern="0" dirty="0">
                <a:solidFill>
                  <a:srgbClr val="000000"/>
                </a:solidFill>
              </a:rPr>
              <a:t>-Applied technologies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kern="0" dirty="0">
                <a:solidFill>
                  <a:srgbClr val="000000"/>
                </a:solidFill>
              </a:rPr>
              <a:t>-Benchmark (if possible)</a:t>
            </a:r>
          </a:p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ja-JP" sz="2000" kern="0" dirty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2000" kern="0" dirty="0">
                <a:solidFill>
                  <a:srgbClr val="000000"/>
                </a:solidFill>
              </a:rPr>
              <a:t>詳細説明（フリーフォーマット）</a:t>
            </a:r>
            <a:endParaRPr kumimoji="0" lang="en-US" altLang="ja-JP" sz="2000" kern="0" dirty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kern="0" dirty="0">
                <a:solidFill>
                  <a:srgbClr val="000000"/>
                </a:solidFill>
              </a:rPr>
              <a:t>-</a:t>
            </a:r>
            <a:r>
              <a:rPr kumimoji="0" lang="ja-JP" altLang="en-US" sz="2000" kern="0" dirty="0">
                <a:solidFill>
                  <a:srgbClr val="000000"/>
                </a:solidFill>
              </a:rPr>
              <a:t>ソリューションアイデア</a:t>
            </a:r>
            <a:endParaRPr kumimoji="0" lang="en-US" altLang="ja-JP" sz="2000" kern="0" dirty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kern="0" dirty="0">
                <a:solidFill>
                  <a:srgbClr val="000000"/>
                </a:solidFill>
              </a:rPr>
              <a:t>-</a:t>
            </a:r>
            <a:r>
              <a:rPr kumimoji="0" lang="ja-JP" altLang="en-US" sz="2000" kern="0" dirty="0">
                <a:solidFill>
                  <a:srgbClr val="000000"/>
                </a:solidFill>
              </a:rPr>
              <a:t>想定するユースケース</a:t>
            </a:r>
            <a:endParaRPr kumimoji="0" lang="en-US" altLang="ja-JP" sz="2000" kern="0" dirty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kern="0" dirty="0">
                <a:solidFill>
                  <a:srgbClr val="000000"/>
                </a:solidFill>
              </a:rPr>
              <a:t>-</a:t>
            </a:r>
            <a:r>
              <a:rPr kumimoji="0" lang="ja-JP" altLang="en-US" sz="2000" kern="0" dirty="0">
                <a:solidFill>
                  <a:srgbClr val="000000"/>
                </a:solidFill>
              </a:rPr>
              <a:t>適用する技術</a:t>
            </a:r>
            <a:endParaRPr kumimoji="0" lang="en-US" altLang="ja-JP" sz="2000" kern="0" dirty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kern="0" dirty="0">
                <a:solidFill>
                  <a:srgbClr val="000000"/>
                </a:solidFill>
              </a:rPr>
              <a:t>-</a:t>
            </a:r>
            <a:r>
              <a:rPr kumimoji="0" lang="ja-JP" altLang="en-US" sz="2000" kern="0" dirty="0">
                <a:solidFill>
                  <a:srgbClr val="000000"/>
                </a:solidFill>
              </a:rPr>
              <a:t>ベンチマーク（可能であれば）</a:t>
            </a:r>
            <a:endParaRPr kumimoji="0" lang="en-US" altLang="ja-JP" sz="2000" kern="0" dirty="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56F7AD-F10B-416E-AFFB-CC4F789B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844"/>
            <a:ext cx="8748464" cy="5771622"/>
          </a:xfrm>
          <a:prstGeom prst="rect">
            <a:avLst/>
          </a:prstGeom>
        </p:spPr>
      </p:pic>
      <p:sp>
        <p:nvSpPr>
          <p:cNvPr id="90" name="正方形/長方形 89"/>
          <p:cNvSpPr/>
          <p:nvPr/>
        </p:nvSpPr>
        <p:spPr bwMode="auto">
          <a:xfrm>
            <a:off x="0" y="802844"/>
            <a:ext cx="9144000" cy="93610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Groups by time-line of data generation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9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8592" y="140482"/>
            <a:ext cx="6518131" cy="480131"/>
          </a:xfrm>
        </p:spPr>
        <p:txBody>
          <a:bodyPr/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3-2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Open Source AIOps Themes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0" y="802844"/>
            <a:ext cx="9144000" cy="93610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NO open source AIOps system available.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0B3E69-CE9C-4558-A7F4-C650E70492DB}"/>
              </a:ext>
            </a:extLst>
          </p:cNvPr>
          <p:cNvSpPr txBox="1"/>
          <p:nvPr/>
        </p:nvSpPr>
        <p:spPr bwMode="gray">
          <a:xfrm>
            <a:off x="0" y="1844824"/>
            <a:ext cx="9144000" cy="464742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hlinkClick r:id="rId3"/>
              </a:rPr>
              <a:t>https://github.com/NetManAIOps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  by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NetMan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, THU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Focus on Anomaly Detection</a:t>
            </a:r>
            <a:endParaRPr kumimoji="0" lang="en-US" altLang="zh-CN" sz="1600" kern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Others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Loglizer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:(797★)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一款基于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AI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的日志大数据分析工具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能用于自动异常检测、智能故障诊断等场景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hlinkClick r:id="rId4"/>
              </a:rPr>
              <a:t>https://github.com/AmateurEvents/article/issues/2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Aiopstools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: (230 ★)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aiops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领域公开的工具包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, https://github.com/jixinpu/aiopstools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功能包括：时间序列的预测；异常检测；报警收敛；报警关联分析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https://zhuanlan.zhihu.com/c_178702079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Logdeep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hlinkClick r:id="rId5"/>
              </a:rPr>
              <a:t>https://github.com/donglee-afar/logdeep</a:t>
            </a:r>
            <a:endParaRPr kumimoji="0" lang="en-US" altLang="zh-CN" sz="1600" kern="0" dirty="0">
              <a:solidFill>
                <a:srgbClr val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DeepLog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/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LogAnomaly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/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RobustLog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Log3C(131 ★)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hlinkClick r:id="rId6"/>
              </a:rPr>
              <a:t>https://github.com/logpai/Log3C</a:t>
            </a:r>
            <a:endParaRPr kumimoji="0" lang="en-US" altLang="zh-CN" sz="1600" kern="0" dirty="0">
              <a:solidFill>
                <a:srgbClr val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24292E"/>
                </a:solidFill>
                <a:effectLst/>
              </a:rPr>
              <a:t>a general framework that identifies service system problems from system logs</a:t>
            </a:r>
            <a:r>
              <a:rPr lang="en-US" altLang="zh-CN" sz="1600" b="0" i="0" dirty="0">
                <a:solidFill>
                  <a:srgbClr val="24292E"/>
                </a:solidFill>
                <a:effectLst/>
              </a:rPr>
              <a:t>. Log</a:t>
            </a:r>
            <a:r>
              <a:rPr lang="en-US" altLang="zh-CN" sz="1600" b="1" i="0" dirty="0">
                <a:solidFill>
                  <a:srgbClr val="24292E"/>
                </a:solidFill>
                <a:effectLst/>
              </a:rPr>
              <a:t>3C</a:t>
            </a:r>
            <a:r>
              <a:rPr lang="en-US" altLang="zh-CN" sz="1600" b="0" i="0" dirty="0">
                <a:solidFill>
                  <a:srgbClr val="24292E"/>
                </a:solidFill>
                <a:effectLst/>
              </a:rPr>
              <a:t> consists of four steps: Log parsing, Sequence vectorization, </a:t>
            </a:r>
            <a:r>
              <a:rPr lang="en-US" altLang="zh-CN" sz="1600" b="1" i="0" dirty="0">
                <a:solidFill>
                  <a:srgbClr val="24292E"/>
                </a:solidFill>
                <a:effectLst/>
              </a:rPr>
              <a:t>C</a:t>
            </a:r>
            <a:r>
              <a:rPr lang="en-US" altLang="zh-CN" sz="1600" b="0" i="0" dirty="0">
                <a:solidFill>
                  <a:srgbClr val="24292E"/>
                </a:solidFill>
                <a:effectLst/>
              </a:rPr>
              <a:t>ascading </a:t>
            </a:r>
            <a:r>
              <a:rPr lang="en-US" altLang="zh-CN" sz="1600" b="1" i="0" dirty="0">
                <a:solidFill>
                  <a:srgbClr val="24292E"/>
                </a:solidFill>
                <a:effectLst/>
              </a:rPr>
              <a:t>C</a:t>
            </a:r>
            <a:r>
              <a:rPr lang="en-US" altLang="zh-CN" sz="1600" b="0" i="0" dirty="0">
                <a:solidFill>
                  <a:srgbClr val="24292E"/>
                </a:solidFill>
                <a:effectLst/>
              </a:rPr>
              <a:t>lustering and </a:t>
            </a:r>
            <a:r>
              <a:rPr lang="en-US" altLang="zh-CN" sz="1600" b="1" i="0" dirty="0">
                <a:solidFill>
                  <a:srgbClr val="24292E"/>
                </a:solidFill>
                <a:effectLst/>
              </a:rPr>
              <a:t>C</a:t>
            </a:r>
            <a:r>
              <a:rPr lang="en-US" altLang="zh-CN" sz="1600" b="0" i="0" dirty="0">
                <a:solidFill>
                  <a:srgbClr val="24292E"/>
                </a:solidFill>
                <a:effectLst/>
              </a:rPr>
              <a:t>orrelation analysis. 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383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8592" y="140482"/>
            <a:ext cx="6518131" cy="480131"/>
          </a:xfrm>
        </p:spPr>
        <p:txBody>
          <a:bodyPr/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3-2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Open Source AIOps Themes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0" y="802844"/>
            <a:ext cx="9144000" cy="93610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NO open source AIOps system available.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0B3E69-CE9C-4558-A7F4-C650E70492DB}"/>
              </a:ext>
            </a:extLst>
          </p:cNvPr>
          <p:cNvSpPr txBox="1"/>
          <p:nvPr/>
        </p:nvSpPr>
        <p:spPr bwMode="gray">
          <a:xfrm>
            <a:off x="0" y="1844824"/>
            <a:ext cx="9144000" cy="4585871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Others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Seldon Core(2.2K★)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converts ML models into production REST/GRPC microservices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4292E"/>
                </a:solidFill>
                <a:effectLst/>
              </a:rPr>
              <a:t>Advanced Metrics, Request Logging, Explainers, Outlier Detectors, A/B Tests, Canaries and more.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Log Anomaly Detector: (175 ★)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C3E50"/>
                </a:solidFill>
                <a:effectLst/>
              </a:rPr>
              <a:t>connect to streaming sources and produce predictions of abnormal log lines. Internally it uses unsupervised machine learning.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https://github.com/AICoE/log-anomaly-detecto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WhyLogs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Library(334 ★)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4292E"/>
                </a:solidFill>
                <a:effectLst/>
              </a:rPr>
              <a:t>an open source statistical logging library</a:t>
            </a:r>
            <a:r>
              <a:rPr lang="zh-CN" altLang="en-US" sz="1600" b="0" i="0" dirty="0">
                <a:solidFill>
                  <a:srgbClr val="24292E"/>
                </a:solidFill>
                <a:effectLst/>
              </a:rPr>
              <a:t>，</a:t>
            </a:r>
            <a:r>
              <a:rPr lang="en-US" altLang="zh-CN" sz="1600" b="0" i="0" dirty="0">
                <a:solidFill>
                  <a:srgbClr val="24292E"/>
                </a:solidFill>
                <a:effectLst/>
              </a:rPr>
              <a:t>java/python </a:t>
            </a:r>
            <a:endParaRPr kumimoji="0" lang="en-US" altLang="zh-CN" sz="1600" kern="0" dirty="0">
              <a:solidFill>
                <a:srgbClr val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hlinkClick r:id="rId3"/>
              </a:rPr>
              <a:t>https://github.com/whylabs/whylogs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kern="0" dirty="0" err="1">
                <a:solidFill>
                  <a:srgbClr val="000000"/>
                </a:solidFill>
              </a:rPr>
              <a:t>Jumbune</a:t>
            </a:r>
            <a:r>
              <a:rPr kumimoji="0" lang="en-US" altLang="zh-CN" sz="1600" kern="0" dirty="0">
                <a:solidFill>
                  <a:srgbClr val="000000"/>
                </a:solidFill>
              </a:rPr>
              <a:t>(66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★)</a:t>
            </a:r>
            <a:endParaRPr kumimoji="0" lang="en-US" altLang="zh-CN" sz="1600" kern="0" dirty="0">
              <a:solidFill>
                <a:srgbClr val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kern="0" dirty="0">
                <a:solidFill>
                  <a:srgbClr val="000000"/>
                </a:solidFill>
              </a:rPr>
              <a:t>https://github.com/Impetus/jumbune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an open-source Big Data APM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1600" kern="0" dirty="0">
                <a:solidFill>
                  <a:srgbClr val="000000"/>
                </a:solidFill>
              </a:rPr>
              <a:t>Anomaly Detection for Prometheus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hlinkClick r:id="rId4"/>
              </a:rPr>
              <a:t>https://github.com/AICoE/prometheus-anomaly-detector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0" lang="en-US" altLang="zh-CN" sz="1600" kern="0" dirty="0">
                <a:solidFill>
                  <a:srgbClr val="000000"/>
                </a:solidFill>
              </a:rPr>
              <a:t>From Redhat.com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258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E4EC-9916-47A6-B768-28698077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5C0FAD-DD25-46D3-8567-A25333D9A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6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 bwMode="gray">
          <a:xfrm>
            <a:off x="733536" y="2852936"/>
            <a:ext cx="3166251" cy="141282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kumimoji="0"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</a:t>
            </a:r>
          </a:p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0"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Design</a:t>
            </a:r>
          </a:p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</a:t>
            </a:r>
            <a:r>
              <a:rPr kumimoji="0"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Researches</a:t>
            </a:r>
          </a:p>
        </p:txBody>
      </p:sp>
    </p:spTree>
    <p:extLst>
      <p:ext uri="{BB962C8B-B14F-4D97-AF65-F5344CB8AC3E}">
        <p14:creationId xmlns:p14="http://schemas.microsoft.com/office/powerpoint/2010/main" val="201819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 bwMode="gray">
          <a:xfrm>
            <a:off x="733536" y="2852936"/>
            <a:ext cx="3166251" cy="141282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kumimoji="0" lang="en-US" altLang="zh-CN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</a:t>
            </a:r>
            <a:endParaRPr kumimoji="0" lang="en-US" altLang="ja-JP" sz="2000" b="1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0" lang="en-US" altLang="zh-CN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Design</a:t>
            </a:r>
            <a:endParaRPr kumimoji="0" lang="en-US" altLang="ja-JP" sz="2000" b="1" kern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</a:t>
            </a:r>
            <a:r>
              <a:rPr kumimoji="0" lang="en-US" altLang="ja-JP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Researches</a:t>
            </a:r>
          </a:p>
        </p:txBody>
      </p:sp>
    </p:spTree>
    <p:extLst>
      <p:ext uri="{BB962C8B-B14F-4D97-AF65-F5344CB8AC3E}">
        <p14:creationId xmlns:p14="http://schemas.microsoft.com/office/powerpoint/2010/main" val="17774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8592" y="140482"/>
            <a:ext cx="5139548" cy="480131"/>
          </a:xfrm>
        </p:spPr>
        <p:txBody>
          <a:bodyPr/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1-1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 System Operation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0" y="802844"/>
            <a:ext cx="9144000" cy="125800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Modern IT environments—increasingly distributed, heterogeneous, and dynamic—show no signs of becoming easier to monitor and manage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4" name="正方形/長方形 32">
            <a:extLst>
              <a:ext uri="{FF2B5EF4-FFF2-40B4-BE49-F238E27FC236}">
                <a16:creationId xmlns:a16="http://schemas.microsoft.com/office/drawing/2014/main" id="{98096932-6C1B-4B2C-B1EB-C5C1B7C6B167}"/>
              </a:ext>
            </a:extLst>
          </p:cNvPr>
          <p:cNvSpPr/>
          <p:nvPr/>
        </p:nvSpPr>
        <p:spPr bwMode="auto">
          <a:xfrm>
            <a:off x="395536" y="2273871"/>
            <a:ext cx="8625656" cy="372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b="1" dirty="0">
                <a:solidFill>
                  <a:schemeClr val="tx1"/>
                </a:solidFill>
                <a:latin typeface="+mj-lt"/>
                <a:ea typeface="Meiryo UI" panose="020B0604030504040204" pitchFamily="50" charset="-128"/>
              </a:rPr>
              <a:t>Too much complexity.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Meiryo UI" panose="020B0604030504040204" pitchFamily="50" charset="-128"/>
              </a:rPr>
              <a:t>Cloud and big data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Meiryo UI" panose="020B0604030504040204" pitchFamily="50" charset="-128"/>
              </a:rPr>
              <a:t>Container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Meiryo UI" panose="020B0604030504040204" pitchFamily="50" charset="-128"/>
              </a:rPr>
              <a:t>Micro-services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  <a:ea typeface="Meiryo UI" panose="020B0604030504040204" pitchFamily="50" charset="-128"/>
              </a:rPr>
              <a:t>Developers by </a:t>
            </a:r>
            <a:r>
              <a:rPr lang="en-US" altLang="zh-CN" sz="2400" dirty="0" err="1">
                <a:latin typeface="+mj-lt"/>
                <a:ea typeface="Meiryo UI" panose="020B0604030504040204" pitchFamily="50" charset="-128"/>
              </a:rPr>
              <a:t>Devops</a:t>
            </a:r>
            <a:endParaRPr lang="en-US" altLang="zh-CN" sz="2400" dirty="0">
              <a:latin typeface="+mj-lt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b="1" dirty="0">
                <a:solidFill>
                  <a:schemeClr val="tx1"/>
                </a:solidFill>
                <a:latin typeface="+mj-lt"/>
                <a:ea typeface="Meiryo UI" panose="020B0604030504040204" pitchFamily="50" charset="-128"/>
              </a:rPr>
              <a:t>Too much rapid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  <a:ea typeface="Meiryo UI" panose="020B0604030504040204" pitchFamily="50" charset="-128"/>
              </a:rPr>
              <a:t>Too much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  <a:ea typeface="Meiryo UI" panose="020B0604030504040204" pitchFamily="50" charset="-128"/>
              </a:rPr>
              <a:t>Too many tools without unification</a:t>
            </a:r>
            <a:endParaRPr lang="en-US" altLang="zh-CN" sz="2400" b="1" dirty="0">
              <a:latin typeface="+mj-lt"/>
              <a:ea typeface="Meiryo UI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800" b="1" dirty="0">
              <a:solidFill>
                <a:schemeClr val="tx1"/>
              </a:solidFill>
              <a:latin typeface="+mj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8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8592" y="140482"/>
            <a:ext cx="6017994" cy="480131"/>
          </a:xfrm>
        </p:spPr>
        <p:txBody>
          <a:bodyPr/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1-2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Transformation of IT Ops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0" y="802844"/>
            <a:ext cx="9144000" cy="147402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A radical improvement in the speed and precision with which IT problems are detected, diagnosed, and resolved, resulting in dramatically fewer and shorter outages of critical apps and digital services.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pic>
        <p:nvPicPr>
          <p:cNvPr id="16" name="图片 15" descr="Four types of IT operations analytics">
            <a:extLst>
              <a:ext uri="{FF2B5EF4-FFF2-40B4-BE49-F238E27FC236}">
                <a16:creationId xmlns:a16="http://schemas.microsoft.com/office/drawing/2014/main" id="{88851B05-6154-406B-BB52-4C81172668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373934" cy="3701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04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8592" y="140482"/>
            <a:ext cx="4379725" cy="480131"/>
          </a:xfrm>
        </p:spPr>
        <p:txBody>
          <a:bodyPr/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</a:t>
            </a:r>
            <a:r>
              <a:rPr lang="en-US" altLang="zh-CN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= </a:t>
            </a:r>
            <a:r>
              <a:rPr lang="en-US" altLang="ja-JP" sz="28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Ops+AI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0" y="802844"/>
            <a:ext cx="9144000" cy="147102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AIOps platforms utilize big data, modern machine learning and other advanced analytics technologies to directly and indirectly enhance IT operations functions with proactive, personal and dynamic insight. 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395089-A5C9-4AC8-9883-DC482E9CBE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49" y="2289649"/>
            <a:ext cx="4959736" cy="4491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8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8592" y="140482"/>
            <a:ext cx="4301177" cy="480131"/>
          </a:xfrm>
        </p:spPr>
        <p:txBody>
          <a:bodyPr/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1-4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Market of AIOps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0" y="802844"/>
            <a:ext cx="9144000" cy="93610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The AIOps platform market size is expected to grow to USD 20.1 billion by 2027, at a Compound Annual Growth Rate of 31.2%.</a:t>
            </a:r>
          </a:p>
        </p:txBody>
      </p:sp>
      <p:sp>
        <p:nvSpPr>
          <p:cNvPr id="12" name="正方形/長方形 37">
            <a:extLst>
              <a:ext uri="{FF2B5EF4-FFF2-40B4-BE49-F238E27FC236}">
                <a16:creationId xmlns:a16="http://schemas.microsoft.com/office/drawing/2014/main" id="{9596621C-029A-4C0A-919D-5CB865B0BBBF}"/>
              </a:ext>
            </a:extLst>
          </p:cNvPr>
          <p:cNvSpPr/>
          <p:nvPr/>
        </p:nvSpPr>
        <p:spPr bwMode="auto">
          <a:xfrm>
            <a:off x="197396" y="2060848"/>
            <a:ext cx="8406854" cy="428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MarketsandMarkets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 Research estimates that the global AIOps market will grow from $2.55 billion in 2018 to $11.02 billion by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+mj-lt"/>
                <a:ea typeface="Meiryo UI" panose="020B0604030504040204" pitchFamily="50" charset="-128"/>
              </a:rPr>
              <a:t>2023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, a jump representing a compound annual growth rate of 34%.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/>
              </a:solidFill>
              <a:effectLst/>
              <a:latin typeface="+mj-lt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+mj-lt"/>
                <a:ea typeface="Meiryo UI" panose="020B0604030504040204" pitchFamily="50" charset="-128"/>
              </a:rPr>
              <a:t>Yahoo!Finance</a:t>
            </a:r>
            <a:r>
              <a:rPr lang="en-US" altLang="zh-CN" b="1" dirty="0">
                <a:latin typeface="+mj-lt"/>
                <a:ea typeface="Meiryo UI" panose="020B0604030504040204" pitchFamily="50" charset="-128"/>
              </a:rPr>
              <a:t> </a:t>
            </a:r>
            <a:r>
              <a:rPr lang="en-US" altLang="zh-CN" b="1">
                <a:latin typeface="+mj-lt"/>
                <a:ea typeface="Meiryo UI" panose="020B0604030504040204" pitchFamily="50" charset="-128"/>
              </a:rPr>
              <a:t>reports that the </a:t>
            </a:r>
            <a:r>
              <a:rPr lang="en-US" altLang="zh-CN" b="1" dirty="0">
                <a:latin typeface="+mj-lt"/>
                <a:ea typeface="Meiryo UI" panose="020B0604030504040204" pitchFamily="50" charset="-128"/>
              </a:rPr>
              <a:t>Global AIOps Platform Market is expected to grow from USD 4,369.48 Million in 2020 to USD 9,851.15 Million by the end of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Meiryo UI" panose="020B0604030504040204" pitchFamily="50" charset="-128"/>
              </a:rPr>
              <a:t>2025</a:t>
            </a:r>
            <a:r>
              <a:rPr lang="en-US" altLang="zh-CN" b="1" dirty="0">
                <a:latin typeface="+mj-lt"/>
                <a:ea typeface="Meiryo UI" panose="020B0604030504040204" pitchFamily="50" charset="-128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="1" dirty="0">
              <a:latin typeface="+mj-lt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Amid the COVID-19 crisis, </a:t>
            </a:r>
            <a:r>
              <a:rPr lang="en-US" altLang="zh-CN" b="1" dirty="0" err="1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ResearchAndMarkets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 estimates that the global market for AIOps Platform estimated at US$3 Billion in the year 2020, is projected to reach a revised size of US$20.1 Billion by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+mj-lt"/>
                <a:ea typeface="Meiryo UI" panose="020B0604030504040204" pitchFamily="50" charset="-128"/>
              </a:rPr>
              <a:t>2027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, growing at a CAGR of 31.2% over the period 2020-2027.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="1" dirty="0">
              <a:latin typeface="+mj-lt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And according to a May 2020 study from Digital Enterprise Journal (DEJ), there’s been an 83% increase since 2018 in the number of organizations deploying or looking to deploy AIOps.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/>
              </a:solidFill>
              <a:effectLst/>
              <a:latin typeface="+mj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61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 bwMode="gray">
          <a:xfrm>
            <a:off x="733536" y="2852936"/>
            <a:ext cx="3166251" cy="141282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kumimoji="0" lang="en-US" altLang="ja-JP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</a:t>
            </a:r>
          </a:p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kumimoji="0" lang="en-US" altLang="ja-JP" sz="2000" b="1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Design</a:t>
            </a:r>
          </a:p>
          <a:p>
            <a:pPr>
              <a:lnSpc>
                <a:spcPct val="150000"/>
              </a:lnSpc>
            </a:pPr>
            <a:r>
              <a:rPr kumimoji="0" lang="ja-JP" altLang="en-US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</a:t>
            </a:r>
            <a:r>
              <a:rPr kumimoji="0" lang="en-US" altLang="ja-JP" sz="2000" b="1" kern="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Researches</a:t>
            </a:r>
          </a:p>
        </p:txBody>
      </p:sp>
    </p:spTree>
    <p:extLst>
      <p:ext uri="{BB962C8B-B14F-4D97-AF65-F5344CB8AC3E}">
        <p14:creationId xmlns:p14="http://schemas.microsoft.com/office/powerpoint/2010/main" val="116204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4"/>
          <p:cNvSpPr/>
          <p:nvPr/>
        </p:nvSpPr>
        <p:spPr bwMode="auto">
          <a:xfrm>
            <a:off x="197396" y="1844824"/>
            <a:ext cx="4248472" cy="4744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8592" y="140482"/>
            <a:ext cx="3740126" cy="480131"/>
          </a:xfrm>
        </p:spPr>
        <p:txBody>
          <a:bodyPr/>
          <a:lstStyle/>
          <a:p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2-1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AIOps design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0" y="802844"/>
            <a:ext cx="9144000" cy="93610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Monitoring </a:t>
            </a:r>
            <a:r>
              <a:rPr lang="en-US" altLang="zh-CN" sz="2400" dirty="0">
                <a:solidFill>
                  <a:schemeClr val="bg1"/>
                </a:solidFill>
              </a:rPr>
              <a:t>+ Prediction + Automation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716016" y="1844824"/>
            <a:ext cx="4248472" cy="4744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正方形/長方形 37">
            <a:extLst>
              <a:ext uri="{FF2B5EF4-FFF2-40B4-BE49-F238E27FC236}">
                <a16:creationId xmlns:a16="http://schemas.microsoft.com/office/drawing/2014/main" id="{9596621C-029A-4C0A-919D-5CB865B0BBBF}"/>
              </a:ext>
            </a:extLst>
          </p:cNvPr>
          <p:cNvSpPr/>
          <p:nvPr/>
        </p:nvSpPr>
        <p:spPr bwMode="auto">
          <a:xfrm>
            <a:off x="1114157" y="2135890"/>
            <a:ext cx="2124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Capability</a:t>
            </a:r>
            <a:endParaRPr lang="ja-JP" altLang="en-US" sz="2400" b="1" dirty="0">
              <a:solidFill>
                <a:schemeClr val="tx1"/>
              </a:solidFill>
              <a:effectLst/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638DFA-6231-4D29-BB46-62CD76958198}"/>
              </a:ext>
            </a:extLst>
          </p:cNvPr>
          <p:cNvSpPr txBox="1"/>
          <p:nvPr/>
        </p:nvSpPr>
        <p:spPr bwMode="gray">
          <a:xfrm>
            <a:off x="197396" y="2645034"/>
            <a:ext cx="4248471" cy="264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>
            <a:defPPr>
              <a:defRPr lang="ja-JP"/>
            </a:defPPr>
            <a:lvl1pPr>
              <a:defRPr sz="1200" b="1">
                <a:latin typeface="+mj-lt"/>
                <a:ea typeface="Meiryo UI" panose="020B0604030504040204" pitchFamily="50" charset="-128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dirty="0"/>
              <a:t>Predictive Identification of Potential Risks to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dirty="0"/>
              <a:t>Automate Root Cause Analysis Across Domains and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dirty="0"/>
              <a:t>Establish Comprehensive, Contextual Automated Remediation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  <p:sp>
        <p:nvSpPr>
          <p:cNvPr id="16" name="正方形/長方形 37">
            <a:extLst>
              <a:ext uri="{FF2B5EF4-FFF2-40B4-BE49-F238E27FC236}">
                <a16:creationId xmlns:a16="http://schemas.microsoft.com/office/drawing/2014/main" id="{CCD34ACA-218C-48D2-91B3-2F46E1EFADF3}"/>
              </a:ext>
            </a:extLst>
          </p:cNvPr>
          <p:cNvSpPr/>
          <p:nvPr/>
        </p:nvSpPr>
        <p:spPr bwMode="auto">
          <a:xfrm>
            <a:off x="5616894" y="2135890"/>
            <a:ext cx="2124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/>
                <a:latin typeface="+mj-lt"/>
                <a:ea typeface="Meiryo UI" panose="020B0604030504040204" pitchFamily="50" charset="-128"/>
              </a:rPr>
              <a:t>Features</a:t>
            </a:r>
            <a:endParaRPr lang="ja-JP" altLang="en-US" sz="2400" b="1" dirty="0">
              <a:solidFill>
                <a:schemeClr val="tx1"/>
              </a:solidFill>
              <a:effectLst/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3BB8C1-AEA5-461F-8E11-23E4D082753C}"/>
              </a:ext>
            </a:extLst>
          </p:cNvPr>
          <p:cNvSpPr txBox="1"/>
          <p:nvPr/>
        </p:nvSpPr>
        <p:spPr bwMode="gray">
          <a:xfrm>
            <a:off x="4700133" y="2645034"/>
            <a:ext cx="4248471" cy="264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>
            <a:defPPr>
              <a:defRPr lang="ja-JP"/>
            </a:defPPr>
            <a:lvl1pPr>
              <a:defRPr sz="1200" b="1">
                <a:latin typeface="+mj-lt"/>
                <a:ea typeface="Meiryo UI" panose="020B0604030504040204" pitchFamily="50" charset="-128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dirty="0"/>
              <a:t>Dynamic, Policy-Based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dirty="0"/>
              <a:t>Unified Monitoring and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dirty="0"/>
              <a:t>Intelligent 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dirty="0"/>
              <a:t>Extensibility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61595764"/>
      </p:ext>
    </p:extLst>
  </p:cSld>
  <p:clrMapOvr>
    <a:masterClrMapping/>
  </p:clrMapOvr>
</p:sld>
</file>

<file path=ppt/theme/theme1.xml><?xml version="1.0" encoding="utf-8"?>
<a:theme xmlns:a="http://schemas.openxmlformats.org/drawingml/2006/main" name="4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50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sz="1800" dirty="0" smtClean="0">
            <a:solidFill>
              <a:schemeClr val="bg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gray">
        <a:noFill/>
        <a:ln w="3175" cap="rnd">
          <a:noFill/>
          <a:miter lim="800000"/>
          <a:headEnd/>
          <a:tailEnd/>
        </a:ln>
        <a:effectLst/>
      </a:spPr>
      <a:bodyPr wrap="none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6XX_HELC向け技術紹介資料-SP.pptx [只读]" id="{5FF13094-49B9-4887-BBB3-8EA315DD3E5A}" vid="{A73A113D-3A7E-4123-8958-625D9B44E0E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170</TotalTime>
  <Words>844</Words>
  <Application>Microsoft Office PowerPoint</Application>
  <PresentationFormat>全屏显示(4:3)</PresentationFormat>
  <Paragraphs>126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HGPｺﾞｼｯｸE</vt:lpstr>
      <vt:lpstr>HGP創英角ｺﾞｼｯｸUB</vt:lpstr>
      <vt:lpstr>Meiryo UI</vt:lpstr>
      <vt:lpstr>Arial</vt:lpstr>
      <vt:lpstr>Calibri</vt:lpstr>
      <vt:lpstr>Tahoma</vt:lpstr>
      <vt:lpstr>Times New Roman</vt:lpstr>
      <vt:lpstr>4_標準デザイン</vt:lpstr>
      <vt:lpstr>Survey on AIOps(智能运维）</vt:lpstr>
      <vt:lpstr>PowerPoint 演示文稿</vt:lpstr>
      <vt:lpstr>PowerPoint 演示文稿</vt:lpstr>
      <vt:lpstr>1-1．IT System Operation</vt:lpstr>
      <vt:lpstr>1-2．Transformation of IT Ops</vt:lpstr>
      <vt:lpstr>1-3．AIOps = Ops+AI</vt:lpstr>
      <vt:lpstr>1-4．Market of AIOps</vt:lpstr>
      <vt:lpstr>PowerPoint 演示文稿</vt:lpstr>
      <vt:lpstr>2-1．AIOps design</vt:lpstr>
      <vt:lpstr>2-2．Information Cycle</vt:lpstr>
      <vt:lpstr>PowerPoint 演示文稿</vt:lpstr>
      <vt:lpstr>3-1．Research Themes</vt:lpstr>
      <vt:lpstr>3-2．Open Source AIOps Themes</vt:lpstr>
      <vt:lpstr>3-2．Open Source AIOps Themes</vt:lpstr>
      <vt:lpstr>PowerPoint 演示文稿</vt:lpstr>
    </vt:vector>
  </TitlesOfParts>
  <Company>株式会社日立製作所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on AIOps(智能运维）</dc:title>
  <dc:creator>杨和东 / YANG，HEDONG</dc:creator>
  <cp:lastModifiedBy>杨和东 / YANG，HEDONG</cp:lastModifiedBy>
  <cp:revision>37</cp:revision>
  <cp:lastPrinted>2020-04-14T10:19:35Z</cp:lastPrinted>
  <dcterms:created xsi:type="dcterms:W3CDTF">2021-04-13T07:00:42Z</dcterms:created>
  <dcterms:modified xsi:type="dcterms:W3CDTF">2021-04-14T01:59:24Z</dcterms:modified>
</cp:coreProperties>
</file>