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25" r:id="rId2"/>
    <p:sldId id="673" r:id="rId3"/>
    <p:sldId id="676" r:id="rId4"/>
    <p:sldId id="677" r:id="rId5"/>
    <p:sldId id="679" r:id="rId6"/>
    <p:sldId id="678" r:id="rId7"/>
    <p:sldId id="680" r:id="rId8"/>
    <p:sldId id="681" r:id="rId9"/>
    <p:sldId id="675" r:id="rId10"/>
    <p:sldId id="672" r:id="rId11"/>
    <p:sldId id="674" r:id="rId12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E1E"/>
    <a:srgbClr val="000000"/>
    <a:srgbClr val="135295"/>
    <a:srgbClr val="2C4B80"/>
    <a:srgbClr val="F18B00"/>
    <a:srgbClr val="CCFF99"/>
    <a:srgbClr val="999999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322" autoAdjust="0"/>
  </p:normalViewPr>
  <p:slideViewPr>
    <p:cSldViewPr snapToGrid="0" showGuides="1">
      <p:cViewPr varScale="1">
        <p:scale>
          <a:sx n="152" d="100"/>
          <a:sy n="152" d="100"/>
        </p:scale>
        <p:origin x="426" y="126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27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16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28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9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457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614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611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599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060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47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en-US" altLang="zh-CN" dirty="0" err="1" smtClean="0"/>
              <a:t>Instore</a:t>
            </a:r>
            <a:r>
              <a:rPr lang="en-US" altLang="zh-CN" dirty="0" smtClean="0"/>
              <a:t> CRM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</a:t>
            </a:r>
            <a:r>
              <a:rPr lang="en-US" altLang="zh-CN" dirty="0" smtClean="0"/>
              <a:t>Counter</a:t>
            </a:r>
            <a:r>
              <a:rPr lang="zh-CN" altLang="en-US" dirty="0" smtClean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/>
              <a:t>Aug, </a:t>
            </a:r>
            <a:r>
              <a:rPr lang="en-US" altLang="zh-CN" dirty="0" smtClean="0"/>
              <a:t>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需求理解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29209" y="906349"/>
            <a:ext cx="90147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 smtClean="0"/>
              <a:t>会员</a:t>
            </a:r>
            <a:r>
              <a:rPr lang="zh-CN" altLang="en-US" sz="1000" b="1" dirty="0"/>
              <a:t>标签：</a:t>
            </a:r>
          </a:p>
          <a:p>
            <a:r>
              <a:rPr lang="zh-CN" altLang="en-US" sz="1000" b="1" dirty="0"/>
              <a:t>1.会员系统返回会员信息的时候，增加会员标签；</a:t>
            </a:r>
          </a:p>
          <a:p>
            <a:r>
              <a:rPr lang="zh-CN" altLang="en-US" sz="1000" b="1" dirty="0"/>
              <a:t>2.counter登录成功后，在会员信息区中增加会员标签的展示；</a:t>
            </a:r>
          </a:p>
          <a:p>
            <a:r>
              <a:rPr lang="zh-CN" altLang="en-US" sz="1000" b="1" dirty="0"/>
              <a:t>3.会员系统提供会员标签修改接口；</a:t>
            </a:r>
          </a:p>
          <a:p>
            <a:r>
              <a:rPr lang="zh-CN" altLang="en-US" sz="1000" b="1" dirty="0"/>
              <a:t>4.counter在会员信息区，提供修改会员标签的功能（标签有“是否可修改”属性，由会员系统一并返回，仅对“可修改”的标签进行修改）</a:t>
            </a:r>
            <a:r>
              <a:rPr lang="zh-CN" altLang="en-US" sz="1000" b="1" dirty="0" smtClean="0"/>
              <a:t>；</a:t>
            </a:r>
            <a:endParaRPr lang="zh-CN" altLang="en-US" sz="1000" b="1" dirty="0"/>
          </a:p>
          <a:p>
            <a:r>
              <a:rPr lang="zh-CN" altLang="en-US" sz="1000" b="1" dirty="0"/>
              <a:t>5.终端对会员标签的修改成功与否不影响订单流程</a:t>
            </a:r>
            <a:r>
              <a:rPr lang="zh-CN" altLang="en-US" sz="1000" b="1" dirty="0" smtClean="0"/>
              <a:t>；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6.</a:t>
            </a:r>
            <a:r>
              <a:rPr lang="zh-CN" altLang="en-US" sz="1000" b="1" dirty="0" smtClean="0"/>
              <a:t>终端修改会员标签，只做选择，不做输入文字操作（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我们实现好像是通过券系统操作的，券系统操作的会员系统</a:t>
            </a:r>
            <a:r>
              <a:rPr lang="zh-CN" altLang="en-US" sz="1000" b="1" dirty="0" smtClean="0"/>
              <a:t>）；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7.</a:t>
            </a:r>
            <a:r>
              <a:rPr lang="zh-CN" altLang="en-US" sz="1000" b="1" dirty="0" smtClean="0"/>
              <a:t>桌位上展示会员标签</a:t>
            </a:r>
            <a:r>
              <a:rPr lang="en-US" altLang="zh-CN" sz="1000" b="1" dirty="0" smtClean="0"/>
              <a:t>logo</a:t>
            </a:r>
            <a:r>
              <a:rPr lang="zh-CN" altLang="en-US" sz="1000" b="1" dirty="0" smtClean="0"/>
              <a:t>，</a:t>
            </a:r>
            <a:r>
              <a:rPr lang="en-US" altLang="zh-CN" sz="1000" b="1" dirty="0" smtClean="0"/>
              <a:t>VIP</a:t>
            </a:r>
            <a:r>
              <a:rPr lang="zh-CN" altLang="en-US" sz="1000" b="1" dirty="0" smtClean="0"/>
              <a:t>、当天生日、普通会员，展示等级：</a:t>
            </a:r>
            <a:r>
              <a:rPr lang="en-US" altLang="zh-CN" sz="1000" b="1" dirty="0" smtClean="0"/>
              <a:t>VIP</a:t>
            </a:r>
            <a:r>
              <a:rPr lang="en-US" altLang="zh-CN" sz="1000" b="1" dirty="0"/>
              <a:t>&gt;</a:t>
            </a:r>
            <a:r>
              <a:rPr lang="zh-CN" altLang="en-US" sz="1000" b="1" dirty="0"/>
              <a:t>生日</a:t>
            </a:r>
            <a:r>
              <a:rPr lang="en-US" altLang="zh-CN" sz="1000" b="1" dirty="0"/>
              <a:t>&gt;</a:t>
            </a:r>
            <a:r>
              <a:rPr lang="zh-CN" altLang="en-US" sz="1000" b="1" dirty="0"/>
              <a:t>普通</a:t>
            </a:r>
            <a:r>
              <a:rPr lang="zh-CN" altLang="en-US" sz="1000" b="1" dirty="0" smtClean="0"/>
              <a:t>；</a:t>
            </a:r>
            <a:endParaRPr lang="zh-CN" altLang="en-US" sz="1000" b="1" dirty="0"/>
          </a:p>
          <a:p>
            <a:endParaRPr lang="zh-CN" altLang="en-US" sz="1000" dirty="0"/>
          </a:p>
          <a:p>
            <a:r>
              <a:rPr lang="zh-CN" altLang="en-US" sz="1000" dirty="0"/>
              <a:t>惊喜券</a:t>
            </a:r>
          </a:p>
          <a:p>
            <a:r>
              <a:rPr lang="zh-CN" altLang="en-US" sz="1000" dirty="0"/>
              <a:t>1.券中心提供接口，能够根据会员获取惊喜券，惊喜券顾客、员工看不到，只有餐厅经理能看到和操作；</a:t>
            </a:r>
          </a:p>
          <a:p>
            <a:r>
              <a:rPr lang="zh-CN" altLang="en-US" sz="1000" dirty="0"/>
              <a:t>2.counter终端上进行订单会员登录后，增加调用券中心惊喜券的接口，获取该会员的惊喜券，展示并可使用；</a:t>
            </a:r>
          </a:p>
          <a:p>
            <a:r>
              <a:rPr lang="zh-CN" altLang="en-US" sz="1000" b="1" dirty="0">
                <a:solidFill>
                  <a:srgbClr val="FF0000"/>
                </a:solidFill>
              </a:rPr>
              <a:t>问题：惊喜券的使用入口在哪里？？？</a:t>
            </a:r>
          </a:p>
          <a:p>
            <a:r>
              <a:rPr lang="zh-CN" altLang="en-US" sz="1000" dirty="0"/>
              <a:t>3.惊喜券就是餐饮，并且是100%的折扣券；</a:t>
            </a:r>
          </a:p>
          <a:p>
            <a:r>
              <a:rPr lang="zh-CN" altLang="en-US" sz="1000" b="1" dirty="0">
                <a:solidFill>
                  <a:srgbClr val="FF0000"/>
                </a:solidFill>
              </a:rPr>
              <a:t>问题：之前的沟通，惊喜券优惠规则应在当前优惠券优惠规则种类范围内，并且惊喜券整单、单品的优惠处理同优惠券，这个就不用考虑了吧？？？</a:t>
            </a:r>
          </a:p>
          <a:p>
            <a:endParaRPr lang="zh-CN" altLang="en-US" sz="1000" dirty="0"/>
          </a:p>
          <a:p>
            <a:r>
              <a:rPr lang="zh-CN" altLang="en-US" sz="1000" b="1" dirty="0"/>
              <a:t>KDS出品状况同步</a:t>
            </a:r>
          </a:p>
          <a:p>
            <a:r>
              <a:rPr lang="zh-CN" altLang="en-US" sz="1000" b="1" dirty="0"/>
              <a:t>1.KDS提供“订单出品状态”和“品项出品状态”，暂定事件的方式传递数据；</a:t>
            </a:r>
          </a:p>
          <a:p>
            <a:r>
              <a:rPr lang="zh-CN" altLang="en-US" sz="1000" b="1" dirty="0"/>
              <a:t>2.KDS针对状态变更，产生变更后的事件，需要保证时序性到餐厅终端；</a:t>
            </a:r>
          </a:p>
          <a:p>
            <a:r>
              <a:rPr lang="zh-CN" altLang="en-US" sz="1000" b="1" dirty="0"/>
              <a:t>3.cpos counter餐厅服务需要对“订单出品状况” 和 “品项的出品状况”的事件进行业务处理，按品项和订单维度分别保持最新状态结果（应需考虑时间戳时序，若db中最新状态对应的时间戳大于等于待更新记录的时间戳，则不更新）；</a:t>
            </a:r>
          </a:p>
          <a:p>
            <a:r>
              <a:rPr lang="zh-CN" altLang="en-US" sz="1000" b="1" dirty="0"/>
              <a:t>4.餐厅端仅对“订单出品状况”事件，同步到总部端。“品项出品状况”不同步到总部端；</a:t>
            </a:r>
          </a:p>
          <a:p>
            <a:r>
              <a:rPr lang="zh-CN" altLang="en-US" sz="1000" b="1" dirty="0"/>
              <a:t>5.总部端接收餐厅端同步的“订单出品状况”事件，进行业务处理，按订单维度分别保持最新状态结果；</a:t>
            </a:r>
          </a:p>
          <a:p>
            <a:r>
              <a:rPr lang="zh-CN" altLang="en-US" sz="1000" b="1" dirty="0"/>
              <a:t>6.餐厅端、总部端增加出品状况业务数据的历史数据清理任务；</a:t>
            </a:r>
          </a:p>
          <a:p>
            <a:r>
              <a:rPr lang="zh-CN" altLang="en-US" sz="1000" b="1" dirty="0"/>
              <a:t>7.总部端缓存清理（可能涉及到多站）；</a:t>
            </a:r>
          </a:p>
          <a:p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592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需求理解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29209" y="906349"/>
            <a:ext cx="901479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 smtClean="0"/>
              <a:t>品项</a:t>
            </a:r>
            <a:r>
              <a:rPr lang="zh-CN" altLang="en-US" sz="1000" b="1" dirty="0"/>
              <a:t>调整</a:t>
            </a:r>
          </a:p>
          <a:p>
            <a:r>
              <a:rPr lang="zh-CN" altLang="en-US" sz="1000" b="1" dirty="0"/>
              <a:t>1.OC订单格式调整，考虑增加品项唯一标识，用于“品项出品状况”更新状态时识别订单中的品项；</a:t>
            </a:r>
          </a:p>
          <a:p>
            <a:r>
              <a:rPr lang="zh-CN" altLang="en-US" sz="1000" b="1" dirty="0"/>
              <a:t>2.在互操作场景下，扫码点餐需保证保持该字段值的传递，扫码点餐增加的品项也需要维护好该字段；</a:t>
            </a:r>
          </a:p>
          <a:p>
            <a:endParaRPr lang="zh-CN" altLang="en-US" sz="1000" b="1" dirty="0"/>
          </a:p>
          <a:p>
            <a:r>
              <a:rPr lang="zh-CN" altLang="en-US" sz="1000" b="1" dirty="0"/>
              <a:t>KDS出品状态展示</a:t>
            </a:r>
          </a:p>
          <a:p>
            <a:r>
              <a:rPr lang="zh-CN" altLang="en-US" sz="1000" b="1" dirty="0"/>
              <a:t>1.总部端、餐厅端 桌位查询挂单接口增加 “订单出品状况”信息的返回;</a:t>
            </a:r>
          </a:p>
          <a:p>
            <a:r>
              <a:rPr lang="zh-CN" altLang="en-US" sz="1000" b="1" dirty="0"/>
              <a:t>2.终端的桌位上需要展示订单的“订单出品状况“（按照颜色</a:t>
            </a:r>
            <a:r>
              <a:rPr lang="zh-CN" altLang="en-US" sz="1000" b="1" dirty="0" smtClean="0"/>
              <a:t>区分：</a:t>
            </a:r>
            <a:r>
              <a:rPr lang="zh-CN" altLang="en-US" sz="1000" b="1" dirty="0"/>
              <a:t>蓝色正常、红色是已经延迟了、黄色是有延迟风险</a:t>
            </a:r>
            <a:r>
              <a:rPr lang="zh-CN" altLang="en-US" sz="1000" b="1" dirty="0" smtClean="0"/>
              <a:t>；）</a:t>
            </a:r>
            <a:r>
              <a:rPr lang="zh-CN" altLang="en-US" sz="1000" b="1" dirty="0"/>
              <a:t>;</a:t>
            </a:r>
          </a:p>
          <a:p>
            <a:r>
              <a:rPr lang="zh-CN" altLang="en-US" sz="1000" b="1" dirty="0"/>
              <a:t>3.总部端、餐厅端的订单查询接口增加”订单出品状况“信息返回；</a:t>
            </a:r>
          </a:p>
          <a:p>
            <a:r>
              <a:rPr lang="zh-CN" altLang="en-US" sz="1000" b="1" dirty="0"/>
              <a:t>4.餐厅端的订单查询接口增加”品项出品状况“信息返回。</a:t>
            </a:r>
          </a:p>
          <a:p>
            <a:r>
              <a:rPr lang="zh-CN" altLang="en-US" sz="1000" b="1" dirty="0"/>
              <a:t>6、终端（仅限餐厅模式的终端）的订单详情区增加”品项出品状况“</a:t>
            </a:r>
            <a:r>
              <a:rPr lang="zh-CN" altLang="en-US" sz="1000" b="1" dirty="0" smtClean="0"/>
              <a:t>展示（</a:t>
            </a:r>
            <a:r>
              <a:rPr lang="zh-CN" altLang="en-US" sz="1000" b="1" dirty="0"/>
              <a:t>移动模式的终端访问总部端，总部端无”品项出品状况“，即不会显示</a:t>
            </a:r>
            <a:r>
              <a:rPr lang="zh-CN" altLang="en-US" sz="1000" b="1" dirty="0" smtClean="0"/>
              <a:t>），展现方式用红灯（延迟制作中）、黄灯（制作中）、绿灯（已完成）来分区展示；</a:t>
            </a:r>
            <a:endParaRPr lang="zh-CN" altLang="en-US" sz="1000" b="1" dirty="0"/>
          </a:p>
          <a:p>
            <a:r>
              <a:rPr lang="zh-CN" altLang="en-US" sz="1000" b="1" dirty="0"/>
              <a:t>7、小票、COD不需要显示”订单出品状况“和”品项出品状况“。</a:t>
            </a:r>
          </a:p>
          <a:p>
            <a:endParaRPr lang="zh-CN" altLang="en-US" sz="1000" b="1" dirty="0"/>
          </a:p>
          <a:p>
            <a:r>
              <a:rPr lang="zh-CN" altLang="en-US" sz="1000" b="1" dirty="0"/>
              <a:t>”订单出品状况“包括：有产品在制作、有产品制作超时、订单产品制作正常完成、产品制作超时完成 等多种状态。</a:t>
            </a:r>
          </a:p>
          <a:p>
            <a:r>
              <a:rPr lang="zh-CN" altLang="en-US" sz="1000" b="1" dirty="0"/>
              <a:t>”品项出品状况“包括：已下单、延迟出单待处理、未下单、出品超时，点中订单中产品，在产品详情内容中标示出单时间/制作完成时间。</a:t>
            </a:r>
          </a:p>
          <a:p>
            <a:endParaRPr lang="en-US" altLang="zh-CN" sz="1000" dirty="0" smtClean="0"/>
          </a:p>
          <a:p>
            <a:r>
              <a:rPr lang="en-US" altLang="zh-CN" sz="1000" b="1" dirty="0" smtClean="0"/>
              <a:t>AI</a:t>
            </a:r>
            <a:r>
              <a:rPr lang="zh-CN" altLang="en-US" sz="1000" b="1" dirty="0" smtClean="0"/>
              <a:t>推荐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1.</a:t>
            </a:r>
            <a:r>
              <a:rPr lang="zh-CN" altLang="en-US" sz="1000" b="1" dirty="0" smtClean="0"/>
              <a:t>扫码展现会员信息的时候，同时列出来</a:t>
            </a:r>
            <a:r>
              <a:rPr lang="en-US" altLang="zh-CN" sz="1000" b="1" dirty="0" smtClean="0"/>
              <a:t>AI</a:t>
            </a:r>
            <a:r>
              <a:rPr lang="zh-CN" altLang="en-US" sz="1000" b="1" dirty="0" smtClean="0"/>
              <a:t>推荐的菜品（单品或者是券），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推荐两个菜（固定？？）</a:t>
            </a:r>
            <a:r>
              <a:rPr lang="zh-CN" altLang="en-US" sz="1000" b="1" dirty="0" smtClean="0"/>
              <a:t>；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2.</a:t>
            </a:r>
            <a:r>
              <a:rPr lang="zh-CN" altLang="en-US" sz="1000" b="1" dirty="0"/>
              <a:t>推荐</a:t>
            </a:r>
            <a:r>
              <a:rPr lang="zh-CN" altLang="en-US" sz="1000" b="1" dirty="0" smtClean="0"/>
              <a:t>的菜品中“经典意面”、“优惠券”、“</a:t>
            </a:r>
            <a:r>
              <a:rPr lang="en-US" altLang="zh-CN" sz="1000" b="1" dirty="0" smtClean="0"/>
              <a:t>LTO</a:t>
            </a:r>
            <a:r>
              <a:rPr lang="zh-CN" altLang="en-US" sz="1000" b="1" dirty="0" smtClean="0"/>
              <a:t>”、“顾客常点”等这些标签，由</a:t>
            </a:r>
            <a:r>
              <a:rPr lang="en-US" altLang="zh-CN" sz="1000" b="1" dirty="0" smtClean="0"/>
              <a:t>AI</a:t>
            </a:r>
            <a:r>
              <a:rPr lang="zh-CN" altLang="en-US" sz="1000" b="1" dirty="0" smtClean="0"/>
              <a:t>接口给到终端；</a:t>
            </a:r>
            <a:endParaRPr lang="zh-CN" altLang="en-US" sz="1000" b="1" dirty="0"/>
          </a:p>
          <a:p>
            <a:r>
              <a:rPr lang="en-US" altLang="zh-CN" sz="1000" b="1" dirty="0" smtClean="0"/>
              <a:t>3.</a:t>
            </a:r>
            <a:r>
              <a:rPr lang="zh-CN" altLang="en-US" sz="1000" b="1" dirty="0" smtClean="0"/>
              <a:t>先不考虑惊喜推荐；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4.AI</a:t>
            </a:r>
            <a:r>
              <a:rPr lang="zh-CN" altLang="en-US" sz="1000" b="1" dirty="0" smtClean="0"/>
              <a:t>要保证推荐餐品带“优惠券”时，会员确实拥有该优惠券，保证券的可用性；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5.</a:t>
            </a:r>
            <a:r>
              <a:rPr lang="zh-CN" altLang="en-US" sz="1000" b="1" dirty="0" smtClean="0"/>
              <a:t>终端选择推荐餐品后，自动完成券的核销（</a:t>
            </a:r>
            <a:r>
              <a:rPr lang="en-US" altLang="zh-CN" sz="1000" b="1" dirty="0" smtClean="0"/>
              <a:t>AI</a:t>
            </a:r>
            <a:r>
              <a:rPr lang="zh-CN" altLang="en-US" sz="1000" b="1" dirty="0" smtClean="0"/>
              <a:t>需要给终端券号）、需要考虑</a:t>
            </a:r>
            <a:r>
              <a:rPr lang="en-US" altLang="zh-CN" sz="1000" b="1" dirty="0" smtClean="0"/>
              <a:t>daypart</a:t>
            </a:r>
            <a:r>
              <a:rPr lang="zh-CN" altLang="en-US" sz="1000" b="1" dirty="0" smtClean="0"/>
              <a:t>、券可核销的次数等；</a:t>
            </a:r>
            <a:endParaRPr lang="en-US" altLang="zh-CN" sz="1000" b="1" dirty="0" smtClean="0"/>
          </a:p>
          <a:p>
            <a:r>
              <a:rPr lang="en-US" altLang="zh-CN" sz="1000" b="1" dirty="0" smtClean="0"/>
              <a:t>6.</a:t>
            </a:r>
            <a:r>
              <a:rPr lang="zh-CN" altLang="en-US" sz="1000" b="1" dirty="0" smtClean="0"/>
              <a:t>终端会员展现的时候需要两个</a:t>
            </a:r>
            <a:r>
              <a:rPr lang="en-US" altLang="zh-CN" sz="1000" b="1" dirty="0" smtClean="0"/>
              <a:t>tab</a:t>
            </a:r>
            <a:r>
              <a:rPr lang="zh-CN" altLang="en-US" sz="1000" b="1" dirty="0" smtClean="0"/>
              <a:t>，一个是现在展现的券，一个是展现</a:t>
            </a:r>
            <a:r>
              <a:rPr lang="en-US" altLang="zh-CN" sz="1000" b="1" dirty="0" smtClean="0"/>
              <a:t>AI</a:t>
            </a:r>
            <a:r>
              <a:rPr lang="zh-CN" altLang="en-US" sz="1000" b="1" dirty="0" smtClean="0"/>
              <a:t>推荐；</a:t>
            </a:r>
            <a:endParaRPr lang="zh-CN" altLang="en-US" sz="1000" b="1" dirty="0"/>
          </a:p>
        </p:txBody>
      </p:sp>
      <p:sp>
        <p:nvSpPr>
          <p:cNvPr id="3" name="矩形 2"/>
          <p:cNvSpPr/>
          <p:nvPr/>
        </p:nvSpPr>
        <p:spPr>
          <a:xfrm>
            <a:off x="1082105" y="4774168"/>
            <a:ext cx="386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需要品牌明确</a:t>
            </a:r>
            <a:r>
              <a:rPr lang="en-US" altLang="zh-CN" dirty="0" smtClean="0">
                <a:solidFill>
                  <a:srgbClr val="FF0000"/>
                </a:solidFill>
              </a:rPr>
              <a:t>AI</a:t>
            </a:r>
            <a:r>
              <a:rPr lang="zh-CN" altLang="en-US" dirty="0" smtClean="0">
                <a:solidFill>
                  <a:srgbClr val="FF0000"/>
                </a:solidFill>
              </a:rPr>
              <a:t>和惊喜券的使用场景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33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排队下单</a:t>
            </a:r>
            <a:endParaRPr 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115308" y="1894090"/>
            <a:ext cx="4676637" cy="2155549"/>
            <a:chOff x="115308" y="1894090"/>
            <a:chExt cx="4676637" cy="2155549"/>
          </a:xfrm>
        </p:grpSpPr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8" y="1988490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900" dirty="0" smtClean="0"/>
                <a:t>排队系统</a:t>
              </a:r>
              <a:endParaRPr lang="zh-CN" altLang="en-US" sz="900" dirty="0"/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9727D91C-54F6-4960-B1C0-CEBB23458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945" y="1898490"/>
              <a:ext cx="1080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900" dirty="0">
                  <a:solidFill>
                    <a:srgbClr val="C00000"/>
                  </a:solidFill>
                </a:rPr>
                <a:t>总部</a:t>
              </a:r>
              <a:r>
                <a:rPr lang="zh-CN" altLang="en-US" sz="900" dirty="0" smtClean="0">
                  <a:solidFill>
                    <a:srgbClr val="C00000"/>
                  </a:solidFill>
                </a:rPr>
                <a:t>端</a:t>
              </a:r>
              <a:endParaRPr lang="en-US" altLang="zh-CN" sz="900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1195308" y="2114490"/>
              <a:ext cx="99263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9727D91C-54F6-4960-B1C0-CEBB23458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945" y="2781363"/>
              <a:ext cx="1080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900" dirty="0" smtClean="0">
                  <a:solidFill>
                    <a:srgbClr val="C00000"/>
                  </a:solidFill>
                </a:rPr>
                <a:t>餐厅端</a:t>
              </a:r>
              <a:endParaRPr lang="en-US" altLang="zh-CN" sz="9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9727D91C-54F6-4960-B1C0-CEBB23458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945" y="3617639"/>
              <a:ext cx="1080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 smtClean="0">
                  <a:solidFill>
                    <a:srgbClr val="C00000"/>
                  </a:solidFill>
                </a:rPr>
                <a:t>KDS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945" y="1988473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 smtClean="0"/>
                <a:t>Order Center</a:t>
              </a:r>
              <a:endParaRPr lang="zh-CN" altLang="en-US" sz="900" dirty="0"/>
            </a:p>
          </p:txBody>
        </p:sp>
        <p:cxnSp>
          <p:nvCxnSpPr>
            <p:cNvPr id="20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6" idx="0"/>
              <a:endCxn id="11" idx="2"/>
            </p:cNvCxnSpPr>
            <p:nvPr/>
          </p:nvCxnSpPr>
          <p:spPr>
            <a:xfrm flipV="1">
              <a:off x="2727945" y="2330490"/>
              <a:ext cx="0" cy="45087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7" idx="0"/>
              <a:endCxn id="16" idx="2"/>
            </p:cNvCxnSpPr>
            <p:nvPr/>
          </p:nvCxnSpPr>
          <p:spPr>
            <a:xfrm flipV="1">
              <a:off x="2727945" y="3213363"/>
              <a:ext cx="0" cy="40427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1444229" y="1894090"/>
              <a:ext cx="5469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1.</a:t>
              </a:r>
              <a:r>
                <a:rPr lang="zh-CN" altLang="en-US" sz="1000" dirty="0" smtClean="0"/>
                <a:t>开</a:t>
              </a:r>
              <a:r>
                <a:rPr lang="zh-CN" altLang="en-US" sz="1000" dirty="0"/>
                <a:t>单</a:t>
              </a:r>
            </a:p>
          </p:txBody>
        </p:sp>
        <p:sp>
          <p:nvSpPr>
            <p:cNvPr id="35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8" y="2870674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/>
                <a:t>Counter</a:t>
              </a:r>
              <a:r>
                <a:rPr lang="en-US" altLang="zh-CN" sz="900" dirty="0" smtClean="0"/>
                <a:t> </a:t>
              </a:r>
              <a:r>
                <a:rPr lang="zh-CN" altLang="en-US" sz="900" dirty="0"/>
                <a:t>终端</a:t>
              </a:r>
            </a:p>
          </p:txBody>
        </p:sp>
        <p:cxnSp>
          <p:nvCxnSpPr>
            <p:cNvPr id="36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>
              <a:off x="1195308" y="2996674"/>
              <a:ext cx="99263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1444229" y="2776274"/>
              <a:ext cx="5469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2.</a:t>
              </a:r>
              <a:r>
                <a:rPr lang="zh-CN" altLang="en-US" sz="1000" dirty="0" smtClean="0"/>
                <a:t>改单</a:t>
              </a:r>
              <a:endParaRPr lang="zh-CN" altLang="en-US" sz="1000" dirty="0"/>
            </a:p>
          </p:txBody>
        </p:sp>
        <p:sp>
          <p:nvSpPr>
            <p:cNvPr id="40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8" y="2375710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 smtClean="0"/>
                <a:t>MPOS</a:t>
              </a:r>
              <a:endParaRPr lang="zh-CN" altLang="en-US" sz="900" dirty="0"/>
            </a:p>
          </p:txBody>
        </p:sp>
        <p:cxnSp>
          <p:nvCxnSpPr>
            <p:cNvPr id="41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H="1">
              <a:off x="1195308" y="2240473"/>
              <a:ext cx="992637" cy="26123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1170756" y="2204571"/>
              <a:ext cx="5469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2.</a:t>
              </a:r>
              <a:r>
                <a:rPr lang="zh-CN" altLang="en-US" sz="1000" dirty="0" smtClean="0"/>
                <a:t>改单</a:t>
              </a:r>
              <a:endParaRPr lang="zh-CN" altLang="en-US" sz="1000" dirty="0"/>
            </a:p>
          </p:txBody>
        </p:sp>
        <p:sp>
          <p:nvSpPr>
            <p:cNvPr id="45" name="十字形 44"/>
            <p:cNvSpPr/>
            <p:nvPr/>
          </p:nvSpPr>
          <p:spPr>
            <a:xfrm rot="18851109">
              <a:off x="2628917" y="3308325"/>
              <a:ext cx="198052" cy="198052"/>
            </a:xfrm>
            <a:prstGeom prst="plus">
              <a:avLst>
                <a:gd name="adj" fmla="val 403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latin typeface="+mj-lt"/>
              </a:endParaRPr>
            </a:p>
          </p:txBody>
        </p:sp>
        <p:cxnSp>
          <p:nvCxnSpPr>
            <p:cNvPr id="46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8" idx="1"/>
              <a:endCxn id="11" idx="3"/>
            </p:cNvCxnSpPr>
            <p:nvPr/>
          </p:nvCxnSpPr>
          <p:spPr>
            <a:xfrm flipH="1">
              <a:off x="3267945" y="2114473"/>
              <a:ext cx="444000" cy="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3301851" y="1929807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</a:rPr>
                <a:t>?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1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5288921" y="1666118"/>
            <a:ext cx="3833952" cy="118120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总部端提供开单接口，排队系统调用接口完成开单操作；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ea"/>
              </a:rPr>
              <a:t>2.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开单数据总部端数据传递到餐厅端；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ea"/>
              </a:rPr>
              <a:t>3.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终端可以通过修改备注的方式修改有无儿童；</a:t>
            </a:r>
            <a:endParaRPr lang="en-US" altLang="zh-CN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5784146" y="1264058"/>
            <a:ext cx="2781292" cy="405613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/>
          </a:p>
        </p:txBody>
      </p:sp>
      <p:sp>
        <p:nvSpPr>
          <p:cNvPr id="54" name="矩形 53"/>
          <p:cNvSpPr/>
          <p:nvPr/>
        </p:nvSpPr>
        <p:spPr>
          <a:xfrm>
            <a:off x="6598560" y="1317168"/>
            <a:ext cx="1261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排队下单流程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7977F4BB-9175-FB40-BD60-3EC888D2D5A3}"/>
              </a:ext>
            </a:extLst>
          </p:cNvPr>
          <p:cNvSpPr/>
          <p:nvPr/>
        </p:nvSpPr>
        <p:spPr>
          <a:xfrm>
            <a:off x="4010078" y="3669641"/>
            <a:ext cx="5133922" cy="117888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txBody>
          <a:bodyPr wrap="square" lIns="0" tIns="91440" rIns="182880" bIns="91440" anchor="ctr">
            <a:noAutofit/>
          </a:bodyPr>
          <a:lstStyle/>
          <a:p>
            <a:pPr marL="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031924" y="3659380"/>
            <a:ext cx="5133271" cy="121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bg1"/>
                </a:solidFill>
              </a:rPr>
              <a:t>1.</a:t>
            </a:r>
            <a:r>
              <a:rPr lang="zh-CN" altLang="en-US" sz="1000" dirty="0" smtClean="0">
                <a:solidFill>
                  <a:schemeClr val="bg1"/>
                </a:solidFill>
              </a:rPr>
              <a:t>开</a:t>
            </a:r>
            <a:r>
              <a:rPr lang="zh-CN" altLang="en-US" sz="1000" dirty="0">
                <a:solidFill>
                  <a:schemeClr val="bg1"/>
                </a:solidFill>
              </a:rPr>
              <a:t>单额外指定</a:t>
            </a:r>
            <a:r>
              <a:rPr lang="en-US" altLang="zh-CN" sz="1000" dirty="0" err="1">
                <a:solidFill>
                  <a:schemeClr val="bg1"/>
                </a:solidFill>
              </a:rPr>
              <a:t>orderType</a:t>
            </a:r>
            <a:r>
              <a:rPr lang="zh-CN" altLang="en-US" sz="1000" dirty="0">
                <a:solidFill>
                  <a:schemeClr val="bg1"/>
                </a:solidFill>
              </a:rPr>
              <a:t>用以区分；</a:t>
            </a:r>
            <a:endParaRPr lang="en-US" altLang="zh-CN" sz="1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bg1"/>
                </a:solidFill>
              </a:rPr>
              <a:t>2.Cpos</a:t>
            </a:r>
            <a:r>
              <a:rPr lang="zh-CN" altLang="en-US" sz="1000" dirty="0">
                <a:solidFill>
                  <a:schemeClr val="bg1"/>
                </a:solidFill>
              </a:rPr>
              <a:t>定义的开单接口能够接收排队系统传过来的桌位、人数、会员标识信息，接口</a:t>
            </a:r>
            <a:r>
              <a:rPr lang="zh-CN" altLang="en-US" sz="1000" dirty="0" smtClean="0">
                <a:solidFill>
                  <a:schemeClr val="bg1"/>
                </a:solidFill>
              </a:rPr>
              <a:t>生</a:t>
            </a:r>
            <a:r>
              <a:rPr lang="en-US" altLang="zh-CN" sz="1000" dirty="0" smtClean="0">
                <a:solidFill>
                  <a:schemeClr val="bg1"/>
                </a:solidFill>
              </a:rPr>
              <a:t>3.</a:t>
            </a:r>
            <a:r>
              <a:rPr lang="zh-CN" altLang="en-US" sz="1000" dirty="0" smtClean="0">
                <a:solidFill>
                  <a:schemeClr val="bg1"/>
                </a:solidFill>
              </a:rPr>
              <a:t>成</a:t>
            </a:r>
            <a:r>
              <a:rPr lang="zh-CN" altLang="en-US" sz="1000" dirty="0">
                <a:solidFill>
                  <a:schemeClr val="bg1"/>
                </a:solidFill>
              </a:rPr>
              <a:t>订单号、但没有任何品项，即为空单；</a:t>
            </a:r>
            <a:endParaRPr lang="en-US" altLang="zh-CN" sz="1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bg1"/>
                </a:solidFill>
              </a:rPr>
              <a:t>3.</a:t>
            </a:r>
            <a:r>
              <a:rPr lang="zh-CN" altLang="en-US" sz="1000" dirty="0" smtClean="0">
                <a:solidFill>
                  <a:schemeClr val="bg1"/>
                </a:solidFill>
              </a:rPr>
              <a:t>此</a:t>
            </a:r>
            <a:r>
              <a:rPr lang="zh-CN" altLang="en-US" sz="1000" dirty="0">
                <a:solidFill>
                  <a:schemeClr val="bg1"/>
                </a:solidFill>
              </a:rPr>
              <a:t>类点单属于开单未点餐，订单传递到餐厅后，不需要传递</a:t>
            </a:r>
            <a:r>
              <a:rPr lang="en-US" altLang="zh-CN" sz="1000" dirty="0">
                <a:solidFill>
                  <a:schemeClr val="bg1"/>
                </a:solidFill>
              </a:rPr>
              <a:t>KDS</a:t>
            </a:r>
            <a:r>
              <a:rPr lang="zh-CN" altLang="en-US" sz="1000" dirty="0">
                <a:solidFill>
                  <a:schemeClr val="bg1"/>
                </a:solidFill>
              </a:rPr>
              <a:t>‘</a:t>
            </a:r>
            <a:endParaRPr lang="en-US" altLang="zh-CN" sz="1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</a:t>
            </a:r>
            <a:r>
              <a:rPr lang="zh-CN" altLang="en-US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此</a:t>
            </a:r>
            <a:r>
              <a:rPr lang="zh-CN" alt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类点单总部端是否需要传递</a:t>
            </a:r>
            <a:r>
              <a:rPr lang="en-US" altLang="zh-CN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OC</a:t>
            </a:r>
            <a:r>
              <a:rPr lang="zh-CN" altLang="en-US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？</a:t>
            </a:r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5270626" y="3278676"/>
            <a:ext cx="2781292" cy="405613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/>
          </a:p>
        </p:txBody>
      </p:sp>
      <p:sp>
        <p:nvSpPr>
          <p:cNvPr id="58" name="矩形 57"/>
          <p:cNvSpPr/>
          <p:nvPr/>
        </p:nvSpPr>
        <p:spPr>
          <a:xfrm>
            <a:off x="6264577" y="333178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需要注意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05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预点单（</a:t>
            </a:r>
            <a:r>
              <a:rPr lang="en-US" altLang="zh-CN" dirty="0" err="1" smtClean="0"/>
              <a:t>cpos</a:t>
            </a:r>
            <a:r>
              <a:rPr lang="zh-CN" altLang="en-US" dirty="0" smtClean="0"/>
              <a:t>不涉及到开发）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4926004" y="2283831"/>
            <a:ext cx="412854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预点单：</a:t>
            </a:r>
          </a:p>
          <a:p>
            <a:r>
              <a:rPr lang="zh-CN" altLang="en-US" sz="1400" dirty="0"/>
              <a:t>预点单只支持扫码点餐下单，需要对接cpos counter订单服务，</a:t>
            </a:r>
            <a:r>
              <a:rPr lang="zh-CN" altLang="en-US" sz="1400" b="1" dirty="0">
                <a:solidFill>
                  <a:srgbClr val="C00000"/>
                </a:solidFill>
              </a:rPr>
              <a:t>扫码需要能够识别出来排队下单产生的开单，并按照会员标识找桌位上的开单走改单</a:t>
            </a:r>
            <a:r>
              <a:rPr lang="zh-CN" altLang="en-US" sz="1400" dirty="0"/>
              <a:t>，完成预点单-&gt;正式单的</a:t>
            </a:r>
            <a:r>
              <a:rPr lang="zh-CN" altLang="en-US" sz="1400" dirty="0" smtClean="0"/>
              <a:t>转变</a:t>
            </a:r>
            <a:endParaRPr lang="zh-CN" altLang="en-US" sz="1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15308" y="1284107"/>
            <a:ext cx="4676637" cy="2914617"/>
            <a:chOff x="115308" y="1135022"/>
            <a:chExt cx="4676637" cy="2914617"/>
          </a:xfrm>
        </p:grpSpPr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8" y="1988490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900" dirty="0" smtClean="0"/>
                <a:t>排队系统</a:t>
              </a:r>
              <a:endParaRPr lang="zh-CN" altLang="en-US" sz="900" dirty="0"/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9727D91C-54F6-4960-B1C0-CEBB23458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945" y="1898490"/>
              <a:ext cx="1080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900" dirty="0">
                  <a:solidFill>
                    <a:srgbClr val="C00000"/>
                  </a:solidFill>
                </a:rPr>
                <a:t>总部</a:t>
              </a:r>
              <a:r>
                <a:rPr lang="zh-CN" altLang="en-US" sz="900" dirty="0" smtClean="0">
                  <a:solidFill>
                    <a:srgbClr val="C00000"/>
                  </a:solidFill>
                </a:rPr>
                <a:t>端</a:t>
              </a:r>
              <a:endParaRPr lang="en-US" altLang="zh-CN" sz="900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1195308" y="2114490"/>
              <a:ext cx="99263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9727D91C-54F6-4960-B1C0-CEBB23458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945" y="2781363"/>
              <a:ext cx="1080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900" dirty="0" smtClean="0">
                  <a:solidFill>
                    <a:srgbClr val="C00000"/>
                  </a:solidFill>
                </a:rPr>
                <a:t>餐厅端</a:t>
              </a:r>
              <a:endParaRPr lang="en-US" altLang="zh-CN" sz="9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9727D91C-54F6-4960-B1C0-CEBB23458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945" y="3617639"/>
              <a:ext cx="1080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 smtClean="0">
                  <a:solidFill>
                    <a:srgbClr val="C00000"/>
                  </a:solidFill>
                </a:rPr>
                <a:t>KDS</a:t>
              </a:r>
            </a:p>
          </p:txBody>
        </p:sp>
        <p:cxnSp>
          <p:nvCxnSpPr>
            <p:cNvPr id="20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6" idx="0"/>
              <a:endCxn id="11" idx="2"/>
            </p:cNvCxnSpPr>
            <p:nvPr/>
          </p:nvCxnSpPr>
          <p:spPr>
            <a:xfrm flipV="1">
              <a:off x="2727945" y="2330490"/>
              <a:ext cx="0" cy="45087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7" idx="0"/>
              <a:endCxn id="16" idx="2"/>
            </p:cNvCxnSpPr>
            <p:nvPr/>
          </p:nvCxnSpPr>
          <p:spPr>
            <a:xfrm flipV="1">
              <a:off x="2727945" y="3213363"/>
              <a:ext cx="0" cy="404276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1444229" y="1894090"/>
              <a:ext cx="5469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1.</a:t>
              </a:r>
              <a:r>
                <a:rPr lang="zh-CN" altLang="en-US" sz="1000" dirty="0" smtClean="0"/>
                <a:t>开</a:t>
              </a:r>
              <a:r>
                <a:rPr lang="zh-CN" altLang="en-US" sz="1000" dirty="0"/>
                <a:t>单</a:t>
              </a:r>
            </a:p>
          </p:txBody>
        </p:sp>
        <p:sp>
          <p:nvSpPr>
            <p:cNvPr id="35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8" y="2870674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/>
                <a:t>Counter</a:t>
              </a:r>
              <a:r>
                <a:rPr lang="en-US" altLang="zh-CN" sz="900" dirty="0" smtClean="0"/>
                <a:t> </a:t>
              </a:r>
              <a:r>
                <a:rPr lang="zh-CN" altLang="en-US" sz="900" dirty="0"/>
                <a:t>终端</a:t>
              </a:r>
            </a:p>
          </p:txBody>
        </p:sp>
        <p:cxnSp>
          <p:nvCxnSpPr>
            <p:cNvPr id="36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>
              <a:off x="1195308" y="2996674"/>
              <a:ext cx="99263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1444229" y="2776274"/>
              <a:ext cx="5469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2.</a:t>
              </a:r>
              <a:r>
                <a:rPr lang="zh-CN" altLang="en-US" sz="1000" dirty="0" smtClean="0"/>
                <a:t>改单</a:t>
              </a:r>
              <a:endParaRPr lang="zh-CN" altLang="en-US" sz="1000" dirty="0"/>
            </a:p>
          </p:txBody>
        </p:sp>
        <p:sp>
          <p:nvSpPr>
            <p:cNvPr id="40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308" y="2375710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 smtClean="0"/>
                <a:t>MPOS</a:t>
              </a:r>
              <a:endParaRPr lang="zh-CN" altLang="en-US" sz="900" dirty="0"/>
            </a:p>
          </p:txBody>
        </p:sp>
        <p:cxnSp>
          <p:nvCxnSpPr>
            <p:cNvPr id="41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H="1">
              <a:off x="1195308" y="2240473"/>
              <a:ext cx="992637" cy="26123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1170756" y="2204571"/>
              <a:ext cx="5469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2.</a:t>
              </a:r>
              <a:r>
                <a:rPr lang="zh-CN" altLang="en-US" sz="1000" dirty="0" smtClean="0"/>
                <a:t>改单</a:t>
              </a:r>
              <a:endParaRPr lang="zh-CN" altLang="en-US" sz="1000" dirty="0"/>
            </a:p>
          </p:txBody>
        </p:sp>
        <p:sp>
          <p:nvSpPr>
            <p:cNvPr id="45" name="十字形 44"/>
            <p:cNvSpPr/>
            <p:nvPr/>
          </p:nvSpPr>
          <p:spPr>
            <a:xfrm rot="18851109">
              <a:off x="2628917" y="3308325"/>
              <a:ext cx="198052" cy="198052"/>
            </a:xfrm>
            <a:prstGeom prst="plus">
              <a:avLst>
                <a:gd name="adj" fmla="val 4038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latin typeface="+mj-lt"/>
              </a:endParaRPr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943" y="1135022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CN" altLang="en-US" sz="900" dirty="0" smtClean="0"/>
                <a:t>扫码点餐</a:t>
              </a:r>
              <a:endParaRPr lang="zh-CN" altLang="en-US" sz="900" dirty="0"/>
            </a:p>
          </p:txBody>
        </p:sp>
        <p:cxnSp>
          <p:nvCxnSpPr>
            <p:cNvPr id="31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11" idx="0"/>
              <a:endCxn id="30" idx="2"/>
            </p:cNvCxnSpPr>
            <p:nvPr/>
          </p:nvCxnSpPr>
          <p:spPr>
            <a:xfrm flipH="1" flipV="1">
              <a:off x="2727943" y="1387022"/>
              <a:ext cx="2" cy="51146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2713964" y="1542897"/>
              <a:ext cx="118814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/>
                <a:t>2.</a:t>
              </a:r>
              <a:r>
                <a:rPr lang="zh-CN" altLang="en-US" sz="1000" dirty="0" smtClean="0"/>
                <a:t>预点</a:t>
              </a:r>
              <a:r>
                <a:rPr lang="zh-CN" altLang="en-US" sz="1000" dirty="0"/>
                <a:t>单（改单）</a:t>
              </a:r>
            </a:p>
          </p:txBody>
        </p:sp>
        <p:sp>
          <p:nvSpPr>
            <p:cNvPr id="39" name="Text Box 17">
              <a:extLst>
                <a:ext uri="{FF2B5EF4-FFF2-40B4-BE49-F238E27FC236}">
                  <a16:creationId xmlns:a16="http://schemas.microsoft.com/office/drawing/2014/main" id="{60119056-B5B7-48CB-AA57-A9762AA7A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1945" y="1988473"/>
              <a:ext cx="1080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>
                <a:defRPr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CN" sz="900" dirty="0" smtClean="0"/>
                <a:t>Order Center</a:t>
              </a:r>
              <a:endParaRPr lang="zh-CN" altLang="en-US" sz="900" dirty="0"/>
            </a:p>
          </p:txBody>
        </p:sp>
        <p:cxnSp>
          <p:nvCxnSpPr>
            <p:cNvPr id="42" name="Straight Arrow Connector 24">
              <a:extLst>
                <a:ext uri="{FF2B5EF4-FFF2-40B4-BE49-F238E27FC236}">
                  <a16:creationId xmlns:a16="http://schemas.microsoft.com/office/drawing/2014/main" id="{544DA409-F510-4FB7-9CCE-AA05BD173FB5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3267945" y="2114473"/>
              <a:ext cx="444000" cy="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3301851" y="1929807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</a:rPr>
                <a:t>?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560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4761526" y="2632987"/>
            <a:ext cx="2781292" cy="285104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会员标签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7" y="3068772"/>
            <a:ext cx="2964533" cy="18502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09" y="928074"/>
            <a:ext cx="2366861" cy="1998177"/>
          </a:xfrm>
          <a:prstGeom prst="rect">
            <a:avLst/>
          </a:prstGeom>
        </p:spPr>
      </p:pic>
      <p:sp>
        <p:nvSpPr>
          <p:cNvPr id="32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049628" y="1989645"/>
            <a:ext cx="4115931" cy="424327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桌</a:t>
            </a:r>
            <a:r>
              <a:rPr lang="zh-CN" altLang="en-US" sz="1000" dirty="0" smtClean="0">
                <a:solidFill>
                  <a:schemeClr val="bg1"/>
                </a:solidFill>
              </a:rPr>
              <a:t>位展示</a:t>
            </a:r>
            <a:r>
              <a:rPr lang="zh-CN" altLang="en-US" sz="1000" dirty="0">
                <a:solidFill>
                  <a:schemeClr val="bg1"/>
                </a:solidFill>
              </a:rPr>
              <a:t>会员标签</a:t>
            </a:r>
            <a:r>
              <a:rPr lang="en-US" altLang="zh-CN" sz="1000" dirty="0">
                <a:solidFill>
                  <a:schemeClr val="bg1"/>
                </a:solidFill>
              </a:rPr>
              <a:t>logo</a:t>
            </a:r>
            <a:r>
              <a:rPr lang="zh-CN" altLang="en-US" sz="1000" dirty="0" smtClean="0">
                <a:solidFill>
                  <a:schemeClr val="bg1"/>
                </a:solidFill>
              </a:rPr>
              <a:t>，展示</a:t>
            </a:r>
            <a:r>
              <a:rPr lang="zh-CN" altLang="en-US" sz="1000" dirty="0">
                <a:solidFill>
                  <a:schemeClr val="bg1"/>
                </a:solidFill>
              </a:rPr>
              <a:t>等级：</a:t>
            </a:r>
            <a:r>
              <a:rPr lang="en-US" altLang="zh-CN" sz="1000" dirty="0">
                <a:solidFill>
                  <a:schemeClr val="bg1"/>
                </a:solidFill>
              </a:rPr>
              <a:t>VIP&gt;</a:t>
            </a:r>
            <a:r>
              <a:rPr lang="zh-CN" altLang="en-US" sz="1000" dirty="0">
                <a:solidFill>
                  <a:schemeClr val="bg1"/>
                </a:solidFill>
              </a:rPr>
              <a:t>生日</a:t>
            </a:r>
            <a:r>
              <a:rPr lang="en-US" altLang="zh-CN" sz="1000" dirty="0">
                <a:solidFill>
                  <a:schemeClr val="bg1"/>
                </a:solidFill>
              </a:rPr>
              <a:t>&gt;</a:t>
            </a:r>
            <a:r>
              <a:rPr lang="zh-CN" altLang="en-US" sz="1000" dirty="0" smtClean="0">
                <a:solidFill>
                  <a:schemeClr val="bg1"/>
                </a:solidFill>
              </a:rPr>
              <a:t>普通（如果有重合</a:t>
            </a:r>
            <a:r>
              <a:rPr lang="zh-CN" altLang="en-US" sz="1000" dirty="0" smtClean="0">
                <a:solidFill>
                  <a:schemeClr val="bg1"/>
                </a:solidFill>
              </a:rPr>
              <a:t>）；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如果</a:t>
            </a:r>
            <a:r>
              <a:rPr lang="zh-CN" altLang="en-US" sz="1000" dirty="0">
                <a:solidFill>
                  <a:schemeClr val="bg1"/>
                </a:solidFill>
              </a:rPr>
              <a:t>一桌多单时取第一单</a:t>
            </a:r>
            <a:r>
              <a:rPr lang="zh-CN" altLang="en-US" sz="1000" dirty="0" smtClean="0">
                <a:solidFill>
                  <a:schemeClr val="bg1"/>
                </a:solidFill>
              </a:rPr>
              <a:t>展示；</a:t>
            </a:r>
            <a:endParaRPr lang="zh-CN" altLang="en-US" sz="1000" dirty="0">
              <a:solidFill>
                <a:schemeClr val="bg1"/>
              </a:solidFill>
            </a:endParaRPr>
          </a:p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300288" y="2201809"/>
            <a:ext cx="1749340" cy="1812639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2866893" y="1070998"/>
            <a:ext cx="1182734" cy="908637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673350" y="2201809"/>
            <a:ext cx="1376278" cy="1531471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049626" y="2887269"/>
            <a:ext cx="4115931" cy="592518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049627" y="938086"/>
            <a:ext cx="4115931" cy="265823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counter登录成功后，在会员信息区中增加会员标签的展示</a:t>
            </a:r>
          </a:p>
        </p:txBody>
      </p:sp>
      <p:cxnSp>
        <p:nvCxnSpPr>
          <p:cNvPr id="5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343150" y="2201809"/>
            <a:ext cx="1706478" cy="1184329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049626" y="1259912"/>
            <a:ext cx="4115931" cy="660729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Counter</a:t>
            </a:r>
            <a:r>
              <a:rPr lang="zh-CN" altLang="en-US" sz="1000" dirty="0" smtClean="0">
                <a:solidFill>
                  <a:schemeClr val="bg1"/>
                </a:solidFill>
              </a:rPr>
              <a:t>可以修改会员</a:t>
            </a:r>
            <a:r>
              <a:rPr lang="zh-CN" altLang="en-US" sz="1000" dirty="0" smtClean="0">
                <a:solidFill>
                  <a:schemeClr val="bg1"/>
                </a:solidFill>
              </a:rPr>
              <a:t>标签：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</a:rPr>
              <a:t>   1.</a:t>
            </a:r>
            <a:r>
              <a:rPr lang="zh-CN" altLang="en-US" sz="1000" dirty="0" smtClean="0">
                <a:solidFill>
                  <a:schemeClr val="bg1"/>
                </a:solidFill>
              </a:rPr>
              <a:t>会员系统提供接口告诉那些标签可以修改；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</a:rPr>
              <a:t>   2.counter</a:t>
            </a:r>
            <a:r>
              <a:rPr lang="zh-CN" altLang="en-US" sz="1000" dirty="0" smtClean="0">
                <a:solidFill>
                  <a:schemeClr val="bg1"/>
                </a:solidFill>
              </a:rPr>
              <a:t>通过选择框方式修改，不修改输入性的内容；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</a:rPr>
              <a:t>   3.</a:t>
            </a:r>
            <a:r>
              <a:rPr lang="zh-CN" altLang="en-US" sz="1000" dirty="0">
                <a:solidFill>
                  <a:schemeClr val="bg1"/>
                </a:solidFill>
              </a:rPr>
              <a:t>会员</a:t>
            </a:r>
            <a:r>
              <a:rPr lang="zh-CN" altLang="en-US" sz="1000" dirty="0" smtClean="0">
                <a:solidFill>
                  <a:schemeClr val="bg1"/>
                </a:solidFill>
              </a:rPr>
              <a:t>标签的修改成功与否不影响订单流程；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36308" y="262165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对接系统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98100" y="2903115"/>
            <a:ext cx="34447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会员系统返回的会员信息中，增加特殊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会员标签；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会员系统提供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会员可修改字段查询接口和标签</a:t>
            </a:r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修改接口；</a:t>
            </a:r>
            <a:endParaRPr lang="en-US" altLang="zh-CN" sz="1000" b="1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OC报文格式中增加字段保存会员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标志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3687418" y="3942830"/>
            <a:ext cx="4959626" cy="992989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4761526" y="3657726"/>
            <a:ext cx="2781292" cy="285104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/>
          </a:p>
        </p:txBody>
      </p:sp>
      <p:sp>
        <p:nvSpPr>
          <p:cNvPr id="30" name="矩形 29"/>
          <p:cNvSpPr/>
          <p:nvPr/>
        </p:nvSpPr>
        <p:spPr>
          <a:xfrm>
            <a:off x="5636308" y="364639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需要注意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52631" y="3920156"/>
            <a:ext cx="502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counter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终端取单的时候，如果订单中缺少会员标志，需要调用会员接口重新获取特殊会员标志放入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订单；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2.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counter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终端进行订单会员登录时，从会员接口中获取标志，并保存到订单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中；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3.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终端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在查询桌位查询挂单接口中，挂单接口应该增加信息返回给终端展示。总部端需要额外保存在订单redis缓存中（参照order save redis），餐厅端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在</a:t>
            </a:r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DB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中；</a:t>
            </a:r>
            <a:endParaRPr lang="en-US" altLang="zh-CN" sz="1000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  <a:latin typeface="+mn-ea"/>
              </a:rPr>
              <a:t>4.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确保</a:t>
            </a: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和扫码互操作中会员信息的传递不</a:t>
            </a:r>
            <a:r>
              <a:rPr lang="zh-CN" altLang="en-US" sz="1000" dirty="0" smtClean="0">
                <a:solidFill>
                  <a:schemeClr val="bg1"/>
                </a:solidFill>
                <a:latin typeface="+mn-ea"/>
              </a:rPr>
              <a:t>丢失。</a:t>
            </a:r>
            <a:endParaRPr lang="zh-CN" altLang="en-US" sz="1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311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39" y="1002515"/>
            <a:ext cx="3887111" cy="24241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KDS</a:t>
            </a:r>
            <a:r>
              <a:rPr lang="zh-CN" altLang="en-US" dirty="0" smtClean="0"/>
              <a:t>出品状态同步</a:t>
            </a:r>
            <a:endParaRPr lang="en-US" dirty="0"/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9" y="890533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KDS</a:t>
            </a:r>
            <a:r>
              <a:rPr lang="zh-CN" altLang="en-US" sz="1000" dirty="0" smtClean="0">
                <a:solidFill>
                  <a:schemeClr val="bg1"/>
                </a:solidFill>
              </a:rPr>
              <a:t>提供“订单出品状态”和“品项出品状态”；</a:t>
            </a:r>
            <a:endParaRPr lang="en-US" altLang="zh-CN" sz="1000" dirty="0" smtClean="0">
              <a:solidFill>
                <a:schemeClr val="bg1"/>
              </a:solidFill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9" y="1178904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终端（餐厅和</a:t>
            </a:r>
            <a:r>
              <a:rPr lang="zh-CN" altLang="en-US" sz="1000" dirty="0" smtClean="0">
                <a:solidFill>
                  <a:schemeClr val="bg1"/>
                </a:solidFill>
              </a:rPr>
              <a:t>移动模式</a:t>
            </a:r>
            <a:r>
              <a:rPr lang="zh-CN" altLang="en-US" sz="1000" dirty="0">
                <a:solidFill>
                  <a:schemeClr val="bg1"/>
                </a:solidFill>
              </a:rPr>
              <a:t>）</a:t>
            </a:r>
            <a:r>
              <a:rPr lang="zh-CN" altLang="en-US" sz="1000" dirty="0" smtClean="0">
                <a:solidFill>
                  <a:schemeClr val="bg1"/>
                </a:solidFill>
              </a:rPr>
              <a:t>展现</a:t>
            </a:r>
            <a:r>
              <a:rPr lang="zh-CN" altLang="en-US" sz="1000" dirty="0">
                <a:solidFill>
                  <a:schemeClr val="bg1"/>
                </a:solidFill>
              </a:rPr>
              <a:t>“订单出品状态”和“品项出品状态”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8" y="1467275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终端（</a:t>
            </a:r>
            <a:r>
              <a:rPr lang="zh-CN" altLang="en-US" sz="1000" dirty="0" smtClean="0">
                <a:solidFill>
                  <a:schemeClr val="bg1"/>
                </a:solidFill>
              </a:rPr>
              <a:t>餐厅模式）仅仅展现</a:t>
            </a:r>
            <a:r>
              <a:rPr lang="zh-CN" altLang="en-US" sz="1000" dirty="0">
                <a:solidFill>
                  <a:schemeClr val="bg1"/>
                </a:solidFill>
              </a:rPr>
              <a:t>订单出品状态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8" y="1755646"/>
            <a:ext cx="4115931" cy="56740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订单</a:t>
            </a:r>
            <a:r>
              <a:rPr lang="zh-CN" altLang="en-US" sz="1000" dirty="0">
                <a:solidFill>
                  <a:schemeClr val="bg1"/>
                </a:solidFill>
              </a:rPr>
              <a:t>出品</a:t>
            </a:r>
            <a:r>
              <a:rPr lang="zh-CN" altLang="en-US" sz="1000" dirty="0" smtClean="0">
                <a:solidFill>
                  <a:schemeClr val="bg1"/>
                </a:solidFill>
              </a:rPr>
              <a:t>状态：蓝色订单正常制作、</a:t>
            </a:r>
            <a:r>
              <a:rPr lang="zh-CN" altLang="en-US" sz="1000" dirty="0">
                <a:solidFill>
                  <a:schemeClr val="bg1"/>
                </a:solidFill>
              </a:rPr>
              <a:t>红色是</a:t>
            </a:r>
            <a:r>
              <a:rPr lang="zh-CN" altLang="en-US" sz="1000" dirty="0" smtClean="0">
                <a:solidFill>
                  <a:schemeClr val="bg1"/>
                </a:solidFill>
              </a:rPr>
              <a:t>已经订单中的餐品已经有延迟制作、</a:t>
            </a:r>
            <a:r>
              <a:rPr lang="zh-CN" altLang="en-US" sz="1000" dirty="0">
                <a:solidFill>
                  <a:schemeClr val="bg1"/>
                </a:solidFill>
              </a:rPr>
              <a:t>黄色</a:t>
            </a:r>
            <a:r>
              <a:rPr lang="zh-CN" altLang="en-US" sz="1000" dirty="0" smtClean="0">
                <a:solidFill>
                  <a:schemeClr val="bg1"/>
                </a:solidFill>
              </a:rPr>
              <a:t>是订单制作延迟</a:t>
            </a:r>
            <a:r>
              <a:rPr lang="zh-CN" altLang="en-US" sz="1000" dirty="0">
                <a:solidFill>
                  <a:schemeClr val="bg1"/>
                </a:solidFill>
              </a:rPr>
              <a:t>风险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8" y="2387459"/>
            <a:ext cx="4115931" cy="633341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品项出品状态：在订单</a:t>
            </a:r>
            <a:r>
              <a:rPr lang="zh-CN" altLang="en-US" sz="1000" dirty="0">
                <a:solidFill>
                  <a:schemeClr val="bg1"/>
                </a:solidFill>
              </a:rPr>
              <a:t>详情</a:t>
            </a:r>
            <a:r>
              <a:rPr lang="zh-CN" altLang="en-US" sz="1000" dirty="0" smtClean="0">
                <a:solidFill>
                  <a:schemeClr val="bg1"/>
                </a:solidFill>
              </a:rPr>
              <a:t>区展示，展现</a:t>
            </a:r>
            <a:r>
              <a:rPr lang="zh-CN" altLang="en-US" sz="1000" dirty="0">
                <a:solidFill>
                  <a:schemeClr val="bg1"/>
                </a:solidFill>
              </a:rPr>
              <a:t>方式用红灯</a:t>
            </a:r>
            <a:r>
              <a:rPr lang="zh-CN" altLang="en-US" sz="1000" dirty="0" smtClean="0">
                <a:solidFill>
                  <a:schemeClr val="bg1"/>
                </a:solidFill>
              </a:rPr>
              <a:t>（餐品延迟制作）</a:t>
            </a:r>
            <a:r>
              <a:rPr lang="zh-CN" altLang="en-US" sz="1000" dirty="0">
                <a:solidFill>
                  <a:schemeClr val="bg1"/>
                </a:solidFill>
              </a:rPr>
              <a:t>、黄灯</a:t>
            </a:r>
            <a:r>
              <a:rPr lang="zh-CN" altLang="en-US" sz="1000" dirty="0" smtClean="0">
                <a:solidFill>
                  <a:schemeClr val="bg1"/>
                </a:solidFill>
              </a:rPr>
              <a:t>（制作中，</a:t>
            </a:r>
            <a:r>
              <a:rPr lang="zh-CN" altLang="en-US" sz="1000" dirty="0">
                <a:solidFill>
                  <a:schemeClr val="bg1"/>
                </a:solidFill>
              </a:rPr>
              <a:t>存在延迟出单的风险</a:t>
            </a:r>
            <a:r>
              <a:rPr lang="zh-CN" altLang="en-US" sz="1000" dirty="0" smtClean="0">
                <a:solidFill>
                  <a:schemeClr val="bg1"/>
                </a:solidFill>
              </a:rPr>
              <a:t>）</a:t>
            </a:r>
            <a:r>
              <a:rPr lang="zh-CN" altLang="en-US" sz="1000" dirty="0">
                <a:solidFill>
                  <a:schemeClr val="bg1"/>
                </a:solidFill>
              </a:rPr>
              <a:t>、绿灯</a:t>
            </a:r>
            <a:r>
              <a:rPr lang="zh-CN" altLang="en-US" sz="1000" dirty="0" smtClean="0">
                <a:solidFill>
                  <a:schemeClr val="bg1"/>
                </a:solidFill>
              </a:rPr>
              <a:t>（餐品已</a:t>
            </a:r>
            <a:r>
              <a:rPr lang="zh-CN" altLang="en-US" sz="1000" dirty="0">
                <a:solidFill>
                  <a:schemeClr val="bg1"/>
                </a:solidFill>
              </a:rPr>
              <a:t>完成）来分区展示；</a:t>
            </a:r>
          </a:p>
        </p:txBody>
      </p:sp>
      <p:cxnSp>
        <p:nvCxnSpPr>
          <p:cNvPr id="3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011557" y="1477445"/>
            <a:ext cx="1803381" cy="561904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524539" y="2039349"/>
            <a:ext cx="2290399" cy="656747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011557" y="1919420"/>
            <a:ext cx="1803381" cy="119929"/>
          </a:xfrm>
          <a:prstGeom prst="straightConnector1">
            <a:avLst/>
          </a:prstGeom>
          <a:ln w="3175">
            <a:solidFill>
              <a:schemeClr val="bg1">
                <a:lumMod val="65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285875" y="2704130"/>
            <a:ext cx="3529063" cy="153441"/>
          </a:xfrm>
          <a:prstGeom prst="straightConnector1">
            <a:avLst/>
          </a:prstGeom>
          <a:ln w="3175">
            <a:solidFill>
              <a:srgbClr val="F78E1E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43536" y="1748383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43536" y="2010697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43536" y="2262535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43536" y="2514373"/>
            <a:ext cx="91440" cy="914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814937" y="3085209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小票、COD不需要显示”订单出品状况“和”品项出品状况“</a:t>
            </a: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264160" y="1693566"/>
            <a:ext cx="1021715" cy="1164005"/>
          </a:xfrm>
          <a:prstGeom prst="rect">
            <a:avLst/>
          </a:prstGeom>
          <a:noFill/>
          <a:ln w="9525">
            <a:solidFill>
              <a:srgbClr val="F78E1E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990072" y="3659057"/>
            <a:ext cx="7934443" cy="142503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6142580" y="3373953"/>
            <a:ext cx="2781292" cy="285104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/>
          </a:p>
        </p:txBody>
      </p:sp>
      <p:sp>
        <p:nvSpPr>
          <p:cNvPr id="33" name="矩形 32"/>
          <p:cNvSpPr/>
          <p:nvPr/>
        </p:nvSpPr>
        <p:spPr>
          <a:xfrm>
            <a:off x="7017362" y="336261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需要注意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97278" y="3636383"/>
            <a:ext cx="78620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1.总部端、餐厅端 桌位查询挂单接口增加 “订单出品状况”信息的返回;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2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总部端、餐厅端的订单查询接口增加”订单出品状况“信息返回；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3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餐厅端的订单查询接口增加”品项出品状况“信息</a:t>
            </a:r>
            <a:r>
              <a:rPr lang="zh-CN" altLang="en-US" sz="1000" dirty="0" smtClean="0">
                <a:solidFill>
                  <a:schemeClr val="bg1"/>
                </a:solidFill>
              </a:rPr>
              <a:t>返回；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4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cpos counter餐厅服务需要对“订单出品状况” 和 “品项的出品状况”的事件进行业务处理，按品项和订单维度分别保持最新状态结果（应需考虑时间戳时序，若db中最新状态对应的时间戳大于等于待更新记录的时间戳，则不更新）；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5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餐厅端仅对“订单出品状况”事件，同步到总部端。“品项出品状况”不同步到总部端；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6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总部端接收餐厅端同步的“订单出品状况”事件，进行业务处理，按订单维度分别保持最新状态结果；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7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餐厅端、总部端增加出品状况业务数据的历史数据清理任务；</a:t>
            </a:r>
          </a:p>
          <a:p>
            <a:r>
              <a:rPr lang="en-US" altLang="zh-CN" sz="1000" dirty="0" smtClean="0">
                <a:solidFill>
                  <a:schemeClr val="bg1"/>
                </a:solidFill>
              </a:rPr>
              <a:t>8</a:t>
            </a:r>
            <a:r>
              <a:rPr lang="zh-CN" altLang="en-US" sz="1000" dirty="0" smtClean="0">
                <a:solidFill>
                  <a:schemeClr val="bg1"/>
                </a:solidFill>
              </a:rPr>
              <a:t>.</a:t>
            </a:r>
            <a:r>
              <a:rPr lang="zh-CN" altLang="en-US" sz="1000" dirty="0">
                <a:solidFill>
                  <a:schemeClr val="bg1"/>
                </a:solidFill>
              </a:rPr>
              <a:t>总部端缓存清理（可能涉及到多站）</a:t>
            </a:r>
            <a:r>
              <a:rPr lang="zh-CN" altLang="en-US" sz="1000" dirty="0" smtClean="0">
                <a:solidFill>
                  <a:schemeClr val="bg1"/>
                </a:solidFill>
              </a:rPr>
              <a:t>；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84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KDS</a:t>
            </a:r>
            <a:r>
              <a:rPr lang="zh-CN" altLang="en-US" dirty="0" smtClean="0"/>
              <a:t>出品状态同步（关联系统）</a:t>
            </a:r>
            <a:endParaRPr lang="en-US" dirty="0"/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583325" y="1484653"/>
            <a:ext cx="7955279" cy="617147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bg1"/>
                </a:solidFill>
              </a:rPr>
              <a:t>OC 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属性调整</a:t>
            </a:r>
            <a:endParaRPr lang="en-US" altLang="zh-CN" sz="1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</a:rPr>
              <a:t>1</a:t>
            </a:r>
            <a:r>
              <a:rPr lang="zh-CN" altLang="en-US" sz="1000" dirty="0">
                <a:solidFill>
                  <a:schemeClr val="bg1"/>
                </a:solidFill>
              </a:rPr>
              <a:t>.OC订单格式调整，考虑增加品项唯一标识，用于“品项出品状况”更新状态时识别订单中的品项</a:t>
            </a:r>
            <a:r>
              <a:rPr lang="zh-CN" altLang="en-US" sz="1000" dirty="0" smtClean="0">
                <a:solidFill>
                  <a:schemeClr val="bg1"/>
                </a:solidFill>
              </a:rPr>
              <a:t>；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583325" y="2968520"/>
            <a:ext cx="7955279" cy="777367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1000" b="1" dirty="0" smtClean="0">
                <a:solidFill>
                  <a:schemeClr val="bg1"/>
                </a:solidFill>
              </a:rPr>
              <a:t>KDS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注意事项</a:t>
            </a:r>
            <a:endParaRPr lang="zh-CN" altLang="en-US" sz="1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1.KDS提供“订单出品状态”和“品项出品状态”，暂定事件的方式传递数据；</a:t>
            </a: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2.KDS针对状态变更，产生变更后的事件，需要保证时序性到餐厅终端</a:t>
            </a:r>
            <a:r>
              <a:rPr lang="zh-CN" altLang="en-US" sz="1000" dirty="0" smtClean="0">
                <a:solidFill>
                  <a:schemeClr val="bg1"/>
                </a:solidFill>
              </a:rPr>
              <a:t>；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583325" y="2246922"/>
            <a:ext cx="7955279" cy="578259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 smtClean="0">
                <a:solidFill>
                  <a:schemeClr val="bg1"/>
                </a:solidFill>
              </a:rPr>
              <a:t>扫码点餐注意事项</a:t>
            </a:r>
            <a:endParaRPr lang="zh-CN" altLang="en-US" sz="10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bg1"/>
                </a:solidFill>
              </a:rPr>
              <a:t>1.</a:t>
            </a:r>
            <a:r>
              <a:rPr lang="zh-CN" altLang="en-US" sz="1000" dirty="0">
                <a:solidFill>
                  <a:schemeClr val="bg1"/>
                </a:solidFill>
              </a:rPr>
              <a:t>在互操作场景下，扫码点餐需保证保持该字段值的传递，扫码点餐增加的品项也需要维护好该字段；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91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</a:t>
            </a:r>
            <a:r>
              <a:rPr lang="zh-CN" altLang="en-US" dirty="0" smtClean="0"/>
              <a:t>推荐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01" y="1729212"/>
            <a:ext cx="3540021" cy="2494105"/>
          </a:xfrm>
          <a:prstGeom prst="rect">
            <a:avLst/>
          </a:prstGeom>
        </p:spPr>
      </p:pic>
      <p:sp>
        <p:nvSpPr>
          <p:cNvPr id="8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97490" y="2721478"/>
            <a:ext cx="2983536" cy="1501839"/>
          </a:xfrm>
          <a:prstGeom prst="rect">
            <a:avLst/>
          </a:prstGeom>
          <a:noFill/>
          <a:ln w="9525">
            <a:solidFill>
              <a:srgbClr val="002060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436566" y="1328859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扫码展现会员信息的时候，同时列出来</a:t>
            </a:r>
            <a:r>
              <a:rPr lang="en-US" altLang="zh-CN" sz="1000" dirty="0">
                <a:solidFill>
                  <a:schemeClr val="bg1"/>
                </a:solidFill>
              </a:rPr>
              <a:t>AI</a:t>
            </a:r>
            <a:r>
              <a:rPr lang="zh-CN" altLang="en-US" sz="1000" dirty="0">
                <a:solidFill>
                  <a:schemeClr val="bg1"/>
                </a:solidFill>
              </a:rPr>
              <a:t>推荐的菜</a:t>
            </a:r>
            <a:r>
              <a:rPr lang="zh-CN" altLang="en-US" sz="1000" dirty="0" smtClean="0">
                <a:solidFill>
                  <a:schemeClr val="bg1"/>
                </a:solidFill>
              </a:rPr>
              <a:t>品（</a:t>
            </a:r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固定两个菜？？</a:t>
            </a:r>
            <a:r>
              <a:rPr lang="zh-CN" altLang="en-US" sz="1000" dirty="0" smtClean="0">
                <a:solidFill>
                  <a:schemeClr val="bg1"/>
                </a:solidFill>
              </a:rPr>
              <a:t>）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436566" y="1617230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AI</a:t>
            </a:r>
            <a:r>
              <a:rPr lang="zh-CN" altLang="en-US" sz="1000" dirty="0" smtClean="0">
                <a:solidFill>
                  <a:schemeClr val="bg1"/>
                </a:solidFill>
              </a:rPr>
              <a:t>推荐菜品下展示标签，“优惠券”、“顾客常点”等标签由</a:t>
            </a:r>
            <a:r>
              <a:rPr lang="en-US" altLang="zh-CN" sz="1000" dirty="0" smtClean="0">
                <a:solidFill>
                  <a:schemeClr val="bg1"/>
                </a:solidFill>
              </a:rPr>
              <a:t>AI</a:t>
            </a:r>
            <a:r>
              <a:rPr lang="zh-CN" altLang="en-US" sz="1000" dirty="0" smtClean="0">
                <a:solidFill>
                  <a:schemeClr val="bg1"/>
                </a:solidFill>
              </a:rPr>
              <a:t>接口提供；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436565" y="1916784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终端展示需要两个</a:t>
            </a:r>
            <a:r>
              <a:rPr lang="en-US" altLang="zh-CN" sz="1000" dirty="0" smtClean="0">
                <a:solidFill>
                  <a:schemeClr val="bg1"/>
                </a:solidFill>
              </a:rPr>
              <a:t>tag</a:t>
            </a:r>
            <a:r>
              <a:rPr lang="zh-CN" altLang="en-US" sz="1000" dirty="0" smtClean="0">
                <a:solidFill>
                  <a:schemeClr val="bg1"/>
                </a:solidFill>
              </a:rPr>
              <a:t>，一个展现当前</a:t>
            </a:r>
            <a:r>
              <a:rPr lang="zh-CN" altLang="en-US" sz="1000" dirty="0">
                <a:solidFill>
                  <a:schemeClr val="bg1"/>
                </a:solidFill>
              </a:rPr>
              <a:t>的</a:t>
            </a:r>
            <a:r>
              <a:rPr lang="zh-CN" altLang="en-US" sz="1000" dirty="0" smtClean="0">
                <a:solidFill>
                  <a:schemeClr val="bg1"/>
                </a:solidFill>
              </a:rPr>
              <a:t>券信息，一个展现</a:t>
            </a:r>
            <a:r>
              <a:rPr lang="en-US" altLang="zh-CN" sz="1000" dirty="0" smtClean="0">
                <a:solidFill>
                  <a:schemeClr val="bg1"/>
                </a:solidFill>
              </a:rPr>
              <a:t>AI</a:t>
            </a:r>
            <a:r>
              <a:rPr lang="zh-CN" altLang="en-US" sz="1000" dirty="0" smtClean="0">
                <a:solidFill>
                  <a:schemeClr val="bg1"/>
                </a:solidFill>
              </a:rPr>
              <a:t>推荐信息；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136067-DB28-C14A-8571-BF5AFEC2C5A2}"/>
              </a:ext>
            </a:extLst>
          </p:cNvPr>
          <p:cNvSpPr>
            <a:spLocks/>
          </p:cNvSpPr>
          <p:nvPr/>
        </p:nvSpPr>
        <p:spPr bwMode="auto">
          <a:xfrm>
            <a:off x="4761526" y="2891541"/>
            <a:ext cx="2781292" cy="285104"/>
          </a:xfrm>
          <a:prstGeom prst="rect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/>
          <a:p>
            <a:pPr algn="ctr"/>
            <a:endParaRPr lang="en-US" altLang="zh-CN" sz="1000" b="1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049626" y="3145822"/>
            <a:ext cx="4115931" cy="833393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46539" y="2880205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bg1"/>
                </a:solidFill>
              </a:rPr>
              <a:t>AI</a:t>
            </a:r>
            <a:r>
              <a:rPr lang="zh-CN" altLang="en-US" sz="1400" b="1" dirty="0" smtClean="0">
                <a:solidFill>
                  <a:schemeClr val="bg1"/>
                </a:solidFill>
              </a:rPr>
              <a:t>接口保证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98100" y="3161669"/>
            <a:ext cx="40674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  <a:latin typeface="+mn-ea"/>
              </a:rPr>
              <a:t>1.AI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接口将标签同步带过来；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000" b="1" dirty="0" smtClean="0">
                <a:solidFill>
                  <a:schemeClr val="bg1"/>
                </a:solidFill>
                <a:latin typeface="+mn-ea"/>
              </a:rPr>
              <a:t>2.AI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接口保证</a:t>
            </a:r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推荐餐品带“优惠券”时，会员确实拥有该优惠券，保证券的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可用性；</a:t>
            </a:r>
            <a:endParaRPr lang="en-US" altLang="zh-CN" sz="10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000" b="1" dirty="0" smtClean="0">
                <a:solidFill>
                  <a:schemeClr val="bg1"/>
                </a:solidFill>
                <a:latin typeface="+mn-ea"/>
              </a:rPr>
              <a:t>3.</a:t>
            </a:r>
            <a:r>
              <a:rPr lang="en-US" altLang="zh-CN" sz="1000" b="1" dirty="0">
                <a:solidFill>
                  <a:schemeClr val="bg1"/>
                </a:solidFill>
                <a:latin typeface="+mn-ea"/>
              </a:rPr>
              <a:t> 2.AI</a:t>
            </a:r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接口保证推荐餐品带“优惠券”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时，需要提供券号，由</a:t>
            </a:r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自动完成券的</a:t>
            </a:r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核销，核销时要考虑</a:t>
            </a:r>
            <a:r>
              <a:rPr lang="en-US" altLang="zh-CN" sz="1000" b="1" dirty="0">
                <a:solidFill>
                  <a:schemeClr val="bg1"/>
                </a:solidFill>
                <a:latin typeface="+mn-ea"/>
              </a:rPr>
              <a:t>daypart</a:t>
            </a:r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、券可核销的次数</a:t>
            </a:r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等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</a:rPr>
              <a:t>信息；</a:t>
            </a:r>
            <a:endParaRPr lang="en-US" altLang="zh-CN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C78A46E7-4E8D-3746-A3D4-93BA538F6BBD}"/>
              </a:ext>
            </a:extLst>
          </p:cNvPr>
          <p:cNvSpPr>
            <a:spLocks/>
          </p:cNvSpPr>
          <p:nvPr/>
        </p:nvSpPr>
        <p:spPr bwMode="auto">
          <a:xfrm>
            <a:off x="4436565" y="2216338"/>
            <a:ext cx="4115931" cy="223964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先不考虑惊喜</a:t>
            </a:r>
            <a:r>
              <a:rPr lang="zh-CN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推荐？？</a:t>
            </a:r>
            <a:endParaRPr lang="zh-CN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3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惊喜券（需要业务侧先明确场景）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6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需求理解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29209" y="906349"/>
            <a:ext cx="90147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00" dirty="0"/>
          </a:p>
          <a:p>
            <a:r>
              <a:rPr lang="zh-CN" altLang="en-US" sz="1000" b="1" dirty="0"/>
              <a:t>排队下单：</a:t>
            </a:r>
          </a:p>
          <a:p>
            <a:r>
              <a:rPr lang="zh-CN" altLang="en-US" sz="1000" b="1" dirty="0"/>
              <a:t>开单接口（桌位、人数、会员标识）--&gt;排队系统，该接口补全订单交易类别、订单号、会员标识、产品为空；</a:t>
            </a:r>
          </a:p>
          <a:p>
            <a:r>
              <a:rPr lang="zh-CN" altLang="en-US" sz="1000" b="1" dirty="0"/>
              <a:t>counter支持修改备注（有无儿童）；</a:t>
            </a:r>
          </a:p>
          <a:p>
            <a:r>
              <a:rPr lang="zh-CN" altLang="en-US" sz="1000" b="1" dirty="0"/>
              <a:t>支持开单未点餐：是否需要通过orderType增加新类型用此来标识？</a:t>
            </a:r>
          </a:p>
          <a:p>
            <a:r>
              <a:rPr lang="zh-CN" altLang="en-US" sz="1000" b="1" dirty="0"/>
              <a:t>此类订单传递到餐厅后，是否需要传递OC和KDS？？？没有产品传递给KDS没有任何意义，是否需要传递OC呢？</a:t>
            </a:r>
          </a:p>
          <a:p>
            <a:endParaRPr lang="zh-CN" altLang="en-US" sz="1000" b="1" dirty="0"/>
          </a:p>
          <a:p>
            <a:r>
              <a:rPr lang="zh-CN" altLang="en-US" sz="1000" b="1" dirty="0"/>
              <a:t>预点单：</a:t>
            </a:r>
          </a:p>
          <a:p>
            <a:r>
              <a:rPr lang="zh-CN" altLang="en-US" sz="1000" b="1" dirty="0"/>
              <a:t>预点单只支持扫码点餐下单，需要对接cpos counter订单服务，扫码需要能够识别出来排队下单产生的开单，并按照会员标识找桌位上的开单走改单，完成预点单-&gt;正式单的转变</a:t>
            </a:r>
          </a:p>
          <a:p>
            <a:r>
              <a:rPr lang="zh-CN" altLang="en-US" sz="1000" b="1" dirty="0">
                <a:solidFill>
                  <a:srgbClr val="FF0000"/>
                </a:solidFill>
              </a:rPr>
              <a:t>问题：预点单和排队下单的关系是什么？？？</a:t>
            </a:r>
          </a:p>
          <a:p>
            <a:endParaRPr lang="zh-CN" altLang="en-US" sz="1000" dirty="0">
              <a:solidFill>
                <a:srgbClr val="FF0000"/>
              </a:solidFill>
            </a:endParaRPr>
          </a:p>
          <a:p>
            <a:r>
              <a:rPr lang="zh-CN" altLang="en-US" sz="1000" b="1" dirty="0"/>
              <a:t>特殊会员标志：</a:t>
            </a:r>
          </a:p>
          <a:p>
            <a:r>
              <a:rPr lang="zh-CN" altLang="en-US" sz="1000" b="1" dirty="0"/>
              <a:t>1.会员系统返回的会员信息中，增加特殊会员标志（VIP 当天生日 普通会员）；</a:t>
            </a:r>
          </a:p>
          <a:p>
            <a:r>
              <a:rPr lang="zh-CN" altLang="en-US" sz="1000" b="1" dirty="0">
                <a:solidFill>
                  <a:srgbClr val="FF0000"/>
                </a:solidFill>
              </a:rPr>
              <a:t>问题：是否还有新客标记？？</a:t>
            </a:r>
          </a:p>
          <a:p>
            <a:r>
              <a:rPr lang="zh-CN" altLang="en-US" sz="1000" b="1" dirty="0">
                <a:solidFill>
                  <a:srgbClr val="FF0000"/>
                </a:solidFill>
              </a:rPr>
              <a:t>问题：会员信息是从coupon中获取的还是从会员系统获取？？？</a:t>
            </a:r>
          </a:p>
          <a:p>
            <a:r>
              <a:rPr lang="zh-CN" altLang="en-US" sz="1000" b="1" dirty="0"/>
              <a:t>2.OC报文格式中增加字段保存会员标志（VIP 当天生日 普通会员）</a:t>
            </a:r>
          </a:p>
          <a:p>
            <a:r>
              <a:rPr lang="zh-CN" altLang="en-US" sz="1000" b="1" dirty="0"/>
              <a:t>3.counter终端进行订单会员登录时，从会员接口中获取标志，并保存到订单中；</a:t>
            </a:r>
          </a:p>
          <a:p>
            <a:r>
              <a:rPr lang="zh-CN" altLang="en-US" sz="1000" b="1" dirty="0"/>
              <a:t>4.counter终端取单的时候，如果订单中缺少会员标志，需要调用会员接口重新获取特殊会员标志放入订单；</a:t>
            </a:r>
          </a:p>
          <a:p>
            <a:r>
              <a:rPr lang="zh-CN" altLang="en-US" sz="1000" b="1" dirty="0"/>
              <a:t>5.终端桌位上展现会员标识，如果一桌多单时取第一单；</a:t>
            </a:r>
          </a:p>
          <a:p>
            <a:r>
              <a:rPr lang="zh-CN" altLang="en-US" sz="1000" b="1" dirty="0"/>
              <a:t>6.终端在查询桌位查询挂单接口中，挂单接口应该增加信息返回给终端展示。总部端需要额外保存在订单redis缓存中（参照order save redis），餐厅端在db中；</a:t>
            </a:r>
          </a:p>
          <a:p>
            <a:r>
              <a:rPr lang="zh-CN" altLang="en-US" sz="1000" b="1" dirty="0"/>
              <a:t>7.确保和扫码互操作中会员信息的传递不丢失；</a:t>
            </a:r>
          </a:p>
          <a:p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3721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44538</TotalTime>
  <Words>2501</Words>
  <Application>Microsoft Office PowerPoint</Application>
  <PresentationFormat>全屏显示(16:9)</PresentationFormat>
  <Paragraphs>163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HelveticaNeueLT Std</vt:lpstr>
      <vt:lpstr>微软雅黑</vt:lpstr>
      <vt:lpstr>Arial</vt:lpstr>
      <vt:lpstr>Wingdings</vt:lpstr>
      <vt:lpstr>2016 HDS Corporate</vt:lpstr>
      <vt:lpstr>CPOS Counter项目</vt:lpstr>
      <vt:lpstr>排队下单</vt:lpstr>
      <vt:lpstr>预点单（cpos不涉及到开发）</vt:lpstr>
      <vt:lpstr>会员标签</vt:lpstr>
      <vt:lpstr>KDS出品状态同步</vt:lpstr>
      <vt:lpstr>KDS出品状态同步（关联系统）</vt:lpstr>
      <vt:lpstr>AI推荐</vt:lpstr>
      <vt:lpstr>惊喜券（需要业务侧先明确场景）</vt:lpstr>
      <vt:lpstr>需求理解</vt:lpstr>
      <vt:lpstr>需求理解</vt:lpstr>
      <vt:lpstr>需求理解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Liu, Dehui</cp:lastModifiedBy>
  <cp:revision>4199</cp:revision>
  <cp:lastPrinted>2018-07-31T03:56:48Z</cp:lastPrinted>
  <dcterms:created xsi:type="dcterms:W3CDTF">2018-07-31T03:56:48Z</dcterms:created>
  <dcterms:modified xsi:type="dcterms:W3CDTF">2020-08-06T06:25:07Z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