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25" r:id="rId2"/>
    <p:sldId id="673" r:id="rId3"/>
    <p:sldId id="676" r:id="rId4"/>
    <p:sldId id="677" r:id="rId5"/>
    <p:sldId id="679" r:id="rId6"/>
    <p:sldId id="678" r:id="rId7"/>
    <p:sldId id="680" r:id="rId8"/>
    <p:sldId id="681" r:id="rId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F78E1E"/>
    <a:srgbClr val="000000"/>
    <a:srgbClr val="135295"/>
    <a:srgbClr val="2C4B80"/>
    <a:srgbClr val="F18B00"/>
    <a:srgbClr val="CCFF99"/>
    <a:srgbClr val="999999"/>
    <a:srgbClr val="011E2D"/>
    <a:srgbClr val="032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09" autoAdjust="0"/>
  </p:normalViewPr>
  <p:slideViewPr>
    <p:cSldViewPr snapToGrid="0" showGuides="1">
      <p:cViewPr>
        <p:scale>
          <a:sx n="100" d="100"/>
          <a:sy n="100" d="100"/>
        </p:scale>
        <p:origin x="498" y="-366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7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28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是否会员；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会员生日信息；仅显示“本月寿星”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儿童生日、性别：显示“本月孩子生日”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lifecycle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（会员属性）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会员级别）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----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角标： 本月寿星、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、会员、非会员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金：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金总额、临期金额；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名字字符串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产品偏好标签（字符串）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口味爱好（字符串）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忌口标签列表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详细信息展示（可下拉框选择？）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评价（字符串）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详细信息展示第一行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推荐菜品列表（推荐接口）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单品、套餐、券（先不使用），描述带理由。需要能直接点</a:t>
            </a:r>
          </a:p>
        </p:txBody>
      </p:sp>
    </p:spTree>
    <p:extLst>
      <p:ext uri="{BB962C8B-B14F-4D97-AF65-F5344CB8AC3E}">
        <p14:creationId xmlns:p14="http://schemas.microsoft.com/office/powerpoint/2010/main" val="34439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1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61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9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err="1" smtClean="0"/>
              <a:t>Instore</a:t>
            </a:r>
            <a:r>
              <a:rPr lang="en-US" altLang="zh-CN" dirty="0" smtClean="0"/>
              <a:t> CRM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Aug, </a:t>
            </a:r>
            <a:r>
              <a:rPr lang="en-US" altLang="zh-CN" dirty="0" smtClean="0"/>
              <a:t>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排队下单（领位）</a:t>
            </a:r>
            <a:endParaRPr 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15308" y="1894090"/>
            <a:ext cx="4676637" cy="2155549"/>
            <a:chOff x="115308" y="1894090"/>
            <a:chExt cx="4676637" cy="2155549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198849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排队系统</a:t>
              </a:r>
              <a:endParaRPr lang="zh-CN" altLang="en-US" sz="900" dirty="0"/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1898490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>
                  <a:solidFill>
                    <a:srgbClr val="C00000"/>
                  </a:solidFill>
                </a:rPr>
                <a:t>总部</a:t>
              </a:r>
              <a:r>
                <a:rPr lang="zh-CN" altLang="en-US" sz="900" dirty="0" smtClean="0">
                  <a:solidFill>
                    <a:srgbClr val="C00000"/>
                  </a:solidFill>
                </a:rPr>
                <a:t>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1195308" y="2114490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2781363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</a:rPr>
                <a:t>餐厅端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3617639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>
                  <a:solidFill>
                    <a:srgbClr val="C00000"/>
                  </a:solidFill>
                </a:rPr>
                <a:t>KDS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945" y="1988473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Order Center</a:t>
              </a:r>
              <a:endParaRPr lang="zh-CN" altLang="en-US" sz="900" dirty="0"/>
            </a:p>
          </p:txBody>
        </p:sp>
        <p:cxnSp>
          <p:nvCxnSpPr>
            <p:cNvPr id="20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2727945" y="2330490"/>
              <a:ext cx="0" cy="4508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2727945" y="3213363"/>
              <a:ext cx="0" cy="40427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444229" y="1894090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1.</a:t>
              </a:r>
              <a:r>
                <a:rPr lang="zh-CN" altLang="en-US" sz="1000" dirty="0" smtClean="0"/>
                <a:t>开</a:t>
              </a:r>
              <a:r>
                <a:rPr lang="zh-CN" altLang="en-US" sz="1000" dirty="0"/>
                <a:t>单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870674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/>
                <a:t>Counter</a:t>
              </a:r>
              <a:r>
                <a:rPr lang="en-US" altLang="zh-CN" sz="900" dirty="0" smtClean="0"/>
                <a:t> </a:t>
              </a:r>
              <a:r>
                <a:rPr lang="zh-CN" altLang="en-US" sz="900" dirty="0"/>
                <a:t>终端</a:t>
              </a:r>
            </a:p>
          </p:txBody>
        </p:sp>
        <p:cxnSp>
          <p:nvCxnSpPr>
            <p:cNvPr id="3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195308" y="2996674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444229" y="277627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37571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MPOS</a:t>
              </a:r>
              <a:endParaRPr lang="zh-CN" altLang="en-US" sz="900" dirty="0"/>
            </a:p>
          </p:txBody>
        </p:sp>
        <p:cxnSp>
          <p:nvCxnSpPr>
            <p:cNvPr id="4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95308" y="2240473"/>
              <a:ext cx="992637" cy="26123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70756" y="2204571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5" name="十字形 44"/>
            <p:cNvSpPr/>
            <p:nvPr/>
          </p:nvSpPr>
          <p:spPr>
            <a:xfrm rot="18851109">
              <a:off x="2628917" y="3308325"/>
              <a:ext cx="198052" cy="198052"/>
            </a:xfrm>
            <a:prstGeom prst="plus">
              <a:avLst>
                <a:gd name="adj" fmla="val 403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+mj-lt"/>
              </a:endParaRPr>
            </a:p>
          </p:txBody>
        </p:sp>
        <p:cxnSp>
          <p:nvCxnSpPr>
            <p:cNvPr id="4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8" idx="1"/>
              <a:endCxn id="11" idx="3"/>
            </p:cNvCxnSpPr>
            <p:nvPr/>
          </p:nvCxnSpPr>
          <p:spPr>
            <a:xfrm flipH="1">
              <a:off x="3267945" y="2114473"/>
              <a:ext cx="444000" cy="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301851" y="192980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?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041900" y="1361317"/>
            <a:ext cx="4080973" cy="1906003"/>
          </a:xfrm>
          <a:prstGeom prst="rect">
            <a:avLst/>
          </a:prstGeom>
          <a:solidFill>
            <a:srgbClr val="3131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总部端提供开单接口，排队系统调用接口完成开单操作；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开单数据总部端数据传递到餐厅端；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终端可以通过修改备注的方式修改有无儿童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不管是否是会员都可以开单；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5.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桌位号随意分配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zh-CN" altLang="zh-CN" sz="1000" dirty="0">
                <a:solidFill>
                  <a:schemeClr val="bg1"/>
                </a:solidFill>
                <a:latin typeface="+mn-ea"/>
              </a:rPr>
              <a:t>桌位是在用的，也可以</a:t>
            </a:r>
            <a:r>
              <a:rPr lang="zh-CN" altLang="zh-CN" sz="1000" dirty="0" smtClean="0">
                <a:solidFill>
                  <a:schemeClr val="bg1"/>
                </a:solidFill>
                <a:latin typeface="+mn-ea"/>
              </a:rPr>
              <a:t>分配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（建议采用数字最小的未被占用的桌位号）；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6.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需要给排队系统返回是否开单成功；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7.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开单</a:t>
            </a:r>
            <a:r>
              <a:rPr lang="zh-CN" altLang="zh-CN" sz="1000" dirty="0" smtClean="0">
                <a:solidFill>
                  <a:schemeClr val="bg1"/>
                </a:solidFill>
                <a:latin typeface="+mn-ea"/>
              </a:rPr>
              <a:t>给</a:t>
            </a:r>
            <a:r>
              <a:rPr lang="zh-CN" altLang="zh-CN" sz="1000" dirty="0">
                <a:solidFill>
                  <a:schemeClr val="bg1"/>
                </a:solidFill>
                <a:latin typeface="+mn-ea"/>
              </a:rPr>
              <a:t>一个默认的员工</a:t>
            </a:r>
            <a:r>
              <a:rPr lang="zh-CN" altLang="zh-CN" sz="1000" dirty="0" smtClean="0">
                <a:solidFill>
                  <a:schemeClr val="bg1"/>
                </a:solidFill>
                <a:latin typeface="+mn-ea"/>
              </a:rPr>
              <a:t>信息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，再打开时更换为新的员工信息；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5707946" y="959258"/>
            <a:ext cx="2781292" cy="405613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54" name="矩形 53"/>
          <p:cNvSpPr/>
          <p:nvPr/>
        </p:nvSpPr>
        <p:spPr>
          <a:xfrm>
            <a:off x="6048988" y="1012368"/>
            <a:ext cx="1980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排队下单（领位）流程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7977F4BB-9175-FB40-BD60-3EC888D2D5A3}"/>
              </a:ext>
            </a:extLst>
          </p:cNvPr>
          <p:cNvSpPr/>
          <p:nvPr/>
        </p:nvSpPr>
        <p:spPr>
          <a:xfrm>
            <a:off x="4010078" y="3717141"/>
            <a:ext cx="5133922" cy="11788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square" lIns="0" tIns="91440" rIns="182880" bIns="91440" anchor="ctr">
            <a:noAutofit/>
          </a:bodyPr>
          <a:lstStyle/>
          <a:p>
            <a:pPr marL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31924" y="3706880"/>
            <a:ext cx="513327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</a:rPr>
              <a:t>开</a:t>
            </a:r>
            <a:r>
              <a:rPr lang="zh-CN" altLang="en-US" sz="1000" dirty="0">
                <a:solidFill>
                  <a:schemeClr val="bg1"/>
                </a:solidFill>
              </a:rPr>
              <a:t>单额外指定</a:t>
            </a:r>
            <a:r>
              <a:rPr lang="en-US" altLang="zh-CN" sz="1000" dirty="0" err="1">
                <a:solidFill>
                  <a:schemeClr val="bg1"/>
                </a:solidFill>
              </a:rPr>
              <a:t>orderType</a:t>
            </a:r>
            <a:r>
              <a:rPr lang="zh-CN" altLang="en-US" sz="1000" dirty="0">
                <a:solidFill>
                  <a:schemeClr val="bg1"/>
                </a:solidFill>
              </a:rPr>
              <a:t>用以区分；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2.Cpos</a:t>
            </a:r>
            <a:r>
              <a:rPr lang="zh-CN" altLang="en-US" sz="1000" dirty="0">
                <a:solidFill>
                  <a:schemeClr val="bg1"/>
                </a:solidFill>
              </a:rPr>
              <a:t>定义的开单接口能够接收排队系统传过来的桌位、人数、会员标识信息，接口</a:t>
            </a:r>
            <a:r>
              <a:rPr lang="zh-CN" altLang="en-US" sz="1000" dirty="0" smtClean="0">
                <a:solidFill>
                  <a:schemeClr val="bg1"/>
                </a:solidFill>
              </a:rPr>
              <a:t>生成</a:t>
            </a:r>
            <a:r>
              <a:rPr lang="zh-CN" altLang="en-US" sz="1000" dirty="0">
                <a:solidFill>
                  <a:schemeClr val="bg1"/>
                </a:solidFill>
              </a:rPr>
              <a:t>订单号、但没有任何品项，即为空单；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</a:rPr>
              <a:t>此</a:t>
            </a:r>
            <a:r>
              <a:rPr lang="zh-CN" altLang="en-US" sz="1000" dirty="0">
                <a:solidFill>
                  <a:schemeClr val="bg1"/>
                </a:solidFill>
              </a:rPr>
              <a:t>类点单属于开单未点餐，订单传递到餐厅后，不需要传递</a:t>
            </a:r>
            <a:r>
              <a:rPr lang="en-US" altLang="zh-CN" sz="1000" dirty="0">
                <a:solidFill>
                  <a:schemeClr val="bg1"/>
                </a:solidFill>
              </a:rPr>
              <a:t>KDS</a:t>
            </a:r>
            <a:r>
              <a:rPr lang="zh-CN" altLang="en-US" sz="1000" dirty="0">
                <a:solidFill>
                  <a:schemeClr val="bg1"/>
                </a:solidFill>
              </a:rPr>
              <a:t>‘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此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类点单总部端是否需要传递</a:t>
            </a:r>
            <a:r>
              <a:rPr lang="en-US" altLang="zh-CN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OC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？</a:t>
            </a: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5270626" y="3326176"/>
            <a:ext cx="2781292" cy="405613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58" name="矩形 57"/>
          <p:cNvSpPr/>
          <p:nvPr/>
        </p:nvSpPr>
        <p:spPr>
          <a:xfrm>
            <a:off x="6264577" y="337928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预点单（</a:t>
            </a:r>
            <a:r>
              <a:rPr lang="en-US" altLang="zh-CN" dirty="0" err="1" smtClean="0"/>
              <a:t>cpos</a:t>
            </a:r>
            <a:r>
              <a:rPr lang="zh-CN" altLang="en-US" dirty="0" smtClean="0"/>
              <a:t>不涉及到开发）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926004" y="2283831"/>
            <a:ext cx="41285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预点单：</a:t>
            </a:r>
          </a:p>
          <a:p>
            <a:r>
              <a:rPr lang="zh-CN" altLang="en-US" sz="1400" dirty="0"/>
              <a:t>预点单只支持扫码点餐下单，需要对接cpos counter订单服务，</a:t>
            </a:r>
            <a:r>
              <a:rPr lang="zh-CN" altLang="en-US" sz="1400" b="1" dirty="0">
                <a:solidFill>
                  <a:srgbClr val="C00000"/>
                </a:solidFill>
              </a:rPr>
              <a:t>扫码需要能够识别出来排队下单产生的开单，并按照会员标识找桌位上的开单走改单</a:t>
            </a:r>
            <a:r>
              <a:rPr lang="zh-CN" altLang="en-US" sz="1400" dirty="0"/>
              <a:t>，完成预点单-&gt;正式单的</a:t>
            </a:r>
            <a:r>
              <a:rPr lang="zh-CN" altLang="en-US" sz="1400" dirty="0" smtClean="0"/>
              <a:t>转变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15308" y="1284107"/>
            <a:ext cx="4676637" cy="2914617"/>
            <a:chOff x="115308" y="1135022"/>
            <a:chExt cx="4676637" cy="2914617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198849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排队系统</a:t>
              </a:r>
              <a:endParaRPr lang="zh-CN" altLang="en-US" sz="900" dirty="0"/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1898490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>
                  <a:solidFill>
                    <a:srgbClr val="C00000"/>
                  </a:solidFill>
                </a:rPr>
                <a:t>总部</a:t>
              </a:r>
              <a:r>
                <a:rPr lang="zh-CN" altLang="en-US" sz="900" dirty="0" smtClean="0">
                  <a:solidFill>
                    <a:srgbClr val="C00000"/>
                  </a:solidFill>
                </a:rPr>
                <a:t>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1195308" y="2114490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2781363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</a:rPr>
                <a:t>餐厅端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3617639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>
                  <a:solidFill>
                    <a:srgbClr val="C00000"/>
                  </a:solidFill>
                </a:rPr>
                <a:t>KDS</a:t>
              </a:r>
            </a:p>
          </p:txBody>
        </p:sp>
        <p:cxnSp>
          <p:nvCxnSpPr>
            <p:cNvPr id="20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2727945" y="2330490"/>
              <a:ext cx="0" cy="4508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2727945" y="3213363"/>
              <a:ext cx="0" cy="40427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444229" y="1894090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1.</a:t>
              </a:r>
              <a:r>
                <a:rPr lang="zh-CN" altLang="en-US" sz="1000" dirty="0" smtClean="0"/>
                <a:t>开</a:t>
              </a:r>
              <a:r>
                <a:rPr lang="zh-CN" altLang="en-US" sz="1000" dirty="0"/>
                <a:t>单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870674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/>
                <a:t>Counter</a:t>
              </a:r>
              <a:r>
                <a:rPr lang="en-US" altLang="zh-CN" sz="900" dirty="0" smtClean="0"/>
                <a:t> </a:t>
              </a:r>
              <a:r>
                <a:rPr lang="zh-CN" altLang="en-US" sz="900" dirty="0"/>
                <a:t>终端</a:t>
              </a:r>
            </a:p>
          </p:txBody>
        </p:sp>
        <p:cxnSp>
          <p:nvCxnSpPr>
            <p:cNvPr id="3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195308" y="2996674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444229" y="277627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37571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MPOS</a:t>
              </a:r>
              <a:endParaRPr lang="zh-CN" altLang="en-US" sz="900" dirty="0"/>
            </a:p>
          </p:txBody>
        </p:sp>
        <p:cxnSp>
          <p:nvCxnSpPr>
            <p:cNvPr id="4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95308" y="2240473"/>
              <a:ext cx="992637" cy="26123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70756" y="2204571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5" name="十字形 44"/>
            <p:cNvSpPr/>
            <p:nvPr/>
          </p:nvSpPr>
          <p:spPr>
            <a:xfrm rot="18851109">
              <a:off x="2628917" y="3308325"/>
              <a:ext cx="198052" cy="198052"/>
            </a:xfrm>
            <a:prstGeom prst="plus">
              <a:avLst>
                <a:gd name="adj" fmla="val 403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+mj-lt"/>
              </a:endParaRP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3" y="1135022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扫码点餐</a:t>
              </a:r>
              <a:endParaRPr lang="zh-CN" altLang="en-US" sz="900" dirty="0"/>
            </a:p>
          </p:txBody>
        </p:sp>
        <p:cxnSp>
          <p:nvCxnSpPr>
            <p:cNvPr id="3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0"/>
              <a:endCxn id="30" idx="2"/>
            </p:cNvCxnSpPr>
            <p:nvPr/>
          </p:nvCxnSpPr>
          <p:spPr>
            <a:xfrm flipH="1" flipV="1">
              <a:off x="2727943" y="1387022"/>
              <a:ext cx="2" cy="5114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713964" y="1542897"/>
              <a:ext cx="1188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预点</a:t>
              </a:r>
              <a:r>
                <a:rPr lang="zh-CN" altLang="en-US" sz="1000" dirty="0"/>
                <a:t>单（改单）</a:t>
              </a:r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945" y="1988473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Order Center</a:t>
              </a:r>
              <a:endParaRPr lang="zh-CN" altLang="en-US" sz="900" dirty="0"/>
            </a:p>
          </p:txBody>
        </p:sp>
        <p:cxnSp>
          <p:nvCxnSpPr>
            <p:cNvPr id="4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267945" y="2114473"/>
              <a:ext cx="444000" cy="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301851" y="192980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?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6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2730961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会员标签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" y="3068772"/>
            <a:ext cx="2964533" cy="1850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09" y="928074"/>
            <a:ext cx="2366861" cy="1998177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8" y="2250905"/>
            <a:ext cx="4115931" cy="42432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桌</a:t>
            </a:r>
            <a:r>
              <a:rPr lang="zh-CN" altLang="en-US" sz="1000" dirty="0" smtClean="0">
                <a:solidFill>
                  <a:schemeClr val="bg1"/>
                </a:solidFill>
              </a:rPr>
              <a:t>位展示</a:t>
            </a:r>
            <a:r>
              <a:rPr lang="zh-CN" altLang="en-US" sz="1000" dirty="0">
                <a:solidFill>
                  <a:schemeClr val="bg1"/>
                </a:solidFill>
              </a:rPr>
              <a:t>会员标签</a:t>
            </a:r>
            <a:r>
              <a:rPr lang="en-US" altLang="zh-CN" sz="1000" dirty="0">
                <a:solidFill>
                  <a:schemeClr val="bg1"/>
                </a:solidFill>
              </a:rPr>
              <a:t>logo</a:t>
            </a:r>
            <a:r>
              <a:rPr lang="zh-CN" altLang="en-US" sz="1000" dirty="0" smtClean="0">
                <a:solidFill>
                  <a:schemeClr val="bg1"/>
                </a:solidFill>
              </a:rPr>
              <a:t>，展示</a:t>
            </a:r>
            <a:r>
              <a:rPr lang="zh-CN" altLang="en-US" sz="1000" dirty="0">
                <a:solidFill>
                  <a:schemeClr val="bg1"/>
                </a:solidFill>
              </a:rPr>
              <a:t>等级：</a:t>
            </a:r>
            <a:r>
              <a:rPr lang="en-US" altLang="zh-CN" sz="1000" dirty="0">
                <a:solidFill>
                  <a:schemeClr val="bg1"/>
                </a:solidFill>
              </a:rPr>
              <a:t>VIP&gt;</a:t>
            </a:r>
            <a:r>
              <a:rPr lang="zh-CN" altLang="en-US" sz="1000" dirty="0">
                <a:solidFill>
                  <a:schemeClr val="bg1"/>
                </a:solidFill>
              </a:rPr>
              <a:t>生日</a:t>
            </a:r>
            <a:r>
              <a:rPr lang="en-US" altLang="zh-CN" sz="1000" dirty="0">
                <a:solidFill>
                  <a:schemeClr val="bg1"/>
                </a:solidFill>
              </a:rPr>
              <a:t>&gt;</a:t>
            </a:r>
            <a:r>
              <a:rPr lang="zh-CN" altLang="en-US" sz="1000" dirty="0" smtClean="0">
                <a:solidFill>
                  <a:schemeClr val="bg1"/>
                </a:solidFill>
              </a:rPr>
              <a:t>普通（如果有重合）；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如果</a:t>
            </a:r>
            <a:r>
              <a:rPr lang="zh-CN" altLang="en-US" sz="1000" dirty="0">
                <a:solidFill>
                  <a:schemeClr val="bg1"/>
                </a:solidFill>
              </a:rPr>
              <a:t>一桌多单时取第一单</a:t>
            </a:r>
            <a:r>
              <a:rPr lang="zh-CN" altLang="en-US" sz="1000" dirty="0" smtClean="0">
                <a:solidFill>
                  <a:schemeClr val="bg1"/>
                </a:solidFill>
              </a:rPr>
              <a:t>展示；</a:t>
            </a:r>
            <a:endParaRPr lang="zh-CN" altLang="en-US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14575" y="2463069"/>
            <a:ext cx="1735053" cy="153028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914650" y="1032898"/>
            <a:ext cx="1134977" cy="121800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02719" y="2463069"/>
            <a:ext cx="1346909" cy="128501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2985243"/>
            <a:ext cx="4115931" cy="592518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7" y="899986"/>
            <a:ext cx="4115931" cy="26582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counter登录成功后，在会员信息区中增加会员标签的展示</a:t>
            </a:r>
          </a:p>
        </p:txBody>
      </p: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45531" y="2463069"/>
            <a:ext cx="1704097" cy="92545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5" y="1231196"/>
            <a:ext cx="4115931" cy="97531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可以修改会员属性：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1.</a:t>
            </a:r>
            <a:r>
              <a:rPr lang="zh-CN" altLang="en-US" sz="1000" dirty="0" smtClean="0">
                <a:solidFill>
                  <a:schemeClr val="bg1"/>
                </a:solidFill>
              </a:rPr>
              <a:t>会员系统提供接口告诉那些标签可以修改；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2.counter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通过选择框方式修改，不修改输入性的内容；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3.</a:t>
            </a:r>
            <a:r>
              <a:rPr lang="zh-CN" altLang="en-US" sz="1000" dirty="0">
                <a:solidFill>
                  <a:schemeClr val="bg1"/>
                </a:solidFill>
              </a:rPr>
              <a:t>会员</a:t>
            </a:r>
            <a:r>
              <a:rPr lang="zh-CN" altLang="en-US" sz="1000" dirty="0" smtClean="0">
                <a:solidFill>
                  <a:schemeClr val="bg1"/>
                </a:solidFill>
              </a:rPr>
              <a:t>标签的修改成功与否不影响订单流程；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4.</a:t>
            </a:r>
            <a:r>
              <a:rPr lang="zh-CN" altLang="en-US" sz="1000" dirty="0" smtClean="0">
                <a:solidFill>
                  <a:schemeClr val="bg1"/>
                </a:solidFill>
              </a:rPr>
              <a:t>会员整体标属性展现和修改在会员系统的</a:t>
            </a:r>
            <a:r>
              <a:rPr lang="en-US" altLang="zh-CN" sz="1000" dirty="0" smtClean="0">
                <a:solidFill>
                  <a:schemeClr val="bg1"/>
                </a:solidFill>
              </a:rPr>
              <a:t>tab</a:t>
            </a:r>
            <a:r>
              <a:rPr lang="zh-CN" altLang="en-US" sz="1000" dirty="0" smtClean="0">
                <a:solidFill>
                  <a:schemeClr val="bg1"/>
                </a:solidFill>
              </a:rPr>
              <a:t>页面下（具体内容见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ppt</a:t>
            </a:r>
            <a:r>
              <a:rPr lang="zh-CN" altLang="en-US" sz="1000" dirty="0" smtClean="0">
                <a:solidFill>
                  <a:schemeClr val="bg1"/>
                </a:solidFill>
              </a:rPr>
              <a:t>下方的备注）；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36308" y="271962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对接系统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8100" y="3001089"/>
            <a:ext cx="3935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会员系统返回的会员信息中，增加特殊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会员标签；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系统（</a:t>
            </a:r>
            <a:r>
              <a:rPr lang="en-US" altLang="zh-CN" sz="1000" b="1" dirty="0" smtClean="0">
                <a:solidFill>
                  <a:srgbClr val="C00000"/>
                </a:solidFill>
                <a:latin typeface="+mn-ea"/>
              </a:rPr>
              <a:t>FADA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）提供会员可修改字段查询接口和标签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修改接口；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OC报文格式中增加字段保存会员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标志；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3687418" y="3942830"/>
            <a:ext cx="4959626" cy="99298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3657726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0" name="矩形 29"/>
          <p:cNvSpPr/>
          <p:nvPr/>
        </p:nvSpPr>
        <p:spPr>
          <a:xfrm>
            <a:off x="5636308" y="364639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52631" y="3920156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终端取单的时候，如果订单中缺少会员标志，需要调用会员接口重新获取特殊会员标志放入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订单；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终端进行订单会员登录时，从会员接口中获取标志，并保存到订单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终端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在查询桌位查询挂单接口中，挂单接口应该增加信息返回给终端展示。总部端需要额外保存在订单redis缓存中（参照order save redis），餐厅端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确保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和扫码互操作中会员信息的传递不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丢失。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1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" y="1002515"/>
            <a:ext cx="3887111" cy="2424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</a:t>
            </a:r>
            <a:endParaRPr lang="en-US" dirty="0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890533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提供“订单出品状态”和“品项出品状态”；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117890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终端（餐厅和</a:t>
            </a:r>
            <a:r>
              <a:rPr lang="zh-CN" altLang="en-US" sz="1000" dirty="0" smtClean="0">
                <a:solidFill>
                  <a:schemeClr val="bg1"/>
                </a:solidFill>
              </a:rPr>
              <a:t>移动模式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  <a:r>
              <a:rPr lang="zh-CN" altLang="en-US" sz="1000" dirty="0" smtClean="0">
                <a:solidFill>
                  <a:schemeClr val="bg1"/>
                </a:solidFill>
              </a:rPr>
              <a:t>展现</a:t>
            </a:r>
            <a:r>
              <a:rPr lang="zh-CN" altLang="en-US" sz="1000" dirty="0">
                <a:solidFill>
                  <a:schemeClr val="bg1"/>
                </a:solidFill>
              </a:rPr>
              <a:t>“订单出品状态”和“品项出品状态”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467275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</a:t>
            </a:r>
            <a:r>
              <a:rPr lang="zh-CN" altLang="en-US" sz="1000" dirty="0" smtClean="0">
                <a:solidFill>
                  <a:schemeClr val="bg1"/>
                </a:solidFill>
              </a:rPr>
              <a:t>餐厅模式）仅仅展现</a:t>
            </a:r>
            <a:r>
              <a:rPr lang="zh-CN" altLang="en-US" sz="1000" dirty="0">
                <a:solidFill>
                  <a:schemeClr val="bg1"/>
                </a:solidFill>
              </a:rPr>
              <a:t>订单出品状态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755646"/>
            <a:ext cx="4115931" cy="56740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订单</a:t>
            </a:r>
            <a:r>
              <a:rPr lang="zh-CN" altLang="en-US" sz="1000" dirty="0">
                <a:solidFill>
                  <a:schemeClr val="bg1"/>
                </a:solidFill>
              </a:rPr>
              <a:t>出品</a:t>
            </a:r>
            <a:r>
              <a:rPr lang="zh-CN" altLang="en-US" sz="1000" dirty="0" smtClean="0">
                <a:solidFill>
                  <a:schemeClr val="bg1"/>
                </a:solidFill>
              </a:rPr>
              <a:t>状态：蓝色订单正常制作、</a:t>
            </a:r>
            <a:r>
              <a:rPr lang="zh-CN" altLang="en-US" sz="1000" dirty="0">
                <a:solidFill>
                  <a:schemeClr val="bg1"/>
                </a:solidFill>
              </a:rPr>
              <a:t>红色是</a:t>
            </a:r>
            <a:r>
              <a:rPr lang="zh-CN" altLang="en-US" sz="1000" dirty="0" smtClean="0">
                <a:solidFill>
                  <a:schemeClr val="bg1"/>
                </a:solidFill>
              </a:rPr>
              <a:t>已经订单中的餐品已经有延迟制作、</a:t>
            </a:r>
            <a:r>
              <a:rPr lang="zh-CN" altLang="en-US" sz="1000" dirty="0">
                <a:solidFill>
                  <a:schemeClr val="bg1"/>
                </a:solidFill>
              </a:rPr>
              <a:t>黄色</a:t>
            </a:r>
            <a:r>
              <a:rPr lang="zh-CN" altLang="en-US" sz="1000" dirty="0" smtClean="0">
                <a:solidFill>
                  <a:schemeClr val="bg1"/>
                </a:solidFill>
              </a:rPr>
              <a:t>是订单制作延迟</a:t>
            </a:r>
            <a:r>
              <a:rPr lang="zh-CN" altLang="en-US" sz="1000" dirty="0">
                <a:solidFill>
                  <a:schemeClr val="bg1"/>
                </a:solidFill>
              </a:rPr>
              <a:t>风险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2387459"/>
            <a:ext cx="4115931" cy="63334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品项出品状态：在订单</a:t>
            </a:r>
            <a:r>
              <a:rPr lang="zh-CN" altLang="en-US" sz="1000" dirty="0">
                <a:solidFill>
                  <a:schemeClr val="bg1"/>
                </a:solidFill>
              </a:rPr>
              <a:t>详情</a:t>
            </a:r>
            <a:r>
              <a:rPr lang="zh-CN" altLang="en-US" sz="1000" dirty="0" smtClean="0">
                <a:solidFill>
                  <a:schemeClr val="bg1"/>
                </a:solidFill>
              </a:rPr>
              <a:t>区展示，展现</a:t>
            </a:r>
            <a:r>
              <a:rPr lang="zh-CN" altLang="en-US" sz="1000" dirty="0">
                <a:solidFill>
                  <a:schemeClr val="bg1"/>
                </a:solidFill>
              </a:rPr>
              <a:t>方式用红灯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（餐品延迟制作）</a:t>
            </a:r>
            <a:r>
              <a:rPr lang="zh-CN" altLang="en-US" sz="1000" dirty="0">
                <a:solidFill>
                  <a:schemeClr val="bg1"/>
                </a:solidFill>
              </a:rPr>
              <a:t>、黄灯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（制作中，</a:t>
            </a:r>
            <a:r>
              <a:rPr lang="zh-CN" altLang="en-US" sz="1000" dirty="0">
                <a:solidFill>
                  <a:schemeClr val="bg1"/>
                </a:solidFill>
              </a:rPr>
              <a:t>存在延迟出单的风险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r>
              <a:rPr lang="zh-CN" altLang="en-US" sz="1000" dirty="0">
                <a:solidFill>
                  <a:schemeClr val="bg1"/>
                </a:solidFill>
              </a:rPr>
              <a:t>、绿灯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（餐品已</a:t>
            </a:r>
            <a:r>
              <a:rPr lang="zh-CN" altLang="en-US" sz="1000" dirty="0">
                <a:solidFill>
                  <a:schemeClr val="bg1"/>
                </a:solidFill>
              </a:rPr>
              <a:t>完成）来分区展示；</a:t>
            </a:r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477445"/>
            <a:ext cx="1803381" cy="56190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524539" y="2039349"/>
            <a:ext cx="2290399" cy="65674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919420"/>
            <a:ext cx="1803381" cy="11992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285875" y="2704130"/>
            <a:ext cx="3529063" cy="153441"/>
          </a:xfrm>
          <a:prstGeom prst="straightConnector1">
            <a:avLst/>
          </a:prstGeom>
          <a:ln w="3175">
            <a:solidFill>
              <a:srgbClr val="F78E1E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43536" y="174838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3536" y="201069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43536" y="2262535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43536" y="2514373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7" y="3085209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小票、COD不需要显示”订单出品状况“和”品项出品状况“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264160" y="1693566"/>
            <a:ext cx="1021715" cy="1164005"/>
          </a:xfrm>
          <a:prstGeom prst="rect">
            <a:avLst/>
          </a:prstGeom>
          <a:noFill/>
          <a:ln w="9525">
            <a:solidFill>
              <a:srgbClr val="F78E1E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3223966" y="3574213"/>
            <a:ext cx="5700549" cy="155892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6142580" y="3373953"/>
            <a:ext cx="2781292" cy="200260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3" name="矩形 32"/>
          <p:cNvSpPr/>
          <p:nvPr/>
        </p:nvSpPr>
        <p:spPr>
          <a:xfrm>
            <a:off x="7068658" y="33343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需要注意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23966" y="3551540"/>
            <a:ext cx="57353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1.总部端、餐厅端 桌位查询挂单接口增加 “订单出品状况”信息的返回;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总部端、餐厅端的订单查询接口增加”订单出品状况“信息返回；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3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餐厅端的订单查询接口增加”品项出品状况“信息</a:t>
            </a:r>
            <a:r>
              <a:rPr lang="zh-CN" altLang="en-US" sz="1000" dirty="0" smtClean="0">
                <a:solidFill>
                  <a:schemeClr val="bg1"/>
                </a:solidFill>
              </a:rPr>
              <a:t>返回；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4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cpos counter餐厅服务需要对“订单出品状况” 和 “品项的出品状况”的事件进行业务处理，按品项和订单维度分别保持最新状态结果（应需考虑时间戳时序，若db中最新状态对应的时间戳大于等于待更新记录的时间戳，则不更新）；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5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餐厅端仅对“订单出品状况”事件，同步到总部端。“品项出品状况”不同步到总部端；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6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总部端接收餐厅端同步的“订单出品状况”事件，进行业务处理，按订单维度分别保持最新状态结果；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7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餐厅端、总部端增加出品状况业务数据的历史数据清理任务；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8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总部端缓存清理（可能涉及到多站）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4692" y="33209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需要注意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3580747"/>
            <a:ext cx="3189181" cy="1603613"/>
            <a:chOff x="-1" y="3580747"/>
            <a:chExt cx="3189181" cy="160361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15794"/>
              <a:ext cx="3095625" cy="13039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3615534"/>
              <a:ext cx="2644776" cy="200260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endParaRPr lang="en-US" altLang="zh-CN" sz="1000" b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36" y="3860921"/>
              <a:ext cx="318854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1.Counter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、扫码餐点通过订单将会员信息（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VIP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、生日、普通会员）通过订单传递到总部；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2.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如果有多种会员信息，由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、扫码点餐取到应该在桌位管理展现的信息传给订单；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3.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订单更新桌位管理表字段，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取到桌位管理中的该字段展示出来；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4.</a:t>
              </a:r>
              <a:r>
                <a:rPr lang="zh-CN" altLang="en-US" sz="1000" dirty="0">
                  <a:solidFill>
                    <a:schemeClr val="bg1"/>
                  </a:solidFill>
                </a:rPr>
                <a:t>改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单更换会员，通过订单传到总部端更新，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查询总部端接口更新桌位状态会员标志。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2269" y="3580747"/>
              <a:ext cx="2449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桌位会员标记展现</a:t>
              </a:r>
              <a:r>
                <a:rPr lang="en-US" altLang="zh-CN" sz="1200" b="1" dirty="0" smtClean="0">
                  <a:solidFill>
                    <a:schemeClr val="bg1"/>
                  </a:solidFill>
                </a:rPr>
                <a:t>&amp;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扫码点餐关系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8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出品状态同步（关联系统）</a:t>
            </a:r>
            <a:endParaRPr lang="en-US" dirty="0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1484653"/>
            <a:ext cx="7955279" cy="61714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</a:rPr>
              <a:t>OC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属性调整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1</a:t>
            </a:r>
            <a:r>
              <a:rPr lang="zh-CN" altLang="en-US" sz="1000" dirty="0">
                <a:solidFill>
                  <a:schemeClr val="bg1"/>
                </a:solidFill>
              </a:rPr>
              <a:t>.OC订单格式调整，考虑增加品项唯一标识，用于“品项出品状况”更新状态时识别订单中的品项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2968520"/>
            <a:ext cx="7955279" cy="77736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</a:rPr>
              <a:t>KDS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注意事项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1.KDS提供“订单出品状态”和“品项出品状态”，暂定事件的方式传递数据；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2.KDS针对状态变更，产生变更后的事件，需要保证时序性到餐厅终端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2246922"/>
            <a:ext cx="7955279" cy="57825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1"/>
                </a:solidFill>
              </a:rPr>
              <a:t>扫码点餐注意事项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1.</a:t>
            </a:r>
            <a:r>
              <a:rPr lang="zh-CN" altLang="en-US" sz="1000" dirty="0">
                <a:solidFill>
                  <a:schemeClr val="bg1"/>
                </a:solidFill>
              </a:rPr>
              <a:t>在互操作场景下，扫码点餐需保证保持该字段值的传递，扫码点餐增加的品项也需要维护好该字段；</a:t>
            </a:r>
          </a:p>
        </p:txBody>
      </p:sp>
    </p:spTree>
    <p:extLst>
      <p:ext uri="{BB962C8B-B14F-4D97-AF65-F5344CB8AC3E}">
        <p14:creationId xmlns:p14="http://schemas.microsoft.com/office/powerpoint/2010/main" val="29189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推荐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1" y="1729212"/>
            <a:ext cx="3540021" cy="2494105"/>
          </a:xfrm>
          <a:prstGeom prst="rect">
            <a:avLst/>
          </a:prstGeom>
        </p:spPr>
      </p:pic>
      <p:sp>
        <p:nvSpPr>
          <p:cNvPr id="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97490" y="2721478"/>
            <a:ext cx="2983536" cy="1501839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36564" y="3533202"/>
            <a:ext cx="4115931" cy="1099010"/>
            <a:chOff x="4440151" y="3556480"/>
            <a:chExt cx="4115931" cy="109901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83339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7064" y="355648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AI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接口保证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8625" y="3837944"/>
              <a:ext cx="40674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1.AI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接口将标签同步带过来；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2.AI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接口保证推荐餐品带“优惠券”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时，需要提供券号，由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自动完成券的核销，核销时要考虑</a:t>
              </a:r>
              <a:r>
                <a:rPr lang="en-US" altLang="zh-CN" sz="1000" b="1" dirty="0">
                  <a:solidFill>
                    <a:schemeClr val="bg1"/>
                  </a:solidFill>
                  <a:latin typeface="+mn-ea"/>
                </a:rPr>
                <a:t>daypart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、券可核销的次数等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信息；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3.AI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提供回传接口。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36565" y="1290759"/>
            <a:ext cx="4115932" cy="1886838"/>
            <a:chOff x="4436565" y="1205034"/>
            <a:chExt cx="4115932" cy="1886838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566" y="1205034"/>
              <a:ext cx="4115931" cy="49551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扫码展现会员信息的时候，同时列出来</a:t>
              </a:r>
              <a:r>
                <a:rPr lang="en-US" altLang="zh-CN" sz="1000" dirty="0">
                  <a:solidFill>
                    <a:schemeClr val="bg1"/>
                  </a:solidFill>
                </a:rPr>
                <a:t>AI</a:t>
              </a:r>
              <a:r>
                <a:rPr lang="zh-CN" altLang="en-US" sz="1000" dirty="0">
                  <a:solidFill>
                    <a:schemeClr val="bg1"/>
                  </a:solidFill>
                </a:rPr>
                <a:t>推荐的菜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品；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AI</a:t>
              </a:r>
              <a:r>
                <a:rPr lang="zh-CN" altLang="en-US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会推荐多个菜品，由终端</a:t>
              </a:r>
              <a:r>
                <a:rPr lang="zh-CN" altLang="en-US" sz="10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验证推荐菜品的</a:t>
              </a:r>
              <a:r>
                <a:rPr lang="zh-CN" altLang="en-US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有效性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，最终展现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个（一个单品，一个套餐）？？</a:t>
              </a:r>
              <a:endParaRPr lang="zh-CN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566" y="1835796"/>
              <a:ext cx="4115931" cy="22396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AI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推荐菜品下展示标签，“优惠券”、“顾客常点”等标签由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AI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接口提供；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565" y="2554211"/>
              <a:ext cx="4115931" cy="53766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0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终端</a:t>
              </a:r>
              <a:r>
                <a:rPr lang="zh-CN" altLang="en-US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展示会员详情时需要</a:t>
              </a:r>
              <a:r>
                <a:rPr lang="zh-CN" altLang="en-US" sz="10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四个</a:t>
              </a:r>
              <a:r>
                <a:rPr lang="en-US" altLang="zh-CN" sz="10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tab</a:t>
              </a:r>
              <a:r>
                <a:rPr lang="zh-CN" altLang="en-US" sz="10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页，一个展现当前的券信息（已有），一个展现</a:t>
              </a:r>
              <a:r>
                <a:rPr lang="en-US" altLang="zh-CN" sz="10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AI</a:t>
              </a:r>
              <a:r>
                <a:rPr lang="zh-CN" altLang="en-US" sz="10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推荐信息，一个展现会员信息并且部分属性可以修改，一个展现惊喜券</a:t>
              </a: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565" y="2195004"/>
              <a:ext cx="4115931" cy="22396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AI</a:t>
              </a:r>
              <a:r>
                <a:rPr lang="zh-CN" altLang="en-US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推荐需要将展示推荐菜品回传给</a:t>
              </a:r>
              <a:r>
                <a:rPr lang="en-US" altLang="zh-CN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AI</a:t>
              </a:r>
              <a:r>
                <a:rPr lang="zh-CN" altLang="en-US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系统（</a:t>
              </a:r>
              <a:r>
                <a:rPr lang="en-US" altLang="zh-CN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AI</a:t>
              </a:r>
              <a:r>
                <a:rPr lang="zh-CN" altLang="en-US" sz="1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提供回传接口）；</a:t>
              </a:r>
              <a:endParaRPr lang="zh-CN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52369" y="2016801"/>
            <a:ext cx="3595279" cy="2494105"/>
            <a:chOff x="207101" y="1729212"/>
            <a:chExt cx="3595279" cy="249410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01" y="1729212"/>
              <a:ext cx="3540021" cy="24941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53" y="2721479"/>
              <a:ext cx="2960085" cy="639844"/>
            </a:xfrm>
            <a:prstGeom prst="rect">
              <a:avLst/>
            </a:prstGeom>
          </p:spPr>
        </p:pic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90" y="2721479"/>
              <a:ext cx="2983536" cy="760862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207101" y="3503126"/>
              <a:ext cx="3595279" cy="72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惊喜券</a:t>
            </a:r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6" y="1343828"/>
            <a:ext cx="4115931" cy="41507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惊喜</a:t>
            </a:r>
            <a:r>
              <a:rPr lang="zh-CN" altLang="en-US" sz="1000" dirty="0" smtClean="0">
                <a:solidFill>
                  <a:schemeClr val="bg1"/>
                </a:solidFill>
              </a:rPr>
              <a:t>券的入口：会员详情的一个</a:t>
            </a:r>
            <a:r>
              <a:rPr lang="en-US" altLang="zh-CN" sz="1000" dirty="0" smtClean="0">
                <a:solidFill>
                  <a:schemeClr val="bg1"/>
                </a:solidFill>
              </a:rPr>
              <a:t>Tab</a:t>
            </a:r>
            <a:r>
              <a:rPr lang="zh-CN" altLang="en-US" sz="1000" dirty="0" smtClean="0">
                <a:solidFill>
                  <a:schemeClr val="bg1"/>
                </a:solidFill>
              </a:rPr>
              <a:t>页面上；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权限：员工可查看，核销需要管理组</a:t>
            </a:r>
            <a:r>
              <a:rPr lang="zh-CN" altLang="en-US" sz="1000" dirty="0" smtClean="0">
                <a:solidFill>
                  <a:schemeClr val="bg1"/>
                </a:solidFill>
              </a:rPr>
              <a:t>授权才能操作；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5" y="1885558"/>
            <a:ext cx="4115931" cy="786322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惊喜券使用过之后，改单时如果更换会员，不要对之前使用的惊喜券的品项进行删除；</a:t>
            </a:r>
            <a:endParaRPr lang="en-US" altLang="zh-CN" sz="1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如果更换的是新会员同样可能存在惊喜券，如果存在可以二次使用；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36565" y="3109966"/>
            <a:ext cx="4115931" cy="605704"/>
            <a:chOff x="4440151" y="3556480"/>
            <a:chExt cx="4115931" cy="6057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3400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26832" y="355648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需要注意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8625" y="3886009"/>
              <a:ext cx="406745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处于安全考虑，会员二次使用时，需要重新登录，无法自动登录；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36565" y="3813669"/>
            <a:ext cx="4115931" cy="605704"/>
            <a:chOff x="4440151" y="3556480"/>
            <a:chExt cx="4115931" cy="605704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3400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57528" y="3556480"/>
              <a:ext cx="14414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惊喜券提供接口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88625" y="3886009"/>
              <a:ext cx="406745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需要提供：基于会员信息查询惊喜券的接口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44745</TotalTime>
  <Words>1687</Words>
  <Application>Microsoft Office PowerPoint</Application>
  <PresentationFormat>全屏显示(16:9)</PresentationFormat>
  <Paragraphs>125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排队下单（领位）</vt:lpstr>
      <vt:lpstr>预点单（cpos不涉及到开发）</vt:lpstr>
      <vt:lpstr>会员标签</vt:lpstr>
      <vt:lpstr>KDS出品状态同步</vt:lpstr>
      <vt:lpstr>KDS出品状态同步（关联系统）</vt:lpstr>
      <vt:lpstr>AI推荐</vt:lpstr>
      <vt:lpstr>惊喜券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4218</cp:revision>
  <cp:lastPrinted>2018-07-31T03:56:48Z</cp:lastPrinted>
  <dcterms:created xsi:type="dcterms:W3CDTF">2018-07-31T03:56:48Z</dcterms:created>
  <dcterms:modified xsi:type="dcterms:W3CDTF">2020-08-20T02:45:43Z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