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25" r:id="rId2"/>
    <p:sldId id="684" r:id="rId3"/>
    <p:sldId id="677" r:id="rId4"/>
    <p:sldId id="682" r:id="rId5"/>
    <p:sldId id="679" r:id="rId6"/>
    <p:sldId id="685" r:id="rId7"/>
    <p:sldId id="680" r:id="rId8"/>
    <p:sldId id="681" r:id="rId9"/>
    <p:sldId id="686" r:id="rId10"/>
    <p:sldId id="687" r:id="rId11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295"/>
    <a:srgbClr val="660000"/>
    <a:srgbClr val="313131"/>
    <a:srgbClr val="F78E1E"/>
    <a:srgbClr val="000000"/>
    <a:srgbClr val="2C4B80"/>
    <a:srgbClr val="F18B00"/>
    <a:srgbClr val="CCFF99"/>
    <a:srgbClr val="999999"/>
    <a:srgbClr val="01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87" autoAdjust="0"/>
  </p:normalViewPr>
  <p:slideViewPr>
    <p:cSldViewPr snapToGrid="0" showGuides="1">
      <p:cViewPr>
        <p:scale>
          <a:sx n="100" d="100"/>
          <a:sy n="100" d="100"/>
        </p:scale>
        <p:origin x="498" y="-72"/>
      </p:cViewPr>
      <p:guideLst>
        <p:guide orient="horz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crmId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会员号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 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（非必须）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会员标签段   （非必须）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zh-CN" alt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，是否 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VIP 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，是否本月寿星；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  <a:endParaRPr lang="zh-CN" alt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餐厅编号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品牌描述（必胜客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CNPIZ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订单类型（需要指定新类型，与“新单”区分）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桌号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人数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是否带儿童 （非必须）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操作员  （可用“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”）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设备号 （”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SWEEP”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系统日期、时间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“入座”订单中不包含订单编号，由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（点该桌位时）或扫码点单（下新单时）生成；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需要同步（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秒内）返回是否“入座成功”信息给排队系统；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014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是否会员；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会员生日信息；仅显示“本月寿星”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儿童生日、性别：显示“本月孩子生日”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</a:t>
            </a:r>
          </a:p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lifecycle 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（会员属性）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</a:t>
            </a:r>
          </a:p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VIP(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会员级别）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----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作为会员属性，一直显示</a:t>
            </a:r>
          </a:p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角标： 本月寿星、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VIP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、会员、非会员</a:t>
            </a:r>
          </a:p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金：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金总额、临期金额；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作为会员属性，一直显示</a:t>
            </a:r>
          </a:p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身份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名字字符串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  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作为会员属性，一直显示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产品偏好标签（字符串）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口味爱好（字符串）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忌口标签列表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详细信息展示（可下拉框选择？）</a:t>
            </a:r>
          </a:p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评价（字符串）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详细信息展示第一行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推荐菜品列表（推荐接口）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单品、套餐、券（先不使用），描述带理由。需要能直接点</a:t>
            </a:r>
          </a:p>
        </p:txBody>
      </p:sp>
    </p:spTree>
    <p:extLst>
      <p:ext uri="{BB962C8B-B14F-4D97-AF65-F5344CB8AC3E}">
        <p14:creationId xmlns:p14="http://schemas.microsoft.com/office/powerpoint/2010/main" val="34439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是否会员；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会员生日信息；仅显示“本月寿星”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儿童生日、性别：显示“本月孩子生日”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</a:t>
            </a:r>
          </a:p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lifecycle 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（会员属性）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</a:t>
            </a:r>
          </a:p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VIP(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会员级别）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----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作为会员属性，一直显示</a:t>
            </a:r>
          </a:p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角标： 本月寿星、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VIP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、会员、非会员</a:t>
            </a:r>
          </a:p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金：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金总额、临期金额；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作为会员属性，一直显示</a:t>
            </a:r>
          </a:p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身份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名字字符串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  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作为会员属性，一直显示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产品偏好标签（字符串）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口味爱好（字符串）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忌口标签列表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详细信息展示（可下拉框选择？）</a:t>
            </a:r>
          </a:p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评价（字符串）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详细信息展示第一行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推荐菜品列表（推荐接口）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单品、套餐、券（先不使用），描述带理由。需要能直接点</a:t>
            </a:r>
          </a:p>
        </p:txBody>
      </p:sp>
    </p:spTree>
    <p:extLst>
      <p:ext uri="{BB962C8B-B14F-4D97-AF65-F5344CB8AC3E}">
        <p14:creationId xmlns:p14="http://schemas.microsoft.com/office/powerpoint/2010/main" val="2689167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457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794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611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599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122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781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en-US" altLang="zh-CN" dirty="0" err="1" smtClean="0"/>
              <a:t>Instore</a:t>
            </a:r>
            <a:r>
              <a:rPr lang="en-US" altLang="zh-CN" dirty="0" smtClean="0"/>
              <a:t> CRM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</a:t>
            </a:r>
            <a:r>
              <a:rPr lang="en-US" altLang="zh-CN" dirty="0" smtClean="0"/>
              <a:t>Counter</a:t>
            </a:r>
            <a:r>
              <a:rPr lang="zh-CN" altLang="en-US" dirty="0" smtClean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/>
              <a:t>Aug, </a:t>
            </a:r>
            <a:r>
              <a:rPr lang="en-US" altLang="zh-CN" dirty="0" smtClean="0"/>
              <a:t>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桌位和会员的关联关系（来源会员系统）</a:t>
            </a:r>
            <a:endParaRPr lang="en-US" dirty="0"/>
          </a:p>
        </p:txBody>
      </p:sp>
      <p:sp>
        <p:nvSpPr>
          <p:cNvPr id="27" name="Rectangle 28"/>
          <p:cNvSpPr/>
          <p:nvPr/>
        </p:nvSpPr>
        <p:spPr>
          <a:xfrm>
            <a:off x="12700" y="977873"/>
            <a:ext cx="4260984" cy="843785"/>
          </a:xfrm>
          <a:prstGeom prst="rect">
            <a:avLst/>
          </a:prstGeom>
          <a:solidFill>
            <a:srgbClr val="2779B5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lang="en-US" altLang="zh-CN" sz="14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MPOS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64" y="1388713"/>
            <a:ext cx="7198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chemeClr val="bg1"/>
                </a:solidFill>
              </a:rPr>
              <a:t>改单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45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752" y="1388713"/>
            <a:ext cx="7198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chemeClr val="bg1"/>
                </a:solidFill>
              </a:rPr>
              <a:t>桌位查询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47" name="Rectangle 28"/>
          <p:cNvSpPr/>
          <p:nvPr/>
        </p:nvSpPr>
        <p:spPr>
          <a:xfrm>
            <a:off x="12700" y="2081917"/>
            <a:ext cx="4260984" cy="843785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lang="zh-CN" altLang="en-US" sz="14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总部端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81" y="2488679"/>
            <a:ext cx="1080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chemeClr val="bg1"/>
                </a:solidFill>
              </a:rPr>
              <a:t>订单管理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49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366" y="2479409"/>
            <a:ext cx="1080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>
                <a:solidFill>
                  <a:schemeClr val="bg1"/>
                </a:solidFill>
              </a:rPr>
              <a:t>会员</a:t>
            </a:r>
            <a:r>
              <a:rPr lang="zh-CN" altLang="en-US" sz="1050" dirty="0" smtClean="0">
                <a:solidFill>
                  <a:schemeClr val="bg1"/>
                </a:solidFill>
              </a:rPr>
              <a:t>管理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12700" y="3176436"/>
            <a:ext cx="4260984" cy="843785"/>
          </a:xfrm>
          <a:prstGeom prst="rect">
            <a:avLst/>
          </a:prstGeom>
          <a:solidFill>
            <a:srgbClr val="135295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lang="zh-CN" altLang="en-US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餐厅</a:t>
            </a:r>
            <a:r>
              <a:rPr lang="zh-CN" altLang="en-US" sz="14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93" y="3594481"/>
            <a:ext cx="1080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chemeClr val="bg1"/>
                </a:solidFill>
              </a:rPr>
              <a:t>订单管理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53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666" y="3594481"/>
            <a:ext cx="1080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chemeClr val="bg1"/>
                </a:solidFill>
              </a:rPr>
              <a:t>桌位管理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54" name="Rectangle 28"/>
          <p:cNvSpPr/>
          <p:nvPr/>
        </p:nvSpPr>
        <p:spPr>
          <a:xfrm>
            <a:off x="4645302" y="2056517"/>
            <a:ext cx="1523573" cy="843785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lang="zh-CN" altLang="en-US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r>
              <a:rPr lang="zh-CN" altLang="en-US" sz="14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088" y="2473604"/>
            <a:ext cx="1080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chemeClr val="bg1"/>
                </a:solidFill>
              </a:rPr>
              <a:t>会员信息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5" idx="1"/>
            <a:endCxn id="49" idx="3"/>
          </p:cNvCxnSpPr>
          <p:nvPr/>
        </p:nvCxnSpPr>
        <p:spPr>
          <a:xfrm flipH="1">
            <a:off x="4026366" y="2599604"/>
            <a:ext cx="840722" cy="5805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188639" y="2373004"/>
            <a:ext cx="418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1.1</a:t>
            </a:r>
            <a:endParaRPr lang="zh-CN" altLang="en-US" sz="1100" dirty="0"/>
          </a:p>
        </p:txBody>
      </p:sp>
      <p:sp>
        <p:nvSpPr>
          <p:cNvPr id="57" name="文本框 56"/>
          <p:cNvSpPr txBox="1"/>
          <p:nvPr/>
        </p:nvSpPr>
        <p:spPr>
          <a:xfrm>
            <a:off x="6138092" y="907098"/>
            <a:ext cx="3064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/>
              <a:t>1.1 </a:t>
            </a:r>
            <a:r>
              <a:rPr lang="zh-CN" altLang="en-US" sz="1200" dirty="0" smtClean="0"/>
              <a:t>调用会员接口，获取信息（同桌位相关的属性包括）；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1.2 </a:t>
            </a:r>
            <a:r>
              <a:rPr lang="zh-CN" altLang="en-US" sz="1200" dirty="0" smtClean="0"/>
              <a:t>改单操作会将会员信息和桌位的绑定关系通过订单管理传递下去；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1.3 </a:t>
            </a:r>
            <a:r>
              <a:rPr lang="zh-CN" altLang="en-US" sz="1200" dirty="0" smtClean="0"/>
              <a:t>订单管理调用桌位管理接口完成</a:t>
            </a:r>
            <a:r>
              <a:rPr lang="en-US" altLang="zh-CN" sz="1200" dirty="0" smtClean="0"/>
              <a:t>1.2</a:t>
            </a:r>
            <a:r>
              <a:rPr lang="zh-CN" altLang="en-US" sz="1200" dirty="0" smtClean="0"/>
              <a:t>的操作；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1.4</a:t>
            </a:r>
            <a:r>
              <a:rPr lang="zh-CN" altLang="en-US" sz="1200" dirty="0"/>
              <a:t>总部</a:t>
            </a:r>
            <a:r>
              <a:rPr lang="zh-CN" altLang="en-US" sz="1200" dirty="0" smtClean="0"/>
              <a:t>端和餐厅端数据双向同步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b="1" dirty="0" smtClean="0">
                <a:solidFill>
                  <a:srgbClr val="C00000"/>
                </a:solidFill>
              </a:rPr>
              <a:t>*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改单的时候可能会出现改会员操作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60" name="Rectangle 28"/>
          <p:cNvSpPr/>
          <p:nvPr/>
        </p:nvSpPr>
        <p:spPr>
          <a:xfrm>
            <a:off x="12700" y="4264526"/>
            <a:ext cx="4260984" cy="843785"/>
          </a:xfrm>
          <a:prstGeom prst="rect">
            <a:avLst/>
          </a:prstGeom>
          <a:solidFill>
            <a:srgbClr val="2779B5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Counter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6138092" y="3148660"/>
            <a:ext cx="3064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2.1 </a:t>
            </a:r>
            <a:r>
              <a:rPr lang="zh-CN" altLang="en-US" sz="1200" dirty="0" smtClean="0"/>
              <a:t>终端结单和退单后，需要删除桌位和会员的关联关系；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2.2 </a:t>
            </a:r>
            <a:r>
              <a:rPr lang="zh-CN" altLang="en-US" sz="1200" dirty="0"/>
              <a:t>订单调用桌位的接口处理</a:t>
            </a:r>
            <a:r>
              <a:rPr lang="en-US" altLang="zh-CN" sz="1200" dirty="0"/>
              <a:t>2.1</a:t>
            </a:r>
            <a:r>
              <a:rPr lang="zh-CN" altLang="en-US" sz="1200" dirty="0"/>
              <a:t>；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2.3</a:t>
            </a:r>
            <a:r>
              <a:rPr lang="zh-CN" altLang="en-US" sz="1200" dirty="0"/>
              <a:t>总部端、餐厅端数据同步；</a:t>
            </a:r>
          </a:p>
        </p:txBody>
      </p:sp>
      <p:sp>
        <p:nvSpPr>
          <p:cNvPr id="92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508" y="1388713"/>
            <a:ext cx="7198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chemeClr val="bg1"/>
                </a:solidFill>
              </a:rPr>
              <a:t>结、退单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42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293" y="2479409"/>
            <a:ext cx="1080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chemeClr val="bg1"/>
                </a:solidFill>
              </a:rPr>
              <a:t>桌位管理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62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64" y="4744029"/>
            <a:ext cx="7198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chemeClr val="bg1"/>
                </a:solidFill>
              </a:rPr>
              <a:t>改单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63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752" y="4744029"/>
            <a:ext cx="7198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chemeClr val="bg1"/>
                </a:solidFill>
              </a:rPr>
              <a:t>桌位查询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65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508" y="4744029"/>
            <a:ext cx="7198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>
                <a:solidFill>
                  <a:schemeClr val="bg1"/>
                </a:solidFill>
              </a:rPr>
              <a:t>结、退单</a:t>
            </a:r>
          </a:p>
        </p:txBody>
      </p:sp>
      <p:cxnSp>
        <p:nvCxnSpPr>
          <p:cNvPr id="6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8" idx="0"/>
            <a:endCxn id="28" idx="2"/>
          </p:cNvCxnSpPr>
          <p:nvPr/>
        </p:nvCxnSpPr>
        <p:spPr>
          <a:xfrm flipV="1">
            <a:off x="698681" y="1640713"/>
            <a:ext cx="344527" cy="847966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503208" y="1836759"/>
            <a:ext cx="418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1.2</a:t>
            </a:r>
            <a:endParaRPr lang="zh-CN" altLang="en-US" sz="1100" dirty="0"/>
          </a:p>
        </p:txBody>
      </p:sp>
      <p:sp>
        <p:nvSpPr>
          <p:cNvPr id="72" name="文本框 71"/>
          <p:cNvSpPr txBox="1"/>
          <p:nvPr/>
        </p:nvSpPr>
        <p:spPr>
          <a:xfrm>
            <a:off x="661599" y="4033645"/>
            <a:ext cx="418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1.2</a:t>
            </a:r>
            <a:endParaRPr lang="zh-CN" altLang="en-US" sz="1100" dirty="0"/>
          </a:p>
        </p:txBody>
      </p:sp>
      <p:cxnSp>
        <p:nvCxnSpPr>
          <p:cNvPr id="7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1006523" y="3846481"/>
            <a:ext cx="36685" cy="897548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1550293" y="3720481"/>
            <a:ext cx="1129373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2" idx="1"/>
            <a:endCxn id="48" idx="3"/>
          </p:cNvCxnSpPr>
          <p:nvPr/>
        </p:nvCxnSpPr>
        <p:spPr>
          <a:xfrm flipH="1">
            <a:off x="1238681" y="2605409"/>
            <a:ext cx="311612" cy="927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1895217" y="3715676"/>
            <a:ext cx="648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1.3 2.2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163102" y="2559988"/>
            <a:ext cx="41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1.3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2.2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8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3" idx="0"/>
            <a:endCxn id="42" idx="2"/>
          </p:cNvCxnSpPr>
          <p:nvPr/>
        </p:nvCxnSpPr>
        <p:spPr>
          <a:xfrm flipH="1" flipV="1">
            <a:off x="2090293" y="2731409"/>
            <a:ext cx="1129373" cy="863072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2527677" y="2912424"/>
            <a:ext cx="691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1.4 2.3</a:t>
            </a:r>
            <a:endParaRPr lang="zh-CN" altLang="en-US" sz="1100" dirty="0"/>
          </a:p>
        </p:txBody>
      </p:sp>
      <p:cxnSp>
        <p:nvCxnSpPr>
          <p:cNvPr id="8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8" idx="0"/>
            <a:endCxn id="92" idx="2"/>
          </p:cNvCxnSpPr>
          <p:nvPr/>
        </p:nvCxnSpPr>
        <p:spPr>
          <a:xfrm flipV="1">
            <a:off x="698681" y="1640713"/>
            <a:ext cx="1461771" cy="847966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2" idx="2"/>
            <a:endCxn id="65" idx="0"/>
          </p:cNvCxnSpPr>
          <p:nvPr/>
        </p:nvCxnSpPr>
        <p:spPr>
          <a:xfrm>
            <a:off x="1010293" y="3846481"/>
            <a:ext cx="1150159" cy="89754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1653033" y="1836759"/>
            <a:ext cx="418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2.1</a:t>
            </a:r>
            <a:endParaRPr lang="zh-CN" altLang="en-US" sz="1100" dirty="0"/>
          </a:p>
        </p:txBody>
      </p:sp>
      <p:sp>
        <p:nvSpPr>
          <p:cNvPr id="89" name="文本框 88"/>
          <p:cNvSpPr txBox="1"/>
          <p:nvPr/>
        </p:nvSpPr>
        <p:spPr>
          <a:xfrm>
            <a:off x="1469270" y="4015415"/>
            <a:ext cx="418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2.1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0851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排队下单</a:t>
            </a:r>
            <a:endParaRPr lang="en-US" dirty="0"/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658" y="1985892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/>
              <a:t>排队系统</a:t>
            </a:r>
            <a:endParaRPr lang="zh-CN" altLang="en-US" sz="900" dirty="0"/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658" y="2829677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总部</a:t>
            </a:r>
            <a:r>
              <a:rPr lang="zh-CN" altLang="en-US" sz="900" dirty="0" smtClean="0">
                <a:solidFill>
                  <a:srgbClr val="C00000"/>
                </a:solidFill>
              </a:rPr>
              <a:t>端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0" idx="1"/>
            <a:endCxn id="29" idx="3"/>
          </p:cNvCxnSpPr>
          <p:nvPr/>
        </p:nvCxnSpPr>
        <p:spPr>
          <a:xfrm flipH="1" flipV="1">
            <a:off x="1506178" y="2102233"/>
            <a:ext cx="974480" cy="965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658" y="3730838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餐厅端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020658" y="3279965"/>
            <a:ext cx="0" cy="4508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689256" y="1871513"/>
            <a:ext cx="6751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1.</a:t>
            </a:r>
            <a:r>
              <a:rPr lang="zh-CN" altLang="en-US" sz="1000" dirty="0"/>
              <a:t>预点单</a:t>
            </a:r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78" y="3822421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/>
              <a:t>Counter</a:t>
            </a:r>
            <a:r>
              <a:rPr lang="en-US" altLang="zh-CN" sz="900" dirty="0" smtClean="0"/>
              <a:t> </a:t>
            </a:r>
            <a:r>
              <a:rPr lang="zh-CN" altLang="en-US" sz="900" dirty="0"/>
              <a:t>终端</a:t>
            </a:r>
          </a:p>
        </p:txBody>
      </p:sp>
      <p:cxnSp>
        <p:nvCxnSpPr>
          <p:cNvPr id="3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1506178" y="3948421"/>
            <a:ext cx="99263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639643" y="3730838"/>
            <a:ext cx="5469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4.</a:t>
            </a:r>
            <a:r>
              <a:rPr lang="zh-CN" altLang="en-US" sz="1000" dirty="0" smtClean="0"/>
              <a:t>开单</a:t>
            </a:r>
            <a:endParaRPr lang="zh-CN" altLang="en-US" sz="1000" dirty="0"/>
          </a:p>
        </p:txBody>
      </p:sp>
      <p:sp>
        <p:nvSpPr>
          <p:cNvPr id="40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78" y="2933575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/>
              <a:t>MPOS</a:t>
            </a:r>
            <a:endParaRPr lang="zh-CN" altLang="en-US" sz="900" dirty="0"/>
          </a:p>
        </p:txBody>
      </p:sp>
      <p:cxnSp>
        <p:nvCxnSpPr>
          <p:cNvPr id="4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1506178" y="3059575"/>
            <a:ext cx="992638" cy="543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664195" y="3059575"/>
            <a:ext cx="5469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4.</a:t>
            </a:r>
            <a:r>
              <a:rPr lang="zh-CN" altLang="en-US" sz="1000" dirty="0" smtClean="0"/>
              <a:t>开单</a:t>
            </a:r>
            <a:endParaRPr lang="zh-CN" altLang="en-US" sz="1000" dirty="0"/>
          </a:p>
        </p:txBody>
      </p:sp>
      <p:sp>
        <p:nvSpPr>
          <p:cNvPr id="29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78" y="1976233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/>
              <a:t>扫码点餐</a:t>
            </a:r>
            <a:endParaRPr lang="zh-CN" altLang="en-US" sz="900" dirty="0"/>
          </a:p>
        </p:txBody>
      </p:sp>
      <p:cxnSp>
        <p:nvCxnSpPr>
          <p:cNvPr id="3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3020658" y="2237892"/>
            <a:ext cx="0" cy="59178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470241" y="2399322"/>
            <a:ext cx="5469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2.</a:t>
            </a:r>
            <a:r>
              <a:rPr lang="zh-CN" altLang="en-US" sz="1000" dirty="0"/>
              <a:t>同步</a:t>
            </a:r>
          </a:p>
        </p:txBody>
      </p:sp>
      <p:sp>
        <p:nvSpPr>
          <p:cNvPr id="31" name="矩形 30"/>
          <p:cNvSpPr/>
          <p:nvPr/>
        </p:nvSpPr>
        <p:spPr>
          <a:xfrm>
            <a:off x="2452299" y="3382291"/>
            <a:ext cx="5469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3</a:t>
            </a:r>
            <a:r>
              <a:rPr lang="en-US" altLang="zh-CN" sz="1000" dirty="0" smtClean="0"/>
              <a:t>.</a:t>
            </a:r>
            <a:r>
              <a:rPr lang="zh-CN" altLang="en-US" sz="1000" dirty="0"/>
              <a:t>同步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489450" y="1510626"/>
            <a:ext cx="4080973" cy="3007131"/>
            <a:chOff x="4489450" y="1122157"/>
            <a:chExt cx="4080973" cy="300713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78A46E7-4E8D-3746-A3D4-93BA538F6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9450" y="1524216"/>
              <a:ext cx="4080973" cy="2605072"/>
            </a:xfrm>
            <a:prstGeom prst="rect">
              <a:avLst/>
            </a:prstGeom>
            <a:solidFill>
              <a:srgbClr val="31313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 smtClean="0">
                  <a:solidFill>
                    <a:schemeClr val="bg1"/>
                  </a:solidFill>
                  <a:latin typeface="+mn-ea"/>
                </a:rPr>
                <a:t>1.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+mn-ea"/>
                </a:rPr>
                <a:t>总部端提供接口供排队系统调用，绑定桌位和会员之间的关系（具体指标见</a:t>
              </a:r>
              <a:r>
                <a:rPr lang="en-US" altLang="zh-CN" sz="1000" dirty="0" err="1" smtClean="0">
                  <a:solidFill>
                    <a:schemeClr val="bg1"/>
                  </a:solidFill>
                  <a:latin typeface="+mn-ea"/>
                </a:rPr>
                <a:t>ppt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+mn-ea"/>
                </a:rPr>
                <a:t>下方备注）；</a:t>
              </a:r>
              <a:endParaRPr lang="en-US" altLang="zh-CN" sz="1000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00" dirty="0" smtClean="0">
                  <a:solidFill>
                    <a:schemeClr val="bg1"/>
                  </a:solidFill>
                  <a:latin typeface="+mn-ea"/>
                </a:rPr>
                <a:t>2.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+mn-ea"/>
                </a:rPr>
                <a:t>该接口绑定桌位和会员关系，支持一个桌位绑定多个会员；</a:t>
              </a:r>
              <a:endParaRPr lang="en-US" altLang="zh-CN" sz="1000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00" dirty="0" smtClean="0">
                  <a:solidFill>
                    <a:schemeClr val="bg1"/>
                  </a:solidFill>
                  <a:latin typeface="+mn-ea"/>
                </a:rPr>
                <a:t>3.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+mn-ea"/>
                </a:rPr>
                <a:t>不提供取消接口，数据传给终端，由终端判断是否开单；</a:t>
              </a:r>
              <a:endParaRPr lang="en-US" altLang="zh-CN" sz="1000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00" dirty="0" smtClean="0">
                  <a:solidFill>
                    <a:schemeClr val="bg1"/>
                  </a:solidFill>
                  <a:latin typeface="+mn-ea"/>
                </a:rPr>
                <a:t>4.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+mn-ea"/>
                </a:rPr>
                <a:t>通过桌位自助查询接口将数据传递到终端；</a:t>
              </a:r>
              <a:endParaRPr lang="en-US" altLang="zh-CN" sz="1000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00" dirty="0" smtClean="0">
                  <a:solidFill>
                    <a:schemeClr val="bg1"/>
                  </a:solidFill>
                  <a:latin typeface="+mn-ea"/>
                </a:rPr>
                <a:t>5.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+mn-ea"/>
                </a:rPr>
                <a:t>终端完成开单操作；</a:t>
              </a:r>
              <a:endParaRPr lang="en-US" altLang="zh-CN" sz="1000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00" dirty="0" smtClean="0">
                  <a:solidFill>
                    <a:schemeClr val="bg1"/>
                  </a:solidFill>
                  <a:latin typeface="+mn-ea"/>
                </a:rPr>
                <a:t>6.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+mn-ea"/>
                </a:rPr>
                <a:t>通过桌位状态上报操作，将已经开单的预点餐信息回传到总部，总部端清理对应的数据；</a:t>
              </a:r>
              <a:endParaRPr lang="en-US" altLang="zh-CN" sz="1000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00" dirty="0" smtClean="0">
                  <a:solidFill>
                    <a:schemeClr val="bg1"/>
                  </a:solidFill>
                  <a:latin typeface="+mn-ea"/>
                </a:rPr>
                <a:t>7.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+mn-ea"/>
                </a:rPr>
                <a:t>数据每天定时清理；</a:t>
              </a:r>
              <a:endParaRPr lang="en-US" altLang="zh-CN" sz="1000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+mn-ea"/>
                </a:rPr>
                <a:t>8.</a:t>
              </a:r>
              <a:r>
                <a:rPr lang="zh-CN" altLang="en-US" sz="10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1000" dirty="0">
                  <a:solidFill>
                    <a:schemeClr val="bg1"/>
                  </a:solidFill>
                  <a:latin typeface="+mn-ea"/>
                </a:rPr>
                <a:t>Counter</a:t>
              </a:r>
              <a:r>
                <a:rPr lang="zh-CN" altLang="en-US" sz="1000" dirty="0">
                  <a:solidFill>
                    <a:schemeClr val="bg1"/>
                  </a:solidFill>
                  <a:latin typeface="+mn-ea"/>
                </a:rPr>
                <a:t>（点该桌位时）或扫码点单（下新单时），需要同步（</a:t>
              </a:r>
              <a:r>
                <a:rPr lang="en-US" altLang="zh-CN" sz="1000" dirty="0">
                  <a:solidFill>
                    <a:schemeClr val="bg1"/>
                  </a:solidFill>
                  <a:latin typeface="+mn-ea"/>
                </a:rPr>
                <a:t>1</a:t>
              </a:r>
              <a:r>
                <a:rPr lang="zh-CN" altLang="en-US" sz="1000" dirty="0">
                  <a:solidFill>
                    <a:schemeClr val="bg1"/>
                  </a:solidFill>
                  <a:latin typeface="+mn-ea"/>
                </a:rPr>
                <a:t>秒内）返回是否“入座成功”信息给排队系统。</a:t>
              </a:r>
              <a:endParaRPr lang="en-US" altLang="zh-CN" sz="1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BD136067-DB28-C14A-8571-BF5AFEC2C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496" y="1122157"/>
              <a:ext cx="2781292" cy="405613"/>
            </a:xfrm>
            <a:prstGeom prst="rect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2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zh-CN" sz="1000" b="1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5855611" y="1175267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</a:rPr>
                <a:t>排队下单流程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肘形连接符 3"/>
          <p:cNvCxnSpPr>
            <a:stCxn id="29" idx="1"/>
            <a:endCxn id="10" idx="0"/>
          </p:cNvCxnSpPr>
          <p:nvPr/>
        </p:nvCxnSpPr>
        <p:spPr>
          <a:xfrm rot="10800000" flipH="1">
            <a:off x="426178" y="1985893"/>
            <a:ext cx="2594480" cy="116341"/>
          </a:xfrm>
          <a:prstGeom prst="bentConnector4">
            <a:avLst>
              <a:gd name="adj1" fmla="val -8811"/>
              <a:gd name="adj2" fmla="val 304794"/>
            </a:avLst>
          </a:prstGeom>
          <a:ln w="19050">
            <a:solidFill>
              <a:srgbClr val="6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40" idx="1"/>
            <a:endCxn id="10" idx="0"/>
          </p:cNvCxnSpPr>
          <p:nvPr/>
        </p:nvCxnSpPr>
        <p:spPr>
          <a:xfrm rot="10800000" flipH="1">
            <a:off x="426178" y="1985893"/>
            <a:ext cx="2594480" cy="1073683"/>
          </a:xfrm>
          <a:prstGeom prst="bentConnector4">
            <a:avLst>
              <a:gd name="adj1" fmla="val -8811"/>
              <a:gd name="adj2" fmla="val 121291"/>
            </a:avLst>
          </a:prstGeom>
          <a:ln w="19050">
            <a:solidFill>
              <a:srgbClr val="6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5" idx="1"/>
            <a:endCxn id="10" idx="0"/>
          </p:cNvCxnSpPr>
          <p:nvPr/>
        </p:nvCxnSpPr>
        <p:spPr>
          <a:xfrm rot="10800000" flipH="1">
            <a:off x="426178" y="1985893"/>
            <a:ext cx="2594480" cy="1962529"/>
          </a:xfrm>
          <a:prstGeom prst="bentConnector4">
            <a:avLst>
              <a:gd name="adj1" fmla="val -8811"/>
              <a:gd name="adj2" fmla="val 111648"/>
            </a:avLst>
          </a:prstGeom>
          <a:ln w="19050">
            <a:solidFill>
              <a:srgbClr val="6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134242" y="1497352"/>
            <a:ext cx="8034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5.</a:t>
            </a:r>
            <a:r>
              <a:rPr lang="zh-CN" altLang="en-US" sz="1000" dirty="0" smtClean="0"/>
              <a:t>入座反馈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0530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BD136067-DB28-C14A-8571-BF5AFEC2C5A2}"/>
              </a:ext>
            </a:extLst>
          </p:cNvPr>
          <p:cNvSpPr>
            <a:spLocks/>
          </p:cNvSpPr>
          <p:nvPr/>
        </p:nvSpPr>
        <p:spPr bwMode="auto">
          <a:xfrm>
            <a:off x="4761526" y="2916020"/>
            <a:ext cx="2781292" cy="285104"/>
          </a:xfrm>
          <a:prstGeom prst="rect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10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会员标签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37" y="3068772"/>
            <a:ext cx="2964533" cy="18502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09" y="928074"/>
            <a:ext cx="2366861" cy="1998177"/>
          </a:xfrm>
          <a:prstGeom prst="rect">
            <a:avLst/>
          </a:prstGeom>
        </p:spPr>
      </p:pic>
      <p:sp>
        <p:nvSpPr>
          <p:cNvPr id="32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049628" y="2250905"/>
            <a:ext cx="4115931" cy="631105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桌</a:t>
            </a:r>
            <a:r>
              <a:rPr lang="zh-CN" altLang="en-US" sz="1000" dirty="0" smtClean="0">
                <a:solidFill>
                  <a:schemeClr val="bg1"/>
                </a:solidFill>
              </a:rPr>
              <a:t>位展示</a:t>
            </a:r>
            <a:r>
              <a:rPr lang="zh-CN" altLang="en-US" sz="1000" dirty="0">
                <a:solidFill>
                  <a:schemeClr val="bg1"/>
                </a:solidFill>
              </a:rPr>
              <a:t>会员标签</a:t>
            </a:r>
            <a:r>
              <a:rPr lang="en-US" altLang="zh-CN" sz="1000" dirty="0">
                <a:solidFill>
                  <a:schemeClr val="bg1"/>
                </a:solidFill>
              </a:rPr>
              <a:t>logo</a:t>
            </a:r>
            <a:r>
              <a:rPr lang="zh-CN" altLang="en-US" sz="1000" dirty="0" smtClean="0">
                <a:solidFill>
                  <a:schemeClr val="bg1"/>
                </a:solidFill>
              </a:rPr>
              <a:t>，展示</a:t>
            </a:r>
            <a:r>
              <a:rPr lang="zh-CN" altLang="en-US" sz="1000" dirty="0">
                <a:solidFill>
                  <a:schemeClr val="bg1"/>
                </a:solidFill>
              </a:rPr>
              <a:t>等级：</a:t>
            </a:r>
            <a:r>
              <a:rPr lang="zh-CN" altLang="en-US" sz="1000" dirty="0" smtClean="0">
                <a:solidFill>
                  <a:schemeClr val="bg1"/>
                </a:solidFill>
              </a:rPr>
              <a:t>生日</a:t>
            </a:r>
            <a:r>
              <a:rPr lang="en-US" altLang="zh-CN" sz="1000" dirty="0">
                <a:solidFill>
                  <a:schemeClr val="bg1"/>
                </a:solidFill>
              </a:rPr>
              <a:t>&gt; VIP &gt;</a:t>
            </a:r>
            <a:r>
              <a:rPr lang="zh-CN" altLang="en-US" sz="1000" dirty="0" smtClean="0">
                <a:solidFill>
                  <a:schemeClr val="bg1"/>
                </a:solidFill>
              </a:rPr>
              <a:t>普通（如果有重合）；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zh-CN" altLang="en-US" sz="1000" dirty="0" smtClean="0">
                <a:solidFill>
                  <a:schemeClr val="bg1"/>
                </a:solidFill>
              </a:rPr>
              <a:t>如果</a:t>
            </a:r>
            <a:r>
              <a:rPr lang="zh-CN" altLang="en-US" sz="1000" dirty="0">
                <a:solidFill>
                  <a:schemeClr val="bg1"/>
                </a:solidFill>
              </a:rPr>
              <a:t>一桌多单时取第一单</a:t>
            </a:r>
            <a:r>
              <a:rPr lang="zh-CN" altLang="en-US" sz="1000" dirty="0" smtClean="0">
                <a:solidFill>
                  <a:schemeClr val="bg1"/>
                </a:solidFill>
              </a:rPr>
              <a:t>展示；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zh-CN" altLang="en-US" sz="1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未来可能增加新的标识，需要</a:t>
            </a:r>
            <a:r>
              <a:rPr lang="zh-CN" altLang="en-US" sz="1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基于品牌设置每个标识的显示级别</a:t>
            </a:r>
          </a:p>
          <a:p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314575" y="2566458"/>
            <a:ext cx="1735053" cy="1426900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2914650" y="1032898"/>
            <a:ext cx="1134977" cy="1218007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702719" y="2566458"/>
            <a:ext cx="1346909" cy="1181632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049626" y="3170302"/>
            <a:ext cx="4115931" cy="592518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049627" y="899986"/>
            <a:ext cx="4115931" cy="265823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counter登录成功后，在会员信息区中增加会员标签的展示</a:t>
            </a:r>
          </a:p>
        </p:txBody>
      </p:sp>
      <p:cxnSp>
        <p:nvCxnSpPr>
          <p:cNvPr id="5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345531" y="2566458"/>
            <a:ext cx="1704097" cy="822062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049625" y="1231196"/>
            <a:ext cx="4115931" cy="97531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Counter</a:t>
            </a:r>
            <a:r>
              <a:rPr lang="zh-CN" altLang="en-US" sz="1000" dirty="0" smtClean="0">
                <a:solidFill>
                  <a:schemeClr val="bg1"/>
                </a:solidFill>
              </a:rPr>
              <a:t>可以修改会员属性：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</a:rPr>
              <a:t>   1.</a:t>
            </a:r>
            <a:r>
              <a:rPr lang="zh-CN" altLang="en-US" sz="1000" dirty="0" smtClean="0">
                <a:solidFill>
                  <a:schemeClr val="bg1"/>
                </a:solidFill>
              </a:rPr>
              <a:t>会员系统提供接口告诉那些标签可以修改；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</a:rPr>
              <a:t>   2.counter</a:t>
            </a:r>
            <a:r>
              <a:rPr lang="zh-CN" altLang="en-US" sz="1000" dirty="0" smtClean="0">
                <a:solidFill>
                  <a:schemeClr val="bg1"/>
                </a:solidFill>
              </a:rPr>
              <a:t>通过选择框方式修改，不修改输入性的内容；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</a:rPr>
              <a:t>   3.</a:t>
            </a:r>
            <a:r>
              <a:rPr lang="zh-CN" altLang="en-US" sz="1000" dirty="0">
                <a:solidFill>
                  <a:schemeClr val="bg1"/>
                </a:solidFill>
              </a:rPr>
              <a:t>会员</a:t>
            </a:r>
            <a:r>
              <a:rPr lang="zh-CN" altLang="en-US" sz="1000" dirty="0" smtClean="0">
                <a:solidFill>
                  <a:schemeClr val="bg1"/>
                </a:solidFill>
              </a:rPr>
              <a:t>标签的修改成功与否不影响订单流程；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4.</a:t>
            </a:r>
            <a:r>
              <a:rPr lang="zh-CN" altLang="en-US" sz="1000" dirty="0" smtClean="0">
                <a:solidFill>
                  <a:schemeClr val="bg1"/>
                </a:solidFill>
              </a:rPr>
              <a:t>会员整体标属性展现和修改在会员系统的</a:t>
            </a:r>
            <a:r>
              <a:rPr lang="en-US" altLang="zh-CN" sz="1000" dirty="0" smtClean="0">
                <a:solidFill>
                  <a:schemeClr val="bg1"/>
                </a:solidFill>
              </a:rPr>
              <a:t>tab</a:t>
            </a:r>
            <a:r>
              <a:rPr lang="zh-CN" altLang="en-US" sz="1000" dirty="0" smtClean="0">
                <a:solidFill>
                  <a:schemeClr val="bg1"/>
                </a:solidFill>
              </a:rPr>
              <a:t>页面下（具体内容见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ppt</a:t>
            </a:r>
            <a:r>
              <a:rPr lang="zh-CN" altLang="en-US" sz="1000" dirty="0" smtClean="0">
                <a:solidFill>
                  <a:schemeClr val="bg1"/>
                </a:solidFill>
              </a:rPr>
              <a:t>下方的备注）；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36308" y="290468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对接系统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98100" y="3186148"/>
            <a:ext cx="39355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会员系统返回的会员信息中，增加特殊</a:t>
            </a:r>
            <a:r>
              <a:rPr lang="zh-CN" altLang="en-US" sz="1000" b="1" dirty="0" smtClean="0">
                <a:solidFill>
                  <a:schemeClr val="bg1"/>
                </a:solidFill>
                <a:latin typeface="+mn-ea"/>
              </a:rPr>
              <a:t>会员标签；</a:t>
            </a:r>
            <a:endParaRPr lang="en-US" altLang="zh-CN" sz="10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会员</a:t>
            </a:r>
            <a:r>
              <a:rPr lang="zh-CN" altLang="en-US" sz="1000" b="1" dirty="0" smtClean="0">
                <a:solidFill>
                  <a:schemeClr val="bg1"/>
                </a:solidFill>
                <a:latin typeface="+mn-ea"/>
              </a:rPr>
              <a:t>系统（</a:t>
            </a:r>
            <a:r>
              <a:rPr lang="en-US" altLang="zh-CN" sz="1000" b="1" dirty="0" smtClean="0">
                <a:solidFill>
                  <a:srgbClr val="C00000"/>
                </a:solidFill>
                <a:latin typeface="+mn-ea"/>
              </a:rPr>
              <a:t>FADA</a:t>
            </a:r>
            <a:r>
              <a:rPr lang="zh-CN" altLang="en-US" sz="1000" b="1" dirty="0" smtClean="0">
                <a:solidFill>
                  <a:schemeClr val="bg1"/>
                </a:solidFill>
                <a:latin typeface="+mn-ea"/>
              </a:rPr>
              <a:t>）提供会员可修改字段查询接口和标签</a:t>
            </a:r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修改接口；</a:t>
            </a:r>
            <a:endParaRPr lang="en-US" altLang="zh-CN" sz="1000" b="1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OC报文格式中增加字段保存会员</a:t>
            </a:r>
            <a:r>
              <a:rPr lang="zh-CN" altLang="en-US" sz="1000" b="1" dirty="0" smtClean="0">
                <a:solidFill>
                  <a:schemeClr val="bg1"/>
                </a:solidFill>
                <a:latin typeface="+mn-ea"/>
              </a:rPr>
              <a:t>标志；</a:t>
            </a:r>
            <a:endParaRPr lang="en-US" altLang="zh-CN" sz="10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3687418" y="4127889"/>
            <a:ext cx="4959626" cy="992989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BD136067-DB28-C14A-8571-BF5AFEC2C5A2}"/>
              </a:ext>
            </a:extLst>
          </p:cNvPr>
          <p:cNvSpPr>
            <a:spLocks/>
          </p:cNvSpPr>
          <p:nvPr/>
        </p:nvSpPr>
        <p:spPr bwMode="auto">
          <a:xfrm>
            <a:off x="4761526" y="3842785"/>
            <a:ext cx="2781292" cy="285104"/>
          </a:xfrm>
          <a:prstGeom prst="rect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1000" b="1" dirty="0"/>
          </a:p>
        </p:txBody>
      </p:sp>
      <p:sp>
        <p:nvSpPr>
          <p:cNvPr id="30" name="矩形 29"/>
          <p:cNvSpPr/>
          <p:nvPr/>
        </p:nvSpPr>
        <p:spPr>
          <a:xfrm>
            <a:off x="5636308" y="383144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需要注意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652631" y="4105215"/>
            <a:ext cx="5029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+mn-ea"/>
              </a:rPr>
              <a:t>1.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counter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终端取单的时候，如果订单中缺少会员标志，需要调用会员接口重新获取特殊会员标志放入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订单；</a:t>
            </a:r>
            <a:endParaRPr lang="en-US" altLang="zh-CN" sz="10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  <a:latin typeface="+mn-ea"/>
              </a:rPr>
              <a:t>2.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counter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终端进行订单会员登录时，从会员接口中获取标志，并保存到订单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中；</a:t>
            </a:r>
            <a:endParaRPr lang="en-US" altLang="zh-CN" sz="10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  <a:latin typeface="+mn-ea"/>
              </a:rPr>
              <a:t>3.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终端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在查询桌位查询挂单接口中，挂单接口应该增加信息返回给终端展示。总部端需要额外保存在订单redis缓存中（参照order save redis），餐厅端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在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</a:rPr>
              <a:t>DB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中；</a:t>
            </a:r>
            <a:endParaRPr lang="en-US" altLang="zh-CN" sz="10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  <a:latin typeface="+mn-ea"/>
              </a:rPr>
              <a:t>4.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确保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和扫码互操作中会员信息的传递不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丢失。</a:t>
            </a:r>
            <a:endParaRPr lang="zh-CN" altLang="en-US" sz="1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311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会员标签（界面展示）</a:t>
            </a:r>
            <a:endParaRPr lang="en-US" dirty="0"/>
          </a:p>
        </p:txBody>
      </p:sp>
      <p:pic>
        <p:nvPicPr>
          <p:cNvPr id="34" name="Picture 2" descr="D:\regular\10 in store &amp; 企业微信\小倪\mpos外壳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2" y="944093"/>
            <a:ext cx="2101010" cy="416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2"/>
          <p:cNvGrpSpPr/>
          <p:nvPr/>
        </p:nvGrpSpPr>
        <p:grpSpPr>
          <a:xfrm>
            <a:off x="179280" y="2024213"/>
            <a:ext cx="1874365" cy="2857247"/>
            <a:chOff x="615504" y="2711450"/>
            <a:chExt cx="2268000" cy="3457296"/>
          </a:xfrm>
        </p:grpSpPr>
        <p:sp>
          <p:nvSpPr>
            <p:cNvPr id="36" name="Rectangle 15"/>
            <p:cNvSpPr/>
            <p:nvPr/>
          </p:nvSpPr>
          <p:spPr>
            <a:xfrm>
              <a:off x="615504" y="3216746"/>
              <a:ext cx="2268000" cy="2952000"/>
            </a:xfrm>
            <a:prstGeom prst="rect">
              <a:avLst/>
            </a:prstGeom>
            <a:solidFill>
              <a:srgbClr val="D9D9D9">
                <a:lumMod val="90000"/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4254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sng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</a:t>
              </a:r>
              <a:r>
                <a:rPr kumimoji="0" lang="en-US" altLang="zh-CN" sz="1200" b="1" i="0" u="sng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0" lang="zh-CN" altLang="en-US" sz="1200" b="1" i="0" u="sng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部分：基本信息***</a:t>
              </a:r>
              <a:endParaRPr kumimoji="0" lang="en-US" altLang="zh-CN" sz="1200" b="1" i="0" u="sng" strike="noStrike" kern="0" cap="none" spc="0" normalizeH="0" baseline="30000" noProof="0" dirty="0" smtClean="0">
                <a:ln>
                  <a:noFill/>
                </a:ln>
                <a:solidFill>
                  <a:srgbClr val="4254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会员姓名</a:t>
              </a:r>
              <a:r>
                <a:rPr kumimoji="0" lang="en-US" altLang="zh-CN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/</a:t>
              </a: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会员身份</a:t>
              </a:r>
              <a:r>
                <a:rPr kumimoji="0" lang="en-US" altLang="zh-CN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(</a:t>
              </a: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重要顾客</a:t>
              </a:r>
              <a:r>
                <a:rPr kumimoji="0" lang="en-US" altLang="zh-CN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/</a:t>
              </a: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新会员</a:t>
              </a:r>
              <a:r>
                <a:rPr kumimoji="0" lang="en-US" altLang="zh-CN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/</a:t>
              </a: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会员</a:t>
              </a:r>
              <a:r>
                <a:rPr kumimoji="0" lang="en-US" altLang="zh-CN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)</a:t>
              </a: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V</a:t>
              </a: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金与即将到期</a:t>
              </a:r>
              <a:endParaRPr kumimoji="0" lang="en-US" altLang="zh-CN" sz="12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4254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产品口味</a:t>
              </a:r>
              <a:r>
                <a:rPr kumimoji="0" lang="en-US" altLang="zh-CN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(</a:t>
              </a: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下拉框</a:t>
              </a:r>
              <a:r>
                <a:rPr kumimoji="0" lang="en-US" altLang="zh-CN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)</a:t>
              </a: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：忌口、偏爱</a:t>
              </a:r>
              <a:endParaRPr kumimoji="0" lang="en-US" altLang="zh-CN" sz="12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4254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消费习惯</a:t>
              </a:r>
              <a:r>
                <a:rPr kumimoji="0" lang="en-US" altLang="zh-CN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(</a:t>
              </a: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基于</a:t>
              </a:r>
              <a:r>
                <a:rPr kumimoji="0" lang="en-US" altLang="zh-CN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GES</a:t>
              </a: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文字评论</a:t>
              </a:r>
              <a:r>
                <a:rPr kumimoji="0" lang="en-US" altLang="zh-CN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)</a:t>
              </a: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：速度偏好、服务偏好</a:t>
              </a:r>
              <a:r>
                <a:rPr kumimoji="0" lang="en-US" altLang="zh-CN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……</a:t>
              </a: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是否本月寿星</a:t>
              </a:r>
              <a:endParaRPr kumimoji="0" lang="en-US" altLang="zh-CN" sz="12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4254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zh-CN" sz="12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4254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sng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第二部分：</a:t>
              </a:r>
              <a:r>
                <a:rPr kumimoji="0" lang="en-US" altLang="zh-CN" sz="1200" b="1" i="0" u="sng" strike="noStrike" kern="0" cap="none" spc="0" normalizeH="0" baseline="30000" noProof="0" dirty="0" err="1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ai</a:t>
              </a:r>
              <a:r>
                <a:rPr kumimoji="0" lang="zh-CN" altLang="en-US" sz="1200" b="1" i="0" u="sng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推荐</a:t>
              </a:r>
              <a:r>
                <a:rPr kumimoji="0" lang="en-US" altLang="zh-CN" sz="1200" b="1" i="0" u="sng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***</a:t>
              </a: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每次显示</a:t>
              </a:r>
              <a:r>
                <a:rPr kumimoji="0" lang="en-US" altLang="zh-CN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个推荐与理由</a:t>
              </a:r>
              <a:endParaRPr kumimoji="0" lang="en-US" altLang="zh-CN" sz="12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4254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进入页面直接显示</a:t>
              </a:r>
              <a:endParaRPr kumimoji="0" lang="en-US" altLang="zh-CN" sz="12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4254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刷新按键，主动点击可换一批</a:t>
              </a:r>
              <a:endParaRPr kumimoji="0" lang="bg-BG" sz="12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4254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1200" y="2711450"/>
              <a:ext cx="2160000" cy="512581"/>
            </a:xfrm>
            <a:prstGeom prst="rect">
              <a:avLst/>
            </a:prstGeom>
            <a:solidFill>
              <a:srgbClr val="2779B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</a:t>
              </a: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0" lang="zh-CN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页：会员详情</a:t>
              </a:r>
              <a:endPara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4" name="Group 26"/>
          <p:cNvGrpSpPr/>
          <p:nvPr/>
        </p:nvGrpSpPr>
        <p:grpSpPr>
          <a:xfrm>
            <a:off x="2542889" y="1192167"/>
            <a:ext cx="2268000" cy="1722600"/>
            <a:chOff x="615504" y="2711450"/>
            <a:chExt cx="2268000" cy="1555438"/>
          </a:xfrm>
        </p:grpSpPr>
        <p:sp>
          <p:nvSpPr>
            <p:cNvPr id="45" name="Rectangle 27"/>
            <p:cNvSpPr/>
            <p:nvPr/>
          </p:nvSpPr>
          <p:spPr>
            <a:xfrm>
              <a:off x="615504" y="3216746"/>
              <a:ext cx="2268000" cy="1050142"/>
            </a:xfrm>
            <a:prstGeom prst="rect">
              <a:avLst/>
            </a:prstGeom>
            <a:solidFill>
              <a:srgbClr val="D9D9D9">
                <a:lumMod val="90000"/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zh-CN" sz="16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4254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展示优惠券</a:t>
              </a:r>
              <a:endParaRPr kumimoji="0" lang="en-US" altLang="zh-CN" sz="16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4254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展示权益</a:t>
              </a:r>
              <a:endParaRPr kumimoji="0" lang="en-US" altLang="zh-CN" sz="16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4254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惊喜券</a:t>
              </a:r>
              <a:r>
                <a:rPr kumimoji="0" lang="en-US" altLang="zh-CN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***</a:t>
              </a:r>
              <a:r>
                <a:rPr kumimoji="0" lang="zh-CN" altLang="en-US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（值班经理授权使用）</a:t>
              </a:r>
              <a:endParaRPr kumimoji="0" lang="en-US" altLang="zh-CN" sz="16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4254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生日券</a:t>
              </a:r>
              <a:r>
                <a:rPr kumimoji="0" lang="en-US" altLang="zh-CN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***</a:t>
              </a:r>
            </a:p>
          </p:txBody>
        </p:sp>
        <p:sp>
          <p:nvSpPr>
            <p:cNvPr id="52" name="Rectangle 28"/>
            <p:cNvSpPr/>
            <p:nvPr/>
          </p:nvSpPr>
          <p:spPr>
            <a:xfrm>
              <a:off x="615504" y="2711450"/>
              <a:ext cx="2268000" cy="512581"/>
            </a:xfrm>
            <a:prstGeom prst="rect">
              <a:avLst/>
            </a:prstGeom>
            <a:solidFill>
              <a:srgbClr val="2779B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页：券与权益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（有惊喜券</a:t>
              </a:r>
              <a:r>
                <a:rPr kumimoji="0" lang="en-US" altLang="zh-CN" sz="1400" b="1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highlight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）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3" name="Group 29"/>
          <p:cNvGrpSpPr/>
          <p:nvPr/>
        </p:nvGrpSpPr>
        <p:grpSpPr>
          <a:xfrm>
            <a:off x="2542889" y="3158860"/>
            <a:ext cx="2268000" cy="1722600"/>
            <a:chOff x="615504" y="2711450"/>
            <a:chExt cx="2268000" cy="1722600"/>
          </a:xfrm>
        </p:grpSpPr>
        <p:sp>
          <p:nvSpPr>
            <p:cNvPr id="54" name="Rectangle 30"/>
            <p:cNvSpPr/>
            <p:nvPr/>
          </p:nvSpPr>
          <p:spPr>
            <a:xfrm>
              <a:off x="615504" y="3216746"/>
              <a:ext cx="2268000" cy="1217304"/>
            </a:xfrm>
            <a:prstGeom prst="rect">
              <a:avLst/>
            </a:prstGeom>
            <a:solidFill>
              <a:srgbClr val="D9D9D9">
                <a:lumMod val="90000"/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zh-CN" sz="16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4254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AI LIFECYCLE</a:t>
              </a: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儿童性别是否本月生日 </a:t>
              </a:r>
              <a:r>
                <a:rPr kumimoji="0" lang="en-US" altLang="zh-CN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(</a:t>
              </a:r>
              <a:r>
                <a:rPr kumimoji="0" lang="zh-CN" altLang="en-US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需</a:t>
              </a:r>
              <a:r>
                <a:rPr kumimoji="0" lang="en-US" altLang="zh-CN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Lucy</a:t>
              </a:r>
              <a:r>
                <a:rPr kumimoji="0" lang="zh-CN" altLang="en-US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跟</a:t>
              </a:r>
              <a:r>
                <a:rPr kumimoji="0" lang="en-US" altLang="zh-CN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KELLY</a:t>
              </a:r>
              <a:r>
                <a:rPr kumimoji="0" lang="zh-CN" altLang="en-US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确认是否需要</a:t>
              </a:r>
              <a:r>
                <a:rPr kumimoji="0" lang="en-US" altLang="zh-CN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)</a:t>
              </a: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是否</a:t>
              </a:r>
              <a:r>
                <a:rPr kumimoji="0" lang="en-US" altLang="zh-CN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FAMILY</a:t>
              </a:r>
              <a:r>
                <a:rPr kumimoji="0" lang="zh-CN" altLang="en-US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用户</a:t>
              </a:r>
              <a:r>
                <a:rPr kumimoji="0" lang="en-US" altLang="zh-CN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(</a:t>
              </a:r>
              <a:r>
                <a:rPr kumimoji="0" lang="zh-CN" altLang="en-US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需</a:t>
              </a:r>
              <a:r>
                <a:rPr kumimoji="0" lang="en-US" altLang="zh-CN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Lucy</a:t>
              </a:r>
              <a:r>
                <a:rPr kumimoji="0" lang="zh-CN" altLang="en-US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跟</a:t>
              </a:r>
              <a:r>
                <a:rPr kumimoji="0" lang="en-US" altLang="zh-CN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KELLY</a:t>
              </a:r>
              <a:r>
                <a:rPr kumimoji="0" lang="zh-CN" altLang="en-US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确认是否需要</a:t>
              </a:r>
              <a:r>
                <a:rPr kumimoji="0" lang="en-US" altLang="zh-CN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)</a:t>
              </a: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bg-BG" sz="16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4254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Rectangle 31"/>
            <p:cNvSpPr/>
            <p:nvPr/>
          </p:nvSpPr>
          <p:spPr>
            <a:xfrm>
              <a:off x="615504" y="2711450"/>
              <a:ext cx="2268000" cy="512581"/>
            </a:xfrm>
            <a:prstGeom prst="rect">
              <a:avLst/>
            </a:prstGeom>
            <a:solidFill>
              <a:srgbClr val="2779B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页：其他信息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6" name="Rectangle 3"/>
          <p:cNvSpPr/>
          <p:nvPr/>
        </p:nvSpPr>
        <p:spPr>
          <a:xfrm>
            <a:off x="5257201" y="893070"/>
            <a:ext cx="3777941" cy="1407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会员姓</a:t>
            </a:r>
            <a:r>
              <a:rPr lang="zh-CN" altLang="en-US" sz="9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名：会员填写：展示，不可编辑</a:t>
            </a:r>
            <a:endParaRPr lang="en-US" altLang="zh-CN" sz="9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 startAt="2"/>
            </a:pP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会员身份：重要顾客</a:t>
            </a:r>
            <a:r>
              <a:rPr lang="en-US" altLang="zh-CN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新会员</a:t>
            </a:r>
            <a:r>
              <a:rPr lang="en-US" altLang="zh-CN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9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系统生成，展示，不可编辑</a:t>
            </a:r>
            <a:endParaRPr lang="en-US" altLang="zh-CN" sz="9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 startAt="3"/>
            </a:pPr>
            <a:r>
              <a:rPr lang="en-US" altLang="zh-CN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金与即将</a:t>
            </a:r>
            <a:r>
              <a:rPr lang="zh-CN" altLang="en-US" sz="9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到期</a:t>
            </a: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9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系统生成</a:t>
            </a: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，展示，不可</a:t>
            </a:r>
            <a:r>
              <a:rPr lang="zh-CN" altLang="en-US" sz="9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en-US" altLang="zh-CN" sz="9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 startAt="4"/>
            </a:pP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产品口味</a:t>
            </a:r>
            <a:r>
              <a:rPr lang="en-US" altLang="zh-CN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下拉框</a:t>
            </a:r>
            <a:r>
              <a:rPr lang="en-US" altLang="zh-CN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：忌口、偏</a:t>
            </a:r>
            <a:r>
              <a:rPr lang="zh-CN" altLang="en-US" sz="9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</a:t>
            </a:r>
            <a:endParaRPr lang="en-US" altLang="zh-CN" sz="9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9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忌</a:t>
            </a:r>
            <a:r>
              <a:rPr lang="zh-CN" altLang="en-US" sz="900" b="1" u="sng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lang="zh-CN" altLang="en-US" sz="9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：系</a:t>
            </a: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统生成，展示</a:t>
            </a:r>
            <a:r>
              <a:rPr lang="zh-CN" altLang="en-US" sz="9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辑</a:t>
            </a:r>
            <a:endParaRPr lang="en-US" altLang="zh-CN" sz="9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9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偏爱</a:t>
            </a: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计算，展示，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不可编辑</a:t>
            </a:r>
            <a:endParaRPr lang="en-US" altLang="zh-CN" sz="9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 startAt="5"/>
            </a:pP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消费习惯</a:t>
            </a:r>
            <a:r>
              <a:rPr lang="en-US" altLang="zh-CN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GES</a:t>
            </a: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文字评论</a:t>
            </a:r>
            <a:r>
              <a:rPr lang="en-US" altLang="zh-CN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：速度偏好、服务</a:t>
            </a:r>
            <a:r>
              <a:rPr lang="zh-CN" altLang="en-US" sz="9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偏好</a:t>
            </a: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9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计算，不可编辑</a:t>
            </a:r>
            <a:endParaRPr lang="en-US" altLang="zh-CN" sz="9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10889" y="2300891"/>
            <a:ext cx="422425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00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第一页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显示会员详情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+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推荐产品，推荐产品有推荐理由描述；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会员详情中，部分内容可编辑回馈；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推荐产品区域有按钮可实现换一批（每次从推荐平台收到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10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个套餐、品项的列表，没有券信息，按钮更换仅在这些品项中轮询）；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推荐的套餐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/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产品可能是含折扣的活动（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MC 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中设置的活动）；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每次推荐内容展现，都要将显示内容回送（通过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Event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）；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如推荐的产品不可用，换推荐列表中的其他产品；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选中的产品也要将选中内容回送（通过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Event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）；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第二页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         展示会员券和惊喜券；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        有惊喜券的话，该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TAB 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页需要高亮显示；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        文中的惊喜券与生日券是一种类型的；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       惊喜券的使用不需要当场扫会员码作为条件，其它券一定需要扫会员码后才能使用；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第三页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        仅信息展示；（目前沟通的结果是儿童信息及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Family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信息不需要编辑回复）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214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39" y="1002515"/>
            <a:ext cx="3887111" cy="24241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KDS</a:t>
            </a:r>
            <a:r>
              <a:rPr lang="zh-CN" altLang="en-US" dirty="0" smtClean="0"/>
              <a:t>出品状态同步</a:t>
            </a:r>
            <a:endParaRPr lang="en-US" dirty="0"/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814939" y="890533"/>
            <a:ext cx="4115931" cy="22396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KDS</a:t>
            </a:r>
            <a:r>
              <a:rPr lang="zh-CN" altLang="en-US" sz="1000" dirty="0" smtClean="0">
                <a:solidFill>
                  <a:schemeClr val="bg1"/>
                </a:solidFill>
              </a:rPr>
              <a:t>提供“订单出品状态”和“品项出品状态”；</a:t>
            </a:r>
            <a:endParaRPr lang="en-US" altLang="zh-CN" sz="1000" dirty="0" smtClean="0">
              <a:solidFill>
                <a:schemeClr val="bg1"/>
              </a:solidFill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814939" y="1178904"/>
            <a:ext cx="4115931" cy="22396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终端（餐厅和</a:t>
            </a:r>
            <a:r>
              <a:rPr lang="zh-CN" altLang="en-US" sz="1000" dirty="0" smtClean="0">
                <a:solidFill>
                  <a:schemeClr val="bg1"/>
                </a:solidFill>
              </a:rPr>
              <a:t>移动模式</a:t>
            </a:r>
            <a:r>
              <a:rPr lang="zh-CN" altLang="en-US" sz="1000" dirty="0">
                <a:solidFill>
                  <a:schemeClr val="bg1"/>
                </a:solidFill>
              </a:rPr>
              <a:t>）</a:t>
            </a:r>
            <a:r>
              <a:rPr lang="zh-CN" altLang="en-US" sz="1000" dirty="0" smtClean="0">
                <a:solidFill>
                  <a:schemeClr val="bg1"/>
                </a:solidFill>
              </a:rPr>
              <a:t>展现</a:t>
            </a:r>
            <a:r>
              <a:rPr lang="zh-CN" altLang="en-US" sz="1000" dirty="0">
                <a:solidFill>
                  <a:schemeClr val="bg1"/>
                </a:solidFill>
              </a:rPr>
              <a:t>“订单出品状态”和“品项出品状态”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814938" y="1467275"/>
            <a:ext cx="4115931" cy="22396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终端（</a:t>
            </a:r>
            <a:r>
              <a:rPr lang="zh-CN" altLang="en-US" sz="1000" dirty="0" smtClean="0">
                <a:solidFill>
                  <a:schemeClr val="bg1"/>
                </a:solidFill>
              </a:rPr>
              <a:t>餐厅模式）仅仅展现</a:t>
            </a:r>
            <a:r>
              <a:rPr lang="zh-CN" altLang="en-US" sz="1000" dirty="0">
                <a:solidFill>
                  <a:schemeClr val="bg1"/>
                </a:solidFill>
              </a:rPr>
              <a:t>订单出品状态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814938" y="1755646"/>
            <a:ext cx="4115931" cy="56740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订单</a:t>
            </a:r>
            <a:r>
              <a:rPr lang="zh-CN" altLang="en-US" sz="1000" dirty="0">
                <a:solidFill>
                  <a:schemeClr val="bg1"/>
                </a:solidFill>
              </a:rPr>
              <a:t>出品</a:t>
            </a:r>
            <a:r>
              <a:rPr lang="zh-CN" altLang="en-US" sz="1000" dirty="0" smtClean="0">
                <a:solidFill>
                  <a:schemeClr val="bg1"/>
                </a:solidFill>
              </a:rPr>
              <a:t>状态：蓝色订单正常制作、</a:t>
            </a:r>
            <a:r>
              <a:rPr lang="zh-CN" altLang="en-US" sz="1000" dirty="0">
                <a:solidFill>
                  <a:schemeClr val="bg1"/>
                </a:solidFill>
              </a:rPr>
              <a:t>红色是</a:t>
            </a:r>
            <a:r>
              <a:rPr lang="zh-CN" altLang="en-US" sz="1000" dirty="0" smtClean="0">
                <a:solidFill>
                  <a:schemeClr val="bg1"/>
                </a:solidFill>
              </a:rPr>
              <a:t>已经订单中的餐品已经有延迟制作、</a:t>
            </a:r>
            <a:r>
              <a:rPr lang="zh-CN" altLang="en-US" sz="1000" dirty="0">
                <a:solidFill>
                  <a:schemeClr val="bg1"/>
                </a:solidFill>
              </a:rPr>
              <a:t>黄色</a:t>
            </a:r>
            <a:r>
              <a:rPr lang="zh-CN" altLang="en-US" sz="1000" dirty="0" smtClean="0">
                <a:solidFill>
                  <a:schemeClr val="bg1"/>
                </a:solidFill>
              </a:rPr>
              <a:t>是订单制作延迟</a:t>
            </a:r>
            <a:r>
              <a:rPr lang="zh-CN" altLang="en-US" sz="1000" dirty="0">
                <a:solidFill>
                  <a:schemeClr val="bg1"/>
                </a:solidFill>
              </a:rPr>
              <a:t>风险</a:t>
            </a: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814938" y="2387459"/>
            <a:ext cx="4115931" cy="633341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品项出品状态：在订单</a:t>
            </a:r>
            <a:r>
              <a:rPr lang="zh-CN" altLang="en-US" sz="1000" dirty="0">
                <a:solidFill>
                  <a:schemeClr val="bg1"/>
                </a:solidFill>
              </a:rPr>
              <a:t>详情</a:t>
            </a:r>
            <a:r>
              <a:rPr lang="zh-CN" altLang="en-US" sz="1000" dirty="0" smtClean="0">
                <a:solidFill>
                  <a:schemeClr val="bg1"/>
                </a:solidFill>
              </a:rPr>
              <a:t>区展示，展现</a:t>
            </a:r>
            <a:r>
              <a:rPr lang="zh-CN" altLang="en-US" sz="1000" dirty="0">
                <a:solidFill>
                  <a:schemeClr val="bg1"/>
                </a:solidFill>
              </a:rPr>
              <a:t>方式用红灯</a:t>
            </a:r>
            <a:r>
              <a:rPr lang="zh-CN" altLang="en-US" sz="1000" dirty="0" smtClean="0">
                <a:solidFill>
                  <a:schemeClr val="bg1"/>
                </a:solidFill>
              </a:rPr>
              <a:t>（餐品延迟制作）</a:t>
            </a:r>
            <a:r>
              <a:rPr lang="zh-CN" altLang="en-US" sz="1000" dirty="0">
                <a:solidFill>
                  <a:schemeClr val="bg1"/>
                </a:solidFill>
              </a:rPr>
              <a:t>、黄灯</a:t>
            </a:r>
            <a:r>
              <a:rPr lang="zh-CN" altLang="en-US" sz="1000" dirty="0" smtClean="0">
                <a:solidFill>
                  <a:schemeClr val="bg1"/>
                </a:solidFill>
              </a:rPr>
              <a:t>（制作中，</a:t>
            </a:r>
            <a:r>
              <a:rPr lang="zh-CN" altLang="en-US" sz="1000" dirty="0">
                <a:solidFill>
                  <a:schemeClr val="bg1"/>
                </a:solidFill>
              </a:rPr>
              <a:t>存在延迟出单的风险</a:t>
            </a:r>
            <a:r>
              <a:rPr lang="zh-CN" altLang="en-US" sz="1000" dirty="0" smtClean="0">
                <a:solidFill>
                  <a:schemeClr val="bg1"/>
                </a:solidFill>
              </a:rPr>
              <a:t>）</a:t>
            </a:r>
            <a:r>
              <a:rPr lang="zh-CN" altLang="en-US" sz="1000" dirty="0">
                <a:solidFill>
                  <a:schemeClr val="bg1"/>
                </a:solidFill>
              </a:rPr>
              <a:t>、绿灯</a:t>
            </a:r>
            <a:r>
              <a:rPr lang="zh-CN" altLang="en-US" sz="1000" dirty="0" smtClean="0">
                <a:solidFill>
                  <a:schemeClr val="bg1"/>
                </a:solidFill>
              </a:rPr>
              <a:t>（餐品已</a:t>
            </a:r>
            <a:r>
              <a:rPr lang="zh-CN" altLang="en-US" sz="1000" dirty="0">
                <a:solidFill>
                  <a:schemeClr val="bg1"/>
                </a:solidFill>
              </a:rPr>
              <a:t>完成）来分区展示；</a:t>
            </a:r>
          </a:p>
        </p:txBody>
      </p:sp>
      <p:cxnSp>
        <p:nvCxnSpPr>
          <p:cNvPr id="3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011557" y="1477445"/>
            <a:ext cx="1803381" cy="561904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524539" y="2039349"/>
            <a:ext cx="2290399" cy="656747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011557" y="1919420"/>
            <a:ext cx="1803381" cy="119929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285875" y="2704130"/>
            <a:ext cx="3529063" cy="153441"/>
          </a:xfrm>
          <a:prstGeom prst="straightConnector1">
            <a:avLst/>
          </a:prstGeom>
          <a:ln w="3175">
            <a:solidFill>
              <a:srgbClr val="F78E1E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43536" y="1748383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43536" y="2010697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43536" y="2262535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43536" y="2514373"/>
            <a:ext cx="91440" cy="9144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814937" y="3085209"/>
            <a:ext cx="4115931" cy="22396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小票、COD不需要显示”订单出品状况“和”品项出品状况“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264160" y="1693566"/>
            <a:ext cx="1021715" cy="1164005"/>
          </a:xfrm>
          <a:prstGeom prst="rect">
            <a:avLst/>
          </a:prstGeom>
          <a:noFill/>
          <a:ln w="9525">
            <a:solidFill>
              <a:srgbClr val="F78E1E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3223966" y="3574213"/>
            <a:ext cx="5700549" cy="1558925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BD136067-DB28-C14A-8571-BF5AFEC2C5A2}"/>
              </a:ext>
            </a:extLst>
          </p:cNvPr>
          <p:cNvSpPr>
            <a:spLocks/>
          </p:cNvSpPr>
          <p:nvPr/>
        </p:nvSpPr>
        <p:spPr bwMode="auto">
          <a:xfrm>
            <a:off x="6142580" y="3373953"/>
            <a:ext cx="2781292" cy="200260"/>
          </a:xfrm>
          <a:prstGeom prst="rect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1000" b="1" dirty="0"/>
          </a:p>
        </p:txBody>
      </p:sp>
      <p:sp>
        <p:nvSpPr>
          <p:cNvPr id="33" name="矩形 32"/>
          <p:cNvSpPr/>
          <p:nvPr/>
        </p:nvSpPr>
        <p:spPr>
          <a:xfrm>
            <a:off x="7068658" y="333433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需要注意</a:t>
            </a:r>
            <a:endParaRPr lang="en-US" altLang="zh-CN" sz="1200" b="1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23966" y="3551540"/>
            <a:ext cx="57353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1</a:t>
            </a:r>
            <a:r>
              <a:rPr lang="zh-CN" altLang="en-US" sz="1000" dirty="0" smtClean="0">
                <a:solidFill>
                  <a:schemeClr val="bg1"/>
                </a:solidFill>
              </a:rPr>
              <a:t>.餐厅端每分钟调用</a:t>
            </a:r>
            <a:r>
              <a:rPr lang="en-US" altLang="zh-CN" sz="1000" dirty="0" smtClean="0">
                <a:solidFill>
                  <a:schemeClr val="bg1"/>
                </a:solidFill>
              </a:rPr>
              <a:t>KDS</a:t>
            </a:r>
            <a:r>
              <a:rPr lang="zh-CN" altLang="en-US" sz="1000" dirty="0" smtClean="0">
                <a:solidFill>
                  <a:schemeClr val="bg1"/>
                </a:solidFill>
              </a:rPr>
              <a:t>接口获取订单出品状况；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2.</a:t>
            </a:r>
            <a:r>
              <a:rPr lang="zh-CN" altLang="en-US" sz="1000" dirty="0" smtClean="0">
                <a:solidFill>
                  <a:schemeClr val="bg1"/>
                </a:solidFill>
              </a:rPr>
              <a:t>餐厅端数据实时同步到总部端；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3.Mpos</a:t>
            </a:r>
            <a:r>
              <a:rPr lang="zh-CN" altLang="en-US" sz="1000" dirty="0" smtClean="0">
                <a:solidFill>
                  <a:schemeClr val="bg1"/>
                </a:solidFill>
              </a:rPr>
              <a:t>通过调用总部单接口获取订单品项情况；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4.</a:t>
            </a:r>
            <a:r>
              <a:rPr lang="zh-CN" altLang="en-US" sz="1000" dirty="0" smtClean="0">
                <a:solidFill>
                  <a:schemeClr val="bg1"/>
                </a:solidFill>
              </a:rPr>
              <a:t>终端餐厅模式调用餐厅端接口获取订单出品情况；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5.</a:t>
            </a:r>
            <a:r>
              <a:rPr lang="zh-CN" altLang="en-US" sz="1000" dirty="0">
                <a:solidFill>
                  <a:schemeClr val="bg1"/>
                </a:solidFill>
              </a:rPr>
              <a:t>终端餐厅模式调用餐厅端</a:t>
            </a:r>
            <a:r>
              <a:rPr lang="zh-CN" altLang="en-US" sz="1000" dirty="0" smtClean="0">
                <a:solidFill>
                  <a:schemeClr val="bg1"/>
                </a:solidFill>
              </a:rPr>
              <a:t>接口获取品项出品情况，餐厅端再调用</a:t>
            </a:r>
            <a:r>
              <a:rPr lang="en-US" altLang="zh-CN" sz="1000" dirty="0" smtClean="0">
                <a:solidFill>
                  <a:schemeClr val="bg1"/>
                </a:solidFill>
              </a:rPr>
              <a:t>KDS</a:t>
            </a:r>
            <a:r>
              <a:rPr lang="zh-CN" altLang="en-US" sz="1000" dirty="0" smtClean="0">
                <a:solidFill>
                  <a:schemeClr val="bg1"/>
                </a:solidFill>
              </a:rPr>
              <a:t>接口获取；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6</a:t>
            </a:r>
            <a:r>
              <a:rPr lang="zh-CN" altLang="en-US" sz="1000" dirty="0" smtClean="0">
                <a:solidFill>
                  <a:schemeClr val="bg1"/>
                </a:solidFill>
              </a:rPr>
              <a:t>.</a:t>
            </a:r>
            <a:r>
              <a:rPr lang="zh-CN" altLang="en-US" sz="1000" dirty="0">
                <a:solidFill>
                  <a:schemeClr val="bg1"/>
                </a:solidFill>
              </a:rPr>
              <a:t>餐厅端、总部端增加出品状况业务数据的历史数据清理任务；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7</a:t>
            </a:r>
            <a:r>
              <a:rPr lang="zh-CN" altLang="en-US" sz="1000" dirty="0" smtClean="0">
                <a:solidFill>
                  <a:schemeClr val="bg1"/>
                </a:solidFill>
              </a:rPr>
              <a:t>.</a:t>
            </a:r>
            <a:r>
              <a:rPr lang="zh-CN" altLang="en-US" sz="1000" dirty="0">
                <a:solidFill>
                  <a:schemeClr val="bg1"/>
                </a:solidFill>
              </a:rPr>
              <a:t>总部端缓存清理（可能涉及到多站）</a:t>
            </a:r>
            <a:r>
              <a:rPr lang="zh-CN" altLang="en-US" sz="1000" dirty="0" smtClean="0">
                <a:solidFill>
                  <a:schemeClr val="bg1"/>
                </a:solidFill>
              </a:rPr>
              <a:t>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8.</a:t>
            </a:r>
            <a:r>
              <a:rPr lang="zh-CN" alt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如果展现品项出品情况相应有些缓慢，不要影响其他操作（其他数据该展示还展示，品项情况获取后，再在</a:t>
            </a:r>
            <a:r>
              <a:rPr lang="en-US" altLang="zh-CN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counter</a:t>
            </a:r>
            <a:r>
              <a:rPr lang="zh-CN" alt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端展现）</a:t>
            </a:r>
            <a:endParaRPr lang="zh-CN" altLang="en-US" sz="1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1" y="3580747"/>
            <a:ext cx="3189181" cy="1603613"/>
            <a:chOff x="-1" y="3580747"/>
            <a:chExt cx="3189181" cy="1603613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C78A46E7-4E8D-3746-A3D4-93BA538F6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815794"/>
              <a:ext cx="3095625" cy="13039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BD136067-DB28-C14A-8571-BF5AFEC2C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3615534"/>
              <a:ext cx="2644776" cy="200260"/>
            </a:xfrm>
            <a:prstGeom prst="rect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2" anchor="t" anchorCtr="0" compatLnSpc="1">
              <a:prstTxWarp prst="textNoShape">
                <a:avLst/>
              </a:prstTxWarp>
            </a:bodyPr>
            <a:lstStyle/>
            <a:p>
              <a:endParaRPr lang="en-US" altLang="zh-CN" sz="1000" b="1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636" y="3860921"/>
              <a:ext cx="318854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1.Counter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、扫码餐点通过订单将会员信息（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VIP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、生日、普通会员）通过订单传递到总部；</a:t>
              </a:r>
              <a:endParaRPr lang="en-US" altLang="zh-CN" sz="1000" dirty="0" smtClean="0">
                <a:solidFill>
                  <a:schemeClr val="bg1"/>
                </a:solidFill>
              </a:endParaRPr>
            </a:p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2.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如果有多种会员信息，由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Counter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、扫码点餐取到应该在桌位管理展现的信息传给订单；</a:t>
              </a:r>
              <a:endParaRPr lang="en-US" altLang="zh-CN" sz="1000" dirty="0" smtClean="0">
                <a:solidFill>
                  <a:schemeClr val="bg1"/>
                </a:solidFill>
              </a:endParaRPr>
            </a:p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3.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订单更新桌位管理表字段，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Counter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取到桌位管理中的该字段展示出来；</a:t>
              </a:r>
              <a:endParaRPr lang="en-US" altLang="zh-CN" sz="1000" dirty="0" smtClean="0">
                <a:solidFill>
                  <a:schemeClr val="bg1"/>
                </a:solidFill>
              </a:endParaRPr>
            </a:p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4.</a:t>
              </a:r>
              <a:r>
                <a:rPr lang="zh-CN" altLang="en-US" sz="1000" dirty="0">
                  <a:solidFill>
                    <a:schemeClr val="bg1"/>
                  </a:solidFill>
                </a:rPr>
                <a:t>改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单更换会员，通过订单传到总部端更新，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Counter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查询总部端接口更新桌位状态会员标志。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2269" y="3580747"/>
              <a:ext cx="24497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</a:rPr>
                <a:t>桌位会员标记展现</a:t>
              </a:r>
              <a:r>
                <a:rPr lang="en-US" altLang="zh-CN" sz="1200" b="1" dirty="0" smtClean="0">
                  <a:solidFill>
                    <a:schemeClr val="bg1"/>
                  </a:solidFill>
                </a:rPr>
                <a:t>&amp;</a:t>
              </a:r>
              <a:r>
                <a:rPr lang="zh-CN" altLang="en-US" sz="1200" b="1" dirty="0" smtClean="0">
                  <a:solidFill>
                    <a:schemeClr val="bg1"/>
                  </a:solidFill>
                </a:rPr>
                <a:t>扫码点餐关系</a:t>
              </a:r>
              <a:endParaRPr lang="en-US" altLang="zh-CN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84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KDS</a:t>
            </a:r>
            <a:r>
              <a:rPr lang="zh-CN" altLang="en-US" dirty="0" smtClean="0"/>
              <a:t>出品状态同步（补充）</a:t>
            </a:r>
            <a:endParaRPr lang="en-US" dirty="0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1139483" y="1860385"/>
            <a:ext cx="6759526" cy="1790181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chemeClr val="bg1"/>
                </a:solidFill>
              </a:rPr>
              <a:t>1</a:t>
            </a:r>
            <a:r>
              <a:rPr lang="zh-CN" altLang="en-US" sz="1000" dirty="0" smtClean="0">
                <a:solidFill>
                  <a:schemeClr val="bg1"/>
                </a:solidFill>
              </a:rPr>
              <a:t>、超时</a:t>
            </a:r>
            <a:r>
              <a:rPr lang="zh-CN" altLang="en-US" sz="1000" dirty="0">
                <a:solidFill>
                  <a:schemeClr val="bg1"/>
                </a:solidFill>
              </a:rPr>
              <a:t>的堂食订单在 </a:t>
            </a:r>
            <a:r>
              <a:rPr lang="en-US" altLang="zh-CN" sz="1000" dirty="0">
                <a:solidFill>
                  <a:schemeClr val="bg1"/>
                </a:solidFill>
              </a:rPr>
              <a:t>Table </a:t>
            </a:r>
            <a:r>
              <a:rPr lang="zh-CN" altLang="en-US" sz="1000" dirty="0">
                <a:solidFill>
                  <a:schemeClr val="bg1"/>
                </a:solidFill>
              </a:rPr>
              <a:t>上用红色标识。不论后期是否都已上完，都是红色</a:t>
            </a:r>
            <a:r>
              <a:rPr lang="zh-CN" altLang="en-US" sz="1000" dirty="0" smtClean="0">
                <a:solidFill>
                  <a:schemeClr val="bg1"/>
                </a:solidFill>
              </a:rPr>
              <a:t>。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chemeClr val="bg1"/>
                </a:solidFill>
              </a:rPr>
              <a:t>2</a:t>
            </a:r>
            <a:r>
              <a:rPr lang="zh-CN" altLang="en-US" sz="1000" dirty="0" smtClean="0">
                <a:solidFill>
                  <a:schemeClr val="bg1"/>
                </a:solidFill>
              </a:rPr>
              <a:t>、当</a:t>
            </a:r>
            <a:r>
              <a:rPr lang="zh-CN" altLang="en-US" sz="1000" dirty="0">
                <a:solidFill>
                  <a:schemeClr val="bg1"/>
                </a:solidFill>
              </a:rPr>
              <a:t>有管理组及以上权限的员工查看过该延时订单后，需要在</a:t>
            </a:r>
            <a:r>
              <a:rPr lang="en-US" altLang="zh-CN" sz="1000" dirty="0">
                <a:solidFill>
                  <a:schemeClr val="bg1"/>
                </a:solidFill>
              </a:rPr>
              <a:t>Table</a:t>
            </a:r>
            <a:r>
              <a:rPr lang="zh-CN" altLang="en-US" sz="1000" dirty="0">
                <a:solidFill>
                  <a:schemeClr val="bg1"/>
                </a:solidFill>
              </a:rPr>
              <a:t>上增加一个“已查看”的状态（</a:t>
            </a:r>
            <a:r>
              <a:rPr lang="zh-CN" altLang="en-US" sz="1000" dirty="0" smtClean="0">
                <a:solidFill>
                  <a:schemeClr val="bg1"/>
                </a:solidFill>
              </a:rPr>
              <a:t>例如</a:t>
            </a:r>
            <a:r>
              <a:rPr lang="zh-CN" altLang="en-US" sz="1000" dirty="0">
                <a:solidFill>
                  <a:schemeClr val="bg1"/>
                </a:solidFill>
              </a:rPr>
              <a:t>终端</a:t>
            </a:r>
            <a:r>
              <a:rPr lang="zh-CN" altLang="en-US" sz="1000" dirty="0" smtClean="0">
                <a:solidFill>
                  <a:schemeClr val="bg1"/>
                </a:solidFill>
              </a:rPr>
              <a:t>打</a:t>
            </a:r>
            <a:r>
              <a:rPr lang="zh-CN" altLang="en-US" sz="1000" dirty="0">
                <a:solidFill>
                  <a:schemeClr val="bg1"/>
                </a:solidFill>
              </a:rPr>
              <a:t>钩标记）。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</a:rPr>
              <a:t>       注意事项：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chemeClr val="bg1"/>
                </a:solidFill>
              </a:rPr>
              <a:t>-          </a:t>
            </a:r>
            <a:r>
              <a:rPr lang="zh-CN" altLang="en-US" sz="1000" dirty="0">
                <a:solidFill>
                  <a:schemeClr val="bg1"/>
                </a:solidFill>
              </a:rPr>
              <a:t>此状态需要在</a:t>
            </a:r>
            <a:r>
              <a:rPr lang="en-US" altLang="zh-CN" sz="1000" dirty="0">
                <a:solidFill>
                  <a:schemeClr val="bg1"/>
                </a:solidFill>
              </a:rPr>
              <a:t>Counter/MPOS </a:t>
            </a:r>
            <a:r>
              <a:rPr lang="zh-CN" altLang="en-US" sz="1000" dirty="0">
                <a:solidFill>
                  <a:schemeClr val="bg1"/>
                </a:solidFill>
              </a:rPr>
              <a:t>间</a:t>
            </a:r>
            <a:r>
              <a:rPr lang="zh-CN" altLang="en-US" sz="1000" dirty="0" smtClean="0">
                <a:solidFill>
                  <a:schemeClr val="bg1"/>
                </a:solidFill>
              </a:rPr>
              <a:t>同步；</a:t>
            </a:r>
            <a:endParaRPr lang="zh-CN" altLang="en-US" sz="1000" dirty="0">
              <a:solidFill>
                <a:schemeClr val="bg1"/>
              </a:solidFill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chemeClr val="bg1"/>
                </a:solidFill>
              </a:rPr>
              <a:t>-          </a:t>
            </a:r>
            <a:r>
              <a:rPr lang="zh-CN" altLang="en-US" sz="1000" dirty="0">
                <a:solidFill>
                  <a:schemeClr val="bg1"/>
                </a:solidFill>
              </a:rPr>
              <a:t>订单变更交易类型不影响超时及查看状态（堂食</a:t>
            </a:r>
            <a:r>
              <a:rPr lang="en-US" altLang="zh-CN" sz="1000" dirty="0">
                <a:solidFill>
                  <a:schemeClr val="bg1"/>
                </a:solidFill>
              </a:rPr>
              <a:t>-&gt;</a:t>
            </a:r>
            <a:r>
              <a:rPr lang="zh-CN" altLang="en-US" sz="1000" dirty="0">
                <a:solidFill>
                  <a:schemeClr val="bg1"/>
                </a:solidFill>
              </a:rPr>
              <a:t>外带</a:t>
            </a:r>
            <a:r>
              <a:rPr lang="en-US" altLang="zh-CN" sz="1000" dirty="0">
                <a:solidFill>
                  <a:schemeClr val="bg1"/>
                </a:solidFill>
              </a:rPr>
              <a:t>-&gt;</a:t>
            </a:r>
            <a:r>
              <a:rPr lang="zh-CN" altLang="en-US" sz="1000" dirty="0">
                <a:solidFill>
                  <a:schemeClr val="bg1"/>
                </a:solidFill>
              </a:rPr>
              <a:t>堂食后，仍保持原状态）；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chemeClr val="bg1"/>
                </a:solidFill>
              </a:rPr>
              <a:t>-          </a:t>
            </a:r>
            <a:r>
              <a:rPr lang="zh-CN" altLang="en-US" sz="1000" dirty="0">
                <a:solidFill>
                  <a:schemeClr val="bg1"/>
                </a:solidFill>
              </a:rPr>
              <a:t>只有管理组及以上权限员工查看超时订单后，才打标记；（检查快超时订单不打标记）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chemeClr val="bg1"/>
                </a:solidFill>
              </a:rPr>
              <a:t>-          </a:t>
            </a:r>
            <a:r>
              <a:rPr lang="zh-CN" altLang="en-US" sz="1000" dirty="0">
                <a:solidFill>
                  <a:schemeClr val="bg1"/>
                </a:solidFill>
              </a:rPr>
              <a:t>此查看事件需要产生 </a:t>
            </a:r>
            <a:r>
              <a:rPr lang="en-US" altLang="zh-CN" sz="1000" dirty="0">
                <a:solidFill>
                  <a:schemeClr val="bg1"/>
                </a:solidFill>
              </a:rPr>
              <a:t>Event </a:t>
            </a:r>
            <a:r>
              <a:rPr lang="zh-CN" altLang="en-US" sz="1000" dirty="0">
                <a:solidFill>
                  <a:schemeClr val="bg1"/>
                </a:solidFill>
              </a:rPr>
              <a:t>，并上传；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chemeClr val="bg1"/>
                </a:solidFill>
              </a:rPr>
              <a:t>-          </a:t>
            </a:r>
            <a:r>
              <a:rPr lang="zh-CN" altLang="en-US" sz="1000" dirty="0">
                <a:solidFill>
                  <a:schemeClr val="bg1"/>
                </a:solidFill>
              </a:rPr>
              <a:t>上传的</a:t>
            </a:r>
            <a:r>
              <a:rPr lang="en-US" altLang="zh-CN" sz="1000" dirty="0">
                <a:solidFill>
                  <a:schemeClr val="bg1"/>
                </a:solidFill>
              </a:rPr>
              <a:t>Event </a:t>
            </a:r>
            <a:r>
              <a:rPr lang="zh-CN" altLang="en-US" sz="1000" dirty="0">
                <a:solidFill>
                  <a:schemeClr val="bg1"/>
                </a:solidFill>
              </a:rPr>
              <a:t>内容含：查看员工信息，查看时间及超时订单相关内容（餐厅编号、系统日期、时间、业务日期、订单</a:t>
            </a:r>
            <a:r>
              <a:rPr lang="zh-CN" altLang="en-US" sz="1000" dirty="0" smtClean="0">
                <a:solidFill>
                  <a:schemeClr val="bg1"/>
                </a:solidFill>
              </a:rPr>
              <a:t>编号</a:t>
            </a:r>
            <a:r>
              <a:rPr lang="en-US" altLang="zh-CN" sz="1000" dirty="0" smtClean="0">
                <a:solidFill>
                  <a:schemeClr val="bg1"/>
                </a:solidFill>
              </a:rPr>
              <a:t>……</a:t>
            </a:r>
            <a:r>
              <a:rPr lang="zh-CN" altLang="en-US" sz="1000" dirty="0" smtClean="0">
                <a:solidFill>
                  <a:schemeClr val="bg1"/>
                </a:solidFill>
              </a:rPr>
              <a:t>）</a:t>
            </a:r>
            <a:r>
              <a:rPr lang="zh-CN" altLang="en-US" sz="1000" dirty="0">
                <a:solidFill>
                  <a:schemeClr val="bg1"/>
                </a:solidFill>
              </a:rPr>
              <a:t>；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chemeClr val="bg1"/>
                </a:solidFill>
              </a:rPr>
              <a:t>-          </a:t>
            </a:r>
            <a:r>
              <a:rPr lang="zh-CN" altLang="en-US" sz="1000" dirty="0">
                <a:solidFill>
                  <a:schemeClr val="bg1"/>
                </a:solidFill>
              </a:rPr>
              <a:t>一笔订单</a:t>
            </a:r>
            <a:r>
              <a:rPr lang="zh-CN" alt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最多仅在第一次</a:t>
            </a:r>
            <a:r>
              <a:rPr lang="zh-CN" altLang="en-US" sz="1000" dirty="0">
                <a:solidFill>
                  <a:schemeClr val="bg1"/>
                </a:solidFill>
              </a:rPr>
              <a:t> “查看超时”时生成</a:t>
            </a:r>
            <a:r>
              <a:rPr lang="en-US" altLang="zh-CN" sz="1000" dirty="0">
                <a:solidFill>
                  <a:schemeClr val="bg1"/>
                </a:solidFill>
              </a:rPr>
              <a:t>Event</a:t>
            </a:r>
            <a:r>
              <a:rPr lang="zh-CN" altLang="en-US" sz="1000" dirty="0">
                <a:solidFill>
                  <a:schemeClr val="bg1"/>
                </a:solidFill>
              </a:rPr>
              <a:t>；</a:t>
            </a:r>
            <a:endParaRPr lang="zh-CN" altLang="zh-C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50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AI</a:t>
            </a:r>
            <a:r>
              <a:rPr lang="zh-CN" altLang="en-US" dirty="0" smtClean="0"/>
              <a:t>推荐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01" y="1729212"/>
            <a:ext cx="3540021" cy="2494105"/>
          </a:xfrm>
          <a:prstGeom prst="rect">
            <a:avLst/>
          </a:prstGeom>
        </p:spPr>
      </p:pic>
      <p:sp>
        <p:nvSpPr>
          <p:cNvPr id="8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97490" y="2721478"/>
            <a:ext cx="2983536" cy="1501839"/>
          </a:xfrm>
          <a:prstGeom prst="rect">
            <a:avLst/>
          </a:prstGeom>
          <a:noFill/>
          <a:ln w="9525">
            <a:solidFill>
              <a:srgbClr val="00206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450677" y="3124307"/>
            <a:ext cx="4115931" cy="1099010"/>
            <a:chOff x="4440151" y="3556480"/>
            <a:chExt cx="4115931" cy="1099010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D136067-DB28-C14A-8571-BF5AFEC2C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2051" y="3567816"/>
              <a:ext cx="2781292" cy="285104"/>
            </a:xfrm>
            <a:prstGeom prst="rect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2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zh-CN" sz="1000" b="1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8A46E7-4E8D-3746-A3D4-93BA538F6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151" y="3822097"/>
              <a:ext cx="4115931" cy="833393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937064" y="3556480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</a:rPr>
                <a:t>AI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接口保证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88625" y="3837944"/>
              <a:ext cx="40674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b="1" dirty="0" smtClean="0">
                  <a:solidFill>
                    <a:schemeClr val="bg1"/>
                  </a:solidFill>
                  <a:latin typeface="+mn-ea"/>
                </a:rPr>
                <a:t>1.AI</a:t>
              </a:r>
              <a:r>
                <a:rPr lang="zh-CN" altLang="en-US" sz="1000" b="1" dirty="0" smtClean="0">
                  <a:solidFill>
                    <a:schemeClr val="bg1"/>
                  </a:solidFill>
                  <a:latin typeface="+mn-ea"/>
                </a:rPr>
                <a:t>接口将标签同步带过来；</a:t>
              </a:r>
              <a:endParaRPr lang="en-US" altLang="zh-CN" sz="1000" b="1" dirty="0" smtClean="0">
                <a:solidFill>
                  <a:schemeClr val="bg1"/>
                </a:solidFill>
                <a:latin typeface="+mn-ea"/>
              </a:endParaRPr>
            </a:p>
            <a:p>
              <a:r>
                <a:rPr lang="en-US" altLang="zh-CN" sz="1000" b="1" dirty="0" smtClean="0">
                  <a:solidFill>
                    <a:schemeClr val="bg1"/>
                  </a:solidFill>
                  <a:latin typeface="+mn-ea"/>
                </a:rPr>
                <a:t>2.AI</a:t>
              </a:r>
              <a:r>
                <a:rPr lang="zh-CN" altLang="en-US" sz="1000" b="1" dirty="0">
                  <a:solidFill>
                    <a:schemeClr val="bg1"/>
                  </a:solidFill>
                  <a:latin typeface="+mn-ea"/>
                </a:rPr>
                <a:t>接口保证推荐餐品带“优惠券”</a:t>
              </a:r>
              <a:r>
                <a:rPr lang="zh-CN" altLang="en-US" sz="1000" b="1" dirty="0" smtClean="0">
                  <a:solidFill>
                    <a:schemeClr val="bg1"/>
                  </a:solidFill>
                  <a:latin typeface="+mn-ea"/>
                </a:rPr>
                <a:t>时，需要提供券号，由</a:t>
              </a:r>
              <a:r>
                <a:rPr lang="zh-CN" altLang="en-US" sz="1000" b="1" dirty="0">
                  <a:solidFill>
                    <a:schemeClr val="bg1"/>
                  </a:solidFill>
                  <a:latin typeface="+mn-ea"/>
                </a:rPr>
                <a:t>自动完成券的核销，核销时要考虑</a:t>
              </a:r>
              <a:r>
                <a:rPr lang="en-US" altLang="zh-CN" sz="1000" b="1" dirty="0">
                  <a:solidFill>
                    <a:schemeClr val="bg1"/>
                  </a:solidFill>
                  <a:latin typeface="+mn-ea"/>
                </a:rPr>
                <a:t>daypart</a:t>
              </a:r>
              <a:r>
                <a:rPr lang="zh-CN" altLang="en-US" sz="1000" b="1" dirty="0">
                  <a:solidFill>
                    <a:schemeClr val="bg1"/>
                  </a:solidFill>
                  <a:latin typeface="+mn-ea"/>
                </a:rPr>
                <a:t>、券可核销的次数等</a:t>
              </a:r>
              <a:r>
                <a:rPr lang="zh-CN" altLang="en-US" sz="1000" b="1" dirty="0" smtClean="0">
                  <a:solidFill>
                    <a:schemeClr val="bg1"/>
                  </a:solidFill>
                  <a:latin typeface="+mn-ea"/>
                </a:rPr>
                <a:t>信息；</a:t>
              </a:r>
              <a:endParaRPr lang="en-US" altLang="zh-CN" sz="1000" b="1" dirty="0" smtClean="0">
                <a:solidFill>
                  <a:schemeClr val="bg1"/>
                </a:solidFill>
                <a:latin typeface="+mn-ea"/>
              </a:endParaRPr>
            </a:p>
            <a:p>
              <a:r>
                <a:rPr lang="en-US" altLang="zh-CN" sz="1000" b="1" dirty="0" smtClean="0">
                  <a:solidFill>
                    <a:schemeClr val="bg1"/>
                  </a:solidFill>
                  <a:latin typeface="+mn-ea"/>
                </a:rPr>
                <a:t>3.AI</a:t>
              </a:r>
              <a:r>
                <a:rPr lang="zh-CN" altLang="en-US" sz="1000" b="1" dirty="0" smtClean="0">
                  <a:solidFill>
                    <a:schemeClr val="bg1"/>
                  </a:solidFill>
                  <a:latin typeface="+mn-ea"/>
                </a:rPr>
                <a:t>提供回传接口。</a:t>
              </a:r>
              <a:endParaRPr lang="en-US" altLang="zh-CN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9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460801" y="1078252"/>
            <a:ext cx="4115931" cy="495518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扫码展现会员信息的时候，同时列出来</a:t>
            </a:r>
            <a:r>
              <a:rPr lang="en-US" altLang="zh-CN" sz="1000" dirty="0">
                <a:solidFill>
                  <a:schemeClr val="bg1"/>
                </a:solidFill>
              </a:rPr>
              <a:t>AI</a:t>
            </a:r>
            <a:r>
              <a:rPr lang="zh-CN" altLang="en-US" sz="1000" dirty="0">
                <a:solidFill>
                  <a:schemeClr val="bg1"/>
                </a:solidFill>
              </a:rPr>
              <a:t>推荐的菜</a:t>
            </a:r>
            <a:r>
              <a:rPr lang="zh-CN" altLang="en-US" sz="1000" dirty="0" smtClean="0">
                <a:solidFill>
                  <a:schemeClr val="bg1"/>
                </a:solidFill>
              </a:rPr>
              <a:t>品；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AI</a:t>
            </a:r>
            <a:r>
              <a:rPr lang="zh-CN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会推荐多个菜品，由终端</a:t>
            </a:r>
            <a:r>
              <a:rPr lang="zh-CN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验证推荐菜品的</a:t>
            </a:r>
            <a:r>
              <a:rPr lang="zh-CN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有效性</a:t>
            </a:r>
            <a:r>
              <a:rPr lang="zh-CN" altLang="en-US" sz="1000" dirty="0" smtClean="0">
                <a:solidFill>
                  <a:schemeClr val="bg1"/>
                </a:solidFill>
              </a:rPr>
              <a:t>，最终展现</a:t>
            </a:r>
            <a:r>
              <a:rPr lang="en-US" altLang="zh-CN" sz="1000" dirty="0" smtClean="0">
                <a:solidFill>
                  <a:schemeClr val="bg1"/>
                </a:solidFill>
              </a:rPr>
              <a:t>3</a:t>
            </a:r>
            <a:r>
              <a:rPr lang="zh-CN" altLang="en-US" sz="1000" dirty="0" smtClean="0">
                <a:solidFill>
                  <a:schemeClr val="bg1"/>
                </a:solidFill>
              </a:rPr>
              <a:t>个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zh-CN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支持刷新按钮更换三个菜品（</a:t>
            </a:r>
            <a:r>
              <a:rPr lang="en-US" altLang="zh-CN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AI</a:t>
            </a:r>
            <a:r>
              <a:rPr lang="zh-CN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一共传递</a:t>
            </a:r>
            <a:r>
              <a:rPr lang="en-US" altLang="zh-CN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r>
            <a:r>
              <a:rPr lang="zh-CN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个菜品）</a:t>
            </a:r>
            <a:endParaRPr lang="zh-CN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460801" y="1709014"/>
            <a:ext cx="4115931" cy="22396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AI</a:t>
            </a:r>
            <a:r>
              <a:rPr lang="zh-CN" altLang="en-US" sz="1000" dirty="0" smtClean="0">
                <a:solidFill>
                  <a:schemeClr val="bg1"/>
                </a:solidFill>
              </a:rPr>
              <a:t>推荐菜品下展示标签，“优惠券”、“顾客常点”等标签由</a:t>
            </a:r>
            <a:r>
              <a:rPr lang="en-US" altLang="zh-CN" sz="1000" dirty="0" smtClean="0">
                <a:solidFill>
                  <a:schemeClr val="bg1"/>
                </a:solidFill>
              </a:rPr>
              <a:t>AI</a:t>
            </a:r>
            <a:r>
              <a:rPr lang="zh-CN" altLang="en-US" sz="1000" dirty="0" smtClean="0">
                <a:solidFill>
                  <a:schemeClr val="bg1"/>
                </a:solidFill>
              </a:rPr>
              <a:t>接口提供；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460800" y="2068222"/>
            <a:ext cx="4115931" cy="22396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AI</a:t>
            </a:r>
            <a:r>
              <a:rPr lang="zh-CN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推荐需要将展示推荐菜品回传给</a:t>
            </a:r>
            <a:r>
              <a:rPr lang="en-US" altLang="zh-CN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AI</a:t>
            </a:r>
            <a:r>
              <a:rPr lang="zh-CN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系统（</a:t>
            </a:r>
            <a:r>
              <a:rPr lang="en-US" altLang="zh-CN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AI</a:t>
            </a:r>
            <a:r>
              <a:rPr lang="zh-CN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提供回传接口）；</a:t>
            </a:r>
            <a:endParaRPr lang="zh-CN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63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03895" y="912732"/>
            <a:ext cx="3595279" cy="2494105"/>
            <a:chOff x="207101" y="1729212"/>
            <a:chExt cx="3595279" cy="249410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101" y="1729212"/>
              <a:ext cx="3540021" cy="249410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253" y="2721479"/>
              <a:ext cx="2960085" cy="639844"/>
            </a:xfrm>
            <a:prstGeom prst="rect">
              <a:avLst/>
            </a:prstGeom>
          </p:spPr>
        </p:pic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78A46E7-4E8D-3746-A3D4-93BA538F6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490" y="2721479"/>
              <a:ext cx="2983536" cy="760862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207101" y="3503126"/>
              <a:ext cx="3595279" cy="72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惊喜券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生日券</a:t>
            </a:r>
            <a:endParaRPr lang="en-US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436566" y="1343828"/>
            <a:ext cx="4115931" cy="41507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惊喜</a:t>
            </a:r>
            <a:r>
              <a:rPr lang="zh-CN" altLang="en-US" sz="1000" dirty="0" smtClean="0">
                <a:solidFill>
                  <a:schemeClr val="bg1"/>
                </a:solidFill>
              </a:rPr>
              <a:t>券的入口：会员详情的一个</a:t>
            </a:r>
            <a:r>
              <a:rPr lang="en-US" altLang="zh-CN" sz="1000" dirty="0" smtClean="0">
                <a:solidFill>
                  <a:schemeClr val="bg1"/>
                </a:solidFill>
              </a:rPr>
              <a:t>Tab</a:t>
            </a:r>
            <a:r>
              <a:rPr lang="zh-CN" altLang="en-US" sz="1000" dirty="0" smtClean="0">
                <a:solidFill>
                  <a:schemeClr val="bg1"/>
                </a:solidFill>
              </a:rPr>
              <a:t>页面上；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zh-CN" altLang="en-US" sz="1000" dirty="0">
                <a:solidFill>
                  <a:schemeClr val="bg1"/>
                </a:solidFill>
              </a:rPr>
              <a:t>权限：员工可查看，核销需要管理组</a:t>
            </a:r>
            <a:r>
              <a:rPr lang="zh-CN" altLang="en-US" sz="1000" dirty="0" smtClean="0">
                <a:solidFill>
                  <a:schemeClr val="bg1"/>
                </a:solidFill>
              </a:rPr>
              <a:t>授权才能操作；</a:t>
            </a:r>
            <a:endParaRPr lang="en-US" altLang="zh-CN" sz="1000" dirty="0" smtClean="0">
              <a:solidFill>
                <a:schemeClr val="bg1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436565" y="1885558"/>
            <a:ext cx="4115931" cy="786322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惊喜券使用过之后，改单时如果更换会员，不要对之前使用的惊喜券的品项进行删除；</a:t>
            </a:r>
            <a:endParaRPr lang="en-US" altLang="zh-CN" sz="1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zh-CN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如果更换的是新会员同样可能存在惊喜券，如果存在可以二次使用；</a:t>
            </a:r>
            <a:endParaRPr lang="zh-CN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436565" y="3077308"/>
            <a:ext cx="4115931" cy="605704"/>
            <a:chOff x="4440151" y="3556480"/>
            <a:chExt cx="4115931" cy="60570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D136067-DB28-C14A-8571-BF5AFEC2C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2051" y="3567816"/>
              <a:ext cx="2781292" cy="285104"/>
            </a:xfrm>
            <a:prstGeom prst="rect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2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zh-CN" sz="1000" b="1" dirty="0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8A46E7-4E8D-3746-A3D4-93BA538F6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151" y="3822097"/>
              <a:ext cx="4115931" cy="34008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026832" y="3556480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</a:rPr>
                <a:t>需要注意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88625" y="3886009"/>
              <a:ext cx="406745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+mn-ea"/>
                </a:rPr>
                <a:t>处于安全考虑，会员二次使用时，需要重新登录，无法自动登录；</a:t>
              </a:r>
              <a:endParaRPr lang="en-US" altLang="zh-CN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36565" y="3781011"/>
            <a:ext cx="4115931" cy="605704"/>
            <a:chOff x="4440151" y="3556480"/>
            <a:chExt cx="4115931" cy="605704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BD136067-DB28-C14A-8571-BF5AFEC2C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2051" y="3567816"/>
              <a:ext cx="2781292" cy="285104"/>
            </a:xfrm>
            <a:prstGeom prst="rect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2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zh-CN" sz="1000" b="1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78A46E7-4E8D-3746-A3D4-93BA538F6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151" y="3822097"/>
              <a:ext cx="4115931" cy="34008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757528" y="3556480"/>
              <a:ext cx="14414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</a:rPr>
                <a:t>惊喜券提供接口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488625" y="3886009"/>
              <a:ext cx="406745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+mn-ea"/>
                </a:rPr>
                <a:t>需要提供：基于会员信息查询惊喜券的接口</a:t>
              </a:r>
              <a:endParaRPr lang="en-US" altLang="zh-CN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0450" y="2720291"/>
            <a:ext cx="4396115" cy="232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发放原则</a:t>
            </a:r>
            <a:endParaRPr lang="en-US" altLang="zh-CN" sz="11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1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顾客每月生成一次，以券的形式加入顾客卡包，当月有效不累积</a:t>
            </a:r>
            <a:endParaRPr lang="en-US" altLang="zh-CN" sz="1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惊喜券可以核销的产品由</a:t>
            </a:r>
            <a:r>
              <a:rPr lang="en-US" altLang="zh-CN" sz="1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MKT</a:t>
            </a:r>
            <a:r>
              <a:rPr lang="zh-CN" altLang="en-US" sz="11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altLang="zh-CN" sz="1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使用原则</a:t>
            </a:r>
            <a:endParaRPr lang="en-US" altLang="zh-CN" sz="11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CPOS</a:t>
            </a:r>
            <a:r>
              <a:rPr lang="zh-CN" altLang="en-US" sz="1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系统：“会员</a:t>
            </a:r>
            <a:r>
              <a:rPr lang="en-US" altLang="zh-CN" sz="1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券与权益”下显示</a:t>
            </a:r>
            <a:endParaRPr lang="en-US" altLang="zh-CN" sz="1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仅餐厅可以看到并由值班经理权限或者授权使用</a:t>
            </a:r>
            <a:endParaRPr lang="en-US" altLang="zh-CN" sz="1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顾客不可以看到惊喜券</a:t>
            </a:r>
            <a:endParaRPr lang="en-US" altLang="zh-CN" sz="1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1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已使用的“惊喜券”在更换会员后状态不变；</a:t>
            </a:r>
            <a:endParaRPr lang="en-US" altLang="zh-CN" sz="1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1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“惊喜券”是会员的权益，订单换会员后可再次使用</a:t>
            </a:r>
            <a:r>
              <a:rPr lang="zh-CN" altLang="zh-CN" sz="11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“惊喜券”</a:t>
            </a:r>
            <a:endParaRPr lang="en-US" altLang="zh-CN" sz="11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43821" y="4794316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生日券同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“惊喜券”处理逻辑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66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桌位和会员的关联关系（来源预点单）</a:t>
            </a:r>
            <a:endParaRPr lang="en-US" dirty="0"/>
          </a:p>
        </p:txBody>
      </p:sp>
      <p:sp>
        <p:nvSpPr>
          <p:cNvPr id="27" name="Rectangle 28"/>
          <p:cNvSpPr/>
          <p:nvPr/>
        </p:nvSpPr>
        <p:spPr>
          <a:xfrm>
            <a:off x="12700" y="977873"/>
            <a:ext cx="4260984" cy="843785"/>
          </a:xfrm>
          <a:prstGeom prst="rect">
            <a:avLst/>
          </a:prstGeom>
          <a:solidFill>
            <a:srgbClr val="2779B5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lang="en-US" altLang="zh-CN" sz="14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MPOS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" y="1388713"/>
            <a:ext cx="7198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chemeClr val="bg1"/>
                </a:solidFill>
              </a:rPr>
              <a:t>开单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8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844" y="1388713"/>
            <a:ext cx="7198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chemeClr val="bg1"/>
                </a:solidFill>
              </a:rPr>
              <a:t>改单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45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3332" y="1388713"/>
            <a:ext cx="7198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chemeClr val="bg1"/>
                </a:solidFill>
              </a:rPr>
              <a:t>桌位查询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47" name="Rectangle 28"/>
          <p:cNvSpPr/>
          <p:nvPr/>
        </p:nvSpPr>
        <p:spPr>
          <a:xfrm>
            <a:off x="12700" y="2081917"/>
            <a:ext cx="4260984" cy="843785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lang="zh-CN" altLang="en-US" sz="14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总部端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93" y="2479409"/>
            <a:ext cx="1080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chemeClr val="bg1"/>
                </a:solidFill>
              </a:rPr>
              <a:t>订单管理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49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666" y="2479409"/>
            <a:ext cx="1080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chemeClr val="bg1"/>
                </a:solidFill>
              </a:rPr>
              <a:t>桌位管理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12700" y="3176436"/>
            <a:ext cx="4260984" cy="843785"/>
          </a:xfrm>
          <a:prstGeom prst="rect">
            <a:avLst/>
          </a:prstGeom>
          <a:solidFill>
            <a:srgbClr val="135295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lang="zh-CN" altLang="en-US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餐厅</a:t>
            </a:r>
            <a:r>
              <a:rPr lang="zh-CN" altLang="en-US" sz="14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93" y="3594481"/>
            <a:ext cx="1080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chemeClr val="bg1"/>
                </a:solidFill>
              </a:rPr>
              <a:t>订单管理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53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666" y="3594481"/>
            <a:ext cx="1080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chemeClr val="bg1"/>
                </a:solidFill>
              </a:rPr>
              <a:t>桌位管理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54" name="Rectangle 28"/>
          <p:cNvSpPr/>
          <p:nvPr/>
        </p:nvSpPr>
        <p:spPr>
          <a:xfrm>
            <a:off x="4645302" y="2056517"/>
            <a:ext cx="1523573" cy="843785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lang="zh-CN" altLang="en-US" sz="14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排队系统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088" y="2473604"/>
            <a:ext cx="1080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chemeClr val="bg1"/>
                </a:solidFill>
              </a:rPr>
              <a:t>关联桌位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 flipV="1">
            <a:off x="3759666" y="2599604"/>
            <a:ext cx="1107422" cy="5805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78418" y="2334740"/>
            <a:ext cx="418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1.1</a:t>
            </a:r>
            <a:endParaRPr lang="zh-CN" altLang="en-US" sz="1100" dirty="0"/>
          </a:p>
        </p:txBody>
      </p:sp>
      <p:sp>
        <p:nvSpPr>
          <p:cNvPr id="57" name="文本框 56"/>
          <p:cNvSpPr txBox="1"/>
          <p:nvPr/>
        </p:nvSpPr>
        <p:spPr>
          <a:xfrm>
            <a:off x="6138092" y="907098"/>
            <a:ext cx="3064025" cy="199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/>
              <a:t>1.1 </a:t>
            </a:r>
            <a:r>
              <a:rPr lang="zh-CN" altLang="en-US" sz="1200" dirty="0" smtClean="0"/>
              <a:t>排队系统调用总部端桌位管理接口，关联桌位和会员关系（预点餐）；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1.2 </a:t>
            </a:r>
            <a:r>
              <a:rPr lang="zh-CN" altLang="en-US" sz="1200" dirty="0" smtClean="0"/>
              <a:t>桌位信息同步到餐厅端；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1.3 </a:t>
            </a:r>
            <a:r>
              <a:rPr lang="zh-CN" altLang="en-US" sz="1200" dirty="0" smtClean="0"/>
              <a:t>终端查询总部端桌位信息（</a:t>
            </a:r>
            <a:r>
              <a:rPr lang="zh-CN" altLang="en-US" sz="1200" b="1" dirty="0" smtClean="0"/>
              <a:t>会将预点单信息和桌位与会员关系都带给终端</a:t>
            </a:r>
            <a:r>
              <a:rPr lang="zh-CN" altLang="en-US" sz="1200" dirty="0" smtClean="0"/>
              <a:t>），</a:t>
            </a:r>
            <a:r>
              <a:rPr lang="en-US" altLang="zh-CN" sz="1200" dirty="0" err="1" smtClean="0"/>
              <a:t>mpos</a:t>
            </a:r>
            <a:r>
              <a:rPr lang="zh-CN" altLang="en-US" sz="1200" dirty="0" smtClean="0"/>
              <a:t>查询总部端服务，</a:t>
            </a:r>
            <a:r>
              <a:rPr lang="en-US" altLang="zh-CN" sz="1200" dirty="0" smtClean="0"/>
              <a:t>counter</a:t>
            </a:r>
            <a:r>
              <a:rPr lang="zh-CN" altLang="en-US" sz="1200" dirty="0" smtClean="0"/>
              <a:t>查询餐厅端服务；</a:t>
            </a:r>
            <a:endParaRPr lang="zh-CN" altLang="en-US" sz="1200" dirty="0"/>
          </a:p>
        </p:txBody>
      </p:sp>
      <p:cxnSp>
        <p:nvCxnSpPr>
          <p:cNvPr id="5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9" idx="0"/>
            <a:endCxn id="45" idx="2"/>
          </p:cNvCxnSpPr>
          <p:nvPr/>
        </p:nvCxnSpPr>
        <p:spPr>
          <a:xfrm flipV="1">
            <a:off x="3219666" y="1640713"/>
            <a:ext cx="593610" cy="838696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3099457" y="1812048"/>
            <a:ext cx="418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1.3</a:t>
            </a:r>
            <a:endParaRPr lang="zh-CN" altLang="en-US" sz="1100" dirty="0"/>
          </a:p>
        </p:txBody>
      </p:sp>
      <p:sp>
        <p:nvSpPr>
          <p:cNvPr id="60" name="Rectangle 28"/>
          <p:cNvSpPr/>
          <p:nvPr/>
        </p:nvSpPr>
        <p:spPr>
          <a:xfrm>
            <a:off x="12700" y="4264526"/>
            <a:ext cx="4260984" cy="843785"/>
          </a:xfrm>
          <a:prstGeom prst="rect">
            <a:avLst/>
          </a:prstGeom>
          <a:solidFill>
            <a:srgbClr val="2779B5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Counter</a:t>
            </a:r>
          </a:p>
        </p:txBody>
      </p:sp>
      <p:cxnSp>
        <p:nvCxnSpPr>
          <p:cNvPr id="6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3" idx="0"/>
            <a:endCxn id="49" idx="2"/>
          </p:cNvCxnSpPr>
          <p:nvPr/>
        </p:nvCxnSpPr>
        <p:spPr>
          <a:xfrm flipV="1">
            <a:off x="3219666" y="2731409"/>
            <a:ext cx="0" cy="863072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199277" y="2946576"/>
            <a:ext cx="418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1.2</a:t>
            </a:r>
            <a:endParaRPr lang="zh-CN" altLang="en-US" sz="1100" dirty="0"/>
          </a:p>
        </p:txBody>
      </p:sp>
      <p:cxnSp>
        <p:nvCxnSpPr>
          <p:cNvPr id="6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3" idx="2"/>
            <a:endCxn id="100" idx="0"/>
          </p:cNvCxnSpPr>
          <p:nvPr/>
        </p:nvCxnSpPr>
        <p:spPr>
          <a:xfrm>
            <a:off x="3219666" y="3846481"/>
            <a:ext cx="602359" cy="843785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3340977" y="4009345"/>
            <a:ext cx="418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1.3</a:t>
            </a:r>
            <a:endParaRPr lang="zh-CN" altLang="en-US" sz="1100" dirty="0"/>
          </a:p>
        </p:txBody>
      </p:sp>
      <p:cxnSp>
        <p:nvCxnSpPr>
          <p:cNvPr id="7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8" idx="0"/>
            <a:endCxn id="10" idx="2"/>
          </p:cNvCxnSpPr>
          <p:nvPr/>
        </p:nvCxnSpPr>
        <p:spPr>
          <a:xfrm flipH="1" flipV="1">
            <a:off x="461544" y="1640713"/>
            <a:ext cx="548749" cy="838696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9" idx="1"/>
            <a:endCxn id="48" idx="3"/>
          </p:cNvCxnSpPr>
          <p:nvPr/>
        </p:nvCxnSpPr>
        <p:spPr>
          <a:xfrm flipH="1">
            <a:off x="1550293" y="2605409"/>
            <a:ext cx="1129373" cy="0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</p:cNvCxnSpPr>
          <p:nvPr/>
        </p:nvCxnSpPr>
        <p:spPr>
          <a:xfrm flipV="1">
            <a:off x="2927566" y="2744900"/>
            <a:ext cx="0" cy="863072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2" idx="2"/>
            <a:endCxn id="98" idx="0"/>
          </p:cNvCxnSpPr>
          <p:nvPr/>
        </p:nvCxnSpPr>
        <p:spPr>
          <a:xfrm flipH="1">
            <a:off x="470293" y="3846481"/>
            <a:ext cx="540000" cy="843785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1550293" y="3720481"/>
            <a:ext cx="1129373" cy="0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796746" y="1828960"/>
            <a:ext cx="418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2</a:t>
            </a:r>
            <a:r>
              <a:rPr lang="en-US" altLang="zh-CN" sz="1100" dirty="0" smtClean="0"/>
              <a:t>.1</a:t>
            </a:r>
            <a:endParaRPr lang="zh-CN" altLang="en-US" sz="1100" dirty="0"/>
          </a:p>
        </p:txBody>
      </p:sp>
      <p:sp>
        <p:nvSpPr>
          <p:cNvPr id="87" name="文本框 86"/>
          <p:cNvSpPr txBox="1"/>
          <p:nvPr/>
        </p:nvSpPr>
        <p:spPr>
          <a:xfrm>
            <a:off x="6138092" y="3148660"/>
            <a:ext cx="3064025" cy="172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2.1 </a:t>
            </a:r>
            <a:r>
              <a:rPr lang="zh-CN" altLang="en-US" sz="1200" dirty="0"/>
              <a:t>终端开单后，相当于预点单生命周期就结束了，需要修改桌位管理中桌位和会员的关系不再是预点单了，但还需要考虑终端如果针对预点单不开单的情况；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2.2 </a:t>
            </a:r>
            <a:r>
              <a:rPr lang="zh-CN" altLang="en-US" sz="1200" dirty="0"/>
              <a:t>订单调用桌位的接口处理</a:t>
            </a:r>
            <a:r>
              <a:rPr lang="en-US" altLang="zh-CN" sz="1200" dirty="0"/>
              <a:t>2.1</a:t>
            </a:r>
            <a:r>
              <a:rPr lang="zh-CN" altLang="en-US" sz="1200" dirty="0"/>
              <a:t>；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2.3</a:t>
            </a:r>
            <a:r>
              <a:rPr lang="zh-CN" altLang="en-US" sz="1200" dirty="0"/>
              <a:t>总部端、餐厅端数据同步；</a:t>
            </a:r>
          </a:p>
        </p:txBody>
      </p:sp>
      <p:sp>
        <p:nvSpPr>
          <p:cNvPr id="92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088" y="1388713"/>
            <a:ext cx="7198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>
                <a:solidFill>
                  <a:schemeClr val="bg1"/>
                </a:solidFill>
              </a:rPr>
              <a:t>退</a:t>
            </a:r>
            <a:r>
              <a:rPr lang="zh-CN" altLang="en-US" sz="1050" dirty="0" smtClean="0">
                <a:solidFill>
                  <a:schemeClr val="bg1"/>
                </a:solidFill>
              </a:rPr>
              <a:t>单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70293" y="4020221"/>
            <a:ext cx="418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2</a:t>
            </a:r>
            <a:r>
              <a:rPr lang="en-US" altLang="zh-CN" sz="1100" dirty="0" smtClean="0"/>
              <a:t>.1</a:t>
            </a:r>
            <a:endParaRPr lang="zh-CN" altLang="en-US" sz="1100" dirty="0"/>
          </a:p>
        </p:txBody>
      </p:sp>
      <p:sp>
        <p:nvSpPr>
          <p:cNvPr id="95" name="文本框 94"/>
          <p:cNvSpPr txBox="1"/>
          <p:nvPr/>
        </p:nvSpPr>
        <p:spPr>
          <a:xfrm>
            <a:off x="1866233" y="3720481"/>
            <a:ext cx="418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2.2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905583" y="2594413"/>
            <a:ext cx="418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2.2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2591633" y="2940777"/>
            <a:ext cx="418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2.3</a:t>
            </a:r>
            <a:endParaRPr lang="zh-CN" altLang="en-US" sz="1100" dirty="0"/>
          </a:p>
        </p:txBody>
      </p:sp>
      <p:sp>
        <p:nvSpPr>
          <p:cNvPr id="98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9" y="4690266"/>
            <a:ext cx="7198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chemeClr val="bg1"/>
                </a:solidFill>
              </a:rPr>
              <a:t>开单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99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593" y="4690266"/>
            <a:ext cx="7198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chemeClr val="bg1"/>
                </a:solidFill>
              </a:rPr>
              <a:t>改单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00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2081" y="4690266"/>
            <a:ext cx="7198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chemeClr val="bg1"/>
                </a:solidFill>
              </a:rPr>
              <a:t>桌位查询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01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837" y="4690266"/>
            <a:ext cx="7198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>
                <a:solidFill>
                  <a:schemeClr val="bg1"/>
                </a:solidFill>
              </a:rPr>
              <a:t>退</a:t>
            </a:r>
            <a:r>
              <a:rPr lang="zh-CN" altLang="en-US" sz="1050" dirty="0" smtClean="0">
                <a:solidFill>
                  <a:schemeClr val="bg1"/>
                </a:solidFill>
              </a:rPr>
              <a:t>单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51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45353</TotalTime>
  <Words>2293</Words>
  <Application>Microsoft Office PowerPoint</Application>
  <PresentationFormat>全屏显示(16:9)</PresentationFormat>
  <Paragraphs>268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HelveticaNeueLT Std</vt:lpstr>
      <vt:lpstr>微软雅黑</vt:lpstr>
      <vt:lpstr>Arial</vt:lpstr>
      <vt:lpstr>Calibri</vt:lpstr>
      <vt:lpstr>Wingdings</vt:lpstr>
      <vt:lpstr>2016 HDS Corporate</vt:lpstr>
      <vt:lpstr>CPOS Counter项目</vt:lpstr>
      <vt:lpstr>排队下单</vt:lpstr>
      <vt:lpstr>会员标签</vt:lpstr>
      <vt:lpstr>会员标签（界面展示）</vt:lpstr>
      <vt:lpstr>KDS出品状态同步</vt:lpstr>
      <vt:lpstr>KDS出品状态同步（补充）</vt:lpstr>
      <vt:lpstr>AI推荐</vt:lpstr>
      <vt:lpstr>惊喜券&amp;生日券</vt:lpstr>
      <vt:lpstr>桌位和会员的关联关系（来源预点单）</vt:lpstr>
      <vt:lpstr>桌位和会员的关联关系（来源会员系统）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Liu, Dehui</cp:lastModifiedBy>
  <cp:revision>4267</cp:revision>
  <cp:lastPrinted>2018-07-31T03:56:48Z</cp:lastPrinted>
  <dcterms:created xsi:type="dcterms:W3CDTF">2018-07-31T03:56:48Z</dcterms:created>
  <dcterms:modified xsi:type="dcterms:W3CDTF">2020-09-24T06:06:58Z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