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684" r:id="rId3"/>
    <p:sldId id="677" r:id="rId4"/>
    <p:sldId id="686" r:id="rId5"/>
    <p:sldId id="680" r:id="rId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F78E1E"/>
    <a:srgbClr val="000000"/>
    <a:srgbClr val="135295"/>
    <a:srgbClr val="2C4B80"/>
    <a:srgbClr val="F18B00"/>
    <a:srgbClr val="CCFF99"/>
    <a:srgbClr val="999999"/>
    <a:srgbClr val="011E2D"/>
    <a:srgbClr val="032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36" autoAdjust="0"/>
  </p:normalViewPr>
  <p:slideViewPr>
    <p:cSldViewPr snapToGrid="0" showGuides="1">
      <p:cViewPr varScale="1">
        <p:scale>
          <a:sx n="123" d="100"/>
          <a:sy n="123" d="100"/>
        </p:scale>
        <p:origin x="1236" y="96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1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08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1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Sep, </a:t>
            </a:r>
            <a:r>
              <a:rPr lang="en-US" altLang="zh-CN" dirty="0" smtClean="0"/>
              <a:t>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066852" y="1685735"/>
            <a:ext cx="3988247" cy="3048190"/>
            <a:chOff x="4489450" y="1118603"/>
            <a:chExt cx="3988247" cy="3048190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1524216"/>
              <a:ext cx="3988247" cy="2642577"/>
            </a:xfrm>
            <a:prstGeom prst="rect">
              <a:avLst/>
            </a:pr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、提供库存查询接口，终端传递餐厅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、餐品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linkid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List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，根据库存表查询库存，返回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linkid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）、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库存数量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、提供库存更新接口，终端订单合计时，调用该接口，该接口调用中央端库存系统判断是否能够下单，如果能够下单，更新库存表库存数，新增库存操作表。最终将中央端库存系统返回结果返回给终端；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、提供库存还原接口，改退单的时候根据终端传来的数据，先查询库存操作表是否有对应的数据，如果有删除该数据，并还原库存表库存数，如果没有改数据说明，在这个期间库存更新过了，可以不做任何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、提供基于品牌配置是否开启库存校验。</a:t>
              </a:r>
              <a:endPara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429" y="1118603"/>
              <a:ext cx="2781292" cy="405613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55610" y="1175267"/>
              <a:ext cx="1261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库存同步流程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558" y="2271998"/>
            <a:ext cx="4810076" cy="1641168"/>
            <a:chOff x="192662" y="1101455"/>
            <a:chExt cx="4810076" cy="1641168"/>
          </a:xfrm>
        </p:grpSpPr>
        <p:sp>
          <p:nvSpPr>
            <p:cNvPr id="34" name="矩形 33"/>
            <p:cNvSpPr/>
            <p:nvPr/>
          </p:nvSpPr>
          <p:spPr>
            <a:xfrm>
              <a:off x="1074308" y="1587503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接口调用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62" y="1439563"/>
              <a:ext cx="82718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中心端库存</a:t>
              </a:r>
              <a:endParaRPr lang="zh-CN" altLang="en-US" sz="900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826397" y="1101455"/>
              <a:ext cx="1080000" cy="814458"/>
              <a:chOff x="569250" y="3307962"/>
              <a:chExt cx="1080000" cy="814458"/>
            </a:xfrm>
          </p:grpSpPr>
          <p:sp>
            <p:nvSpPr>
              <p:cNvPr id="11" name="Text Box 17">
                <a:extLst>
                  <a:ext uri="{FF2B5EF4-FFF2-40B4-BE49-F238E27FC236}">
                    <a16:creationId xmlns:a16="http://schemas.microsoft.com/office/drawing/2014/main" id="{9727D91C-54F6-4960-B1C0-CEBB23458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250" y="3307962"/>
                <a:ext cx="1080000" cy="8144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xtLst/>
            </p:spPr>
            <p:txBody>
              <a:bodyPr wrap="square" rtlCol="0" anchor="t">
                <a:noAutofit/>
              </a:bodyPr>
              <a:lstStyle>
                <a:defPPr>
                  <a:defRPr lang="en-US"/>
                </a:defPPr>
                <a:lvl1pPr>
                  <a:defRPr sz="1100" b="1"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algn="ctr"/>
                <a:r>
                  <a:rPr lang="zh-CN" altLang="en-US" sz="900" dirty="0">
                    <a:solidFill>
                      <a:srgbClr val="C00000"/>
                    </a:solidFill>
                  </a:rPr>
                  <a:t>总部</a:t>
                </a:r>
                <a:r>
                  <a:rPr lang="zh-CN" altLang="en-US" sz="900" dirty="0" smtClean="0">
                    <a:solidFill>
                      <a:srgbClr val="C00000"/>
                    </a:solidFill>
                  </a:rPr>
                  <a:t>端（站点</a:t>
                </a:r>
                <a:r>
                  <a:rPr lang="en-US" altLang="zh-CN" sz="900" dirty="0" smtClean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900" dirty="0" smtClean="0">
                    <a:solidFill>
                      <a:srgbClr val="C00000"/>
                    </a:solidFill>
                  </a:rPr>
                  <a:t>）</a:t>
                </a:r>
                <a:endParaRPr lang="en-US" altLang="zh-CN" sz="9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31"/>
              <p:cNvSpPr/>
              <p:nvPr/>
            </p:nvSpPr>
            <p:spPr>
              <a:xfrm>
                <a:off x="635768" y="3637456"/>
                <a:ext cx="946964" cy="279665"/>
              </a:xfrm>
              <a:prstGeom prst="rect">
                <a:avLst/>
              </a:prstGeom>
              <a:solidFill>
                <a:srgbClr val="2779B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922738" y="1101455"/>
              <a:ext cx="1080000" cy="814458"/>
              <a:chOff x="569250" y="3307962"/>
              <a:chExt cx="1080000" cy="814458"/>
            </a:xfrm>
          </p:grpSpPr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9727D91C-54F6-4960-B1C0-CEBB23458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250" y="3307962"/>
                <a:ext cx="1080000" cy="8144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xtLst/>
            </p:spPr>
            <p:txBody>
              <a:bodyPr wrap="square" rtlCol="0" anchor="t">
                <a:noAutofit/>
              </a:bodyPr>
              <a:lstStyle>
                <a:defPPr>
                  <a:defRPr lang="en-US"/>
                </a:defPPr>
                <a:lvl1pPr>
                  <a:defRPr sz="1100" b="1"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algn="ctr"/>
                <a:r>
                  <a:rPr lang="zh-CN" altLang="en-US" sz="900" dirty="0">
                    <a:solidFill>
                      <a:srgbClr val="C00000"/>
                    </a:solidFill>
                  </a:rPr>
                  <a:t>总部</a:t>
                </a:r>
                <a:r>
                  <a:rPr lang="zh-CN" altLang="en-US" sz="900" dirty="0">
                    <a:solidFill>
                      <a:srgbClr val="C00000"/>
                    </a:solidFill>
                  </a:rPr>
                  <a:t>端（</a:t>
                </a:r>
                <a:r>
                  <a:rPr lang="zh-CN" altLang="en-US" sz="900" dirty="0" smtClean="0">
                    <a:solidFill>
                      <a:srgbClr val="C00000"/>
                    </a:solidFill>
                  </a:rPr>
                  <a:t>站点</a:t>
                </a:r>
                <a:r>
                  <a:rPr lang="en-US" altLang="zh-CN" sz="900" dirty="0" smtClean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sz="900" dirty="0" smtClean="0">
                    <a:solidFill>
                      <a:srgbClr val="C00000"/>
                    </a:solidFill>
                  </a:rPr>
                  <a:t>）</a:t>
                </a:r>
                <a:endParaRPr lang="en-US" altLang="zh-CN" sz="9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Rectangle 31"/>
              <p:cNvSpPr/>
              <p:nvPr/>
            </p:nvSpPr>
            <p:spPr>
              <a:xfrm>
                <a:off x="635768" y="3637456"/>
                <a:ext cx="946964" cy="279665"/>
              </a:xfrm>
              <a:prstGeom prst="rect">
                <a:avLst/>
              </a:prstGeom>
              <a:solidFill>
                <a:srgbClr val="2779B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7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45" idx="1"/>
              <a:endCxn id="27" idx="3"/>
            </p:cNvCxnSpPr>
            <p:nvPr/>
          </p:nvCxnSpPr>
          <p:spPr>
            <a:xfrm flipH="1">
              <a:off x="2839879" y="1570782"/>
              <a:ext cx="114937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159306" y="1319342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27" idx="1"/>
              <a:endCxn id="29" idx="3"/>
            </p:cNvCxnSpPr>
            <p:nvPr/>
          </p:nvCxnSpPr>
          <p:spPr>
            <a:xfrm flipH="1" flipV="1">
              <a:off x="1019847" y="1565563"/>
              <a:ext cx="873068" cy="521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4061" y="2490623"/>
              <a:ext cx="1072336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Counter/</a:t>
              </a:r>
              <a:r>
                <a:rPr lang="en-US" altLang="zh-CN" sz="900" dirty="0" err="1" smtClean="0"/>
                <a:t>Mpos</a:t>
              </a:r>
              <a:endParaRPr lang="zh-CN" altLang="en-US" sz="900" dirty="0"/>
            </a:p>
          </p:txBody>
        </p:sp>
        <p:cxnSp>
          <p:nvCxnSpPr>
            <p:cNvPr id="5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2"/>
              <a:endCxn id="50" idx="0"/>
            </p:cNvCxnSpPr>
            <p:nvPr/>
          </p:nvCxnSpPr>
          <p:spPr>
            <a:xfrm>
              <a:off x="2366397" y="1915913"/>
              <a:ext cx="3832" cy="57471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50" idx="3"/>
              <a:endCxn id="38" idx="2"/>
            </p:cNvCxnSpPr>
            <p:nvPr/>
          </p:nvCxnSpPr>
          <p:spPr>
            <a:xfrm flipV="1">
              <a:off x="2906397" y="1915913"/>
              <a:ext cx="1556341" cy="700710"/>
            </a:xfrm>
            <a:prstGeom prst="bentConnector2">
              <a:avLst/>
            </a:prstGeom>
            <a:ln w="127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175" y="1838325"/>
              <a:ext cx="998563" cy="399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886912" y="2122503"/>
              <a:ext cx="15953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终端请求都进入一个站点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3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总部端查询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066852" y="1685735"/>
            <a:ext cx="3988247" cy="2762279"/>
            <a:chOff x="4489450" y="1118603"/>
            <a:chExt cx="3988247" cy="2762279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1524216"/>
              <a:ext cx="3988247" cy="2356666"/>
            </a:xfrm>
            <a:prstGeom prst="rect">
              <a:avLst/>
            </a:pr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、库存数据查询：终端调用总部端查询接口，支持基于门店批量查询库存信息；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、库存数据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更新：终端订单合计时，调用该接口，该接口调用中央端库存系统判断是否能够下单，如果能够下单，更新库存表库存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数并新增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库存操作表。最终将中央端库存系统返回结果返回给终端；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、库存数据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还原：改退单的时候根据终端传来的数据，先查询库存操作表是否有对应的数据，如果有删除该数据，并还原库存表库存数，如果没有改数据说明，在这个期间库存更新过了，可以不做任何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</a:t>
              </a:r>
              <a:r>
                <a:rPr lang="zh-CN" altLang="en-US" sz="1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但由于无法知道当前餐品是否是</a:t>
              </a:r>
              <a:r>
                <a:rPr lang="en-US" altLang="zh-CN" sz="1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counter</a:t>
              </a:r>
              <a:r>
                <a:rPr lang="zh-CN" altLang="en-US" sz="1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点的还是扫码点的，所以还原库存不考虑渠道来源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429" y="1118603"/>
              <a:ext cx="2781292" cy="405613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6864" y="117526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库存查询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9" y="2793069"/>
            <a:ext cx="1324716" cy="188774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库存数据查询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10" name="肘形连接符 9"/>
          <p:cNvCxnSpPr>
            <a:stCxn id="25" idx="2"/>
            <a:endCxn id="34" idx="0"/>
          </p:cNvCxnSpPr>
          <p:nvPr/>
        </p:nvCxnSpPr>
        <p:spPr>
          <a:xfrm rot="5400000">
            <a:off x="1321000" y="1703463"/>
            <a:ext cx="619403" cy="1559808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5" idx="2"/>
            <a:endCxn id="45" idx="0"/>
          </p:cNvCxnSpPr>
          <p:nvPr/>
        </p:nvCxnSpPr>
        <p:spPr>
          <a:xfrm rot="16200000" flipH="1">
            <a:off x="2880434" y="1703836"/>
            <a:ext cx="619403" cy="1559061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436955" y="1296690"/>
            <a:ext cx="1947299" cy="876976"/>
            <a:chOff x="1022260" y="1742399"/>
            <a:chExt cx="1947299" cy="876976"/>
          </a:xfrm>
        </p:grpSpPr>
        <p:grpSp>
          <p:nvGrpSpPr>
            <p:cNvPr id="24" name="组合 23"/>
            <p:cNvGrpSpPr/>
            <p:nvPr/>
          </p:nvGrpSpPr>
          <p:grpSpPr>
            <a:xfrm>
              <a:off x="1177585" y="1888541"/>
              <a:ext cx="1632290" cy="609600"/>
              <a:chOff x="1177585" y="1888541"/>
              <a:chExt cx="1632290" cy="6096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0275" y="1888541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7585" y="1888541"/>
                <a:ext cx="609600" cy="609600"/>
              </a:xfrm>
              <a:prstGeom prst="rect">
                <a:avLst/>
              </a:prstGeom>
            </p:spPr>
          </p:pic>
        </p:grpSp>
        <p:sp>
          <p:nvSpPr>
            <p:cNvPr id="25" name="矩形 24"/>
            <p:cNvSpPr/>
            <p:nvPr/>
          </p:nvSpPr>
          <p:spPr>
            <a:xfrm>
              <a:off x="1022260" y="1742399"/>
              <a:ext cx="1947299" cy="87697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74" y="2793069"/>
            <a:ext cx="1324716" cy="188774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库存数据更新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308" y="2793069"/>
            <a:ext cx="1324716" cy="188774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库存数据还原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25" idx="2"/>
            <a:endCxn id="44" idx="0"/>
          </p:cNvCxnSpPr>
          <p:nvPr/>
        </p:nvCxnSpPr>
        <p:spPr>
          <a:xfrm flipH="1">
            <a:off x="2410232" y="2173666"/>
            <a:ext cx="373" cy="6194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79145" y="3387857"/>
            <a:ext cx="122341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只查询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按照门店查询；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一次查询多个餐品；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35705" y="3120001"/>
            <a:ext cx="145424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如果订单包含限制库存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餐品，合计时要调用本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接口是否可以提交订单；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由中央端库存系统决定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是否允许提交订单；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库存系统允许提交后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更新中心端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缓存；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27202" y="3012970"/>
            <a:ext cx="1569660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改退单时，如果推掉限制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库存餐品，需要还原缓存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数据（还原库存表，删除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但如果这期间库存更新了，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不要再还原库存了，比如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10:00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点餐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10:01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更新库存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10:02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该退单，通过库存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操作表是否有关联数据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判断即可；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1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终端查询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66748" y="1197916"/>
            <a:ext cx="1947299" cy="1757735"/>
            <a:chOff x="792899" y="1773768"/>
            <a:chExt cx="1947299" cy="1757735"/>
          </a:xfrm>
        </p:grpSpPr>
        <p:grpSp>
          <p:nvGrpSpPr>
            <p:cNvPr id="7" name="组合 6"/>
            <p:cNvGrpSpPr/>
            <p:nvPr/>
          </p:nvGrpSpPr>
          <p:grpSpPr>
            <a:xfrm>
              <a:off x="792899" y="1773768"/>
              <a:ext cx="1947299" cy="876976"/>
              <a:chOff x="1022260" y="1742399"/>
              <a:chExt cx="1947299" cy="87697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177585" y="1888541"/>
                <a:ext cx="1632290" cy="609600"/>
                <a:chOff x="1177585" y="1888541"/>
                <a:chExt cx="1632290" cy="609600"/>
              </a:xfrm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275" y="1888541"/>
                  <a:ext cx="609600" cy="609600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7585" y="1888541"/>
                  <a:ext cx="609600" cy="609600"/>
                </a:xfrm>
                <a:prstGeom prst="rect">
                  <a:avLst/>
                </a:prstGeom>
              </p:spPr>
            </p:pic>
          </p:grpSp>
          <p:sp>
            <p:nvSpPr>
              <p:cNvPr id="10" name="矩形 9"/>
              <p:cNvSpPr/>
              <p:nvPr/>
            </p:nvSpPr>
            <p:spPr>
              <a:xfrm>
                <a:off x="1022260" y="1742399"/>
                <a:ext cx="1947299" cy="8769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380" y="3279503"/>
              <a:ext cx="1072336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总部端</a:t>
              </a:r>
              <a:endParaRPr lang="zh-CN" altLang="en-US" sz="900" dirty="0"/>
            </a:p>
          </p:txBody>
        </p:sp>
        <p:cxnSp>
          <p:nvCxnSpPr>
            <p:cNvPr id="14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1766548" y="2650744"/>
              <a:ext cx="1" cy="62875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737044" y="889536"/>
            <a:ext cx="4845010" cy="2566586"/>
            <a:chOff x="3775789" y="889536"/>
            <a:chExt cx="4845010" cy="2566586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789" y="1295149"/>
              <a:ext cx="4845010" cy="2160973"/>
            </a:xfrm>
            <a:prstGeom prst="rect">
              <a:avLst/>
            </a:pr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终端点击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售卖数量限制品项时，需要调用中央段库存系统查询库存数量，并将查询到的数量提示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出来；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、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到的数量为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时，该品项不可售卖，画面上给出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提示；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、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售卖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数量限制品项增加数量，点击确认时，需要再次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调用总部端接口查询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库存数量，最大数量不可大于库存数量。</a:t>
              </a:r>
              <a:b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、</a:t>
              </a:r>
              <a:r>
                <a:rPr lang="zh-CN" alt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  <a:r>
                <a:rPr lang="zh-CN" alt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离线或者调用中央端库存接口失败时，该品项不可售卖，画面上给出提示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b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、修改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涉及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mealdeal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noun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condiment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b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、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记处理需要根据品牌配置开关判断是否走售卖数量限制处理，为关时，不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以上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53" y="889536"/>
              <a:ext cx="2781292" cy="405613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26387" y="946200"/>
              <a:ext cx="1261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终端查询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57939" y="3560160"/>
            <a:ext cx="8024113" cy="1436109"/>
          </a:xfrm>
          <a:prstGeom prst="rect">
            <a:avLst/>
          </a:prstGeom>
          <a:solidFill>
            <a:srgbClr val="3131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，订单合计前，根据品牌配置开关判断是否走售卖数量限制处理，为关时，直接存单。为开时，增加品项售卖数量限制的检查处理，遍历订单中需要检查的品项，组装数据，调用中央端库存系统检查是否可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售卖：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可售卖：  继续走存单上报订单</a:t>
            </a:r>
            <a:b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不可售卖：画面上给出提示，将超卖信息（品项及数量）提示出来（接口返回），不进行存单操作，返回至改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单；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，终端离线或者调用中央端库存系统失败时，直接将售卖数量限制品项在画面上提示处理，走不可售卖处理（或者直接存单？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，退单，取消单时，遍历订单中售卖数量限制品项，将品项和数量传递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给总部端服务，由总部端服务判断是否执行库存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数量还原。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561663" y="3094206"/>
            <a:ext cx="2804534" cy="46595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5878" y="3181043"/>
            <a:ext cx="1674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售卖数量检查流程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7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MC</a:t>
            </a:r>
            <a:r>
              <a:rPr lang="zh-CN" altLang="en-US" dirty="0" smtClean="0"/>
              <a:t>键位数据终端调整</a:t>
            </a:r>
            <a:endParaRPr lang="en-US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1201118" y="1929537"/>
            <a:ext cx="6284563" cy="3274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从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MenuCenter</a:t>
            </a:r>
            <a:r>
              <a:rPr lang="zh-CN" altLang="en-US" sz="1000" dirty="0" smtClean="0">
                <a:solidFill>
                  <a:schemeClr val="bg1"/>
                </a:solidFill>
              </a:rPr>
              <a:t>同步键位</a:t>
            </a:r>
            <a:r>
              <a:rPr lang="zh-CN" altLang="en-US" sz="1000" dirty="0">
                <a:solidFill>
                  <a:schemeClr val="bg1"/>
                </a:solidFill>
              </a:rPr>
              <a:t>数据时，增加解析键位数据中售卖数量限制检查字段的处理，保存在终端</a:t>
            </a:r>
            <a:r>
              <a:rPr lang="zh-CN" altLang="en-US" sz="1000" dirty="0" smtClean="0">
                <a:solidFill>
                  <a:schemeClr val="bg1"/>
                </a:solidFill>
              </a:rPr>
              <a:t>本地</a:t>
            </a:r>
            <a:r>
              <a:rPr lang="en-US" altLang="zh-CN" sz="1000" dirty="0">
                <a:solidFill>
                  <a:schemeClr val="bg1"/>
                </a:solidFill>
              </a:rPr>
              <a:t>DB</a:t>
            </a:r>
            <a:r>
              <a:rPr lang="zh-CN" altLang="en-US" sz="1000" dirty="0" smtClean="0">
                <a:solidFill>
                  <a:schemeClr val="bg1"/>
                </a:solidFill>
              </a:rPr>
              <a:t>中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1201118" y="2392204"/>
            <a:ext cx="6284563" cy="3274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品项加入订单时，增加是否售卖数量限制检查的内部字段，保存</a:t>
            </a:r>
            <a:r>
              <a:rPr lang="en-US" altLang="zh-CN" sz="1000" dirty="0">
                <a:solidFill>
                  <a:schemeClr val="bg1"/>
                </a:solidFill>
              </a:rPr>
              <a:t>MC</a:t>
            </a:r>
            <a:r>
              <a:rPr lang="zh-CN" altLang="en-US" sz="1000" dirty="0">
                <a:solidFill>
                  <a:schemeClr val="bg1"/>
                </a:solidFill>
              </a:rPr>
              <a:t>键位数据</a:t>
            </a:r>
            <a:r>
              <a:rPr lang="zh-CN" altLang="en-US" sz="1000" dirty="0" smtClean="0">
                <a:solidFill>
                  <a:schemeClr val="bg1"/>
                </a:solidFill>
              </a:rPr>
              <a:t>内容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1201118" y="2854871"/>
            <a:ext cx="6284563" cy="3274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ctr"/>
            <a:r>
              <a:rPr lang="zh-CN" altLang="en-US" sz="1000" dirty="0" smtClean="0">
                <a:solidFill>
                  <a:schemeClr val="bg1"/>
                </a:solidFill>
              </a:rPr>
              <a:t>取、改</a:t>
            </a:r>
            <a:r>
              <a:rPr lang="zh-CN" altLang="en-US" sz="1000" dirty="0">
                <a:solidFill>
                  <a:schemeClr val="bg1"/>
                </a:solidFill>
              </a:rPr>
              <a:t>单</a:t>
            </a:r>
            <a:r>
              <a:rPr lang="zh-CN" altLang="en-US" sz="1000" dirty="0" smtClean="0">
                <a:solidFill>
                  <a:schemeClr val="bg1"/>
                </a:solidFill>
              </a:rPr>
              <a:t>时需要</a:t>
            </a:r>
            <a:r>
              <a:rPr lang="zh-CN" altLang="en-US" sz="1000" dirty="0">
                <a:solidFill>
                  <a:schemeClr val="bg1"/>
                </a:solidFill>
              </a:rPr>
              <a:t>遍历订单中所有品项，根据终端本地键位数据，给品项设置是否售卖数量限制检查的内部字段</a:t>
            </a:r>
          </a:p>
        </p:txBody>
      </p:sp>
    </p:spTree>
    <p:extLst>
      <p:ext uri="{BB962C8B-B14F-4D97-AF65-F5344CB8AC3E}">
        <p14:creationId xmlns:p14="http://schemas.microsoft.com/office/powerpoint/2010/main" val="617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45381</TotalTime>
  <Words>691</Words>
  <Application>Microsoft Office PowerPoint</Application>
  <PresentationFormat>全屏显示(16:9)</PresentationFormat>
  <Paragraphs>60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数据同步</vt:lpstr>
      <vt:lpstr>总部端查询</vt:lpstr>
      <vt:lpstr>终端查询</vt:lpstr>
      <vt:lpstr>基于MC键位数据终端调整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4276</cp:revision>
  <cp:lastPrinted>2018-07-31T03:56:48Z</cp:lastPrinted>
  <dcterms:created xsi:type="dcterms:W3CDTF">2018-07-31T03:56:48Z</dcterms:created>
  <dcterms:modified xsi:type="dcterms:W3CDTF">2020-09-11T05:40:00Z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