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641" r:id="rId3"/>
    <p:sldId id="642" r:id="rId4"/>
    <p:sldId id="644" r:id="rId5"/>
    <p:sldId id="643" r:id="rId6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2C4B8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对接</a:t>
            </a:r>
            <a:r>
              <a:rPr lang="en-US" altLang="zh-CN" dirty="0"/>
              <a:t>OC</a:t>
            </a:r>
            <a:r>
              <a:rPr lang="zh-CN" altLang="en-US" dirty="0"/>
              <a:t>接口调整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Feb,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变更前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217" y="1636992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总部</a:t>
            </a:r>
            <a:r>
              <a:rPr lang="zh-CN" altLang="en-US" sz="1000" dirty="0" smtClean="0">
                <a:solidFill>
                  <a:srgbClr val="C00000"/>
                </a:solidFill>
              </a:rPr>
              <a:t>端</a:t>
            </a:r>
            <a:endParaRPr lang="en-US" altLang="zh-CN" sz="10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7925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1003917"/>
            <a:ext cx="56938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8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2952849"/>
            <a:ext cx="56938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cxnSp>
        <p:nvCxnSpPr>
          <p:cNvPr id="49" name="连接符: 曲线 39">
            <a:extLst>
              <a:ext uri="{FF2B5EF4-FFF2-40B4-BE49-F238E27FC236}">
                <a16:creationId xmlns:a16="http://schemas.microsoft.com/office/drawing/2014/main" id="{BD095CE6-0AC1-4310-8B6C-4F49E55D5F36}"/>
              </a:ext>
            </a:extLst>
          </p:cNvPr>
          <p:cNvCxnSpPr>
            <a:stCxn id="4" idx="3"/>
          </p:cNvCxnSpPr>
          <p:nvPr/>
        </p:nvCxnSpPr>
        <p:spPr>
          <a:xfrm>
            <a:off x="5427264" y="1951900"/>
            <a:ext cx="1204732" cy="5321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4" idx="1"/>
            <a:endCxn id="50" idx="3"/>
          </p:cNvCxnSpPr>
          <p:nvPr/>
        </p:nvCxnSpPr>
        <p:spPr>
          <a:xfrm flipH="1" flipV="1">
            <a:off x="2653395" y="1302977"/>
            <a:ext cx="1477822" cy="64892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17">
            <a:extLst>
              <a:ext uri="{FF2B5EF4-FFF2-40B4-BE49-F238E27FC236}">
                <a16:creationId xmlns:a16="http://schemas.microsoft.com/office/drawing/2014/main" id="{C134BF79-E699-495E-A765-70AB0514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217" y="3336552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 smtClean="0">
                <a:solidFill>
                  <a:srgbClr val="C00000"/>
                </a:solidFill>
              </a:rPr>
              <a:t>餐厅端</a:t>
            </a:r>
            <a:endParaRPr lang="en-US" altLang="zh-CN" sz="1000" dirty="0"/>
          </a:p>
        </p:txBody>
      </p:sp>
      <p:cxnSp>
        <p:nvCxnSpPr>
          <p:cNvPr id="57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4779241" y="2266808"/>
            <a:ext cx="0" cy="10697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6" idx="1"/>
            <a:endCxn id="48" idx="3"/>
          </p:cNvCxnSpPr>
          <p:nvPr/>
        </p:nvCxnSpPr>
        <p:spPr>
          <a:xfrm flipH="1" flipV="1">
            <a:off x="2653395" y="3336854"/>
            <a:ext cx="1477822" cy="31460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6631996" y="1353377"/>
            <a:ext cx="1298448" cy="1211078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291D3CE6-E609-485F-9BCE-184057F78928}"/>
              </a:ext>
            </a:extLst>
          </p:cNvPr>
          <p:cNvSpPr/>
          <p:nvPr/>
        </p:nvSpPr>
        <p:spPr>
          <a:xfrm>
            <a:off x="6718954" y="3204629"/>
            <a:ext cx="1124532" cy="27432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KDS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863" y="3199694"/>
            <a:ext cx="112453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863" y="1165817"/>
            <a:ext cx="112453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rgbClr val="C00000"/>
                </a:solidFill>
              </a:rPr>
              <a:t>MPOS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54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6" idx="3"/>
            <a:endCxn id="47" idx="1"/>
          </p:cNvCxnSpPr>
          <p:nvPr/>
        </p:nvCxnSpPr>
        <p:spPr>
          <a:xfrm flipV="1">
            <a:off x="5427264" y="3341789"/>
            <a:ext cx="1291690" cy="30967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619889" y="3140965"/>
            <a:ext cx="108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KDS_ORDER_OC</a:t>
            </a:r>
          </a:p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KDS_EVENT_OC</a:t>
            </a:r>
            <a:endParaRPr lang="zh-CN" altLang="en-US" sz="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846020" y="3140964"/>
            <a:ext cx="142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COUNTER_ORDER_OC</a:t>
            </a:r>
          </a:p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COUNTER_EVENT_OC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528863" y="375745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Kiosk</a:t>
            </a:r>
          </a:p>
        </p:txBody>
      </p:sp>
      <p:sp>
        <p:nvSpPr>
          <p:cNvPr id="6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528863" y="1645204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扫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码点餐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0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6" idx="1"/>
            <a:endCxn id="64" idx="3"/>
          </p:cNvCxnSpPr>
          <p:nvPr/>
        </p:nvCxnSpPr>
        <p:spPr>
          <a:xfrm flipH="1">
            <a:off x="2653395" y="3651460"/>
            <a:ext cx="1477822" cy="2431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528863" y="2130711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Kiosk</a:t>
            </a:r>
          </a:p>
        </p:txBody>
      </p:sp>
      <p:cxnSp>
        <p:nvCxnSpPr>
          <p:cNvPr id="75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4" idx="1"/>
            <a:endCxn id="65" idx="3"/>
          </p:cNvCxnSpPr>
          <p:nvPr/>
        </p:nvCxnSpPr>
        <p:spPr>
          <a:xfrm flipH="1" flipV="1">
            <a:off x="2653395" y="1782364"/>
            <a:ext cx="1477822" cy="16953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4" idx="1"/>
            <a:endCxn id="74" idx="3"/>
          </p:cNvCxnSpPr>
          <p:nvPr/>
        </p:nvCxnSpPr>
        <p:spPr>
          <a:xfrm flipH="1">
            <a:off x="2653395" y="1951900"/>
            <a:ext cx="1477822" cy="31597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879265" y="1215632"/>
            <a:ext cx="142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COUNTER_ORDER_OC</a:t>
            </a:r>
          </a:p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COUNTER_EVENT_OC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769852" y="1745877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SWEEP_ORDER_OC</a:t>
            </a:r>
          </a:p>
        </p:txBody>
      </p:sp>
      <p:sp>
        <p:nvSpPr>
          <p:cNvPr id="86" name="Rectangle 32">
            <a:extLst>
              <a:ext uri="{FF2B5EF4-FFF2-40B4-BE49-F238E27FC236}">
                <a16:creationId xmlns:a16="http://schemas.microsoft.com/office/drawing/2014/main" id="{291D3CE6-E609-485F-9BCE-184057F78928}"/>
              </a:ext>
            </a:extLst>
          </p:cNvPr>
          <p:cNvSpPr/>
          <p:nvPr/>
        </p:nvSpPr>
        <p:spPr>
          <a:xfrm>
            <a:off x="6718954" y="3757455"/>
            <a:ext cx="1124532" cy="27432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>
            <a:off x="5427264" y="3651460"/>
            <a:ext cx="1291690" cy="2431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39">
            <a:extLst>
              <a:ext uri="{FF2B5EF4-FFF2-40B4-BE49-F238E27FC236}">
                <a16:creationId xmlns:a16="http://schemas.microsoft.com/office/drawing/2014/main" id="{BD095CE6-0AC1-4310-8B6C-4F49E55D5F36}"/>
              </a:ext>
            </a:extLst>
          </p:cNvPr>
          <p:cNvCxnSpPr>
            <a:stCxn id="4" idx="3"/>
          </p:cNvCxnSpPr>
          <p:nvPr/>
        </p:nvCxnSpPr>
        <p:spPr>
          <a:xfrm flipV="1">
            <a:off x="5427264" y="1440137"/>
            <a:ext cx="1204732" cy="51176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876048" y="3802189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KIOSK_ORDER_OC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853305" y="2133407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KIOSK_ORDER_OC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609039" y="3797145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CALL_EVENT_OC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4279989" y="1425657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CENTER_EVENT_OC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736541" y="2349351"/>
            <a:ext cx="5861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</a:t>
            </a:r>
            <a:r>
              <a:rPr lang="zh-CN" altLang="en-US" sz="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750009" y="1328272"/>
            <a:ext cx="6426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zh-CN" altLang="en-US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7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902671" y="921440"/>
            <a:ext cx="72932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altLang="zh-CN"/>
              <a:t>GRPC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232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</a:t>
            </a:r>
            <a:r>
              <a:rPr lang="zh-CN" altLang="en-US" dirty="0"/>
              <a:t>后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217" y="1636992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总部</a:t>
            </a:r>
            <a:r>
              <a:rPr lang="zh-CN" altLang="en-US" sz="1000" dirty="0" smtClean="0">
                <a:solidFill>
                  <a:srgbClr val="C00000"/>
                </a:solidFill>
              </a:rPr>
              <a:t>端</a:t>
            </a:r>
            <a:endParaRPr lang="en-US" altLang="zh-CN" sz="10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7925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1003917"/>
            <a:ext cx="56938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8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2952849"/>
            <a:ext cx="56938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cxnSp>
        <p:nvCxnSpPr>
          <p:cNvPr id="49" name="连接符: 曲线 39">
            <a:extLst>
              <a:ext uri="{FF2B5EF4-FFF2-40B4-BE49-F238E27FC236}">
                <a16:creationId xmlns:a16="http://schemas.microsoft.com/office/drawing/2014/main" id="{BD095CE6-0AC1-4310-8B6C-4F49E55D5F36}"/>
              </a:ext>
            </a:extLst>
          </p:cNvPr>
          <p:cNvCxnSpPr>
            <a:stCxn id="4" idx="3"/>
          </p:cNvCxnSpPr>
          <p:nvPr/>
        </p:nvCxnSpPr>
        <p:spPr>
          <a:xfrm>
            <a:off x="5427264" y="1951900"/>
            <a:ext cx="1204732" cy="5240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4" idx="1"/>
            <a:endCxn id="50" idx="3"/>
          </p:cNvCxnSpPr>
          <p:nvPr/>
        </p:nvCxnSpPr>
        <p:spPr>
          <a:xfrm flipH="1" flipV="1">
            <a:off x="2653395" y="1302977"/>
            <a:ext cx="1477822" cy="64892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17">
            <a:extLst>
              <a:ext uri="{FF2B5EF4-FFF2-40B4-BE49-F238E27FC236}">
                <a16:creationId xmlns:a16="http://schemas.microsoft.com/office/drawing/2014/main" id="{C134BF79-E699-495E-A765-70AB0514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217" y="3336552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00" dirty="0" smtClean="0">
                <a:solidFill>
                  <a:srgbClr val="C00000"/>
                </a:solidFill>
              </a:rPr>
              <a:t>餐厅端</a:t>
            </a:r>
            <a:endParaRPr lang="en-US" altLang="zh-CN" sz="1000" dirty="0"/>
          </a:p>
        </p:txBody>
      </p:sp>
      <p:cxnSp>
        <p:nvCxnSpPr>
          <p:cNvPr id="57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4779241" y="2266808"/>
            <a:ext cx="0" cy="10697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6" idx="1"/>
            <a:endCxn id="48" idx="3"/>
          </p:cNvCxnSpPr>
          <p:nvPr/>
        </p:nvCxnSpPr>
        <p:spPr>
          <a:xfrm flipH="1" flipV="1">
            <a:off x="2653395" y="3336854"/>
            <a:ext cx="1477822" cy="31460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6631996" y="1356004"/>
            <a:ext cx="1298448" cy="1207008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291D3CE6-E609-485F-9BCE-184057F78928}"/>
              </a:ext>
            </a:extLst>
          </p:cNvPr>
          <p:cNvSpPr/>
          <p:nvPr/>
        </p:nvSpPr>
        <p:spPr>
          <a:xfrm>
            <a:off x="6718954" y="3204629"/>
            <a:ext cx="1124532" cy="27432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KDS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863" y="3199694"/>
            <a:ext cx="112453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863" y="1165817"/>
            <a:ext cx="112453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rgbClr val="C00000"/>
                </a:solidFill>
              </a:rPr>
              <a:t>MPOS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54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6" idx="3"/>
            <a:endCxn id="47" idx="1"/>
          </p:cNvCxnSpPr>
          <p:nvPr/>
        </p:nvCxnSpPr>
        <p:spPr>
          <a:xfrm flipV="1">
            <a:off x="5427264" y="3341789"/>
            <a:ext cx="1291690" cy="30967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619889" y="3140965"/>
            <a:ext cx="108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/>
              <a:t>KDS_ORDER_OC</a:t>
            </a:r>
          </a:p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KDS_EVENT_OC</a:t>
            </a:r>
            <a:endParaRPr lang="zh-CN" altLang="en-US" sz="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846020" y="3140964"/>
            <a:ext cx="142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COUNTER_ORDER_OC</a:t>
            </a:r>
          </a:p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COUNTER_EVENT_OC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528863" y="375745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Kiosk</a:t>
            </a:r>
          </a:p>
        </p:txBody>
      </p:sp>
      <p:sp>
        <p:nvSpPr>
          <p:cNvPr id="6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528863" y="1645204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扫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码点餐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0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6" idx="1"/>
            <a:endCxn id="64" idx="3"/>
          </p:cNvCxnSpPr>
          <p:nvPr/>
        </p:nvCxnSpPr>
        <p:spPr>
          <a:xfrm flipH="1">
            <a:off x="2653395" y="3651460"/>
            <a:ext cx="1477822" cy="2431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528863" y="2130711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Kiosk</a:t>
            </a:r>
          </a:p>
        </p:txBody>
      </p:sp>
      <p:cxnSp>
        <p:nvCxnSpPr>
          <p:cNvPr id="75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4" idx="1"/>
            <a:endCxn id="65" idx="3"/>
          </p:cNvCxnSpPr>
          <p:nvPr/>
        </p:nvCxnSpPr>
        <p:spPr>
          <a:xfrm flipH="1" flipV="1">
            <a:off x="2653395" y="1782364"/>
            <a:ext cx="1477822" cy="16953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4" idx="1"/>
            <a:endCxn id="74" idx="3"/>
          </p:cNvCxnSpPr>
          <p:nvPr/>
        </p:nvCxnSpPr>
        <p:spPr>
          <a:xfrm flipH="1">
            <a:off x="2653395" y="1951900"/>
            <a:ext cx="1477822" cy="31597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879265" y="1215632"/>
            <a:ext cx="142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COUNTER_ORDER_OC</a:t>
            </a:r>
          </a:p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COUNTER_EVENT_OC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769852" y="1745877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SWEEP_ORDER_OC</a:t>
            </a:r>
          </a:p>
        </p:txBody>
      </p:sp>
      <p:sp>
        <p:nvSpPr>
          <p:cNvPr id="86" name="Rectangle 32">
            <a:extLst>
              <a:ext uri="{FF2B5EF4-FFF2-40B4-BE49-F238E27FC236}">
                <a16:creationId xmlns:a16="http://schemas.microsoft.com/office/drawing/2014/main" id="{291D3CE6-E609-485F-9BCE-184057F78928}"/>
              </a:ext>
            </a:extLst>
          </p:cNvPr>
          <p:cNvSpPr/>
          <p:nvPr/>
        </p:nvSpPr>
        <p:spPr>
          <a:xfrm>
            <a:off x="6718954" y="3757455"/>
            <a:ext cx="1124532" cy="27432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>
            <a:off x="5427264" y="3651460"/>
            <a:ext cx="1291690" cy="2431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39">
            <a:extLst>
              <a:ext uri="{FF2B5EF4-FFF2-40B4-BE49-F238E27FC236}">
                <a16:creationId xmlns:a16="http://schemas.microsoft.com/office/drawing/2014/main" id="{BD095CE6-0AC1-4310-8B6C-4F49E55D5F36}"/>
              </a:ext>
            </a:extLst>
          </p:cNvPr>
          <p:cNvCxnSpPr>
            <a:stCxn id="4" idx="3"/>
          </p:cNvCxnSpPr>
          <p:nvPr/>
        </p:nvCxnSpPr>
        <p:spPr>
          <a:xfrm flipV="1">
            <a:off x="5427264" y="1413825"/>
            <a:ext cx="1204732" cy="53807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876048" y="3802189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KIOSK_ORDER_OC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2853305" y="2133407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KIOSK_ORDER_OC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609039" y="3797145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CALL_EVENT_OC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4279989" y="1425657"/>
            <a:ext cx="1426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CENTER_EVENT_OC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780020" y="2363869"/>
            <a:ext cx="5861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</a:t>
            </a:r>
            <a:r>
              <a:rPr lang="zh-CN" altLang="en-US" sz="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7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780020" y="1284695"/>
            <a:ext cx="6426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zh-CN" altLang="en-US" sz="7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7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连接符: 曲线 39">
            <a:extLst>
              <a:ext uri="{FF2B5EF4-FFF2-40B4-BE49-F238E27FC236}">
                <a16:creationId xmlns:a16="http://schemas.microsoft.com/office/drawing/2014/main" id="{BD095CE6-0AC1-4310-8B6C-4F49E55D5F36}"/>
              </a:ext>
            </a:extLst>
          </p:cNvPr>
          <p:cNvCxnSpPr>
            <a:stCxn id="4" idx="3"/>
            <a:endCxn id="42" idx="1"/>
          </p:cNvCxnSpPr>
          <p:nvPr/>
        </p:nvCxnSpPr>
        <p:spPr>
          <a:xfrm>
            <a:off x="5427264" y="1951900"/>
            <a:ext cx="1204732" cy="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828192" y="1762911"/>
            <a:ext cx="9883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KDS_ORDER_OC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5902671" y="921440"/>
            <a:ext cx="62052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HTTP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4591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切换开关 </a:t>
            </a:r>
            <a:r>
              <a:rPr lang="en-US" altLang="zh-CN" dirty="0" smtClean="0"/>
              <a:t>Apollo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985E49-F82A-42B4-A970-E417C5D0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19202"/>
              </p:ext>
            </p:extLst>
          </p:nvPr>
        </p:nvGraphicFramePr>
        <p:xfrm>
          <a:off x="846104" y="1200647"/>
          <a:ext cx="7499498" cy="191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86">
                  <a:extLst>
                    <a:ext uri="{9D8B030D-6E8A-4147-A177-3AD203B41FA5}">
                      <a16:colId xmlns:a16="http://schemas.microsoft.com/office/drawing/2014/main" val="47696712"/>
                    </a:ext>
                  </a:extLst>
                </a:gridCol>
                <a:gridCol w="5355912">
                  <a:extLst>
                    <a:ext uri="{9D8B030D-6E8A-4147-A177-3AD203B41FA5}">
                      <a16:colId xmlns:a16="http://schemas.microsoft.com/office/drawing/2014/main" val="2214005823"/>
                    </a:ext>
                  </a:extLst>
                </a:gridCol>
              </a:tblGrid>
              <a:tr h="327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Apollo Key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Apollo</a:t>
                      </a:r>
                      <a:r>
                        <a:rPr lang="en-US" altLang="zh-CN" sz="1050" baseline="0" dirty="0" smtClean="0"/>
                        <a:t> Value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3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oc.upload.service.dimension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all  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所有订单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 根据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stores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餐厅编号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77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oc.upload.service.switch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imension = all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1：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订单走新接口上报到 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：订单走老</a:t>
                      </a:r>
                      <a:r>
                        <a:rPr lang="zh-CN" altLang="en-US" sz="95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接口上报 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imension = store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5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95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根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据餐厅列</a:t>
                      </a:r>
                      <a:r>
                        <a:rPr lang="zh-CN" altLang="en-US" sz="95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表走新接口 </a:t>
                      </a:r>
                      <a:r>
                        <a:rPr lang="en-US" altLang="zh-CN" sz="95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95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：根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据餐厅列</a:t>
                      </a:r>
                      <a:r>
                        <a:rPr lang="zh-CN" altLang="en-US" sz="95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表走老接口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88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oc.upload.service.stores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时，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，上报 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，根据餐厅编号订单上报走新接口，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，上报 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，根据餐厅编号订单上报走老接口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93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开发工作项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985E49-F82A-42B4-A970-E417C5D0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87487"/>
              </p:ext>
            </p:extLst>
          </p:nvPr>
        </p:nvGraphicFramePr>
        <p:xfrm>
          <a:off x="854055" y="1284441"/>
          <a:ext cx="7499498" cy="156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13">
                  <a:extLst>
                    <a:ext uri="{9D8B030D-6E8A-4147-A177-3AD203B41FA5}">
                      <a16:colId xmlns:a16="http://schemas.microsoft.com/office/drawing/2014/main" val="47696712"/>
                    </a:ext>
                  </a:extLst>
                </a:gridCol>
                <a:gridCol w="6165285">
                  <a:extLst>
                    <a:ext uri="{9D8B030D-6E8A-4147-A177-3AD203B41FA5}">
                      <a16:colId xmlns:a16="http://schemas.microsoft.com/office/drawing/2014/main" val="2214005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事项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3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总部端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总部端 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order 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（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route\center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）</a:t>
                      </a:r>
                    </a:p>
                    <a:p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OC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上报接口变更，服务由原有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grpc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短连接调整为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Http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请求（原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GRPC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保留），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Http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接口请求需网易轻舟网关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验证。新增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KDS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处理结果上报功能，根据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msgType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区分调用不同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接口。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增加</a:t>
                      </a:r>
                      <a:r>
                        <a:rPr lang="en-US" altLang="zh-CN" sz="950" dirty="0" err="1" smtClean="0">
                          <a:solidFill>
                            <a:srgbClr val="000000"/>
                          </a:solidFill>
                        </a:rPr>
                        <a:t>apollo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配置，配置餐厅白名单切换新旧上报接口。</a:t>
                      </a:r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77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总部端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总部端 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事件上报接口变更，服务由原有</a:t>
                      </a:r>
                      <a:r>
                        <a:rPr lang="en-US" altLang="zh-CN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短连接调整为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请求。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配置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餐厅白名单切换新旧上报接口。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9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1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24812</TotalTime>
  <Words>290</Words>
  <Application>Microsoft Office PowerPoint</Application>
  <PresentationFormat>全屏显示(16:9)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变更前</vt:lpstr>
      <vt:lpstr>变更后</vt:lpstr>
      <vt:lpstr>切换开关 Apollo配置</vt:lpstr>
      <vt:lpstr>开发工作项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3579</cp:revision>
  <cp:lastPrinted>2018-07-31T03:56:48Z</cp:lastPrinted>
  <dcterms:created xsi:type="dcterms:W3CDTF">2018-07-31T03:56:48Z</dcterms:created>
  <dcterms:modified xsi:type="dcterms:W3CDTF">2020-02-22T08:59:39Z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