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25" r:id="rId2"/>
    <p:sldId id="651" r:id="rId3"/>
    <p:sldId id="660" r:id="rId4"/>
    <p:sldId id="659" r:id="rId5"/>
    <p:sldId id="650" r:id="rId6"/>
    <p:sldId id="652" r:id="rId7"/>
    <p:sldId id="661" r:id="rId8"/>
    <p:sldId id="663" r:id="rId9"/>
    <p:sldId id="662" r:id="rId10"/>
    <p:sldId id="664" r:id="rId11"/>
    <p:sldId id="665" r:id="rId12"/>
    <p:sldId id="666" r:id="rId1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6379" autoAdjust="0"/>
  </p:normalViewPr>
  <p:slideViewPr>
    <p:cSldViewPr snapToGrid="0" showGuides="1">
      <p:cViewPr varScale="1">
        <p:scale>
          <a:sx n="151" d="100"/>
          <a:sy n="151" d="100"/>
        </p:scale>
        <p:origin x="684" y="13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异常下单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June,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3 - CPOS-1657 </a:t>
            </a:r>
            <a:r>
              <a:rPr lang="zh-CN" altLang="en-US" dirty="0"/>
              <a:t>离线单、及异常单 操作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20200610 </a:t>
            </a:r>
            <a:r>
              <a:rPr lang="zh-CN" altLang="en-US" dirty="0" smtClean="0"/>
              <a:t>最终结论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我们的修改内容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81428"/>
          </a:xfrm>
        </p:spPr>
        <p:txBody>
          <a:bodyPr/>
          <a:lstStyle/>
          <a:p>
            <a:r>
              <a:rPr lang="zh-CN" altLang="en-US" sz="1100" dirty="0" smtClean="0"/>
              <a:t>我们的修改内容</a:t>
            </a:r>
            <a:endParaRPr lang="en-US" altLang="zh-CN" sz="1100" dirty="0" smtClean="0"/>
          </a:p>
          <a:p>
            <a:pPr lvl="1"/>
            <a:r>
              <a:rPr lang="en-US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OC</a:t>
            </a:r>
            <a:r>
              <a:rPr lang="zh-CN" altLang="en-US" sz="900" dirty="0"/>
              <a:t>订单格式中增加如下两个字段：</a:t>
            </a:r>
            <a:endParaRPr lang="en-US" altLang="zh-CN" sz="900" dirty="0"/>
          </a:p>
          <a:p>
            <a:pPr lvl="2"/>
            <a:r>
              <a:rPr lang="en-US" altLang="zh-CN" sz="800" dirty="0"/>
              <a:t>1.1</a:t>
            </a:r>
            <a:r>
              <a:rPr lang="zh-CN" altLang="en-US" sz="800" dirty="0"/>
              <a:t>、顶层品项 </a:t>
            </a:r>
            <a:r>
              <a:rPr lang="en-US" altLang="zh-CN" sz="800" dirty="0" err="1"/>
              <a:t>mealDeal</a:t>
            </a:r>
            <a:r>
              <a:rPr lang="zh-CN" altLang="en-US" sz="800" dirty="0"/>
              <a:t>、</a:t>
            </a:r>
            <a:r>
              <a:rPr lang="en-US" altLang="zh-CN" sz="800" dirty="0"/>
              <a:t>noun</a:t>
            </a:r>
            <a:r>
              <a:rPr lang="zh-CN" altLang="en-US" sz="800" dirty="0"/>
              <a:t>上增加“是否本次调整”字段。（品项粒度）</a:t>
            </a:r>
            <a:endParaRPr lang="en-US" altLang="zh-CN" sz="800" dirty="0"/>
          </a:p>
          <a:p>
            <a:pPr lvl="2"/>
            <a:r>
              <a:rPr lang="en-US" sz="800" dirty="0"/>
              <a:t>1.2</a:t>
            </a:r>
            <a:r>
              <a:rPr lang="zh-CN" altLang="en-US" sz="800" dirty="0"/>
              <a:t>、订单层增加字段，“是否已出票”。（订单粒度）</a:t>
            </a:r>
            <a:endParaRPr lang="en-US" sz="800" dirty="0"/>
          </a:p>
          <a:p>
            <a:pPr lvl="1"/>
            <a:r>
              <a:rPr lang="en-US" sz="900" dirty="0"/>
              <a:t>2</a:t>
            </a:r>
            <a:r>
              <a:rPr lang="zh-CN" altLang="en-US" sz="900" dirty="0"/>
              <a:t>、下单渠道在取单后，先将订单中的所有顶层品项的“是否本次调整”字段置为“未调整”。在本次调整过程中涉及品项（包括本次新增品项），该字段均更新为“本次调整”。</a:t>
            </a:r>
            <a:endParaRPr lang="en-US" altLang="zh-CN" sz="900" dirty="0"/>
          </a:p>
          <a:p>
            <a:pPr lvl="1"/>
            <a:r>
              <a:rPr lang="en-US" sz="900" dirty="0"/>
              <a:t>3</a:t>
            </a:r>
            <a:r>
              <a:rPr lang="zh-CN" altLang="en-US" sz="900" dirty="0"/>
              <a:t>、订单从总部端下餐厅端失败超时走“异常下单”，在异常下单成功时，需要将订单报文中“是否已出票”字段更新为“已出票”，并继续重新向餐厅端推送修改后报文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2"/>
            <a:r>
              <a:rPr lang="zh-CN" altLang="en-US" sz="800" dirty="0" smtClean="0">
                <a:solidFill>
                  <a:srgbClr val="FF0000"/>
                </a:solidFill>
              </a:rPr>
              <a:t>对于</a:t>
            </a:r>
            <a:r>
              <a:rPr lang="en-US" altLang="zh-CN" sz="800" dirty="0" smtClean="0">
                <a:solidFill>
                  <a:srgbClr val="FF0000"/>
                </a:solidFill>
              </a:rPr>
              <a:t>OC</a:t>
            </a:r>
            <a:r>
              <a:rPr lang="zh-CN" altLang="en-US" sz="800" dirty="0" smtClean="0">
                <a:solidFill>
                  <a:srgbClr val="FF0000"/>
                </a:solidFill>
              </a:rPr>
              <a:t>下单、扫码下单</a:t>
            </a:r>
            <a:r>
              <a:rPr lang="en-US" altLang="zh-CN" sz="800" dirty="0" smtClean="0">
                <a:solidFill>
                  <a:srgbClr val="FF0000"/>
                </a:solidFill>
              </a:rPr>
              <a:t>SWEEP</a:t>
            </a:r>
            <a:r>
              <a:rPr lang="zh-CN" altLang="en-US" sz="800" dirty="0" smtClean="0">
                <a:solidFill>
                  <a:srgbClr val="FF0000"/>
                </a:solidFill>
              </a:rPr>
              <a:t>等报文，走异常下单时，更新“已出票”字段。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800" dirty="0" smtClean="0">
                <a:solidFill>
                  <a:srgbClr val="FF0000"/>
                </a:solidFill>
              </a:rPr>
              <a:t>对于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</a:t>
            </a:r>
            <a:r>
              <a:rPr lang="zh-CN" altLang="en-US" sz="800" dirty="0" smtClean="0">
                <a:solidFill>
                  <a:srgbClr val="FF0000"/>
                </a:solidFill>
              </a:rPr>
              <a:t>下单，应对于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800" dirty="0" smtClean="0">
                <a:solidFill>
                  <a:srgbClr val="FF0000"/>
                </a:solidFill>
              </a:rPr>
              <a:t>的报文，走异常下单吧（以及更新“已出票”）？（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COUNTER_ORDER_OC</a:t>
            </a:r>
            <a:r>
              <a:rPr lang="zh-CN" altLang="en-US" sz="800" dirty="0" smtClean="0">
                <a:solidFill>
                  <a:srgbClr val="FF0000"/>
                </a:solidFill>
              </a:rPr>
              <a:t>的报文是否就不应该走异常下单了？）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800" dirty="0" smtClean="0">
                <a:solidFill>
                  <a:srgbClr val="FF0000"/>
                </a:solidFill>
              </a:rPr>
              <a:t>另外，以上报文无论是否走了异常下单，均需保证报文尽可能重试推餐厅。（注意 基于</a:t>
            </a:r>
            <a:r>
              <a:rPr lang="en-US" altLang="zh-CN" sz="800" dirty="0" smtClean="0">
                <a:solidFill>
                  <a:srgbClr val="FF0000"/>
                </a:solidFill>
              </a:rPr>
              <a:t>1.9.6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mq</a:t>
            </a:r>
            <a:r>
              <a:rPr lang="zh-CN" altLang="en-US" sz="800" dirty="0" smtClean="0">
                <a:solidFill>
                  <a:srgbClr val="FF0000"/>
                </a:solidFill>
              </a:rPr>
              <a:t>的方式，可考虑延长重试次数以及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800" dirty="0" smtClean="0">
                <a:solidFill>
                  <a:srgbClr val="FF0000"/>
                </a:solidFill>
              </a:rPr>
              <a:t>中的失效时间（改为</a:t>
            </a:r>
            <a:r>
              <a:rPr lang="en-US" altLang="zh-CN" sz="800" dirty="0" smtClean="0">
                <a:solidFill>
                  <a:srgbClr val="FF0000"/>
                </a:solidFill>
              </a:rPr>
              <a:t>30</a:t>
            </a:r>
            <a:r>
              <a:rPr lang="zh-CN" altLang="en-US" sz="800" dirty="0" smtClean="0">
                <a:solidFill>
                  <a:srgbClr val="FF0000"/>
                </a:solidFill>
              </a:rPr>
              <a:t>分钟？），并调整代码保证即使走了异常下单也需要继续重推）</a:t>
            </a:r>
            <a:endParaRPr lang="en-US" altLang="zh-CN" sz="800" dirty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/>
              <a:t>4</a:t>
            </a:r>
            <a:r>
              <a:rPr lang="zh-CN" altLang="en-US" sz="900" dirty="0"/>
              <a:t>、终端提交到服务端时断网，当操作员选择走“叫制”，出票成功后，需要将订单报文中“是否已出票”字段更新为“已出票”，并继续在终端系统后台自动重新推送修改后的报文到服务端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2"/>
            <a:r>
              <a:rPr lang="zh-CN" altLang="en-US" sz="800" dirty="0" smtClean="0">
                <a:solidFill>
                  <a:srgbClr val="FF0000"/>
                </a:solidFill>
              </a:rPr>
              <a:t>注意，应更新 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800" dirty="0" smtClean="0">
                <a:solidFill>
                  <a:srgbClr val="FF0000"/>
                </a:solidFill>
              </a:rPr>
              <a:t>的那笔报文（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COUNTER_ORDER_OC</a:t>
            </a:r>
            <a:r>
              <a:rPr lang="zh-CN" altLang="en-US" sz="800" dirty="0" smtClean="0">
                <a:solidFill>
                  <a:srgbClr val="FF0000"/>
                </a:solidFill>
              </a:rPr>
              <a:t>的报文应无需更新）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800" dirty="0">
                <a:solidFill>
                  <a:srgbClr val="FF0000"/>
                </a:solidFill>
              </a:rPr>
              <a:t>注意</a:t>
            </a:r>
            <a:r>
              <a:rPr lang="zh-CN" altLang="en-US" sz="800" dirty="0" smtClean="0">
                <a:solidFill>
                  <a:srgbClr val="FF0000"/>
                </a:solidFill>
              </a:rPr>
              <a:t>，对于按上屏模式产生的 仅有</a:t>
            </a:r>
            <a:r>
              <a:rPr lang="en-US" altLang="zh-CN" sz="8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800" dirty="0" smtClean="0">
                <a:solidFill>
                  <a:srgbClr val="FF0000"/>
                </a:solidFill>
              </a:rPr>
              <a:t>的发送时点，应没有办法提示选择“叫制”。</a:t>
            </a:r>
            <a:endParaRPr lang="en-US" sz="800" dirty="0">
              <a:solidFill>
                <a:srgbClr val="FF0000"/>
              </a:solidFill>
            </a:endParaRPr>
          </a:p>
          <a:p>
            <a:pPr lvl="1"/>
            <a:r>
              <a:rPr lang="en-US" sz="900" dirty="0" smtClean="0"/>
              <a:t>5</a:t>
            </a:r>
            <a:r>
              <a:rPr lang="zh-CN" altLang="en-US" sz="900" dirty="0" smtClean="0"/>
              <a:t>、终端需保证同一笔订单的发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的保存有序发到服务端（尤其是断网重连情况下）。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6</a:t>
            </a:r>
            <a:r>
              <a:rPr lang="zh-CN" altLang="en-US" sz="900" dirty="0" smtClean="0"/>
              <a:t>、服务端对于</a:t>
            </a:r>
            <a:r>
              <a:rPr lang="en-US" altLang="zh-CN" sz="900" dirty="0" smtClean="0"/>
              <a:t>COUNTER_ORDER_KDS</a:t>
            </a:r>
            <a:r>
              <a:rPr lang="zh-CN" altLang="en-US" sz="900" dirty="0" smtClean="0"/>
              <a:t>的报文，固定按服务端接收时间，更新</a:t>
            </a:r>
            <a:r>
              <a:rPr lang="en-US" altLang="zh-CN" sz="900" dirty="0" err="1" smtClean="0"/>
              <a:t>msg_id</a:t>
            </a:r>
            <a:r>
              <a:rPr lang="zh-CN" altLang="en-US" sz="900" dirty="0" smtClean="0"/>
              <a:t>中段时间戳。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84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3 - CPOS-1657 </a:t>
            </a:r>
            <a:r>
              <a:rPr lang="zh-CN" altLang="en-US" dirty="0"/>
              <a:t>离线单、及异常单 操作优化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20200610 </a:t>
            </a:r>
            <a:r>
              <a:rPr lang="zh-CN" altLang="en-US" dirty="0" smtClean="0"/>
              <a:t>打标规则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10468"/>
          </a:xfrm>
        </p:spPr>
        <p:txBody>
          <a:bodyPr/>
          <a:lstStyle/>
          <a:p>
            <a:r>
              <a:rPr lang="zh-CN" altLang="en-US" sz="1100" dirty="0" smtClean="0"/>
              <a:t>关于“本次调整”的打标规则：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业务系统的本次调整，需要能够描述出来本次具体的调整内容，以便</a:t>
            </a:r>
            <a:r>
              <a:rPr lang="en-US" altLang="zh-CN" sz="900" dirty="0" smtClean="0"/>
              <a:t>KDS</a:t>
            </a:r>
            <a:r>
              <a:rPr lang="zh-CN" altLang="en-US" sz="900" dirty="0"/>
              <a:t>上</a:t>
            </a:r>
            <a:r>
              <a:rPr lang="zh-CN" altLang="en-US" sz="900" dirty="0" smtClean="0"/>
              <a:t>屏，尤其是对于数量的变动。比如：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笔报文，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中加了</a:t>
            </a:r>
            <a:r>
              <a:rPr lang="en-US" altLang="zh-CN" sz="900" dirty="0" smtClean="0"/>
              <a:t>3A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中加到</a:t>
            </a:r>
            <a:r>
              <a:rPr lang="en-US" altLang="zh-CN" sz="900" dirty="0" smtClean="0"/>
              <a:t>4A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中加到</a:t>
            </a:r>
            <a:r>
              <a:rPr lang="en-US" altLang="zh-CN" sz="900" dirty="0" smtClean="0"/>
              <a:t>5A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报文本次调整需要标识数量为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，这样如果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走了异常下单或者叫制已经备餐到</a:t>
            </a:r>
            <a:r>
              <a:rPr lang="en-US" altLang="zh-CN" sz="900" dirty="0" smtClean="0"/>
              <a:t>4A</a:t>
            </a:r>
            <a:r>
              <a:rPr lang="zh-CN" altLang="en-US" sz="900" dirty="0" smtClean="0"/>
              <a:t>，厨房仅收到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报文也知道也增加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A</a:t>
            </a:r>
            <a:r>
              <a:rPr lang="zh-CN" altLang="en-US" sz="900" dirty="0" smtClean="0"/>
              <a:t>的备餐。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特殊场景好像还是不满足？比如：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中加了</a:t>
            </a:r>
            <a:r>
              <a:rPr lang="en-US" altLang="zh-CN" sz="900" dirty="0" smtClean="0"/>
              <a:t>3A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中减到</a:t>
            </a:r>
            <a:r>
              <a:rPr lang="en-US" altLang="zh-CN" sz="900" dirty="0" smtClean="0"/>
              <a:t>2A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中加到</a:t>
            </a:r>
            <a:r>
              <a:rPr lang="en-US" altLang="zh-CN" sz="900" dirty="0" smtClean="0"/>
              <a:t>3A</a:t>
            </a:r>
            <a:r>
              <a:rPr lang="zh-CN" altLang="en-US" sz="900" dirty="0" smtClean="0"/>
              <a:t>，按上述规则，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报文是 </a:t>
            </a:r>
            <a:r>
              <a:rPr lang="en-US" altLang="zh-CN" sz="900" dirty="0" smtClean="0"/>
              <a:t>A</a:t>
            </a:r>
            <a:r>
              <a:rPr lang="zh-CN" altLang="en-US" sz="900" dirty="0" smtClean="0"/>
              <a:t>的本次调整为数量由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变为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（增加了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？），好像也对，前提是 </a:t>
            </a:r>
            <a:r>
              <a:rPr lang="en-US" altLang="zh-CN" sz="900" dirty="0" smtClean="0"/>
              <a:t>2 </a:t>
            </a:r>
            <a:r>
              <a:rPr lang="zh-CN" altLang="en-US" sz="900" dirty="0" smtClean="0"/>
              <a:t>已经走了异常下单或者叫制。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类似的问题还有 </a:t>
            </a:r>
            <a:r>
              <a:rPr lang="en-US" altLang="zh-CN" sz="900" dirty="0" smtClean="0"/>
              <a:t>condiment</a:t>
            </a:r>
            <a:r>
              <a:rPr lang="zh-CN" altLang="en-US" sz="900" dirty="0" smtClean="0"/>
              <a:t>的，详见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客户的邮件。</a:t>
            </a:r>
            <a:endParaRPr lang="en-US" altLang="zh-CN" sz="900" dirty="0" smtClean="0"/>
          </a:p>
          <a:p>
            <a:endParaRPr 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5" y="2460342"/>
            <a:ext cx="6653175" cy="24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30887"/>
          </a:xfrm>
        </p:spPr>
        <p:txBody>
          <a:bodyPr/>
          <a:lstStyle/>
          <a:p>
            <a:r>
              <a:rPr lang="zh-CN" altLang="en-US" sz="1100" dirty="0" smtClean="0"/>
              <a:t>走过叫制的，是否就不用走异常下单了。即异常下单时需要对 订单中是否已出单做判断（理论也需要，比如已经异常下单后，重试时不再异常下单）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55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3 - </a:t>
            </a:r>
            <a:r>
              <a:rPr lang="zh-CN" altLang="en-US" dirty="0" smtClean="0"/>
              <a:t>叫制和异常下单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41101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150948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000" y="141948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775200" y="4385865"/>
            <a:ext cx="1080000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000" y="4386674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032000" y="1851486"/>
            <a:ext cx="0" cy="25351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775200" y="1955643"/>
            <a:ext cx="1080000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572000" y="4601865"/>
            <a:ext cx="2203200" cy="80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4475865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COUNTER </a:t>
            </a:r>
            <a:r>
              <a:rPr lang="zh-CN" altLang="en-US" sz="900" dirty="0"/>
              <a:t>终端</a:t>
            </a: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 flipV="1">
            <a:off x="2004063" y="4601865"/>
            <a:ext cx="1487937" cy="80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004063" y="1635486"/>
            <a:ext cx="14879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8" idx="2"/>
          </p:cNvCxnSpPr>
          <p:nvPr/>
        </p:nvCxnSpPr>
        <p:spPr>
          <a:xfrm rot="10800000">
            <a:off x="4032000" y="1851487"/>
            <a:ext cx="2743200" cy="32015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403600" y="2194079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异常下单</a:t>
            </a:r>
            <a:endParaRPr lang="en-US" altLang="zh-CN" sz="9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2152029" y="2291671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叫制</a:t>
            </a:r>
            <a:endParaRPr lang="en-US" altLang="zh-CN" sz="900" dirty="0" smtClean="0"/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464063" y="1761486"/>
            <a:ext cx="5851137" cy="262437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7315200" y="3245080"/>
            <a:ext cx="0" cy="114078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200" y="2993080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0"/>
            <a:endCxn id="14" idx="2"/>
          </p:cNvCxnSpPr>
          <p:nvPr/>
        </p:nvCxnSpPr>
        <p:spPr>
          <a:xfrm flipV="1">
            <a:off x="7315200" y="2387643"/>
            <a:ext cx="0" cy="60543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920407" y="1723045"/>
            <a:ext cx="38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>
                <a:solidFill>
                  <a:srgbClr val="FF0000"/>
                </a:solidFill>
              </a:rPr>
              <a:t>①</a:t>
            </a:r>
            <a:endParaRPr lang="en-US" altLang="zh-CN" sz="1100" b="1" dirty="0" smtClean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08653" y="1876548"/>
            <a:ext cx="38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rgbClr val="FF0000"/>
                </a:solidFill>
              </a:rPr>
              <a:t>②</a:t>
            </a:r>
            <a:endParaRPr lang="en-US" altLang="zh-CN" sz="1100" b="1" dirty="0" smtClean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2"/>
            <a:endCxn id="18" idx="2"/>
          </p:cNvCxnSpPr>
          <p:nvPr/>
        </p:nvCxnSpPr>
        <p:spPr>
          <a:xfrm rot="5400000" flipH="1">
            <a:off x="4344632" y="1847297"/>
            <a:ext cx="90000" cy="5851137"/>
          </a:xfrm>
          <a:prstGeom prst="curvedConnector3">
            <a:avLst>
              <a:gd name="adj1" fmla="val -254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10516" y="4646483"/>
            <a:ext cx="38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>
                <a:solidFill>
                  <a:srgbClr val="FF0000"/>
                </a:solidFill>
              </a:rPr>
              <a:t>①</a:t>
            </a:r>
            <a:endParaRPr lang="en-US" altLang="zh-CN" sz="1100" b="1" dirty="0" smtClean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39469" y="4665762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叫制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0508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订单报文例子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383"/>
            <a:ext cx="8885539" cy="25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11327"/>
          </a:xfrm>
        </p:spPr>
        <p:txBody>
          <a:bodyPr/>
          <a:lstStyle/>
          <a:p>
            <a:r>
              <a:rPr lang="en-US" altLang="zh-CN" sz="1100" dirty="0"/>
              <a:t>KDS</a:t>
            </a:r>
            <a:r>
              <a:rPr lang="zh-CN" altLang="en-US" sz="1100" dirty="0"/>
              <a:t>当前的逻辑：按同一笔订单，比较当前接收的报文，和前一笔报文，按键位进行比对，若有任何变化均标识出来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 smtClean="0"/>
              <a:t>某些</a:t>
            </a:r>
            <a:r>
              <a:rPr lang="zh-CN" altLang="en-US" sz="1100" dirty="0"/>
              <a:t>场景下可能导致同一笔订单的多笔报文 给到</a:t>
            </a:r>
            <a:r>
              <a:rPr lang="en-US" altLang="zh-CN" sz="1100" dirty="0"/>
              <a:t>KDS</a:t>
            </a:r>
            <a:r>
              <a:rPr lang="zh-CN" altLang="en-US" sz="1100" dirty="0"/>
              <a:t>的报文乱序，可能会造成</a:t>
            </a:r>
            <a:r>
              <a:rPr lang="en-US" altLang="zh-CN" sz="1100" dirty="0"/>
              <a:t>KDS</a:t>
            </a:r>
            <a:r>
              <a:rPr lang="zh-CN" altLang="en-US" sz="1100" dirty="0"/>
              <a:t>上屏错误。（</a:t>
            </a:r>
            <a:r>
              <a:rPr lang="en-US" altLang="zh-CN" sz="1100" dirty="0"/>
              <a:t>CPOS-1561 </a:t>
            </a:r>
            <a:r>
              <a:rPr lang="zh-CN" altLang="en-US" sz="1100" dirty="0"/>
              <a:t>厨房不出单，增加重推后，可能出现报文顺序问题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lang="zh-CN" altLang="en-US" sz="1100" dirty="0" smtClean="0"/>
              <a:t>某些</a:t>
            </a:r>
            <a:r>
              <a:rPr lang="zh-CN" altLang="en-US" sz="1100" dirty="0"/>
              <a:t>场景下订单某笔报文可能走打小票线下备餐方式，在该笔报文在系统中给到</a:t>
            </a:r>
            <a:r>
              <a:rPr lang="en-US" altLang="zh-CN" sz="1100" dirty="0"/>
              <a:t>KDS</a:t>
            </a:r>
            <a:r>
              <a:rPr lang="zh-CN" altLang="en-US" sz="1100" dirty="0"/>
              <a:t>以及后续报文给到</a:t>
            </a:r>
            <a:r>
              <a:rPr lang="en-US" altLang="zh-CN" sz="1100" dirty="0"/>
              <a:t>KDS</a:t>
            </a:r>
            <a:r>
              <a:rPr lang="zh-CN" altLang="en-US" sz="1100" dirty="0"/>
              <a:t>时，防止重复出餐。（</a:t>
            </a:r>
            <a:r>
              <a:rPr lang="en-US" altLang="zh-CN" sz="1100" dirty="0"/>
              <a:t>CPOS-1657 </a:t>
            </a:r>
            <a:r>
              <a:rPr lang="zh-CN" altLang="en-US" sz="1100" dirty="0"/>
              <a:t>终端断网时的叫制，以及总部端推餐厅失败时的</a:t>
            </a:r>
            <a:r>
              <a:rPr lang="en-US" altLang="zh-CN" sz="1100" dirty="0"/>
              <a:t>OC</a:t>
            </a:r>
            <a:r>
              <a:rPr lang="zh-CN" altLang="en-US" sz="1100" dirty="0"/>
              <a:t>异常下单等场景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lang="zh-CN" altLang="en-US" sz="1100" dirty="0"/>
              <a:t>关键</a:t>
            </a:r>
            <a:r>
              <a:rPr lang="zh-CN" altLang="en-US" sz="1100" dirty="0" smtClean="0"/>
              <a:t>点，对于</a:t>
            </a:r>
            <a:r>
              <a:rPr lang="en-US" altLang="zh-CN" sz="1100" dirty="0" smtClean="0"/>
              <a:t>counter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异常下单后，当前订单未继续重试，会造成餐厅端卡单的情况，需考虑继续重试（若增加此，需考虑和现有方案的冲突，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仅保留</a:t>
            </a:r>
            <a:r>
              <a:rPr lang="en-US" altLang="zh-CN" sz="900" dirty="0" smtClean="0"/>
              <a:t>10</a:t>
            </a:r>
            <a:r>
              <a:rPr lang="zh-CN" altLang="en-US" sz="900" dirty="0" smtClean="0"/>
              <a:t>分钟，但是存在换站推送的场景下，每次换站 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重新从</a:t>
            </a:r>
            <a:r>
              <a:rPr lang="en-US" altLang="zh-CN" sz="900" dirty="0" smtClean="0"/>
              <a:t>10</a:t>
            </a:r>
            <a:r>
              <a:rPr lang="zh-CN" altLang="en-US" sz="900" dirty="0" smtClean="0"/>
              <a:t>分开始？另外已异常下单的还需要标记，防止重推的时候重复异常下单）。另外，若间隔时间过长，重试是否还有必要？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因为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增加了订单状态限制，所以该报文重试对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来说没有影响。</a:t>
            </a:r>
            <a:endParaRPr lang="en-US" altLang="zh-CN" sz="900" dirty="0" smtClean="0"/>
          </a:p>
          <a:p>
            <a:r>
              <a:rPr lang="zh-CN" altLang="en-US" sz="1100" dirty="0" smtClean="0"/>
              <a:t>关键点，对于</a:t>
            </a:r>
            <a:r>
              <a:rPr lang="en-US" altLang="zh-CN" sz="1100" dirty="0" err="1" smtClean="0"/>
              <a:t>kds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能否通过一个报文，判断订单信息内容的变化？好像不行，应该还是要依赖报文时序。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在报文时序的基础上，能否简单的通过 订单报文的最终状态，展现变化的数据？（这样就类似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当前的报文整合处理了）</a:t>
            </a:r>
            <a:endParaRPr lang="en-US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69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3 - CPOS-1657 </a:t>
            </a:r>
            <a:r>
              <a:rPr lang="zh-CN" altLang="en-US" dirty="0" smtClean="0"/>
              <a:t>离线单、及异常单 操作优化  方案一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5941"/>
          </a:xfrm>
        </p:spPr>
        <p:txBody>
          <a:bodyPr/>
          <a:lstStyle/>
          <a:p>
            <a:r>
              <a:rPr lang="zh-CN" altLang="en-US" sz="1100" dirty="0" smtClean="0"/>
              <a:t>方案一：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oc</a:t>
            </a:r>
            <a:r>
              <a:rPr lang="zh-CN" altLang="en-US" sz="900" dirty="0" smtClean="0"/>
              <a:t>订单格式中对于产品品项增加字段，标识“是否为本次调整</a:t>
            </a:r>
            <a:r>
              <a:rPr lang="zh-CN" altLang="en-US" sz="900" dirty="0"/>
              <a:t>”</a:t>
            </a:r>
            <a:r>
              <a:rPr lang="zh-CN" altLang="en-US" sz="900" b="1" dirty="0" smtClean="0"/>
              <a:t>（无该字段或无值时，按本次新增处理</a:t>
            </a:r>
            <a:r>
              <a:rPr lang="en-US" altLang="zh-CN" sz="900" b="1" dirty="0" smtClean="0"/>
              <a:t>/</a:t>
            </a:r>
            <a:r>
              <a:rPr lang="zh-CN" altLang="en-US" sz="900" b="1" dirty="0"/>
              <a:t>本</a:t>
            </a:r>
            <a:r>
              <a:rPr lang="zh-CN" altLang="en-US" sz="900" b="1" dirty="0" smtClean="0"/>
              <a:t>次调整）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</a:t>
            </a:r>
            <a:r>
              <a:rPr lang="en-US" altLang="zh-CN" sz="900" dirty="0" err="1"/>
              <a:t>o</a:t>
            </a:r>
            <a:r>
              <a:rPr lang="en-US" altLang="zh-CN" sz="900" dirty="0" err="1" smtClean="0"/>
              <a:t>c</a:t>
            </a:r>
            <a:r>
              <a:rPr lang="zh-CN" altLang="en-US" sz="900" dirty="0" smtClean="0"/>
              <a:t>订单格式中对于产品品项增加字段，标识“是否为 已出单</a:t>
            </a:r>
            <a:r>
              <a:rPr lang="zh-CN" altLang="en-US" sz="900" dirty="0"/>
              <a:t>”</a:t>
            </a:r>
            <a:r>
              <a:rPr lang="zh-CN" altLang="en-US" sz="900" b="1" dirty="0" smtClean="0"/>
              <a:t>（无该字段或无值时，按未出单处理）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3</a:t>
            </a:r>
            <a:r>
              <a:rPr lang="zh-CN" altLang="en-US" sz="900" dirty="0" smtClean="0"/>
              <a:t>、下单渠道需要在取单时，统一将 </a:t>
            </a:r>
            <a:r>
              <a:rPr lang="zh-CN" altLang="en-US" sz="900" dirty="0"/>
              <a:t>“是否为本次调整”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中的标识都刷新为 “非本次调整</a:t>
            </a:r>
            <a:r>
              <a:rPr lang="zh-CN" altLang="en-US" sz="900" dirty="0"/>
              <a:t>”</a:t>
            </a:r>
            <a:r>
              <a:rPr lang="zh-CN" altLang="en-US" sz="900" dirty="0" smtClean="0"/>
              <a:t>，并在记录本次改单过程中变更的产品品项，对应的</a:t>
            </a:r>
            <a:r>
              <a:rPr lang="en-US" altLang="zh-CN" sz="900" dirty="0"/>
              <a:t> </a:t>
            </a:r>
            <a:r>
              <a:rPr lang="zh-CN" altLang="en-US" sz="900" dirty="0"/>
              <a:t>“是否为本次调整</a:t>
            </a:r>
            <a:r>
              <a:rPr lang="zh-CN" altLang="en-US" sz="900" dirty="0" smtClean="0"/>
              <a:t>” 中的标识置为 “本次调整”、 对应</a:t>
            </a:r>
            <a:r>
              <a:rPr lang="en-US" altLang="zh-CN" sz="900" dirty="0"/>
              <a:t> </a:t>
            </a:r>
            <a:r>
              <a:rPr lang="zh-CN" altLang="en-US" sz="900" dirty="0" smtClean="0"/>
              <a:t>“</a:t>
            </a:r>
            <a:r>
              <a:rPr lang="zh-CN" altLang="en-US" sz="900" dirty="0"/>
              <a:t>是否为 已出单</a:t>
            </a:r>
            <a:r>
              <a:rPr lang="zh-CN" altLang="en-US" sz="900" dirty="0" smtClean="0"/>
              <a:t>”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中的标识置为 “未出单”。其他的产品品项的标识 “</a:t>
            </a:r>
            <a:r>
              <a:rPr lang="zh-CN" altLang="en-US" sz="900" dirty="0"/>
              <a:t>是否为 已出单</a:t>
            </a:r>
            <a:r>
              <a:rPr lang="zh-CN" altLang="en-US" sz="900" dirty="0" smtClean="0"/>
              <a:t>”维持原状。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4</a:t>
            </a:r>
            <a:r>
              <a:rPr lang="zh-CN" altLang="en-US" sz="900" dirty="0" smtClean="0"/>
              <a:t>、在叫制（由</a:t>
            </a:r>
            <a:r>
              <a:rPr lang="en-US" altLang="zh-CN" sz="900" dirty="0" err="1" smtClean="0"/>
              <a:t>mpos</a:t>
            </a:r>
            <a:r>
              <a:rPr lang="zh-CN" altLang="en-US" sz="900" dirty="0" smtClean="0"/>
              <a:t>打标、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打标）、在异常下单（服务端打标）时，将该报文中 产品品项中 </a:t>
            </a:r>
            <a:r>
              <a:rPr lang="zh-CN" altLang="en-US" sz="900" dirty="0"/>
              <a:t>“是否为本次调整”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中标记为“本次调整”的，对应的 </a:t>
            </a:r>
            <a:r>
              <a:rPr lang="zh-CN" altLang="en-US" sz="900" dirty="0"/>
              <a:t>“是否为 已出单”</a:t>
            </a:r>
            <a:r>
              <a:rPr lang="en-US" altLang="zh-CN" sz="900" dirty="0"/>
              <a:t> </a:t>
            </a:r>
            <a:r>
              <a:rPr lang="zh-CN" altLang="en-US" sz="900" dirty="0" smtClean="0"/>
              <a:t>标识置为“已出单”。</a:t>
            </a:r>
            <a:r>
              <a:rPr lang="en-US" altLang="zh-CN" sz="900" dirty="0" smtClean="0">
                <a:solidFill>
                  <a:srgbClr val="FF0000"/>
                </a:solidFill>
              </a:rPr>
              <a:t>PS</a:t>
            </a:r>
            <a:r>
              <a:rPr lang="zh-CN" altLang="en-US" sz="900" dirty="0" smtClean="0">
                <a:solidFill>
                  <a:srgbClr val="FF0000"/>
                </a:solidFill>
              </a:rPr>
              <a:t>：服务端打标时，应还需要更新</a:t>
            </a:r>
            <a:r>
              <a:rPr lang="en-US" altLang="zh-CN" sz="900" dirty="0" smtClean="0">
                <a:solidFill>
                  <a:srgbClr val="FF0000"/>
                </a:solidFill>
              </a:rPr>
              <a:t>status</a:t>
            </a:r>
            <a:r>
              <a:rPr lang="zh-CN" altLang="en-US" sz="900" dirty="0" smtClean="0">
                <a:solidFill>
                  <a:srgbClr val="FF0000"/>
                </a:solidFill>
              </a:rPr>
              <a:t>表、缓存、</a:t>
            </a:r>
            <a:r>
              <a:rPr lang="en-US" altLang="zh-CN" sz="900" dirty="0" smtClean="0">
                <a:solidFill>
                  <a:srgbClr val="FF0000"/>
                </a:solidFill>
              </a:rPr>
              <a:t>record</a:t>
            </a:r>
            <a:r>
              <a:rPr lang="zh-CN" altLang="en-US" sz="900" dirty="0" smtClean="0">
                <a:solidFill>
                  <a:srgbClr val="FF0000"/>
                </a:solidFill>
              </a:rPr>
              <a:t>等对应订单报文（但也解决不了 </a:t>
            </a:r>
            <a:r>
              <a:rPr lang="en-US" altLang="zh-CN" sz="900" dirty="0" smtClean="0">
                <a:solidFill>
                  <a:srgbClr val="FF0000"/>
                </a:solidFill>
              </a:rPr>
              <a:t>5</a:t>
            </a:r>
            <a:r>
              <a:rPr lang="zh-CN" altLang="en-US" sz="900" dirty="0" smtClean="0">
                <a:solidFill>
                  <a:srgbClr val="FF0000"/>
                </a:solidFill>
              </a:rPr>
              <a:t>分钟间隔内取单时，可能没有这部分“已出单”打标）。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 smtClean="0"/>
              <a:t>5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收到报文后，在原有处理基础上，需要对产品标记为“已出单”的不上屏。</a:t>
            </a:r>
            <a:r>
              <a:rPr lang="zh-CN" altLang="en-US" sz="900" dirty="0" smtClean="0">
                <a:solidFill>
                  <a:srgbClr val="FF0000"/>
                </a:solidFill>
              </a:rPr>
              <a:t>（还是： </a:t>
            </a:r>
            <a:r>
              <a:rPr lang="en-US" altLang="zh-CN" sz="900" dirty="0" err="1">
                <a:solidFill>
                  <a:srgbClr val="FF0000"/>
                </a:solidFill>
              </a:rPr>
              <a:t>kds</a:t>
            </a:r>
            <a:r>
              <a:rPr lang="zh-CN" altLang="en-US" sz="900" dirty="0">
                <a:solidFill>
                  <a:srgbClr val="FF0000"/>
                </a:solidFill>
              </a:rPr>
              <a:t>收到报文后，在原有处理基础上，需要仅针对标记为“本次调整”的，并且“未出单”的，上</a:t>
            </a:r>
            <a:r>
              <a:rPr lang="zh-CN" altLang="en-US" sz="900" dirty="0" smtClean="0">
                <a:solidFill>
                  <a:srgbClr val="FF0000"/>
                </a:solidFill>
              </a:rPr>
              <a:t>屏？）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/>
              <a:t>6</a:t>
            </a:r>
            <a:r>
              <a:rPr lang="zh-CN" altLang="en-US" sz="900" dirty="0" smtClean="0"/>
              <a:t>、异常下单的报文需要继续由总部端重新推送至餐厅端直到成功（设置有效时长？）。叫制时，同样需要保持报文继续由终端重新推送至服务端。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扫码点餐也需要对应调整。</a:t>
            </a:r>
            <a:endParaRPr lang="en-US" altLang="zh-CN" sz="900" dirty="0" smtClean="0"/>
          </a:p>
          <a:p>
            <a:pPr lvl="1"/>
            <a:r>
              <a:rPr lang="zh-CN" altLang="en-US" sz="900" b="1" dirty="0" smtClean="0"/>
              <a:t>存在问题：</a:t>
            </a:r>
            <a:endParaRPr lang="en-US" altLang="zh-CN" sz="900" b="1" dirty="0" smtClean="0"/>
          </a:p>
          <a:p>
            <a:pPr lvl="1"/>
            <a:r>
              <a:rPr lang="zh-CN" altLang="en-US" sz="900" dirty="0" smtClean="0"/>
              <a:t>需要明确“本次调整”的标记逻辑，比如：产品数量删减、券撤销。另外一个场景，原产品数量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，存单、改单、全删除后，又添加了个产品数量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，是否这个产品品项应打上“本次调整”，“未出单”（我觉得应该）？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报文顺序打乱后，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的上屏逻辑是否有问题？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号报文 有 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A 1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B</a:t>
            </a:r>
            <a:r>
              <a:rPr lang="zh-CN" altLang="en-US" sz="900" dirty="0" smtClean="0"/>
              <a:t>（</a:t>
            </a:r>
            <a:r>
              <a:rPr lang="en-US" altLang="zh-CN" sz="900" dirty="0" smtClean="0"/>
              <a:t>2A </a:t>
            </a:r>
            <a:r>
              <a:rPr lang="zh-CN" altLang="en-US" sz="900" dirty="0" smtClean="0"/>
              <a:t>本次调整、未出单），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号报文 删除了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A</a:t>
            </a:r>
            <a:r>
              <a:rPr lang="zh-CN" altLang="en-US" sz="900" dirty="0" smtClean="0"/>
              <a:t>（</a:t>
            </a:r>
            <a:r>
              <a:rPr lang="en-US" altLang="zh-CN" sz="900" dirty="0" smtClean="0"/>
              <a:t>1A </a:t>
            </a:r>
            <a:r>
              <a:rPr lang="zh-CN" altLang="en-US" sz="900" dirty="0" smtClean="0"/>
              <a:t>删除、本次调整、未出单），若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先收到 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号报文，再收到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号报文，如何上屏？</a:t>
            </a:r>
            <a:endParaRPr lang="en-US" altLang="zh-CN" sz="900" dirty="0" smtClean="0"/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增加属性后，属性不同，没办法做品项合并。</a:t>
            </a:r>
          </a:p>
        </p:txBody>
      </p:sp>
    </p:spTree>
    <p:extLst>
      <p:ext uri="{BB962C8B-B14F-4D97-AF65-F5344CB8AC3E}">
        <p14:creationId xmlns:p14="http://schemas.microsoft.com/office/powerpoint/2010/main" val="22340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3 - CPOS-1657 </a:t>
            </a:r>
            <a:r>
              <a:rPr lang="zh-CN" altLang="en-US" dirty="0" smtClean="0"/>
              <a:t>离线单、及异常单 操作优化  方案二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7192"/>
          </a:xfrm>
        </p:spPr>
        <p:txBody>
          <a:bodyPr/>
          <a:lstStyle/>
          <a:p>
            <a:r>
              <a:rPr lang="zh-CN" altLang="en-US" sz="1100" dirty="0" smtClean="0"/>
              <a:t>方案二：</a:t>
            </a:r>
            <a:endParaRPr lang="en-US" altLang="zh-CN" sz="1100" dirty="0" smtClean="0"/>
          </a:p>
          <a:p>
            <a:pPr lvl="1"/>
            <a:r>
              <a:rPr lang="en-US" sz="900" dirty="0" smtClean="0"/>
              <a:t>1</a:t>
            </a:r>
            <a:r>
              <a:rPr lang="zh-CN" altLang="en-US" sz="900" dirty="0" smtClean="0"/>
              <a:t>、借用</a:t>
            </a:r>
            <a:r>
              <a:rPr lang="en-US" altLang="zh-CN" sz="900" dirty="0" err="1" smtClean="0"/>
              <a:t>oc</a:t>
            </a:r>
            <a:r>
              <a:rPr lang="zh-CN" altLang="en-US" sz="900" dirty="0" smtClean="0"/>
              <a:t>订单格式中</a:t>
            </a:r>
            <a:r>
              <a:rPr lang="en-US" altLang="zh-CN" sz="900" dirty="0" err="1" smtClean="0"/>
              <a:t>orderType</a:t>
            </a:r>
            <a:r>
              <a:rPr lang="zh-CN" altLang="en-US" sz="900" dirty="0" smtClean="0"/>
              <a:t>，增加一个码值，标识为异常出单。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2</a:t>
            </a:r>
            <a:r>
              <a:rPr lang="zh-CN" altLang="en-US" sz="900" dirty="0" smtClean="0"/>
              <a:t>、当前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应有识别同一笔订单中，不同报文的产品变化？</a:t>
            </a:r>
            <a:r>
              <a:rPr lang="zh-CN" altLang="en-US" sz="900" dirty="0" smtClean="0">
                <a:solidFill>
                  <a:srgbClr val="FF0000"/>
                </a:solidFill>
              </a:rPr>
              <a:t>（若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kds</a:t>
            </a:r>
            <a:r>
              <a:rPr lang="zh-CN" altLang="en-US" sz="900" dirty="0" smtClean="0">
                <a:solidFill>
                  <a:srgbClr val="FF0000"/>
                </a:solidFill>
              </a:rPr>
              <a:t>每来一笔报文，都通过比较当前订单最终状态数据的方式，比较出来变化的要上屏的，则 本方案才有可能）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sz="900" dirty="0" smtClean="0"/>
              <a:t>3</a:t>
            </a:r>
            <a:r>
              <a:rPr lang="zh-CN" altLang="en-US" sz="900" dirty="0" smtClean="0"/>
              <a:t>、若 </a:t>
            </a:r>
            <a:r>
              <a:rPr lang="en-US" altLang="zh-CN" sz="900" dirty="0" smtClean="0"/>
              <a:t>2 </a:t>
            </a:r>
            <a:r>
              <a:rPr lang="zh-CN" altLang="en-US" sz="900" dirty="0" smtClean="0"/>
              <a:t>成立，则在叫制</a:t>
            </a:r>
            <a:r>
              <a:rPr lang="zh-CN" altLang="en-US" sz="900" dirty="0"/>
              <a:t>（由</a:t>
            </a:r>
            <a:r>
              <a:rPr lang="en-US" altLang="zh-CN" sz="900" dirty="0" err="1"/>
              <a:t>mpos</a:t>
            </a:r>
            <a:r>
              <a:rPr lang="zh-CN" altLang="en-US" sz="900" dirty="0"/>
              <a:t>打标、</a:t>
            </a:r>
            <a:r>
              <a:rPr lang="en-US" altLang="zh-CN" sz="900" dirty="0"/>
              <a:t>counter</a:t>
            </a:r>
            <a:r>
              <a:rPr lang="zh-CN" altLang="en-US" sz="900" dirty="0"/>
              <a:t>打标）、在异常下单（服务端打标）</a:t>
            </a:r>
            <a:r>
              <a:rPr lang="zh-CN" altLang="en-US" sz="900" dirty="0" smtClean="0"/>
              <a:t>时，将该报文中的</a:t>
            </a:r>
            <a:r>
              <a:rPr lang="en-US" altLang="zh-CN" sz="900" dirty="0" err="1" smtClean="0"/>
              <a:t>orderType</a:t>
            </a:r>
            <a:r>
              <a:rPr lang="zh-CN" altLang="en-US" sz="900" dirty="0" smtClean="0"/>
              <a:t>更新为“异常出单”。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4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收到报文时，对</a:t>
            </a:r>
            <a:r>
              <a:rPr lang="en-US" altLang="zh-CN" sz="900" dirty="0" err="1" smtClean="0"/>
              <a:t>orderType</a:t>
            </a:r>
            <a:r>
              <a:rPr lang="zh-CN" altLang="en-US" sz="900" dirty="0" smtClean="0"/>
              <a:t>为“异常出单”的，不上屏，仅接收报文（需接收报文，用于后续报文按 第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点比较，哪些需要上屏）。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5</a:t>
            </a:r>
            <a:r>
              <a:rPr lang="zh-CN" altLang="en-US" sz="900" dirty="0" smtClean="0"/>
              <a:t>、</a:t>
            </a:r>
            <a:r>
              <a:rPr lang="zh-CN" altLang="en-US" sz="900" dirty="0"/>
              <a:t>异常下单的报文需要继续由总部端重新推送至餐厅端直到成功（设置有效时长？）。叫制时，同样需要保持报文继续由终端重新推送至服务端。</a:t>
            </a:r>
            <a:endParaRPr lang="en-US" altLang="zh-CN" sz="900" dirty="0"/>
          </a:p>
          <a:p>
            <a:pPr lvl="1"/>
            <a:r>
              <a:rPr lang="zh-CN" altLang="en-US" sz="900" b="1" dirty="0" smtClean="0"/>
              <a:t>存在问题：</a:t>
            </a:r>
            <a:endParaRPr lang="en-US" altLang="zh-CN" sz="900" b="1" dirty="0" smtClean="0"/>
          </a:p>
          <a:p>
            <a:pPr lvl="1"/>
            <a:r>
              <a:rPr lang="zh-CN" altLang="en-US" sz="900" dirty="0" smtClean="0"/>
              <a:t>当出现报文时序问题时，若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按当前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的报文最终状态合并逻辑，则本方案应该可以。比如：</a:t>
            </a:r>
            <a:r>
              <a:rPr lang="en-US" altLang="zh-CN" sz="900" dirty="0" smtClean="0"/>
              <a:t>1 </a:t>
            </a:r>
            <a:r>
              <a:rPr lang="zh-CN" altLang="en-US" sz="900" dirty="0" smtClean="0"/>
              <a:t>存单  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 </a:t>
            </a:r>
            <a:r>
              <a:rPr lang="zh-CN" altLang="en-US" sz="900" dirty="0" smtClean="0"/>
              <a:t>存单 </a:t>
            </a:r>
            <a:r>
              <a:rPr lang="en-US" altLang="zh-CN" sz="900" dirty="0" smtClean="0"/>
              <a:t>3 </a:t>
            </a:r>
            <a:r>
              <a:rPr lang="zh-CN" altLang="en-US" sz="900" dirty="0" smtClean="0"/>
              <a:t>结单，其中 </a:t>
            </a:r>
            <a:r>
              <a:rPr lang="en-US" altLang="zh-CN" sz="900" dirty="0" smtClean="0"/>
              <a:t>2 </a:t>
            </a:r>
            <a:r>
              <a:rPr lang="zh-CN" altLang="en-US" sz="900" dirty="0" smtClean="0"/>
              <a:t>是异常下单，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接到报文是 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时，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接到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因为是异常下单，即代表已上屏，无需处理上屏产品品项，再接到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时，因为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都是存单则需要看时序，则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不会合并到订单最终状态中，也不会上屏（视为 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的上屏已经包含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了）。</a:t>
            </a:r>
            <a:endParaRPr lang="en-US" altLang="zh-CN" sz="900" dirty="0" smtClean="0"/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问题场景：</a:t>
            </a:r>
            <a:r>
              <a:rPr lang="en-US" altLang="zh-CN" sz="900" dirty="0" smtClean="0">
                <a:solidFill>
                  <a:srgbClr val="FF0000"/>
                </a:solidFill>
              </a:rPr>
              <a:t>1 </a:t>
            </a:r>
            <a:r>
              <a:rPr lang="zh-CN" altLang="en-US" sz="900" dirty="0">
                <a:solidFill>
                  <a:srgbClr val="FF0000"/>
                </a:solidFill>
              </a:rPr>
              <a:t>存单  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 存单 </a:t>
            </a:r>
            <a:r>
              <a:rPr lang="en-US" altLang="zh-CN" sz="900" dirty="0">
                <a:solidFill>
                  <a:srgbClr val="FF0000"/>
                </a:solidFill>
              </a:rPr>
              <a:t>3 </a:t>
            </a:r>
            <a:r>
              <a:rPr lang="zh-CN" altLang="en-US" sz="900" dirty="0">
                <a:solidFill>
                  <a:srgbClr val="FF0000"/>
                </a:solidFill>
              </a:rPr>
              <a:t>结单，其中 </a:t>
            </a:r>
            <a:r>
              <a:rPr lang="en-US" altLang="zh-CN" sz="900" dirty="0" smtClean="0">
                <a:solidFill>
                  <a:srgbClr val="FF0000"/>
                </a:solidFill>
              </a:rPr>
              <a:t>1 </a:t>
            </a:r>
            <a:r>
              <a:rPr lang="zh-CN" altLang="en-US" sz="900" dirty="0">
                <a:solidFill>
                  <a:srgbClr val="FF0000"/>
                </a:solidFill>
              </a:rPr>
              <a:t>是异常下单，</a:t>
            </a:r>
            <a:r>
              <a:rPr lang="en-US" altLang="zh-CN" sz="900" dirty="0" err="1">
                <a:solidFill>
                  <a:srgbClr val="FF0000"/>
                </a:solidFill>
              </a:rPr>
              <a:t>kds</a:t>
            </a:r>
            <a:r>
              <a:rPr lang="zh-CN" altLang="en-US" sz="900" dirty="0">
                <a:solidFill>
                  <a:srgbClr val="FF0000"/>
                </a:solidFill>
              </a:rPr>
              <a:t>接到报文是 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、</a:t>
            </a:r>
            <a:r>
              <a:rPr lang="en-US" altLang="zh-CN" sz="9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、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时</a:t>
            </a:r>
            <a:r>
              <a:rPr lang="zh-CN" altLang="en-US" sz="900" dirty="0" smtClean="0">
                <a:solidFill>
                  <a:srgbClr val="FF0000"/>
                </a:solidFill>
              </a:rPr>
              <a:t>，</a:t>
            </a:r>
            <a:r>
              <a:rPr lang="en-US" altLang="zh-CN" sz="900" dirty="0" smtClean="0">
                <a:solidFill>
                  <a:srgbClr val="FF0000"/>
                </a:solidFill>
              </a:rPr>
              <a:t>2</a:t>
            </a:r>
            <a:r>
              <a:rPr lang="zh-CN" altLang="en-US" sz="900" dirty="0" smtClean="0">
                <a:solidFill>
                  <a:srgbClr val="FF0000"/>
                </a:solidFill>
              </a:rPr>
              <a:t>会上屏，再收到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zh-CN" altLang="en-US" sz="900" dirty="0" smtClean="0">
                <a:solidFill>
                  <a:srgbClr val="FF0000"/>
                </a:solidFill>
              </a:rPr>
              <a:t>时，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zh-CN" altLang="en-US" sz="900" dirty="0" smtClean="0">
                <a:solidFill>
                  <a:srgbClr val="FF0000"/>
                </a:solidFill>
              </a:rPr>
              <a:t>是异常下单，则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kds</a:t>
            </a:r>
            <a:r>
              <a:rPr lang="zh-CN" altLang="en-US" sz="900" dirty="0" smtClean="0">
                <a:solidFill>
                  <a:srgbClr val="FF0000"/>
                </a:solidFill>
              </a:rPr>
              <a:t>应需根据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zh-CN" altLang="en-US" sz="900" dirty="0" smtClean="0">
                <a:solidFill>
                  <a:srgbClr val="FF0000"/>
                </a:solidFill>
              </a:rPr>
              <a:t>内容，对</a:t>
            </a:r>
            <a:r>
              <a:rPr lang="en-US" altLang="zh-CN" sz="900" dirty="0" smtClean="0">
                <a:solidFill>
                  <a:srgbClr val="FF0000"/>
                </a:solidFill>
              </a:rPr>
              <a:t>2</a:t>
            </a:r>
            <a:r>
              <a:rPr lang="zh-CN" altLang="en-US" sz="900" dirty="0" smtClean="0">
                <a:solidFill>
                  <a:srgbClr val="FF0000"/>
                </a:solidFill>
              </a:rPr>
              <a:t>已上屏的进行删除？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3 - CPOS-1657 </a:t>
            </a:r>
            <a:r>
              <a:rPr lang="zh-CN" altLang="en-US" dirty="0"/>
              <a:t>离线单、及异常单 操作优化  </a:t>
            </a:r>
            <a:r>
              <a:rPr lang="zh-CN" altLang="en-US" dirty="0" smtClean="0"/>
              <a:t>方案三 </a:t>
            </a:r>
            <a:r>
              <a:rPr lang="en-US" altLang="zh-CN" dirty="0" smtClean="0"/>
              <a:t>+ 20200602</a:t>
            </a:r>
            <a:r>
              <a:rPr lang="zh-CN" altLang="en-US" dirty="0" smtClean="0"/>
              <a:t>讨论结果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93346"/>
          </a:xfrm>
        </p:spPr>
        <p:txBody>
          <a:bodyPr/>
          <a:lstStyle/>
          <a:p>
            <a:r>
              <a:rPr lang="zh-CN" altLang="en-US" sz="1100" dirty="0" smtClean="0"/>
              <a:t>方案三：</a:t>
            </a:r>
            <a:endParaRPr lang="en-US" altLang="zh-CN" sz="1100" dirty="0" smtClean="0"/>
          </a:p>
          <a:p>
            <a:pPr lvl="1"/>
            <a:r>
              <a:rPr lang="en-US" sz="900" dirty="0" smtClean="0"/>
              <a:t>1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OC</a:t>
            </a:r>
            <a:r>
              <a:rPr lang="zh-CN" altLang="en-US" sz="900" dirty="0" smtClean="0"/>
              <a:t>订单格式中增加如下两个字段：</a:t>
            </a:r>
            <a:endParaRPr lang="en-US" altLang="zh-CN" sz="900" dirty="0" smtClean="0"/>
          </a:p>
          <a:p>
            <a:pPr lvl="2"/>
            <a:r>
              <a:rPr lang="en-US" altLang="zh-CN" sz="700" dirty="0" smtClean="0"/>
              <a:t>1.1</a:t>
            </a:r>
            <a:r>
              <a:rPr lang="zh-CN" altLang="en-US" sz="700" dirty="0" smtClean="0"/>
              <a:t>、顶层品项 </a:t>
            </a:r>
            <a:r>
              <a:rPr lang="en-US" altLang="zh-CN" sz="700" dirty="0" err="1" smtClean="0"/>
              <a:t>mealDeal</a:t>
            </a:r>
            <a:r>
              <a:rPr lang="zh-CN" altLang="en-US" sz="700" dirty="0" smtClean="0"/>
              <a:t>、</a:t>
            </a:r>
            <a:r>
              <a:rPr lang="en-US" altLang="zh-CN" sz="700" dirty="0" smtClean="0"/>
              <a:t>noun</a:t>
            </a:r>
            <a:r>
              <a:rPr lang="zh-CN" altLang="en-US" sz="700" dirty="0" smtClean="0"/>
              <a:t>上增加“是否本次调整”字段。（品项粒度）</a:t>
            </a:r>
            <a:endParaRPr lang="en-US" altLang="zh-CN" sz="700" dirty="0" smtClean="0"/>
          </a:p>
          <a:p>
            <a:pPr lvl="2"/>
            <a:r>
              <a:rPr lang="en-US" sz="700" dirty="0" smtClean="0"/>
              <a:t>1.2</a:t>
            </a:r>
            <a:r>
              <a:rPr lang="zh-CN" altLang="en-US" sz="700" dirty="0" smtClean="0"/>
              <a:t>、订单层增加字段，“是否已出票”。（订单粒度）</a:t>
            </a:r>
            <a:endParaRPr lang="en-US" sz="700" dirty="0" smtClean="0"/>
          </a:p>
          <a:p>
            <a:pPr lvl="1"/>
            <a:r>
              <a:rPr lang="en-US" sz="900" dirty="0" smtClean="0"/>
              <a:t>2</a:t>
            </a:r>
            <a:r>
              <a:rPr lang="zh-CN" altLang="en-US" sz="900" dirty="0" smtClean="0"/>
              <a:t>、下单渠道在取单后，先将订单中的所有顶层品项的“是否本次调整”字段置为“未调整”。在本次调整过程中涉及品项（包括本次新增品项），该字段均更新为“本次调整”。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3</a:t>
            </a:r>
            <a:r>
              <a:rPr lang="zh-CN" altLang="en-US" sz="900" dirty="0" smtClean="0"/>
              <a:t>、订单从总部端下餐厅端失败超时走“异常下单</a:t>
            </a:r>
            <a:r>
              <a:rPr lang="zh-CN" altLang="en-US" sz="900" dirty="0"/>
              <a:t>”</a:t>
            </a:r>
            <a:r>
              <a:rPr lang="zh-CN" altLang="en-US" sz="900" dirty="0" smtClean="0"/>
              <a:t>，在异常下单成功</a:t>
            </a:r>
            <a:r>
              <a:rPr lang="zh-CN" altLang="en-US" sz="900" dirty="0"/>
              <a:t>时，</a:t>
            </a:r>
            <a:r>
              <a:rPr lang="zh-CN" altLang="en-US" sz="900" dirty="0" smtClean="0"/>
              <a:t>需要将订单报文中“是否已出票”字段更新为“已出票”，并继续重新向餐厅端推送修改后报文。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4</a:t>
            </a:r>
            <a:r>
              <a:rPr lang="zh-CN" altLang="en-US" sz="900" dirty="0" smtClean="0"/>
              <a:t>、终端提交到服务端时断网，当操作员选择走“叫制</a:t>
            </a:r>
            <a:r>
              <a:rPr lang="zh-CN" altLang="en-US" sz="900" dirty="0"/>
              <a:t>”</a:t>
            </a:r>
            <a:r>
              <a:rPr lang="zh-CN" altLang="en-US" sz="900" dirty="0" smtClean="0"/>
              <a:t>，出票成功后，</a:t>
            </a:r>
            <a:r>
              <a:rPr lang="zh-CN" altLang="en-US" sz="900" dirty="0"/>
              <a:t>需要将订单报文中“是否已出票”字段更新为“已出票”</a:t>
            </a:r>
            <a:r>
              <a:rPr lang="zh-CN" altLang="en-US" sz="900" dirty="0" smtClean="0"/>
              <a:t>，并继续在终端系统后台自动重新推送修改后的报文到服务端。</a:t>
            </a:r>
            <a:endParaRPr lang="en-US" sz="900" dirty="0" smtClean="0"/>
          </a:p>
          <a:p>
            <a:pPr lvl="1"/>
            <a:r>
              <a:rPr lang="en-US" sz="900" dirty="0" smtClean="0"/>
              <a:t>5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增加一个表（上屏品项表），按订单品项保存同一笔订单（</a:t>
            </a:r>
            <a:r>
              <a:rPr lang="en-US" altLang="zh-CN" sz="900" dirty="0" err="1" smtClean="0"/>
              <a:t>orderNumber</a:t>
            </a:r>
            <a:r>
              <a:rPr lang="zh-CN" altLang="en-US" sz="900" dirty="0" smtClean="0"/>
              <a:t>）的已接收上屏的品项，应需要列：“订单号</a:t>
            </a:r>
            <a:r>
              <a:rPr lang="en-US" altLang="zh-CN" sz="900" dirty="0" err="1" smtClean="0"/>
              <a:t>orderNumber</a:t>
            </a:r>
            <a:r>
              <a:rPr lang="zh-CN" altLang="en-US" sz="900" dirty="0" smtClean="0"/>
              <a:t>”、“品项标识</a:t>
            </a:r>
            <a:r>
              <a:rPr lang="en-US" altLang="zh-CN" sz="900" dirty="0" err="1" smtClean="0"/>
              <a:t>linkId</a:t>
            </a:r>
            <a:r>
              <a:rPr lang="zh-CN" altLang="en-US" sz="900" dirty="0" smtClean="0"/>
              <a:t>”、“品项数据”、“时序号”。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6</a:t>
            </a:r>
            <a:r>
              <a:rPr lang="zh-CN" altLang="en-US" sz="900" dirty="0" smtClean="0"/>
              <a:t>、</a:t>
            </a:r>
            <a:r>
              <a:rPr lang="en-US" sz="900" dirty="0" err="1" smtClean="0"/>
              <a:t>kds</a:t>
            </a:r>
            <a:r>
              <a:rPr lang="zh-CN" altLang="en-US" sz="900" dirty="0" smtClean="0"/>
              <a:t>接收到报文后，获取订单报文中的顶层品项中“是否本次调整”为“本次调整”的字段，按</a:t>
            </a:r>
            <a:r>
              <a:rPr lang="en-US" altLang="zh-CN" sz="900" dirty="0" err="1" smtClean="0"/>
              <a:t>orderNumber</a:t>
            </a:r>
            <a:r>
              <a:rPr lang="zh-CN" altLang="en-US" sz="900" dirty="0" smtClean="0"/>
              <a:t>获取上屏品项表中的已上屏品项记录，依次比较品项数据，计算出当前报文中的需要上屏的品项。比较逻辑为：按品项标识比较，</a:t>
            </a:r>
            <a:r>
              <a:rPr lang="zh-CN" altLang="en-US" sz="900" dirty="0" smtClean="0">
                <a:solidFill>
                  <a:srgbClr val="FF0000"/>
                </a:solidFill>
              </a:rPr>
              <a:t>若表中不存在 或者 表中品项时序号小于当前报文时序号，视为需要上屏，并更新表中数据</a:t>
            </a:r>
            <a:r>
              <a:rPr lang="zh-CN" altLang="en-US" sz="900" dirty="0"/>
              <a:t>（上屏品项表）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7</a:t>
            </a:r>
            <a:r>
              <a:rPr lang="zh-CN" altLang="en-US" sz="900" dirty="0" smtClean="0"/>
              <a:t>、上述需要上屏的数据计算出来后，若当前报文中“是否已出票”为“已出票”的，由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决定是否在上屏后增加标记说明，或者不上屏。“是否已出票”为“未出票”或字段不存在、或字段值为空的，均视为“未出票”正常上屏。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8</a:t>
            </a:r>
            <a:r>
              <a:rPr lang="zh-CN" altLang="en-US" sz="900" dirty="0" smtClean="0"/>
              <a:t>、建议对于第</a:t>
            </a:r>
            <a:r>
              <a:rPr lang="en-US" altLang="zh-CN" sz="900" dirty="0" smtClean="0"/>
              <a:t>6</a:t>
            </a:r>
            <a:r>
              <a:rPr lang="zh-CN" altLang="en-US" sz="900" dirty="0" smtClean="0"/>
              <a:t>步处理前，额外增加报文是否丢弃的判断，判断依据 下图，比较上一笔接收的报文的</a:t>
            </a:r>
            <a:r>
              <a:rPr lang="en-US" altLang="zh-CN" sz="900" dirty="0" err="1" smtClean="0"/>
              <a:t>saleType</a:t>
            </a:r>
            <a:r>
              <a:rPr lang="zh-CN" altLang="en-US" sz="900" dirty="0" smtClean="0"/>
              <a:t>和当前接收的报文的</a:t>
            </a:r>
            <a:r>
              <a:rPr lang="en-US" altLang="zh-CN" sz="900" dirty="0" err="1" smtClean="0"/>
              <a:t>saleType</a:t>
            </a:r>
            <a:r>
              <a:rPr lang="zh-CN" altLang="en-US" sz="900" dirty="0" smtClean="0"/>
              <a:t>，对于比较结果为 “否”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“不允许”的，报文直接视为接收成功但不做上屏处理？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337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3 - CPOS-1657 </a:t>
            </a:r>
            <a:r>
              <a:rPr lang="zh-CN" altLang="en-US" dirty="0"/>
              <a:t>离线单、及异常单 操作优化  方案三 </a:t>
            </a:r>
            <a:r>
              <a:rPr lang="en-US" altLang="zh-CN" dirty="0"/>
              <a:t>+ 20200602</a:t>
            </a:r>
            <a:r>
              <a:rPr lang="zh-CN" altLang="en-US" dirty="0"/>
              <a:t>讨论结果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73" y="1582616"/>
            <a:ext cx="8909318" cy="17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3 - CPOS-1657 </a:t>
            </a:r>
            <a:r>
              <a:rPr lang="zh-CN" altLang="en-US" dirty="0"/>
              <a:t>离线单、及异常单 操作优化  方案三 </a:t>
            </a:r>
            <a:r>
              <a:rPr lang="en-US" altLang="zh-CN" dirty="0"/>
              <a:t>+ 20200602</a:t>
            </a:r>
            <a:r>
              <a:rPr lang="zh-CN" altLang="en-US" dirty="0"/>
              <a:t>讨论结果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941301"/>
          </a:xfrm>
        </p:spPr>
        <p:txBody>
          <a:bodyPr/>
          <a:lstStyle/>
          <a:p>
            <a:r>
              <a:rPr lang="zh-CN" altLang="en-US" sz="1100" dirty="0" smtClean="0"/>
              <a:t>其他问题：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、需要考虑给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的报文如何增加时序概念，建议使用消息中的 </a:t>
            </a:r>
            <a:r>
              <a:rPr lang="en-US" altLang="zh-CN" sz="900" dirty="0" err="1" smtClean="0"/>
              <a:t>msgId</a:t>
            </a:r>
            <a:r>
              <a:rPr lang="zh-CN" altLang="en-US" sz="900" dirty="0" smtClean="0"/>
              <a:t>中间段时间戳。比较复杂的点：当前该时间戳用的取单时的服务端时间，对于过程中的</a:t>
            </a:r>
            <a:r>
              <a:rPr lang="en-US" altLang="zh-CN" sz="900" dirty="0" smtClean="0"/>
              <a:t>COUNTER_ORDER_KDS</a:t>
            </a:r>
            <a:r>
              <a:rPr lang="zh-CN" altLang="en-US" sz="900" dirty="0" smtClean="0"/>
              <a:t>报文若按服务端时间，可能有点单过程中的报文，所以对于</a:t>
            </a:r>
            <a:r>
              <a:rPr lang="en-US" altLang="zh-CN" sz="900" dirty="0" smtClean="0"/>
              <a:t>COUNTER_ORDER_KDS</a:t>
            </a:r>
            <a:r>
              <a:rPr lang="zh-CN" altLang="en-US" sz="900" dirty="0" smtClean="0"/>
              <a:t>无论是过程中还是提交时点，均需要考虑改为使用服务端接收时的时间戳？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、总部端下异常单时的重试，按</a:t>
            </a:r>
            <a:r>
              <a:rPr lang="en-US" altLang="zh-CN" sz="900" dirty="0" smtClean="0"/>
              <a:t>1.9.6</a:t>
            </a:r>
            <a:r>
              <a:rPr lang="zh-CN" altLang="en-US" sz="900" dirty="0" smtClean="0"/>
              <a:t>版本改为基于</a:t>
            </a:r>
            <a:r>
              <a:rPr lang="en-US" altLang="zh-CN" sz="900" dirty="0" err="1" smtClean="0"/>
              <a:t>mq+redis</a:t>
            </a:r>
            <a:r>
              <a:rPr lang="zh-CN" altLang="en-US" sz="900" dirty="0" smtClean="0"/>
              <a:t>的下餐厅方式，只能考虑延长 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中保存时间以及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中重试次数，若超过阈值仍下餐厅失败，则走当前的死信记入文件，待需要时，人工重新调度补偿。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3</a:t>
            </a:r>
            <a:r>
              <a:rPr lang="zh-CN" altLang="en-US" sz="900" dirty="0" smtClean="0"/>
              <a:t>、扫码点餐应也需要一并修改。在</a:t>
            </a:r>
            <a:r>
              <a:rPr lang="zh-CN" altLang="en-US" sz="900" dirty="0"/>
              <a:t>取单后，先将订单中的所有顶层品项的“是否本次调整”字段置为“未调整”。在本次调整过程中涉及品项（包括本次新增品项），该字段均更新为“本次调整”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4</a:t>
            </a:r>
            <a:r>
              <a:rPr lang="zh-CN" altLang="en-US" sz="900" dirty="0" smtClean="0"/>
              <a:t>、由于可能存在新老订单格式并存的情况，建议</a:t>
            </a:r>
            <a:r>
              <a:rPr lang="en-US" altLang="zh-CN" sz="900" dirty="0" err="1" smtClean="0"/>
              <a:t>kds</a:t>
            </a:r>
            <a:r>
              <a:rPr lang="zh-CN" altLang="en-US" sz="900" dirty="0" smtClean="0"/>
              <a:t>的处理需要有新旧开关。开关可考虑依据配置，并也应需要考虑 订单层面区分新旧格式（判断品项是否有新增的字段（</a:t>
            </a:r>
            <a:r>
              <a:rPr lang="zh-CN" altLang="en-US" sz="900" dirty="0"/>
              <a:t> “是否本次调整” </a:t>
            </a:r>
            <a:r>
              <a:rPr lang="zh-CN" altLang="en-US" sz="900" dirty="0" smtClean="0"/>
              <a:t>）？）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275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37848</TotalTime>
  <Words>2875</Words>
  <Application>Microsoft Office PowerPoint</Application>
  <PresentationFormat>全屏显示(16:9)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3 - 叫制和异常下单</vt:lpstr>
      <vt:lpstr>订单报文例子</vt:lpstr>
      <vt:lpstr>3 - 要点</vt:lpstr>
      <vt:lpstr>3 - CPOS-1657 离线单、及异常单 操作优化  方案一</vt:lpstr>
      <vt:lpstr>3 - CPOS-1657 离线单、及异常单 操作优化  方案二</vt:lpstr>
      <vt:lpstr>3 - CPOS-1657 离线单、及异常单 操作优化  方案三 + 20200602讨论结果</vt:lpstr>
      <vt:lpstr>3 - CPOS-1657 离线单、及异常单 操作优化  方案三 + 20200602讨论结果</vt:lpstr>
      <vt:lpstr>3 - CPOS-1657 离线单、及异常单 操作优化  方案三 + 20200602讨论结果</vt:lpstr>
      <vt:lpstr>3 - CPOS-1657 离线单、及异常单 操作优化 20200610 最终结论 – 我们的修改内容</vt:lpstr>
      <vt:lpstr>3 - CPOS-1657 离线单、及异常单 操作优化 20200610 打标规则</vt:lpstr>
      <vt:lpstr>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3946</cp:revision>
  <cp:lastPrinted>2018-07-31T03:56:48Z</cp:lastPrinted>
  <dcterms:created xsi:type="dcterms:W3CDTF">2018-07-31T03:56:48Z</dcterms:created>
  <dcterms:modified xsi:type="dcterms:W3CDTF">2020-06-29T10:04:47Z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