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25" r:id="rId2"/>
    <p:sldId id="666" r:id="rId3"/>
    <p:sldId id="667" r:id="rId4"/>
    <p:sldId id="668" r:id="rId5"/>
    <p:sldId id="669" r:id="rId6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E1E"/>
    <a:srgbClr val="000000"/>
    <a:srgbClr val="135295"/>
    <a:srgbClr val="2C4B80"/>
    <a:srgbClr val="F18B00"/>
    <a:srgbClr val="CCFF99"/>
    <a:srgbClr val="999999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81308" autoAdjust="0"/>
  </p:normalViewPr>
  <p:slideViewPr>
    <p:cSldViewPr snapToGrid="0" showGuides="1">
      <p:cViewPr varScale="1">
        <p:scale>
          <a:sx n="123" d="100"/>
          <a:sy n="123" d="100"/>
        </p:scale>
        <p:origin x="1464" y="96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91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sz="1400" dirty="0" smtClean="0">
                <a:solidFill>
                  <a:srgbClr val="FF0000"/>
                </a:solidFill>
              </a:rPr>
              <a:t>COUNTER_ORDER_KDS</a:t>
            </a:r>
            <a:r>
              <a:rPr lang="zh-CN" altLang="en-US" sz="1400" dirty="0" smtClean="0">
                <a:solidFill>
                  <a:srgbClr val="FF0000"/>
                </a:solidFill>
              </a:rPr>
              <a:t>传到了</a:t>
            </a:r>
            <a:r>
              <a:rPr lang="en-US" altLang="zh-CN" sz="1400" dirty="0" smtClean="0">
                <a:solidFill>
                  <a:srgbClr val="FF0000"/>
                </a:solidFill>
              </a:rPr>
              <a:t>KDS</a:t>
            </a:r>
            <a:r>
              <a:rPr lang="zh-CN" altLang="en-US" sz="1400" dirty="0" smtClean="0">
                <a:solidFill>
                  <a:srgbClr val="FF0000"/>
                </a:solidFill>
              </a:rPr>
              <a:t>之后，从</a:t>
            </a:r>
            <a:r>
              <a:rPr lang="en-US" altLang="zh-CN" sz="1400" dirty="0" smtClean="0">
                <a:solidFill>
                  <a:srgbClr val="FF0000"/>
                </a:solidFill>
              </a:rPr>
              <a:t>KDS</a:t>
            </a:r>
            <a:r>
              <a:rPr lang="zh-CN" altLang="en-US" sz="1400" dirty="0" smtClean="0">
                <a:solidFill>
                  <a:srgbClr val="FF0000"/>
                </a:solidFill>
              </a:rPr>
              <a:t>发出的报文（</a:t>
            </a:r>
            <a:r>
              <a:rPr lang="en-US" altLang="zh-CN" sz="1400" dirty="0" smtClean="0">
                <a:solidFill>
                  <a:srgbClr val="FF0000"/>
                </a:solidFill>
              </a:rPr>
              <a:t>KDS_ORDER_OC</a:t>
            </a:r>
            <a:r>
              <a:rPr lang="zh-CN" altLang="en-US" sz="1400" dirty="0" smtClean="0">
                <a:solidFill>
                  <a:srgbClr val="FF0000"/>
                </a:solidFill>
              </a:rPr>
              <a:t>）如何传递到</a:t>
            </a:r>
            <a:r>
              <a:rPr lang="en-US" altLang="zh-CN" sz="1400" dirty="0" smtClean="0">
                <a:solidFill>
                  <a:srgbClr val="FF0000"/>
                </a:solidFill>
              </a:rPr>
              <a:t>OC</a:t>
            </a:r>
            <a:r>
              <a:rPr lang="zh-CN" altLang="en-US" sz="1400" dirty="0" smtClean="0">
                <a:solidFill>
                  <a:srgbClr val="FF0000"/>
                </a:solidFill>
              </a:rPr>
              <a:t>呢？？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银二代备份下单渠道如果打印小票，订单报文是否已出票选项设置为是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银二代备份下单渠道如果推送到餐厅端，订单报文增加“备份渠道推送”选项？？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如果用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下单怎么办，数据无法推送上去？？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58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2 3 4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6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异常下单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June,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异常下单</a:t>
            </a:r>
            <a:r>
              <a:rPr lang="en-US" altLang="zh-CN" dirty="0" smtClean="0"/>
              <a:t>-MPOS</a:t>
            </a:r>
            <a:r>
              <a:rPr lang="zh-CN" altLang="en-US" dirty="0" smtClean="0"/>
              <a:t>无法连接中心端</a:t>
            </a:r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2504702"/>
            <a:ext cx="504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999121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6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42704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" y="1998436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908436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1121413" y="2124436"/>
            <a:ext cx="992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195748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扫码点餐应用</a:t>
            </a:r>
            <a:endParaRPr lang="zh-CN" altLang="en-US" sz="900" dirty="0"/>
          </a:p>
        </p:txBody>
      </p:sp>
      <p:cxnSp>
        <p:nvCxnSpPr>
          <p:cNvPr id="3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flipV="1">
            <a:off x="2654050" y="1447748"/>
            <a:ext cx="0" cy="4606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十字形 12"/>
          <p:cNvSpPr/>
          <p:nvPr/>
        </p:nvSpPr>
        <p:spPr>
          <a:xfrm rot="18851109">
            <a:off x="1544214" y="2026739"/>
            <a:ext cx="198052" cy="198052"/>
          </a:xfrm>
          <a:prstGeom prst="plus">
            <a:avLst>
              <a:gd name="adj" fmla="val 403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70780" y="916285"/>
            <a:ext cx="344714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/>
              <a:t>叫</a:t>
            </a:r>
            <a:r>
              <a:rPr lang="zh-CN" altLang="en-US" sz="1050" b="1" dirty="0" smtClean="0"/>
              <a:t>制：</a:t>
            </a:r>
            <a:endParaRPr lang="en-US" altLang="zh-CN" sz="1050" b="1" dirty="0" smtClean="0"/>
          </a:p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餐厅</a:t>
            </a:r>
            <a:r>
              <a:rPr lang="zh-CN" altLang="en-US" sz="1050" dirty="0"/>
              <a:t>人员可以手动点击发送中心端</a:t>
            </a:r>
            <a:r>
              <a:rPr lang="zh-CN" altLang="en-US" sz="1050" dirty="0" smtClean="0"/>
              <a:t>，</a:t>
            </a:r>
            <a:endParaRPr lang="en-US" altLang="zh-CN" sz="1050" dirty="0" smtClean="0"/>
          </a:p>
          <a:p>
            <a:r>
              <a:rPr lang="zh-CN" altLang="en-US" sz="1050" dirty="0" smtClean="0"/>
              <a:t>也</a:t>
            </a:r>
            <a:r>
              <a:rPr lang="zh-CN" altLang="en-US" sz="1050" dirty="0"/>
              <a:t>可以采用叫制（</a:t>
            </a:r>
            <a:r>
              <a:rPr lang="zh-CN" altLang="en-US" sz="1050" dirty="0" smtClean="0"/>
              <a:t>后端</a:t>
            </a:r>
            <a:r>
              <a:rPr lang="zh-CN" altLang="en-US" sz="1050" dirty="0"/>
              <a:t>自动尝试发送5次</a:t>
            </a:r>
            <a:r>
              <a:rPr lang="zh-CN" altLang="en-US" sz="1050" dirty="0" smtClean="0"/>
              <a:t>，如果都失败的话，MPOS打出</a:t>
            </a:r>
            <a:r>
              <a:rPr lang="zh-CN" altLang="en-US" sz="1050" dirty="0"/>
              <a:t>小票给KDS）</a:t>
            </a:r>
            <a:r>
              <a:rPr lang="zh-CN" altLang="en-US" sz="1050" dirty="0" smtClean="0"/>
              <a:t>；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餐厅</a:t>
            </a:r>
            <a:r>
              <a:rPr lang="zh-CN" altLang="en-US" sz="1050" dirty="0"/>
              <a:t>基于小票出</a:t>
            </a:r>
            <a:r>
              <a:rPr lang="zh-CN" altLang="en-US" sz="1050" dirty="0" smtClean="0"/>
              <a:t>餐；</a:t>
            </a:r>
            <a:endParaRPr lang="en-US" altLang="zh-CN" sz="1050" dirty="0" smtClean="0"/>
          </a:p>
          <a:p>
            <a:r>
              <a:rPr lang="en-US" altLang="zh-CN" sz="1050" dirty="0" smtClean="0"/>
              <a:t>3.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如果是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MPOS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下的新单不能走叫制</a:t>
            </a:r>
            <a:r>
              <a:rPr lang="zh-CN" altLang="en-US" sz="1050" dirty="0" smtClean="0"/>
              <a:t>（如果网络一直不通，该单最终没法结账）</a:t>
            </a:r>
            <a:endParaRPr lang="zh-CN" altLang="en-US" sz="1050" dirty="0"/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279130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餐厅端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3627585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KDS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1998419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Order Center</a:t>
            </a:r>
            <a:endParaRPr lang="zh-CN" altLang="en-US" sz="900" dirty="0"/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1195748"/>
            <a:ext cx="1143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外带、外送等渠道</a:t>
            </a:r>
            <a:endParaRPr lang="zh-CN" altLang="en-US" sz="900" dirty="0"/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V="1">
            <a:off x="4178050" y="1447748"/>
            <a:ext cx="6600" cy="5506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2654050" y="2340436"/>
            <a:ext cx="0" cy="4508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54050" y="3223309"/>
            <a:ext cx="0" cy="4042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370780" y="2100651"/>
            <a:ext cx="34471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/>
              <a:t>KDS</a:t>
            </a:r>
            <a:r>
              <a:rPr lang="zh-CN" altLang="en-US" sz="1000" b="1" dirty="0"/>
              <a:t>接收</a:t>
            </a:r>
            <a:r>
              <a:rPr lang="zh-CN" altLang="en-US" sz="1000" b="1" dirty="0" smtClean="0"/>
              <a:t>报文：</a:t>
            </a:r>
            <a:endParaRPr lang="en-US" altLang="zh-CN" sz="1000" dirty="0" smtClean="0"/>
          </a:p>
          <a:p>
            <a:r>
              <a:rPr lang="en-US" altLang="zh-CN" sz="1000" dirty="0" smtClean="0"/>
              <a:t>1.MPOS</a:t>
            </a:r>
            <a:r>
              <a:rPr lang="zh-CN" altLang="en-US" sz="1000" dirty="0" smtClean="0"/>
              <a:t>最终连接上总部端后，会将报文推送给总部端，报文会</a:t>
            </a:r>
            <a:r>
              <a:rPr lang="zh-CN" altLang="en-US" sz="1000" dirty="0" smtClean="0">
                <a:solidFill>
                  <a:srgbClr val="FF0000"/>
                </a:solidFill>
              </a:rPr>
              <a:t>设置为已出票；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2.</a:t>
            </a:r>
            <a:r>
              <a:rPr lang="zh-CN" altLang="en-US" sz="1000" dirty="0" smtClean="0"/>
              <a:t>总部端会将点餐报文推送餐厅端，餐厅端推送</a:t>
            </a:r>
            <a:r>
              <a:rPr lang="en-US" altLang="zh-CN" sz="1000" dirty="0" smtClean="0"/>
              <a:t>KDS</a:t>
            </a:r>
            <a:r>
              <a:rPr lang="zh-CN" altLang="en-US" sz="1000" dirty="0" smtClean="0"/>
              <a:t>；</a:t>
            </a:r>
            <a:endParaRPr lang="en-US" altLang="zh-CN" sz="1000" dirty="0" smtClean="0"/>
          </a:p>
          <a:p>
            <a:r>
              <a:rPr lang="en-US" altLang="zh-CN" sz="1000" dirty="0" smtClean="0"/>
              <a:t>3.KDS</a:t>
            </a:r>
            <a:r>
              <a:rPr lang="zh-CN" altLang="en-US" sz="1000" dirty="0" smtClean="0"/>
              <a:t>获取到报文判断该订单是否通过已出票？</a:t>
            </a:r>
            <a:endParaRPr lang="en-US" altLang="zh-CN" sz="1000" dirty="0" smtClean="0"/>
          </a:p>
          <a:p>
            <a:r>
              <a:rPr lang="en-US" altLang="zh-CN" sz="1000" dirty="0" smtClean="0"/>
              <a:t>4.</a:t>
            </a:r>
            <a:r>
              <a:rPr lang="zh-CN" altLang="en-US" sz="1000" dirty="0" smtClean="0"/>
              <a:t>如果通过叫制下单</a:t>
            </a:r>
            <a:r>
              <a:rPr lang="en-US" altLang="zh-CN" sz="1000" dirty="0" smtClean="0"/>
              <a:t>KDS</a:t>
            </a:r>
            <a:r>
              <a:rPr lang="zh-CN" altLang="en-US" sz="1000" dirty="0" smtClean="0"/>
              <a:t>特殊处理（不上屏或上屏特殊显示）。</a:t>
            </a:r>
            <a:endParaRPr lang="zh-CN" altLang="en-US" sz="1000" dirty="0"/>
          </a:p>
        </p:txBody>
      </p:sp>
      <p:sp>
        <p:nvSpPr>
          <p:cNvPr id="52" name="矩形 51"/>
          <p:cNvSpPr/>
          <p:nvPr/>
        </p:nvSpPr>
        <p:spPr>
          <a:xfrm>
            <a:off x="5370780" y="3279231"/>
            <a:ext cx="34471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/>
              <a:t>加餐：</a:t>
            </a:r>
            <a:endParaRPr lang="en-US" altLang="zh-CN" sz="1000" b="1" dirty="0"/>
          </a:p>
          <a:p>
            <a:r>
              <a:rPr lang="en-US" altLang="zh-CN" sz="1000" dirty="0" smtClean="0"/>
              <a:t>MPOS</a:t>
            </a:r>
            <a:r>
              <a:rPr lang="zh-CN" altLang="en-US" sz="1000" dirty="0" smtClean="0"/>
              <a:t>：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可以</a:t>
            </a:r>
            <a:endParaRPr lang="en-US" altLang="zh-CN" sz="1000" dirty="0" smtClean="0"/>
          </a:p>
          <a:p>
            <a:r>
              <a:rPr lang="zh-CN" altLang="en-US" sz="1000" dirty="0"/>
              <a:t>扫</a:t>
            </a:r>
            <a:r>
              <a:rPr lang="zh-CN" altLang="en-US" sz="1000" dirty="0" smtClean="0"/>
              <a:t>码点餐：可以；</a:t>
            </a:r>
            <a:endParaRPr lang="zh-CN" altLang="en-US" sz="1000" dirty="0"/>
          </a:p>
        </p:txBody>
      </p:sp>
      <p:sp>
        <p:nvSpPr>
          <p:cNvPr id="53" name="矩形 52"/>
          <p:cNvSpPr/>
          <p:nvPr/>
        </p:nvSpPr>
        <p:spPr>
          <a:xfrm>
            <a:off x="5370780" y="3856312"/>
            <a:ext cx="34471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/>
              <a:t>结账（</a:t>
            </a:r>
            <a:r>
              <a:rPr lang="en-US" altLang="zh-CN" sz="1000" b="1" dirty="0" smtClean="0"/>
              <a:t>MPOS</a:t>
            </a:r>
            <a:r>
              <a:rPr lang="zh-CN" altLang="en-US" sz="1000" b="1" dirty="0" smtClean="0"/>
              <a:t>仍然无法连接中心端）：</a:t>
            </a:r>
            <a:endParaRPr lang="en-US" altLang="zh-CN" sz="1000" b="1" dirty="0" smtClean="0"/>
          </a:p>
          <a:p>
            <a:r>
              <a:rPr lang="en-US" altLang="zh-CN" sz="1000" dirty="0" smtClean="0"/>
              <a:t>1.</a:t>
            </a:r>
            <a:r>
              <a:rPr lang="zh-CN" altLang="en-US" sz="1000" dirty="0" smtClean="0"/>
              <a:t>将小票中的餐品在</a:t>
            </a:r>
            <a:r>
              <a:rPr lang="en-US" altLang="zh-CN" sz="1000" dirty="0" smtClean="0"/>
              <a:t>counter</a:t>
            </a:r>
            <a:r>
              <a:rPr lang="zh-CN" altLang="en-US" sz="1000" dirty="0" smtClean="0"/>
              <a:t>中再点一次；</a:t>
            </a:r>
            <a:endParaRPr lang="en-US" altLang="zh-CN" sz="1000" dirty="0" smtClean="0"/>
          </a:p>
          <a:p>
            <a:r>
              <a:rPr lang="en-US" altLang="zh-CN" sz="1000" dirty="0" smtClean="0"/>
              <a:t>2.</a:t>
            </a:r>
            <a:r>
              <a:rPr lang="zh-CN" altLang="en-US" sz="1000" dirty="0" smtClean="0"/>
              <a:t>通过</a:t>
            </a:r>
            <a:r>
              <a:rPr lang="en-US" altLang="zh-CN" sz="1000" dirty="0" smtClean="0"/>
              <a:t>counter</a:t>
            </a:r>
            <a:r>
              <a:rPr lang="zh-CN" altLang="en-US" sz="1000" dirty="0" smtClean="0"/>
              <a:t>中结账；</a:t>
            </a:r>
            <a:endParaRPr lang="zh-CN" altLang="en-US" sz="1000" dirty="0"/>
          </a:p>
        </p:txBody>
      </p:sp>
      <p:sp>
        <p:nvSpPr>
          <p:cNvPr id="5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3052847"/>
            <a:ext cx="1080000" cy="440641"/>
          </a:xfrm>
          <a:prstGeom prst="rect">
            <a:avLst/>
          </a:prstGeom>
          <a:solidFill>
            <a:srgbClr val="F78E1E"/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银二代备份下单渠道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4178050" y="2250419"/>
            <a:ext cx="0" cy="802428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3"/>
            <a:endCxn id="54" idx="1"/>
          </p:cNvCxnSpPr>
          <p:nvPr/>
        </p:nvCxnSpPr>
        <p:spPr>
          <a:xfrm>
            <a:off x="3194050" y="3007309"/>
            <a:ext cx="444000" cy="265859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096306" y="2557928"/>
            <a:ext cx="3545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4G</a:t>
            </a:r>
            <a:endParaRPr lang="zh-CN" altLang="en-US" sz="1000" dirty="0"/>
          </a:p>
        </p:txBody>
      </p:sp>
      <p:sp>
        <p:nvSpPr>
          <p:cNvPr id="63" name="矩形 62"/>
          <p:cNvSpPr/>
          <p:nvPr/>
        </p:nvSpPr>
        <p:spPr>
          <a:xfrm>
            <a:off x="3161231" y="317023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餐厅</a:t>
            </a:r>
            <a:endParaRPr lang="en-US" altLang="zh-CN" sz="1000" dirty="0" smtClean="0"/>
          </a:p>
          <a:p>
            <a:r>
              <a:rPr lang="zh-CN" altLang="en-US" sz="1000" dirty="0" smtClean="0"/>
              <a:t>网络</a:t>
            </a:r>
            <a:endParaRPr lang="zh-CN" alt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5370780" y="4454923"/>
            <a:ext cx="34471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/>
              <a:t>结账（</a:t>
            </a:r>
            <a:r>
              <a:rPr lang="en-US" altLang="zh-CN" sz="1000" b="1" dirty="0" smtClean="0"/>
              <a:t>MPOS</a:t>
            </a:r>
            <a:r>
              <a:rPr lang="zh-CN" altLang="en-US" sz="1000" b="1" dirty="0" smtClean="0"/>
              <a:t>可以连接中心端）：</a:t>
            </a:r>
            <a:endParaRPr lang="en-US" altLang="zh-CN" sz="1000" b="1" dirty="0" smtClean="0"/>
          </a:p>
          <a:p>
            <a:r>
              <a:rPr lang="en-US" altLang="zh-CN" sz="1000" dirty="0" smtClean="0"/>
              <a:t>1.</a:t>
            </a:r>
            <a:r>
              <a:rPr lang="zh-CN" altLang="en-US" sz="1000" dirty="0"/>
              <a:t>正常</a:t>
            </a:r>
            <a:r>
              <a:rPr lang="zh-CN" altLang="en-US" sz="1000" dirty="0" smtClean="0"/>
              <a:t>结账；（为了保证餐厅端不会出现漏结账，应该是只有走叫制的订单都要经过人工确认）</a:t>
            </a:r>
            <a:endParaRPr lang="zh-CN" altLang="en-US" sz="1000" dirty="0"/>
          </a:p>
        </p:txBody>
      </p:sp>
      <p:cxnSp>
        <p:nvCxnSpPr>
          <p:cNvPr id="2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1" idx="1"/>
            <a:endCxn id="8" idx="3"/>
          </p:cNvCxnSpPr>
          <p:nvPr/>
        </p:nvCxnSpPr>
        <p:spPr>
          <a:xfrm flipH="1">
            <a:off x="3194050" y="2124419"/>
            <a:ext cx="444000" cy="1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5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异常下单</a:t>
            </a:r>
            <a:r>
              <a:rPr lang="en-US" altLang="zh-CN" dirty="0" smtClean="0"/>
              <a:t>-</a:t>
            </a:r>
            <a:r>
              <a:rPr lang="zh-CN" altLang="en-US" dirty="0" smtClean="0"/>
              <a:t>餐点端与中心端离线</a:t>
            </a:r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2504702"/>
            <a:ext cx="504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999121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6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42704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" y="1998436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908436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1121413" y="2124436"/>
            <a:ext cx="992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195748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扫码点餐应用</a:t>
            </a:r>
            <a:endParaRPr lang="zh-CN" altLang="en-US" sz="900" dirty="0"/>
          </a:p>
        </p:txBody>
      </p:sp>
      <p:cxnSp>
        <p:nvCxnSpPr>
          <p:cNvPr id="3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flipV="1">
            <a:off x="2654050" y="1447748"/>
            <a:ext cx="0" cy="4606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十字形 12"/>
          <p:cNvSpPr/>
          <p:nvPr/>
        </p:nvSpPr>
        <p:spPr>
          <a:xfrm rot="18851109">
            <a:off x="2561004" y="2473469"/>
            <a:ext cx="198052" cy="198052"/>
          </a:xfrm>
          <a:prstGeom prst="plus">
            <a:avLst>
              <a:gd name="adj" fmla="val 403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70780" y="878185"/>
            <a:ext cx="37046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/>
              <a:t>离线提示：</a:t>
            </a:r>
            <a:endParaRPr lang="en-US" altLang="zh-CN" sz="1000" b="1" dirty="0" smtClean="0"/>
          </a:p>
          <a:p>
            <a:r>
              <a:rPr lang="en-US" altLang="zh-CN" sz="1000" dirty="0" smtClean="0"/>
              <a:t>1.</a:t>
            </a:r>
            <a:r>
              <a:rPr lang="zh-CN" altLang="en-US" sz="1000" dirty="0"/>
              <a:t>餐厅</a:t>
            </a:r>
            <a:r>
              <a:rPr lang="zh-CN" altLang="en-US" sz="1000" dirty="0" smtClean="0"/>
              <a:t>端</a:t>
            </a:r>
            <a:r>
              <a:rPr lang="zh-CN" altLang="en-US" sz="1000" dirty="0" smtClean="0">
                <a:solidFill>
                  <a:srgbClr val="FF0000"/>
                </a:solidFill>
              </a:rPr>
              <a:t>每分钟向总部端发送一次心跳，连续三次心跳失败</a:t>
            </a:r>
            <a:r>
              <a:rPr lang="zh-CN" altLang="en-US" sz="1000" dirty="0" smtClean="0"/>
              <a:t>，在</a:t>
            </a:r>
            <a:r>
              <a:rPr lang="en-US" altLang="zh-CN" sz="1000" dirty="0" smtClean="0"/>
              <a:t>Counter</a:t>
            </a:r>
            <a:r>
              <a:rPr lang="zh-CN" altLang="en-US" sz="1000" dirty="0" smtClean="0"/>
              <a:t>上提示（建议采用扫码或</a:t>
            </a:r>
            <a:r>
              <a:rPr lang="en-US" altLang="zh-CN" sz="1000" dirty="0" err="1" smtClean="0"/>
              <a:t>mpos</a:t>
            </a:r>
            <a:r>
              <a:rPr lang="zh-CN" altLang="en-US" sz="1000" dirty="0" smtClean="0"/>
              <a:t>点单）；</a:t>
            </a:r>
            <a:endParaRPr lang="en-US" altLang="zh-CN" sz="1000" dirty="0" smtClean="0"/>
          </a:p>
          <a:p>
            <a:r>
              <a:rPr lang="en-US" altLang="zh-CN" sz="1000" dirty="0" smtClean="0"/>
              <a:t>2.</a:t>
            </a:r>
            <a:r>
              <a:rPr lang="zh-CN" altLang="en-US" sz="1000" dirty="0" smtClean="0"/>
              <a:t>餐厅端与中心端离线后，仍然进行心跳检测，连接上后，</a:t>
            </a:r>
            <a:r>
              <a:rPr lang="en-US" altLang="zh-CN" sz="1000" dirty="0" smtClean="0"/>
              <a:t>Counter</a:t>
            </a:r>
            <a:r>
              <a:rPr lang="zh-CN" altLang="en-US" sz="1000" dirty="0" smtClean="0"/>
              <a:t>上提示离线恢复；</a:t>
            </a:r>
            <a:endParaRPr lang="zh-CN" altLang="en-US" sz="1000" dirty="0"/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279130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餐厅端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3627585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KDS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1998419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Order Center</a:t>
            </a:r>
            <a:endParaRPr lang="zh-CN" altLang="en-US" sz="900" dirty="0"/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1195748"/>
            <a:ext cx="1143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外带、外送等渠道</a:t>
            </a:r>
            <a:endParaRPr lang="zh-CN" altLang="en-US" sz="900" dirty="0"/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V="1">
            <a:off x="4178050" y="1447748"/>
            <a:ext cx="6600" cy="5506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2654050" y="2340436"/>
            <a:ext cx="0" cy="4508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54050" y="3223309"/>
            <a:ext cx="0" cy="4042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370780" y="1831406"/>
            <a:ext cx="370464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/>
              <a:t>银二代备份下单：</a:t>
            </a:r>
            <a:endParaRPr lang="en-US" altLang="zh-CN" sz="1000" dirty="0" smtClean="0"/>
          </a:p>
          <a:p>
            <a:r>
              <a:rPr lang="en-US" altLang="zh-CN" sz="1000" dirty="0" smtClean="0"/>
              <a:t>1.</a:t>
            </a:r>
            <a:r>
              <a:rPr lang="zh-CN" altLang="en-US" sz="1000" dirty="0" smtClean="0"/>
              <a:t>餐厅服务人员将一台银二代接入底座，保证银二代支持</a:t>
            </a:r>
            <a:r>
              <a:rPr lang="en-US" altLang="zh-CN" sz="1000" dirty="0" smtClean="0"/>
              <a:t>4G</a:t>
            </a:r>
            <a:r>
              <a:rPr lang="zh-CN" altLang="en-US" sz="1000" dirty="0" smtClean="0"/>
              <a:t>和餐厅网络双联通；</a:t>
            </a:r>
            <a:endParaRPr lang="en-US" altLang="zh-CN" sz="1000" dirty="0" smtClean="0"/>
          </a:p>
          <a:p>
            <a:r>
              <a:rPr lang="en-US" altLang="zh-CN" sz="1000" dirty="0" smtClean="0"/>
              <a:t>2.</a:t>
            </a:r>
            <a:r>
              <a:rPr lang="zh-CN" altLang="en-US" sz="1000" dirty="0" smtClean="0"/>
              <a:t>扫码点餐报文推到总部端后，总部端通过</a:t>
            </a:r>
            <a:r>
              <a:rPr lang="en-US" altLang="zh-CN" sz="1000" dirty="0" smtClean="0"/>
              <a:t>order-router</a:t>
            </a:r>
            <a:r>
              <a:rPr lang="zh-CN" altLang="en-US" sz="1000" dirty="0" smtClean="0"/>
              <a:t>推送到餐厅端和</a:t>
            </a:r>
            <a:r>
              <a:rPr lang="en-US" altLang="zh-CN" sz="1000" dirty="0" smtClean="0"/>
              <a:t>OC</a:t>
            </a:r>
            <a:r>
              <a:rPr lang="zh-CN" altLang="en-US" sz="1000" dirty="0" smtClean="0"/>
              <a:t>，当餐厅端推送失败后（包括双站尝试）后，消息推送到</a:t>
            </a:r>
            <a:r>
              <a:rPr lang="en-US" altLang="zh-CN" sz="1000" dirty="0" smtClean="0"/>
              <a:t>OC</a:t>
            </a:r>
            <a:r>
              <a:rPr lang="zh-CN" altLang="en-US" sz="1000" dirty="0" smtClean="0"/>
              <a:t>（</a:t>
            </a:r>
            <a:r>
              <a:rPr lang="zh-CN" altLang="en-US" sz="1000" dirty="0">
                <a:solidFill>
                  <a:srgbClr val="FF0000"/>
                </a:solidFill>
              </a:rPr>
              <a:t>异常下单，需要补充</a:t>
            </a:r>
            <a:r>
              <a:rPr lang="en-US" altLang="zh-CN" sz="1000" dirty="0" smtClean="0">
                <a:solidFill>
                  <a:srgbClr val="FF0000"/>
                </a:solidFill>
              </a:rPr>
              <a:t>COUNTER_ORDER_KDS</a:t>
            </a:r>
            <a:r>
              <a:rPr lang="zh-CN" altLang="en-US" sz="1000" dirty="0" smtClean="0">
                <a:solidFill>
                  <a:srgbClr val="FF0000"/>
                </a:solidFill>
              </a:rPr>
              <a:t>推送</a:t>
            </a:r>
            <a:r>
              <a:rPr lang="en-US" altLang="zh-CN" sz="1000" dirty="0" smtClean="0">
                <a:solidFill>
                  <a:srgbClr val="FF0000"/>
                </a:solidFill>
              </a:rPr>
              <a:t>OC</a:t>
            </a:r>
            <a:r>
              <a:rPr lang="zh-CN" altLang="en-US" sz="1000" dirty="0" smtClean="0"/>
              <a:t>）；</a:t>
            </a:r>
            <a:endParaRPr lang="en-US" altLang="zh-CN" sz="1000" dirty="0" smtClean="0"/>
          </a:p>
          <a:p>
            <a:r>
              <a:rPr lang="en-US" altLang="zh-CN" sz="1000" dirty="0"/>
              <a:t>3.</a:t>
            </a:r>
            <a:r>
              <a:rPr lang="zh-CN" altLang="en-US" sz="1000" dirty="0"/>
              <a:t>银二代通过定时轮训的方式访问</a:t>
            </a:r>
            <a:r>
              <a:rPr lang="en-US" altLang="zh-CN" sz="1000" dirty="0" err="1"/>
              <a:t>oc</a:t>
            </a:r>
            <a:r>
              <a:rPr lang="zh-CN" altLang="en-US" sz="1000" dirty="0"/>
              <a:t>获取该订单</a:t>
            </a:r>
            <a:r>
              <a:rPr lang="zh-CN" altLang="en-US" sz="1000" dirty="0" smtClean="0"/>
              <a:t>报文（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如何保证推得银二代是放在底座上的银二代呢？？？</a:t>
            </a:r>
            <a:r>
              <a:rPr lang="zh-CN" altLang="en-US" sz="1000" dirty="0" smtClean="0"/>
              <a:t>）；</a:t>
            </a:r>
            <a:endParaRPr lang="en-US" altLang="zh-CN" sz="1000" dirty="0"/>
          </a:p>
          <a:p>
            <a:r>
              <a:rPr lang="en-US" altLang="zh-CN" sz="1000" dirty="0" smtClean="0"/>
              <a:t>4.</a:t>
            </a:r>
            <a:r>
              <a:rPr lang="zh-CN" altLang="en-US" sz="1000" dirty="0" smtClean="0"/>
              <a:t>餐厅端提供接口，当银二代获取该订单报文后，调用餐厅端接口（新建），将数据推送给餐厅端（涉及到</a:t>
            </a:r>
            <a:r>
              <a:rPr lang="en-US" altLang="zh-CN" sz="1000" dirty="0" smtClean="0"/>
              <a:t>OC_ORDER_STORE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COUNTER_ORDER_KDS</a:t>
            </a:r>
            <a:r>
              <a:rPr lang="zh-CN" altLang="en-US" sz="1000" dirty="0" smtClean="0"/>
              <a:t>、</a:t>
            </a:r>
            <a:r>
              <a:rPr lang="en-US" altLang="zh-CN" sz="1000" dirty="0"/>
              <a:t>COUNTER_ORDER_OC</a:t>
            </a:r>
            <a:r>
              <a:rPr lang="zh-CN" altLang="en-US" sz="1000" dirty="0"/>
              <a:t>和</a:t>
            </a:r>
            <a:r>
              <a:rPr lang="en-US" altLang="zh-CN" sz="1000" dirty="0" smtClean="0"/>
              <a:t>SWEEP_ORDER_OC</a:t>
            </a:r>
            <a:r>
              <a:rPr lang="zh-CN" altLang="en-US" sz="1000" dirty="0" smtClean="0"/>
              <a:t>报文数据）（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对于回传的报文比如</a:t>
            </a:r>
            <a:r>
              <a:rPr lang="en-US" altLang="zh-CN" sz="1000" b="1" dirty="0">
                <a:solidFill>
                  <a:srgbClr val="FF0000"/>
                </a:solidFill>
              </a:rPr>
              <a:t>KDS_ORDER_OC 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如何处理呢？）；</a:t>
            </a:r>
            <a:endParaRPr lang="en-US" altLang="zh-CN" sz="1000" b="1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/>
              <a:t>5.</a:t>
            </a:r>
            <a:r>
              <a:rPr lang="zh-CN" altLang="en-US" sz="1000" dirty="0" smtClean="0"/>
              <a:t>假设银二代尝试几次无法成功调用餐厅端接口传输数据，银二代需要打印小票（同之前的异常下单）打印小票和推送餐厅端动作是互斥的；</a:t>
            </a:r>
            <a:endParaRPr lang="en-US" altLang="zh-CN" sz="1000" dirty="0" smtClean="0"/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6.</a:t>
            </a:r>
            <a:r>
              <a:rPr lang="zh-CN" altLang="en-US" sz="1000" dirty="0" smtClean="0">
                <a:solidFill>
                  <a:srgbClr val="FF0000"/>
                </a:solidFill>
              </a:rPr>
              <a:t>打印小票需要区分</a:t>
            </a:r>
            <a:r>
              <a:rPr lang="en-US" altLang="zh-CN" sz="1000" dirty="0" smtClean="0">
                <a:solidFill>
                  <a:srgbClr val="FF0000"/>
                </a:solidFill>
              </a:rPr>
              <a:t>COUNTER_ORDER_KDS</a:t>
            </a:r>
            <a:r>
              <a:rPr lang="zh-CN" altLang="en-US" sz="1000" dirty="0" smtClean="0">
                <a:solidFill>
                  <a:srgbClr val="FF0000"/>
                </a:solidFill>
              </a:rPr>
              <a:t>和</a:t>
            </a:r>
            <a:r>
              <a:rPr lang="en-US" altLang="zh-CN" sz="1000" dirty="0" smtClean="0">
                <a:solidFill>
                  <a:srgbClr val="FF0000"/>
                </a:solidFill>
              </a:rPr>
              <a:t>COUNTER_ORDER_OC</a:t>
            </a:r>
            <a:r>
              <a:rPr lang="zh-CN" altLang="en-US" sz="1000" dirty="0" smtClean="0">
                <a:solidFill>
                  <a:srgbClr val="FF0000"/>
                </a:solidFill>
              </a:rPr>
              <a:t>，不要打印重复。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  <p:sp>
        <p:nvSpPr>
          <p:cNvPr id="5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3052847"/>
            <a:ext cx="1080000" cy="440641"/>
          </a:xfrm>
          <a:prstGeom prst="rect">
            <a:avLst/>
          </a:prstGeom>
          <a:solidFill>
            <a:srgbClr val="F78E1E"/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银二代备份下单渠道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4178050" y="2250419"/>
            <a:ext cx="0" cy="802428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3"/>
            <a:endCxn id="54" idx="1"/>
          </p:cNvCxnSpPr>
          <p:nvPr/>
        </p:nvCxnSpPr>
        <p:spPr>
          <a:xfrm>
            <a:off x="3194050" y="3007309"/>
            <a:ext cx="444000" cy="265859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096306" y="2557928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/>
              <a:t>4G</a:t>
            </a:r>
            <a:endParaRPr lang="zh-CN" altLang="en-US" sz="900" dirty="0"/>
          </a:p>
        </p:txBody>
      </p:sp>
      <p:sp>
        <p:nvSpPr>
          <p:cNvPr id="63" name="矩形 62"/>
          <p:cNvSpPr/>
          <p:nvPr/>
        </p:nvSpPr>
        <p:spPr>
          <a:xfrm>
            <a:off x="3161231" y="317023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餐厅</a:t>
            </a:r>
            <a:endParaRPr lang="en-US" altLang="zh-CN" sz="1000" dirty="0" smtClean="0"/>
          </a:p>
          <a:p>
            <a:r>
              <a:rPr lang="zh-CN" altLang="en-US" sz="1000" dirty="0" smtClean="0"/>
              <a:t>网络</a:t>
            </a:r>
            <a:endParaRPr lang="zh-CN" altLang="en-US" sz="1000" dirty="0"/>
          </a:p>
        </p:txBody>
      </p: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>
            <a:off x="3194050" y="2124419"/>
            <a:ext cx="444000" cy="1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49862" y="4327596"/>
            <a:ext cx="42154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/>
              <a:t>报文调整（扫码点餐和</a:t>
            </a:r>
            <a:r>
              <a:rPr lang="en-US" altLang="zh-CN" sz="1000" b="1" dirty="0"/>
              <a:t>counter</a:t>
            </a:r>
            <a:r>
              <a:rPr lang="zh-CN" altLang="en-US" sz="1000" b="1" dirty="0" smtClean="0"/>
              <a:t>）</a:t>
            </a:r>
            <a:endParaRPr lang="en-US" altLang="zh-CN" sz="1000" b="1" dirty="0" smtClean="0"/>
          </a:p>
          <a:p>
            <a:r>
              <a:rPr lang="en-US" altLang="zh-CN" sz="1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000" dirty="0" smtClean="0">
                <a:solidFill>
                  <a:srgbClr val="FF0000"/>
                </a:solidFill>
              </a:rPr>
              <a:t>、除了订单全量产品（包括</a:t>
            </a:r>
            <a:r>
              <a:rPr lang="en-US" altLang="zh-CN" sz="1000" dirty="0" smtClean="0">
                <a:solidFill>
                  <a:srgbClr val="FF0000"/>
                </a:solidFill>
              </a:rPr>
              <a:t>condiment</a:t>
            </a:r>
            <a:r>
              <a:rPr lang="zh-CN" altLang="en-US" sz="1000" dirty="0" smtClean="0">
                <a:solidFill>
                  <a:srgbClr val="FF0000"/>
                </a:solidFill>
              </a:rPr>
              <a:t>和</a:t>
            </a:r>
            <a:r>
              <a:rPr lang="en-US" altLang="zh-CN" sz="1000" dirty="0" smtClean="0">
                <a:solidFill>
                  <a:srgbClr val="FF0000"/>
                </a:solidFill>
              </a:rPr>
              <a:t>modify</a:t>
            </a:r>
            <a:r>
              <a:rPr lang="zh-CN" altLang="en-US" sz="1000" dirty="0" smtClean="0">
                <a:solidFill>
                  <a:srgbClr val="FF0000"/>
                </a:solidFill>
              </a:rPr>
              <a:t>）之外，还要增加本次改单信息，增加部分标记为本次调整；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2</a:t>
            </a:r>
            <a:r>
              <a:rPr lang="zh-CN" altLang="en-US" sz="1000" dirty="0" smtClean="0">
                <a:solidFill>
                  <a:srgbClr val="FF0000"/>
                </a:solidFill>
              </a:rPr>
              <a:t>、订单层增加是否已出票，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5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异常下单</a:t>
            </a:r>
            <a:r>
              <a:rPr lang="en-US" altLang="zh-CN" dirty="0" smtClean="0"/>
              <a:t>-</a:t>
            </a:r>
            <a:r>
              <a:rPr lang="zh-CN" altLang="en-US" dirty="0" smtClean="0"/>
              <a:t>餐点端与中心端离线</a:t>
            </a:r>
            <a:endParaRPr lang="en-US" dirty="0"/>
          </a:p>
        </p:txBody>
      </p:sp>
      <p:sp>
        <p:nvSpPr>
          <p:cNvPr id="6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42704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53" name="矩形 52"/>
          <p:cNvSpPr/>
          <p:nvPr/>
        </p:nvSpPr>
        <p:spPr>
          <a:xfrm>
            <a:off x="2951260" y="1655246"/>
            <a:ext cx="352574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/>
              <a:t>备份渠道效率</a:t>
            </a:r>
            <a:r>
              <a:rPr lang="zh-CN" altLang="en-US" sz="1050" b="1" dirty="0" smtClean="0"/>
              <a:t>差（基本通过打印小票下单）：</a:t>
            </a:r>
            <a:endParaRPr lang="en-US" altLang="zh-CN" sz="1050" b="1" dirty="0" smtClean="0"/>
          </a:p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改造总部端异常下单实现方式，继续推送餐厅端实现；</a:t>
            </a:r>
            <a:endParaRPr lang="en-US" altLang="zh-CN" sz="1050" dirty="0" smtClean="0"/>
          </a:p>
          <a:p>
            <a:r>
              <a:rPr lang="en-US" altLang="zh-CN" sz="1050" dirty="0"/>
              <a:t>2</a:t>
            </a:r>
            <a:r>
              <a:rPr lang="en-US" altLang="zh-CN" sz="1050" dirty="0" smtClean="0"/>
              <a:t>.</a:t>
            </a:r>
            <a:r>
              <a:rPr lang="zh-CN" altLang="en-US" sz="1050" dirty="0" smtClean="0"/>
              <a:t>如果超过一定时间，不再推送；</a:t>
            </a:r>
            <a:endParaRPr lang="en-US" altLang="zh-CN" sz="1050" dirty="0" smtClean="0"/>
          </a:p>
        </p:txBody>
      </p:sp>
      <p:sp>
        <p:nvSpPr>
          <p:cNvPr id="29" name="矩形 28"/>
          <p:cNvSpPr/>
          <p:nvPr/>
        </p:nvSpPr>
        <p:spPr>
          <a:xfrm>
            <a:off x="2951260" y="954312"/>
            <a:ext cx="40464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 smtClean="0"/>
              <a:t>备份通路的效率高（基本不会打印小票下单）：</a:t>
            </a:r>
            <a:endParaRPr lang="en-US" altLang="zh-CN" sz="1050" b="1" dirty="0" smtClean="0"/>
          </a:p>
          <a:p>
            <a:r>
              <a:rPr lang="zh-CN" altLang="en-US" sz="1050" dirty="0" smtClean="0"/>
              <a:t>总部端推送到</a:t>
            </a:r>
            <a:r>
              <a:rPr lang="en-US" altLang="zh-CN" sz="1050" dirty="0" smtClean="0"/>
              <a:t>OC</a:t>
            </a:r>
            <a:r>
              <a:rPr lang="zh-CN" altLang="en-US" sz="1050" dirty="0" smtClean="0"/>
              <a:t>的异常下单数据，在总部端不会重试；</a:t>
            </a:r>
            <a:endParaRPr lang="zh-CN" altLang="en-US" sz="1050" dirty="0"/>
          </a:p>
        </p:txBody>
      </p:sp>
      <p:sp>
        <p:nvSpPr>
          <p:cNvPr id="30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565" y="1369810"/>
            <a:ext cx="866443" cy="440641"/>
          </a:xfrm>
          <a:prstGeom prst="rect">
            <a:avLst/>
          </a:prstGeom>
          <a:solidFill>
            <a:srgbClr val="F78E1E"/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银二代备份下单渠道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9" name="肘形连接符 8"/>
          <p:cNvCxnSpPr>
            <a:stCxn id="30" idx="0"/>
            <a:endCxn id="29" idx="1"/>
          </p:cNvCxnSpPr>
          <p:nvPr/>
        </p:nvCxnSpPr>
        <p:spPr>
          <a:xfrm rot="5400000" flipH="1" flipV="1">
            <a:off x="2231649" y="650200"/>
            <a:ext cx="207749" cy="1231473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0" idx="2"/>
            <a:endCxn id="53" idx="1"/>
          </p:cNvCxnSpPr>
          <p:nvPr/>
        </p:nvCxnSpPr>
        <p:spPr>
          <a:xfrm rot="16200000" flipH="1">
            <a:off x="2268855" y="1261382"/>
            <a:ext cx="133336" cy="1231473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49" idx="0"/>
          </p:cNvCxnSpPr>
          <p:nvPr/>
        </p:nvCxnSpPr>
        <p:spPr>
          <a:xfrm flipH="1">
            <a:off x="2479068" y="2232327"/>
            <a:ext cx="1356334" cy="83318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30916" y="3065515"/>
            <a:ext cx="389630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 smtClean="0"/>
              <a:t>订单报文时序性：</a:t>
            </a:r>
            <a:endParaRPr lang="en-US" altLang="zh-CN" sz="1050" b="1" dirty="0" smtClean="0"/>
          </a:p>
          <a:p>
            <a:r>
              <a:rPr lang="en-US" altLang="zh-CN" sz="1050" dirty="0" smtClean="0"/>
              <a:t>1.</a:t>
            </a:r>
            <a:r>
              <a:rPr lang="zh-CN" altLang="en-US" sz="1050" dirty="0">
                <a:solidFill>
                  <a:srgbClr val="FF0000"/>
                </a:solidFill>
              </a:rPr>
              <a:t>扫码点餐自己定义时间戳，可以定义为发送的时间戳</a:t>
            </a:r>
            <a:r>
              <a:rPr lang="zh-CN" altLang="en-US" sz="1050" dirty="0" smtClean="0"/>
              <a:t>；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en-US" altLang="zh-CN" sz="1050" dirty="0">
                <a:solidFill>
                  <a:srgbClr val="FF0000"/>
                </a:solidFill>
              </a:rPr>
              <a:t> </a:t>
            </a:r>
            <a:r>
              <a:rPr lang="en-US" altLang="zh-CN" sz="1050" dirty="0" err="1" smtClean="0">
                <a:solidFill>
                  <a:srgbClr val="FF0000"/>
                </a:solidFill>
              </a:rPr>
              <a:t>mpos</a:t>
            </a:r>
            <a:r>
              <a:rPr lang="zh-CN" altLang="en-US" sz="1050" dirty="0" smtClean="0">
                <a:solidFill>
                  <a:srgbClr val="FF0000"/>
                </a:solidFill>
              </a:rPr>
              <a:t>由于存在多种报文数据，所以间</a:t>
            </a:r>
            <a:r>
              <a:rPr lang="zh-CN" altLang="en-US" sz="1050" dirty="0">
                <a:solidFill>
                  <a:srgbClr val="FF0000"/>
                </a:solidFill>
              </a:rPr>
              <a:t>戳可以用服务端接收的时间</a:t>
            </a:r>
            <a:r>
              <a:rPr lang="zh-CN" altLang="en-US" sz="1050" dirty="0" smtClean="0"/>
              <a:t>；</a:t>
            </a:r>
            <a:endParaRPr lang="en-US" altLang="zh-CN" sz="1050" dirty="0" smtClean="0"/>
          </a:p>
          <a:p>
            <a:r>
              <a:rPr lang="en-US" altLang="zh-CN" sz="1050" dirty="0" smtClean="0"/>
              <a:t>3.KDS</a:t>
            </a:r>
            <a:r>
              <a:rPr lang="zh-CN" altLang="en-US" sz="1050" dirty="0" smtClean="0"/>
              <a:t>接收报文，根据时间戳和改单的详情来判断去重以及报文的先后顺序；（</a:t>
            </a:r>
            <a:r>
              <a:rPr lang="en-US" altLang="zh-CN" sz="1050" dirty="0" smtClean="0"/>
              <a:t>KDS</a:t>
            </a:r>
            <a:r>
              <a:rPr lang="zh-CN" altLang="en-US" sz="1050" dirty="0" smtClean="0"/>
              <a:t>上屏逻辑参见</a:t>
            </a:r>
            <a:r>
              <a:rPr lang="en-US" altLang="zh-CN" sz="1050" dirty="0" smtClean="0"/>
              <a:t>6</a:t>
            </a:r>
            <a:r>
              <a:rPr lang="zh-CN" altLang="en-US" sz="1050" dirty="0" smtClean="0"/>
              <a:t>月</a:t>
            </a:r>
            <a:r>
              <a:rPr lang="en-US" altLang="zh-CN" sz="1050" dirty="0" smtClean="0"/>
              <a:t>3</a:t>
            </a:r>
            <a:r>
              <a:rPr lang="zh-CN" altLang="en-US" sz="1050" dirty="0" smtClean="0"/>
              <a:t>号邮件内容）</a:t>
            </a:r>
            <a:endParaRPr lang="en-US" altLang="zh-CN" sz="1050" dirty="0" smtClean="0"/>
          </a:p>
        </p:txBody>
      </p:sp>
      <p:sp>
        <p:nvSpPr>
          <p:cNvPr id="50" name="矩形 49"/>
          <p:cNvSpPr/>
          <p:nvPr/>
        </p:nvSpPr>
        <p:spPr>
          <a:xfrm>
            <a:off x="4791118" y="3120765"/>
            <a:ext cx="397950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 smtClean="0"/>
              <a:t>餐厅端存储：</a:t>
            </a:r>
            <a:endParaRPr lang="en-US" altLang="zh-CN" sz="1050" b="1" dirty="0" smtClean="0"/>
          </a:p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异常下单，银二代从</a:t>
            </a:r>
            <a:r>
              <a:rPr lang="en-US" altLang="zh-CN" sz="1050" dirty="0" smtClean="0"/>
              <a:t>OC</a:t>
            </a:r>
            <a:r>
              <a:rPr lang="zh-CN" altLang="en-US" sz="1050" dirty="0" smtClean="0"/>
              <a:t>获取的事件，保证该</a:t>
            </a:r>
            <a:r>
              <a:rPr lang="en-US" altLang="zh-CN" sz="1050" dirty="0" err="1"/>
              <a:t>msgId</a:t>
            </a:r>
            <a:r>
              <a:rPr lang="zh-CN" altLang="en-US" sz="1050" dirty="0" smtClean="0"/>
              <a:t>和总部端保存的</a:t>
            </a:r>
            <a:r>
              <a:rPr lang="en-US" altLang="zh-CN" sz="1050" dirty="0" err="1"/>
              <a:t>msgId</a:t>
            </a:r>
            <a:r>
              <a:rPr lang="zh-CN" altLang="en-US" sz="1050" dirty="0" smtClean="0"/>
              <a:t>是相同的（总部端并行像餐厅端发消息）；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餐厅端根据</a:t>
            </a:r>
            <a:r>
              <a:rPr lang="en-US" altLang="zh-CN" sz="1050" dirty="0" err="1"/>
              <a:t>msgId</a:t>
            </a:r>
            <a:r>
              <a:rPr lang="zh-CN" altLang="en-US" sz="1050" dirty="0" smtClean="0"/>
              <a:t>就可以判断去重数据（数据可能来自总部端也可能来自于银二代备份）</a:t>
            </a:r>
            <a:endParaRPr lang="en-US" altLang="zh-CN" sz="1050" dirty="0" smtClean="0"/>
          </a:p>
        </p:txBody>
      </p:sp>
      <p:cxnSp>
        <p:nvCxnSpPr>
          <p:cNvPr id="52" name="直接箭头连接符 51"/>
          <p:cNvCxnSpPr>
            <a:stCxn id="53" idx="2"/>
            <a:endCxn id="50" idx="0"/>
          </p:cNvCxnSpPr>
          <p:nvPr/>
        </p:nvCxnSpPr>
        <p:spPr>
          <a:xfrm>
            <a:off x="4714130" y="2232327"/>
            <a:ext cx="2066739" cy="88843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5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异常下单</a:t>
            </a:r>
            <a:r>
              <a:rPr lang="en-US" altLang="zh-CN" dirty="0" smtClean="0"/>
              <a:t>-</a:t>
            </a:r>
            <a:r>
              <a:rPr lang="zh-CN" altLang="en-US" dirty="0" smtClean="0"/>
              <a:t>餐厅端不可用</a:t>
            </a:r>
            <a:endParaRPr 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3985BA27-BC43-4BA9-B2B7-D2D35FB369F4}"/>
              </a:ext>
            </a:extLst>
          </p:cNvPr>
          <p:cNvCxnSpPr>
            <a:cxnSpLocks/>
          </p:cNvCxnSpPr>
          <p:nvPr/>
        </p:nvCxnSpPr>
        <p:spPr>
          <a:xfrm>
            <a:off x="0" y="2504702"/>
            <a:ext cx="504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3">
            <a:extLst>
              <a:ext uri="{FF2B5EF4-FFF2-40B4-BE49-F238E27FC236}">
                <a16:creationId xmlns:a16="http://schemas.microsoft.com/office/drawing/2014/main" id="{38B796C6-27FA-4F02-BD03-63E333F891A3}"/>
              </a:ext>
            </a:extLst>
          </p:cNvPr>
          <p:cNvSpPr txBox="1"/>
          <p:nvPr/>
        </p:nvSpPr>
        <p:spPr>
          <a:xfrm>
            <a:off x="0" y="999121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6" name="TextBox 63">
            <a:extLst>
              <a:ext uri="{FF2B5EF4-FFF2-40B4-BE49-F238E27FC236}">
                <a16:creationId xmlns:a16="http://schemas.microsoft.com/office/drawing/2014/main" id="{51727318-B455-4563-8399-1F712D30665B}"/>
              </a:ext>
            </a:extLst>
          </p:cNvPr>
          <p:cNvSpPr txBox="1"/>
          <p:nvPr/>
        </p:nvSpPr>
        <p:spPr>
          <a:xfrm>
            <a:off x="0" y="4270449"/>
            <a:ext cx="530915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" y="1998436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MPOS </a:t>
            </a:r>
            <a:r>
              <a:rPr lang="zh-CN" altLang="en-US" sz="900" dirty="0"/>
              <a:t>终端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908436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1121413" y="2124436"/>
            <a:ext cx="99263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1195748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扫码点餐应用</a:t>
            </a:r>
            <a:endParaRPr lang="zh-CN" altLang="en-US" sz="900" dirty="0"/>
          </a:p>
        </p:txBody>
      </p:sp>
      <p:cxnSp>
        <p:nvCxnSpPr>
          <p:cNvPr id="3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flipV="1">
            <a:off x="2654050" y="1447748"/>
            <a:ext cx="0" cy="4606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十字形 12"/>
          <p:cNvSpPr/>
          <p:nvPr/>
        </p:nvSpPr>
        <p:spPr>
          <a:xfrm rot="18851109">
            <a:off x="2549504" y="3295211"/>
            <a:ext cx="198052" cy="198052"/>
          </a:xfrm>
          <a:prstGeom prst="plus">
            <a:avLst>
              <a:gd name="adj" fmla="val 403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2791309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餐厅端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050" y="3627585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>
                <a:solidFill>
                  <a:srgbClr val="C00000"/>
                </a:solidFill>
              </a:rPr>
              <a:t>KDS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1998419"/>
            <a:ext cx="1080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900" dirty="0" smtClean="0"/>
              <a:t>Order Center</a:t>
            </a:r>
            <a:endParaRPr lang="zh-CN" altLang="en-US" sz="900" dirty="0"/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1195748"/>
            <a:ext cx="1143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/>
              <a:t>外带、外送等渠道</a:t>
            </a:r>
            <a:endParaRPr lang="zh-CN" altLang="en-US" sz="900" dirty="0"/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V="1">
            <a:off x="4178050" y="1447748"/>
            <a:ext cx="6600" cy="5506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8" idx="0"/>
            <a:endCxn id="8" idx="2"/>
          </p:cNvCxnSpPr>
          <p:nvPr/>
        </p:nvCxnSpPr>
        <p:spPr>
          <a:xfrm flipV="1">
            <a:off x="2654050" y="2340436"/>
            <a:ext cx="0" cy="4508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54050" y="3223309"/>
            <a:ext cx="0" cy="4042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370780" y="1998419"/>
            <a:ext cx="3447144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 smtClean="0"/>
              <a:t>餐厅端无法将订单状态推送到</a:t>
            </a:r>
            <a:r>
              <a:rPr lang="en-US" altLang="zh-CN" sz="1050" b="1" dirty="0" smtClean="0"/>
              <a:t>KDS</a:t>
            </a:r>
            <a:r>
              <a:rPr lang="zh-CN" altLang="en-US" sz="1050" b="1" dirty="0" smtClean="0"/>
              <a:t>的时候：</a:t>
            </a:r>
            <a:endParaRPr lang="en-US" altLang="zh-CN" sz="1050" b="1" dirty="0" smtClean="0"/>
          </a:p>
          <a:p>
            <a:endParaRPr lang="en-US" altLang="zh-CN" sz="1050" dirty="0" smtClean="0"/>
          </a:p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针对扫码点餐、</a:t>
            </a:r>
            <a:r>
              <a:rPr lang="en-US" altLang="zh-CN" sz="1050" dirty="0" err="1" smtClean="0"/>
              <a:t>mpos</a:t>
            </a:r>
            <a:r>
              <a:rPr lang="zh-CN" altLang="en-US" sz="1050" dirty="0" smtClean="0"/>
              <a:t>下单的订单报文，由餐厅端上传到总部端；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类似于异常下单模式，总部端将订单报文推送到</a:t>
            </a:r>
            <a:r>
              <a:rPr lang="en-US" altLang="zh-CN" sz="1050" dirty="0" smtClean="0"/>
              <a:t>OC</a:t>
            </a:r>
            <a:r>
              <a:rPr lang="zh-CN" altLang="en-US" sz="1050" dirty="0" smtClean="0"/>
              <a:t>；</a:t>
            </a:r>
            <a:endParaRPr lang="en-US" altLang="zh-CN" sz="1050" dirty="0" smtClean="0"/>
          </a:p>
          <a:p>
            <a:r>
              <a:rPr lang="en-US" altLang="zh-CN" sz="1050" dirty="0" smtClean="0"/>
              <a:t>3.</a:t>
            </a:r>
            <a:r>
              <a:rPr lang="zh-CN" altLang="en-US" sz="1050" dirty="0" smtClean="0"/>
              <a:t>银二代定时轮训</a:t>
            </a:r>
            <a:r>
              <a:rPr lang="en-US" altLang="zh-CN" sz="1050" dirty="0" smtClean="0"/>
              <a:t>OC</a:t>
            </a:r>
            <a:r>
              <a:rPr lang="zh-CN" altLang="en-US" sz="1050" dirty="0" smtClean="0"/>
              <a:t>获取订单报文并打印小票</a:t>
            </a:r>
            <a:endParaRPr lang="en-US" altLang="zh-CN" sz="1050" dirty="0" smtClean="0"/>
          </a:p>
          <a:p>
            <a:r>
              <a:rPr lang="en-US" altLang="zh-CN" sz="1050" dirty="0" smtClean="0">
                <a:solidFill>
                  <a:srgbClr val="FF0000"/>
                </a:solidFill>
              </a:rPr>
              <a:t>4.</a:t>
            </a:r>
            <a:r>
              <a:rPr lang="zh-CN" altLang="en-US" sz="1050" dirty="0" smtClean="0">
                <a:solidFill>
                  <a:srgbClr val="FF0000"/>
                </a:solidFill>
              </a:rPr>
              <a:t>给</a:t>
            </a:r>
            <a:r>
              <a:rPr lang="en-US" altLang="zh-CN" sz="1050" dirty="0" smtClean="0">
                <a:solidFill>
                  <a:srgbClr val="FF0000"/>
                </a:solidFill>
              </a:rPr>
              <a:t>KDS</a:t>
            </a:r>
            <a:r>
              <a:rPr lang="zh-CN" altLang="en-US" sz="1050" dirty="0" smtClean="0">
                <a:solidFill>
                  <a:srgbClr val="FF0000"/>
                </a:solidFill>
              </a:rPr>
              <a:t>的报文都增加了时间戳，这里就不在需要修改时间戳，就是用订单报文带的时间戳即可；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en-US" altLang="zh-CN" sz="1050" dirty="0" smtClean="0">
                <a:solidFill>
                  <a:srgbClr val="FF0000"/>
                </a:solidFill>
              </a:rPr>
              <a:t>5.</a:t>
            </a:r>
            <a:r>
              <a:rPr lang="zh-CN" altLang="en-US" sz="1050" dirty="0" smtClean="0">
                <a:solidFill>
                  <a:srgbClr val="FF0000"/>
                </a:solidFill>
              </a:rPr>
              <a:t>报文修改参见与</a:t>
            </a:r>
            <a:r>
              <a:rPr lang="en-US" altLang="zh-CN" sz="1050" dirty="0" smtClean="0">
                <a:solidFill>
                  <a:srgbClr val="FF0000"/>
                </a:solidFill>
              </a:rPr>
              <a:t>6</a:t>
            </a:r>
            <a:r>
              <a:rPr lang="zh-CN" altLang="en-US" sz="1050" dirty="0" smtClean="0">
                <a:solidFill>
                  <a:srgbClr val="FF0000"/>
                </a:solidFill>
              </a:rPr>
              <a:t>月</a:t>
            </a:r>
            <a:r>
              <a:rPr lang="en-US" altLang="zh-CN" sz="1050" dirty="0" smtClean="0">
                <a:solidFill>
                  <a:srgbClr val="FF0000"/>
                </a:solidFill>
              </a:rPr>
              <a:t>3</a:t>
            </a:r>
            <a:r>
              <a:rPr lang="zh-CN" altLang="en-US" sz="1050" dirty="0" smtClean="0">
                <a:solidFill>
                  <a:srgbClr val="FF0000"/>
                </a:solidFill>
              </a:rPr>
              <a:t>号的邮件对报文的比较（新增订单时序、品项层新增是否本次调整和订单层新增是否已出票）</a:t>
            </a:r>
            <a:endParaRPr lang="en-US" altLang="zh-CN" sz="1050" dirty="0" smtClean="0">
              <a:solidFill>
                <a:srgbClr val="FF0000"/>
              </a:solidFill>
            </a:endParaRPr>
          </a:p>
        </p:txBody>
      </p:sp>
      <p:sp>
        <p:nvSpPr>
          <p:cNvPr id="5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050" y="3052847"/>
            <a:ext cx="1080000" cy="440641"/>
          </a:xfrm>
          <a:prstGeom prst="rect">
            <a:avLst/>
          </a:prstGeom>
          <a:solidFill>
            <a:srgbClr val="F78E1E"/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银二代备份下单渠道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4" idx="0"/>
            <a:endCxn id="41" idx="2"/>
          </p:cNvCxnSpPr>
          <p:nvPr/>
        </p:nvCxnSpPr>
        <p:spPr>
          <a:xfrm flipV="1">
            <a:off x="4178050" y="2250419"/>
            <a:ext cx="0" cy="802428"/>
          </a:xfrm>
          <a:prstGeom prst="straightConnector1">
            <a:avLst/>
          </a:prstGeom>
          <a:ln w="6350"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096306" y="2557928"/>
            <a:ext cx="3545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/>
              <a:t>4G</a:t>
            </a:r>
            <a:endParaRPr lang="zh-CN" altLang="en-US" sz="1000" dirty="0"/>
          </a:p>
        </p:txBody>
      </p: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>
            <a:off x="3194050" y="2124419"/>
            <a:ext cx="444000" cy="1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50243" y="4491923"/>
            <a:ext cx="8052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是否可以通过</a:t>
            </a:r>
            <a:r>
              <a:rPr lang="en-US" altLang="zh-CN" sz="2400" dirty="0" smtClean="0">
                <a:solidFill>
                  <a:srgbClr val="FF0000"/>
                </a:solidFill>
              </a:rPr>
              <a:t>Counter</a:t>
            </a:r>
            <a:r>
              <a:rPr lang="zh-CN" altLang="en-US" sz="2400" dirty="0" smtClean="0">
                <a:solidFill>
                  <a:srgbClr val="FF0000"/>
                </a:solidFill>
              </a:rPr>
              <a:t>出小票呢？这样就没有那么多链路了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681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38552</TotalTime>
  <Words>1218</Words>
  <Application>Microsoft Office PowerPoint</Application>
  <PresentationFormat>全屏显示(16:9)</PresentationFormat>
  <Paragraphs>103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异常下单-MPOS无法连接中心端</vt:lpstr>
      <vt:lpstr>异常下单-餐点端与中心端离线</vt:lpstr>
      <vt:lpstr>异常下单-餐点端与中心端离线</vt:lpstr>
      <vt:lpstr>异常下单-餐厅端不可用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Liu, Dehui</cp:lastModifiedBy>
  <cp:revision>3994</cp:revision>
  <cp:lastPrinted>2018-07-31T03:56:48Z</cp:lastPrinted>
  <dcterms:created xsi:type="dcterms:W3CDTF">2018-07-31T03:56:48Z</dcterms:created>
  <dcterms:modified xsi:type="dcterms:W3CDTF">2020-07-06T08:31:04Z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