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625" r:id="rId2"/>
    <p:sldId id="671" r:id="rId3"/>
    <p:sldId id="674" r:id="rId4"/>
    <p:sldId id="667" r:id="rId5"/>
    <p:sldId id="675" r:id="rId6"/>
    <p:sldId id="669" r:id="rId7"/>
    <p:sldId id="676" r:id="rId8"/>
    <p:sldId id="673" r:id="rId9"/>
    <p:sldId id="670" r:id="rId10"/>
  </p:sldIdLst>
  <p:sldSz cx="9144000" cy="5143500" type="screen16x9"/>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2880" userDrawn="1">
          <p15:clr>
            <a:srgbClr val="A4A3A4"/>
          </p15:clr>
        </p15:guide>
      </p15:sldGuideLst>
    </p:ext>
    <p:ext uri="{2D200454-40CA-4A62-9FC3-DE9A4176ACB9}">
      <p15:notesGuideLst xmlns:p15="http://schemas.microsoft.com/office/powerpoint/2012/main">
        <p15:guide id="1" orient="horz" pos="2518">
          <p15:clr>
            <a:srgbClr val="A4A3A4"/>
          </p15:clr>
        </p15:guide>
        <p15:guide id="2" pos="2235">
          <p15:clr>
            <a:srgbClr val="A4A3A4"/>
          </p15:clr>
        </p15:guide>
        <p15:guide id="3" pos="179">
          <p15:clr>
            <a:srgbClr val="A4A3A4"/>
          </p15:clr>
        </p15:guide>
        <p15:guide id="4" pos="42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8E1E"/>
    <a:srgbClr val="000000"/>
    <a:srgbClr val="135295"/>
    <a:srgbClr val="2C4B80"/>
    <a:srgbClr val="F18B00"/>
    <a:srgbClr val="CCFF99"/>
    <a:srgbClr val="999999"/>
    <a:srgbClr val="011E2D"/>
    <a:srgbClr val="032F46"/>
    <a:srgbClr val="0625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8318" autoAdjust="0"/>
  </p:normalViewPr>
  <p:slideViewPr>
    <p:cSldViewPr snapToGrid="0" showGuides="1">
      <p:cViewPr>
        <p:scale>
          <a:sx n="125" d="100"/>
          <a:sy n="125" d="100"/>
        </p:scale>
        <p:origin x="420" y="552"/>
      </p:cViewPr>
      <p:guideLst>
        <p:guide orient="horz"/>
        <p:guide pos="2880"/>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79" d="100"/>
          <a:sy n="79" d="100"/>
        </p:scale>
        <p:origin x="3984" y="200"/>
      </p:cViewPr>
      <p:guideLst>
        <p:guide orient="horz" pos="2518"/>
        <p:guide pos="2235"/>
        <p:guide pos="179"/>
        <p:guide pos="425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t>7/20/2020</a:t>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95924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a:t>
            </a:r>
            <a:r>
              <a:rPr lang="zh-CN" altLang="en-US" dirty="0" smtClean="0"/>
              <a:t>时间戳；</a:t>
            </a:r>
            <a:endParaRPr lang="en-US" altLang="zh-CN" dirty="0" smtClean="0"/>
          </a:p>
          <a:p>
            <a:pPr marL="0" indent="0">
              <a:buNone/>
            </a:pPr>
            <a:r>
              <a:rPr lang="en-US" altLang="zh-CN" dirty="0" smtClean="0"/>
              <a:t>2.</a:t>
            </a:r>
            <a:r>
              <a:rPr lang="zh-CN" altLang="en-US" dirty="0" smtClean="0"/>
              <a:t>本次更新，识别要上屏的内容，识别异常品项；</a:t>
            </a:r>
            <a:endParaRPr lang="en-US" altLang="zh-CN" dirty="0" smtClean="0"/>
          </a:p>
          <a:p>
            <a:pPr marL="0" indent="0">
              <a:buNone/>
            </a:pPr>
            <a:r>
              <a:rPr lang="en-US" altLang="zh-CN" dirty="0" smtClean="0"/>
              <a:t>3.</a:t>
            </a:r>
            <a:r>
              <a:rPr lang="zh-CN" altLang="en-US" dirty="0" smtClean="0"/>
              <a:t>本次修改内容（</a:t>
            </a:r>
            <a:r>
              <a:rPr lang="en-US" altLang="zh-CN" dirty="0" smtClean="0"/>
              <a:t>1</a:t>
            </a:r>
            <a:r>
              <a:rPr lang="zh-CN" altLang="en-US" dirty="0" smtClean="0"/>
              <a:t>个小时之后）；</a:t>
            </a:r>
            <a:endParaRPr lang="en-US" altLang="zh-CN" dirty="0" smtClean="0"/>
          </a:p>
        </p:txBody>
      </p:sp>
    </p:spTree>
    <p:extLst>
      <p:ext uri="{BB962C8B-B14F-4D97-AF65-F5344CB8AC3E}">
        <p14:creationId xmlns:p14="http://schemas.microsoft.com/office/powerpoint/2010/main" val="1768633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需要同</a:t>
            </a:r>
            <a:r>
              <a:rPr lang="en-US" altLang="zh-CN" dirty="0" smtClean="0"/>
              <a:t>OC</a:t>
            </a:r>
            <a:r>
              <a:rPr lang="zh-CN" altLang="en-US" dirty="0" smtClean="0"/>
              <a:t>沟通：</a:t>
            </a:r>
            <a:endParaRPr lang="en-US" altLang="zh-CN" dirty="0" smtClean="0"/>
          </a:p>
          <a:p>
            <a:pPr marL="0" indent="0">
              <a:buNone/>
            </a:pPr>
            <a:r>
              <a:rPr lang="en-US" altLang="zh-CN" dirty="0" smtClean="0"/>
              <a:t>1.</a:t>
            </a:r>
            <a:r>
              <a:rPr lang="zh-CN" altLang="en-US" dirty="0" smtClean="0"/>
              <a:t>采用异常下单之后，数据推送到</a:t>
            </a:r>
            <a:r>
              <a:rPr lang="en-US" altLang="zh-CN" dirty="0" smtClean="0"/>
              <a:t>OC</a:t>
            </a:r>
            <a:r>
              <a:rPr lang="zh-CN" altLang="en-US" dirty="0" smtClean="0"/>
              <a:t>，银二代监听</a:t>
            </a:r>
            <a:r>
              <a:rPr lang="en-US" altLang="zh-CN" dirty="0" smtClean="0"/>
              <a:t>OC</a:t>
            </a:r>
            <a:r>
              <a:rPr lang="zh-CN" altLang="en-US" dirty="0" smtClean="0"/>
              <a:t>获取到订单报文；</a:t>
            </a:r>
            <a:endParaRPr lang="en-US" altLang="zh-CN" dirty="0" smtClean="0"/>
          </a:p>
          <a:p>
            <a:pPr marL="0" indent="0">
              <a:buNone/>
            </a:pPr>
            <a:r>
              <a:rPr lang="en-US" altLang="zh-CN" dirty="0" smtClean="0"/>
              <a:t>2.</a:t>
            </a:r>
            <a:r>
              <a:rPr lang="zh-CN" altLang="en-US" dirty="0" smtClean="0"/>
              <a:t>由</a:t>
            </a:r>
            <a:r>
              <a:rPr lang="en-US" altLang="zh-CN" dirty="0" smtClean="0"/>
              <a:t>OC</a:t>
            </a:r>
            <a:r>
              <a:rPr lang="zh-CN" altLang="en-US" dirty="0" smtClean="0"/>
              <a:t>来保证数据能够推送到有底座的银二代上；</a:t>
            </a:r>
            <a:endParaRPr lang="en-US" altLang="zh-CN" dirty="0" smtClean="0"/>
          </a:p>
          <a:p>
            <a:pPr marL="0" indent="0">
              <a:buNone/>
            </a:pPr>
            <a:r>
              <a:rPr lang="en-US" altLang="zh-CN" dirty="0" smtClean="0"/>
              <a:t>3.</a:t>
            </a:r>
            <a:r>
              <a:rPr lang="zh-CN" altLang="en-US" dirty="0" smtClean="0"/>
              <a:t>餐厅端提供接口，由银二代调用接口将数据传送到餐厅端； </a:t>
            </a:r>
            <a:r>
              <a:rPr lang="en-US" altLang="zh-CN" dirty="0" smtClean="0"/>
              <a:t>3.1</a:t>
            </a:r>
            <a:r>
              <a:rPr lang="zh-CN" altLang="en-US" dirty="0" smtClean="0"/>
              <a:t>假设接口调用失败（可以设置调用尝试次数），由银二代出小票，银二代继续像餐厅端推送订单报文，但该报文</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dirty="0" smtClean="0"/>
          </a:p>
          <a:p>
            <a:pPr marL="0" indent="0">
              <a:buNone/>
            </a:pPr>
            <a:r>
              <a:rPr lang="en-US" altLang="zh-CN" dirty="0" smtClean="0"/>
              <a:t>4.</a:t>
            </a:r>
            <a:r>
              <a:rPr lang="zh-CN" altLang="en-US" dirty="0" smtClean="0"/>
              <a:t>餐厅端再将数据推给</a:t>
            </a:r>
            <a:r>
              <a:rPr lang="en-US" altLang="zh-CN" dirty="0" smtClean="0"/>
              <a:t>KDS</a:t>
            </a:r>
            <a:r>
              <a:rPr lang="zh-CN" altLang="en-US" dirty="0" smtClean="0"/>
              <a:t>上屏</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由于网络不通，</a:t>
            </a:r>
            <a:r>
              <a:rPr lang="en-US" altLang="zh-CN" dirty="0" err="1" smtClean="0"/>
              <a:t>Counter_order_kds</a:t>
            </a:r>
            <a:r>
              <a:rPr lang="zh-CN" altLang="en-US" dirty="0" smtClean="0"/>
              <a:t>通过该方案下来后，但</a:t>
            </a:r>
            <a:r>
              <a:rPr lang="en-US" altLang="zh-CN" dirty="0" err="1" smtClean="0"/>
              <a:t>kds_order_oc</a:t>
            </a:r>
            <a:r>
              <a:rPr lang="zh-CN" altLang="en-US" dirty="0" smtClean="0"/>
              <a:t>报文无法上传上去，这个报文包括两种场景：</a:t>
            </a:r>
            <a:endParaRPr lang="en-US" altLang="zh-CN" dirty="0" smtClean="0"/>
          </a:p>
          <a:p>
            <a:pPr marL="0" indent="0">
              <a:buNone/>
            </a:pPr>
            <a:r>
              <a:rPr lang="en-US" altLang="zh-CN" dirty="0" smtClean="0"/>
              <a:t>1.</a:t>
            </a:r>
            <a:r>
              <a:rPr lang="zh-CN" altLang="en-US" dirty="0" smtClean="0"/>
              <a:t>下新单回传，</a:t>
            </a:r>
            <a:r>
              <a:rPr lang="en-US" altLang="zh-CN" dirty="0" smtClean="0"/>
              <a:t>OC</a:t>
            </a:r>
            <a:r>
              <a:rPr lang="zh-CN" altLang="en-US" dirty="0" smtClean="0"/>
              <a:t>应该有超时机制，如果超时，自动回推送结账单下来；</a:t>
            </a:r>
            <a:endParaRPr lang="en-US" altLang="zh-CN" dirty="0" smtClean="0"/>
          </a:p>
          <a:p>
            <a:pPr marL="0" indent="0">
              <a:buNone/>
            </a:pPr>
            <a:r>
              <a:rPr lang="en-US" altLang="zh-CN" dirty="0" smtClean="0"/>
              <a:t>2.</a:t>
            </a:r>
            <a:r>
              <a:rPr lang="zh-CN" altLang="en-US" b="1" dirty="0" smtClean="0"/>
              <a:t>下结账单，需要同</a:t>
            </a:r>
            <a:r>
              <a:rPr lang="en-US" altLang="zh-CN" b="1" dirty="0" smtClean="0"/>
              <a:t>OC</a:t>
            </a:r>
            <a:r>
              <a:rPr lang="zh-CN" altLang="en-US" b="1" dirty="0" smtClean="0"/>
              <a:t>讨论影响在哪里？？</a:t>
            </a:r>
            <a:endParaRPr lang="en-US" altLang="zh-CN" b="1" dirty="0" smtClean="0"/>
          </a:p>
          <a:p>
            <a:pPr marL="0" indent="0">
              <a:buNone/>
            </a:pPr>
            <a:endParaRPr lang="en-US" altLang="zh-CN" b="1" dirty="0" smtClean="0"/>
          </a:p>
          <a:p>
            <a:pPr marL="0" indent="0">
              <a:buNone/>
            </a:pPr>
            <a:r>
              <a:rPr lang="zh-CN" altLang="en-US" b="1" dirty="0" smtClean="0"/>
              <a:t>两个报文会推送到备份下单渠道，一个是</a:t>
            </a:r>
            <a:r>
              <a:rPr lang="en-US" altLang="zh-CN" b="1" dirty="0" err="1" smtClean="0"/>
              <a:t>counter_order_oc</a:t>
            </a:r>
            <a:r>
              <a:rPr lang="zh-CN" altLang="en-US" b="1" dirty="0" smtClean="0"/>
              <a:t>一个是</a:t>
            </a:r>
            <a:r>
              <a:rPr lang="en-US" altLang="zh-CN" b="1" dirty="0" err="1" smtClean="0"/>
              <a:t>counter_order_kds</a:t>
            </a:r>
            <a:r>
              <a:rPr lang="en-US" altLang="zh-CN" b="1" dirty="0" smtClean="0"/>
              <a:t> </a:t>
            </a:r>
            <a:r>
              <a:rPr lang="zh-CN" altLang="en-US" b="1" dirty="0" smtClean="0"/>
              <a:t>如果备份下单渠道推送餐厅端失败，</a:t>
            </a:r>
            <a:r>
              <a:rPr lang="en-US" altLang="zh-CN" b="1" dirty="0" err="1" smtClean="0"/>
              <a:t>counter_order_oc</a:t>
            </a:r>
            <a:r>
              <a:rPr lang="zh-CN" altLang="en-US" b="1" dirty="0" smtClean="0"/>
              <a:t>不用再继续推送，但</a:t>
            </a:r>
            <a:r>
              <a:rPr lang="en-US" altLang="zh-CN" b="1" dirty="0" err="1" smtClean="0"/>
              <a:t>counter_order_kds</a:t>
            </a:r>
            <a:r>
              <a:rPr lang="zh-CN" altLang="en-US" b="1" dirty="0" smtClean="0"/>
              <a:t>需要出小票，</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当</a:t>
            </a:r>
            <a:r>
              <a:rPr lang="en-US" altLang="zh-CN" sz="1400" dirty="0" smtClean="0">
                <a:solidFill>
                  <a:srgbClr val="FF0000"/>
                </a:solidFill>
              </a:rPr>
              <a:t>COUNTER_ORDER_KDS</a:t>
            </a:r>
            <a:r>
              <a:rPr lang="zh-CN" altLang="en-US" sz="1400" dirty="0" smtClean="0">
                <a:solidFill>
                  <a:srgbClr val="FF0000"/>
                </a:solidFill>
              </a:rPr>
              <a:t>传到了</a:t>
            </a:r>
            <a:r>
              <a:rPr lang="en-US" altLang="zh-CN" sz="1400" dirty="0" smtClean="0">
                <a:solidFill>
                  <a:srgbClr val="FF0000"/>
                </a:solidFill>
              </a:rPr>
              <a:t>KDS</a:t>
            </a:r>
            <a:r>
              <a:rPr lang="zh-CN" altLang="en-US" sz="1400" dirty="0" smtClean="0">
                <a:solidFill>
                  <a:srgbClr val="FF0000"/>
                </a:solidFill>
              </a:rPr>
              <a:t>之后，从</a:t>
            </a:r>
            <a:r>
              <a:rPr lang="en-US" altLang="zh-CN" sz="1400" dirty="0" smtClean="0">
                <a:solidFill>
                  <a:srgbClr val="FF0000"/>
                </a:solidFill>
              </a:rPr>
              <a:t>KDS</a:t>
            </a:r>
            <a:r>
              <a:rPr lang="zh-CN" altLang="en-US" sz="1400" dirty="0" smtClean="0">
                <a:solidFill>
                  <a:srgbClr val="FF0000"/>
                </a:solidFill>
              </a:rPr>
              <a:t>发出的报文（</a:t>
            </a:r>
            <a:r>
              <a:rPr lang="en-US" altLang="zh-CN" sz="1400" dirty="0" smtClean="0">
                <a:solidFill>
                  <a:srgbClr val="FF0000"/>
                </a:solidFill>
              </a:rPr>
              <a:t>KDS_ORDER_OC</a:t>
            </a:r>
            <a:r>
              <a:rPr lang="zh-CN" altLang="en-US" sz="1400" dirty="0" smtClean="0">
                <a:solidFill>
                  <a:srgbClr val="FF0000"/>
                </a:solidFill>
              </a:rPr>
              <a:t>）如何传递到</a:t>
            </a:r>
            <a:r>
              <a:rPr lang="en-US" altLang="zh-CN" sz="1400" dirty="0" smtClean="0">
                <a:solidFill>
                  <a:srgbClr val="FF0000"/>
                </a:solidFill>
              </a:rPr>
              <a:t>OC</a:t>
            </a:r>
            <a:r>
              <a:rPr lang="zh-CN" altLang="en-US" sz="1400" dirty="0" smtClean="0">
                <a:solidFill>
                  <a:srgbClr val="FF0000"/>
                </a:solidFill>
              </a:rPr>
              <a:t>呢？？</a:t>
            </a:r>
            <a:endParaRPr lang="en-US" altLang="zh-CN" sz="1400" dirty="0" smtClean="0">
              <a:solidFill>
                <a:srgbClr val="FF0000"/>
              </a:solidFill>
            </a:endParaRPr>
          </a:p>
          <a:p>
            <a:pPr marL="0" indent="0">
              <a:buNone/>
            </a:pPr>
            <a:r>
              <a:rPr lang="zh-CN" altLang="en-US" dirty="0" smtClean="0"/>
              <a:t>银二代备份下单渠道如果打印小票，订单报文是否已出票选项设置为是</a:t>
            </a:r>
            <a:endParaRPr lang="en-US" altLang="zh-CN" dirty="0" smtClean="0"/>
          </a:p>
          <a:p>
            <a:pPr marL="0" indent="0">
              <a:buNone/>
            </a:pPr>
            <a:r>
              <a:rPr lang="zh-CN" altLang="en-US" dirty="0" smtClean="0"/>
              <a:t>银二代备份下单渠道如果推送到餐厅端，订单报文增加“备份渠道推送”选项？？</a:t>
            </a:r>
            <a:endParaRPr lang="en-US" altLang="zh-CN" dirty="0" smtClean="0"/>
          </a:p>
          <a:p>
            <a:pPr marL="0" indent="0">
              <a:buNone/>
            </a:pPr>
            <a:r>
              <a:rPr lang="zh-CN" altLang="en-US" dirty="0" smtClean="0"/>
              <a:t>如果用</a:t>
            </a:r>
            <a:r>
              <a:rPr lang="en-US" altLang="zh-CN" dirty="0" smtClean="0"/>
              <a:t>counter</a:t>
            </a:r>
            <a:r>
              <a:rPr lang="zh-CN" altLang="en-US" dirty="0" smtClean="0"/>
              <a:t>下单怎么办，数据无法推送上去？？</a:t>
            </a:r>
            <a:endParaRPr lang="en-US" altLang="zh-CN" dirty="0" smtClean="0"/>
          </a:p>
          <a:p>
            <a:pPr marL="0" indent="0">
              <a:buNone/>
            </a:pPr>
            <a:endParaRPr lang="en-US" altLang="zh-CN" dirty="0" smtClean="0"/>
          </a:p>
          <a:p>
            <a:pPr marL="0" indent="0">
              <a:buNone/>
            </a:pPr>
            <a:r>
              <a:rPr lang="zh-CN" altLang="en-US" dirty="0" smtClean="0"/>
              <a:t>结账单报文没有推送上去，对</a:t>
            </a:r>
            <a:r>
              <a:rPr lang="en-US" altLang="zh-CN" dirty="0" smtClean="0"/>
              <a:t>preorder</a:t>
            </a:r>
            <a:r>
              <a:rPr lang="zh-CN" altLang="en-US" dirty="0" smtClean="0"/>
              <a:t>有什么影响？？ </a:t>
            </a:r>
            <a:r>
              <a:rPr lang="en-US" altLang="zh-CN" dirty="0" smtClean="0"/>
              <a:t>Or </a:t>
            </a:r>
            <a:r>
              <a:rPr lang="zh-CN" altLang="en-US" dirty="0" smtClean="0"/>
              <a:t>同</a:t>
            </a:r>
            <a:r>
              <a:rPr lang="en-US" altLang="zh-CN" dirty="0" smtClean="0"/>
              <a:t>OC</a:t>
            </a:r>
            <a:r>
              <a:rPr lang="zh-CN" altLang="en-US" dirty="0" smtClean="0"/>
              <a:t>沟通</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026588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需要同</a:t>
            </a:r>
            <a:r>
              <a:rPr lang="en-US" altLang="zh-CN" dirty="0" smtClean="0"/>
              <a:t>OC</a:t>
            </a:r>
            <a:r>
              <a:rPr lang="zh-CN" altLang="en-US" dirty="0" smtClean="0"/>
              <a:t>沟通：</a:t>
            </a:r>
            <a:endParaRPr lang="en-US" altLang="zh-CN" dirty="0" smtClean="0"/>
          </a:p>
          <a:p>
            <a:pPr marL="0" indent="0">
              <a:buNone/>
            </a:pPr>
            <a:r>
              <a:rPr lang="en-US" altLang="zh-CN" dirty="0" smtClean="0"/>
              <a:t>1.</a:t>
            </a:r>
            <a:r>
              <a:rPr lang="zh-CN" altLang="en-US" dirty="0" smtClean="0"/>
              <a:t>采用异常下单之后，数据推送到</a:t>
            </a:r>
            <a:r>
              <a:rPr lang="en-US" altLang="zh-CN" dirty="0" smtClean="0"/>
              <a:t>OC</a:t>
            </a:r>
            <a:r>
              <a:rPr lang="zh-CN" altLang="en-US" dirty="0" smtClean="0"/>
              <a:t>，银二代监听</a:t>
            </a:r>
            <a:r>
              <a:rPr lang="en-US" altLang="zh-CN" dirty="0" smtClean="0"/>
              <a:t>OC</a:t>
            </a:r>
            <a:r>
              <a:rPr lang="zh-CN" altLang="en-US" dirty="0" smtClean="0"/>
              <a:t>获取到订单报文；</a:t>
            </a:r>
            <a:endParaRPr lang="en-US" altLang="zh-CN" dirty="0" smtClean="0"/>
          </a:p>
          <a:p>
            <a:pPr marL="0" indent="0">
              <a:buNone/>
            </a:pPr>
            <a:r>
              <a:rPr lang="en-US" altLang="zh-CN" dirty="0" smtClean="0"/>
              <a:t>2.</a:t>
            </a:r>
            <a:r>
              <a:rPr lang="zh-CN" altLang="en-US" dirty="0" smtClean="0"/>
              <a:t>由</a:t>
            </a:r>
            <a:r>
              <a:rPr lang="en-US" altLang="zh-CN" dirty="0" smtClean="0"/>
              <a:t>OC</a:t>
            </a:r>
            <a:r>
              <a:rPr lang="zh-CN" altLang="en-US" dirty="0" smtClean="0"/>
              <a:t>来保证数据能够推送到有底座的银二代上；</a:t>
            </a:r>
            <a:endParaRPr lang="en-US" altLang="zh-CN" dirty="0" smtClean="0"/>
          </a:p>
          <a:p>
            <a:pPr marL="0" indent="0">
              <a:buNone/>
            </a:pPr>
            <a:r>
              <a:rPr lang="en-US" altLang="zh-CN" dirty="0" smtClean="0"/>
              <a:t>3.</a:t>
            </a:r>
            <a:r>
              <a:rPr lang="zh-CN" altLang="en-US" dirty="0" smtClean="0"/>
              <a:t>餐厅端提供接口，由银二代调用接口将数据传送到餐厅端； </a:t>
            </a:r>
            <a:r>
              <a:rPr lang="en-US" altLang="zh-CN" dirty="0" smtClean="0"/>
              <a:t>3.1</a:t>
            </a:r>
            <a:r>
              <a:rPr lang="zh-CN" altLang="en-US" dirty="0" smtClean="0"/>
              <a:t>假设接口调用失败（可以设置调用尝试次数），由银二代出小票，银二代继续像餐厅端推送订单报文，但该报文</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dirty="0" smtClean="0"/>
          </a:p>
          <a:p>
            <a:pPr marL="0" indent="0">
              <a:buNone/>
            </a:pPr>
            <a:r>
              <a:rPr lang="en-US" altLang="zh-CN" dirty="0" smtClean="0"/>
              <a:t>4.</a:t>
            </a:r>
            <a:r>
              <a:rPr lang="zh-CN" altLang="en-US" dirty="0" smtClean="0"/>
              <a:t>餐厅端再将数据推给</a:t>
            </a:r>
            <a:r>
              <a:rPr lang="en-US" altLang="zh-CN" dirty="0" smtClean="0"/>
              <a:t>KDS</a:t>
            </a:r>
            <a:r>
              <a:rPr lang="zh-CN" altLang="en-US" dirty="0" smtClean="0"/>
              <a:t>上屏</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由于网络不通，</a:t>
            </a:r>
            <a:r>
              <a:rPr lang="en-US" altLang="zh-CN" dirty="0" err="1" smtClean="0"/>
              <a:t>Counter_order_kds</a:t>
            </a:r>
            <a:r>
              <a:rPr lang="zh-CN" altLang="en-US" dirty="0" smtClean="0"/>
              <a:t>通过该方案下来后，但</a:t>
            </a:r>
            <a:r>
              <a:rPr lang="en-US" altLang="zh-CN" dirty="0" err="1" smtClean="0"/>
              <a:t>kds_order_oc</a:t>
            </a:r>
            <a:r>
              <a:rPr lang="zh-CN" altLang="en-US" dirty="0" smtClean="0"/>
              <a:t>报文无法上传上去，这个报文包括两种场景：</a:t>
            </a:r>
            <a:endParaRPr lang="en-US" altLang="zh-CN" dirty="0" smtClean="0"/>
          </a:p>
          <a:p>
            <a:pPr marL="0" indent="0">
              <a:buNone/>
            </a:pPr>
            <a:r>
              <a:rPr lang="en-US" altLang="zh-CN" dirty="0" smtClean="0"/>
              <a:t>1.</a:t>
            </a:r>
            <a:r>
              <a:rPr lang="zh-CN" altLang="en-US" dirty="0" smtClean="0"/>
              <a:t>下新单回传，</a:t>
            </a:r>
            <a:r>
              <a:rPr lang="en-US" altLang="zh-CN" dirty="0" smtClean="0"/>
              <a:t>OC</a:t>
            </a:r>
            <a:r>
              <a:rPr lang="zh-CN" altLang="en-US" dirty="0" smtClean="0"/>
              <a:t>应该有超时机制，如果超时，自动回推送结账单下来；</a:t>
            </a:r>
            <a:endParaRPr lang="en-US" altLang="zh-CN" dirty="0" smtClean="0"/>
          </a:p>
          <a:p>
            <a:pPr marL="0" indent="0">
              <a:buNone/>
            </a:pPr>
            <a:r>
              <a:rPr lang="en-US" altLang="zh-CN" dirty="0" smtClean="0"/>
              <a:t>2.</a:t>
            </a:r>
            <a:r>
              <a:rPr lang="zh-CN" altLang="en-US" b="1" dirty="0" smtClean="0"/>
              <a:t>下结账单，需要同</a:t>
            </a:r>
            <a:r>
              <a:rPr lang="en-US" altLang="zh-CN" b="1" dirty="0" smtClean="0"/>
              <a:t>OC</a:t>
            </a:r>
            <a:r>
              <a:rPr lang="zh-CN" altLang="en-US" b="1" dirty="0" smtClean="0"/>
              <a:t>讨论影响在哪里？？</a:t>
            </a:r>
            <a:endParaRPr lang="en-US" altLang="zh-CN" b="1" dirty="0" smtClean="0"/>
          </a:p>
          <a:p>
            <a:pPr marL="0" indent="0">
              <a:buNone/>
            </a:pPr>
            <a:endParaRPr lang="en-US" altLang="zh-CN" b="1" dirty="0" smtClean="0"/>
          </a:p>
          <a:p>
            <a:pPr marL="0" indent="0">
              <a:buNone/>
            </a:pPr>
            <a:r>
              <a:rPr lang="zh-CN" altLang="en-US" b="1" dirty="0" smtClean="0"/>
              <a:t>两个报文会推送到备份下单渠道，一个是</a:t>
            </a:r>
            <a:r>
              <a:rPr lang="en-US" altLang="zh-CN" b="1" dirty="0" err="1" smtClean="0"/>
              <a:t>counter_order_oc</a:t>
            </a:r>
            <a:r>
              <a:rPr lang="zh-CN" altLang="en-US" b="1" dirty="0" smtClean="0"/>
              <a:t>一个是</a:t>
            </a:r>
            <a:r>
              <a:rPr lang="en-US" altLang="zh-CN" b="1" dirty="0" err="1" smtClean="0"/>
              <a:t>counter_order_kds</a:t>
            </a:r>
            <a:r>
              <a:rPr lang="en-US" altLang="zh-CN" b="1" dirty="0" smtClean="0"/>
              <a:t> </a:t>
            </a:r>
            <a:r>
              <a:rPr lang="zh-CN" altLang="en-US" b="1" dirty="0" smtClean="0"/>
              <a:t>如果备份下单渠道推送餐厅端失败，</a:t>
            </a:r>
            <a:r>
              <a:rPr lang="en-US" altLang="zh-CN" b="1" dirty="0" err="1" smtClean="0"/>
              <a:t>counter_order_oc</a:t>
            </a:r>
            <a:r>
              <a:rPr lang="zh-CN" altLang="en-US" b="1" dirty="0" smtClean="0"/>
              <a:t>不用再继续推送，但</a:t>
            </a:r>
            <a:r>
              <a:rPr lang="en-US" altLang="zh-CN" b="1" dirty="0" err="1" smtClean="0"/>
              <a:t>counter_order_kds</a:t>
            </a:r>
            <a:r>
              <a:rPr lang="zh-CN" altLang="en-US" b="1" dirty="0" smtClean="0"/>
              <a:t>需要出小票，</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当</a:t>
            </a:r>
            <a:r>
              <a:rPr lang="en-US" altLang="zh-CN" sz="1400" dirty="0" smtClean="0">
                <a:solidFill>
                  <a:srgbClr val="FF0000"/>
                </a:solidFill>
              </a:rPr>
              <a:t>COUNTER_ORDER_KDS</a:t>
            </a:r>
            <a:r>
              <a:rPr lang="zh-CN" altLang="en-US" sz="1400" dirty="0" smtClean="0">
                <a:solidFill>
                  <a:srgbClr val="FF0000"/>
                </a:solidFill>
              </a:rPr>
              <a:t>传到了</a:t>
            </a:r>
            <a:r>
              <a:rPr lang="en-US" altLang="zh-CN" sz="1400" dirty="0" smtClean="0">
                <a:solidFill>
                  <a:srgbClr val="FF0000"/>
                </a:solidFill>
              </a:rPr>
              <a:t>KDS</a:t>
            </a:r>
            <a:r>
              <a:rPr lang="zh-CN" altLang="en-US" sz="1400" dirty="0" smtClean="0">
                <a:solidFill>
                  <a:srgbClr val="FF0000"/>
                </a:solidFill>
              </a:rPr>
              <a:t>之后，从</a:t>
            </a:r>
            <a:r>
              <a:rPr lang="en-US" altLang="zh-CN" sz="1400" dirty="0" smtClean="0">
                <a:solidFill>
                  <a:srgbClr val="FF0000"/>
                </a:solidFill>
              </a:rPr>
              <a:t>KDS</a:t>
            </a:r>
            <a:r>
              <a:rPr lang="zh-CN" altLang="en-US" sz="1400" dirty="0" smtClean="0">
                <a:solidFill>
                  <a:srgbClr val="FF0000"/>
                </a:solidFill>
              </a:rPr>
              <a:t>发出的报文（</a:t>
            </a:r>
            <a:r>
              <a:rPr lang="en-US" altLang="zh-CN" sz="1400" dirty="0" smtClean="0">
                <a:solidFill>
                  <a:srgbClr val="FF0000"/>
                </a:solidFill>
              </a:rPr>
              <a:t>KDS_ORDER_OC</a:t>
            </a:r>
            <a:r>
              <a:rPr lang="zh-CN" altLang="en-US" sz="1400" dirty="0" smtClean="0">
                <a:solidFill>
                  <a:srgbClr val="FF0000"/>
                </a:solidFill>
              </a:rPr>
              <a:t>）如何传递到</a:t>
            </a:r>
            <a:r>
              <a:rPr lang="en-US" altLang="zh-CN" sz="1400" dirty="0" smtClean="0">
                <a:solidFill>
                  <a:srgbClr val="FF0000"/>
                </a:solidFill>
              </a:rPr>
              <a:t>OC</a:t>
            </a:r>
            <a:r>
              <a:rPr lang="zh-CN" altLang="en-US" sz="1400" dirty="0" smtClean="0">
                <a:solidFill>
                  <a:srgbClr val="FF0000"/>
                </a:solidFill>
              </a:rPr>
              <a:t>呢？？</a:t>
            </a:r>
            <a:endParaRPr lang="en-US" altLang="zh-CN" sz="1400" dirty="0" smtClean="0">
              <a:solidFill>
                <a:srgbClr val="FF0000"/>
              </a:solidFill>
            </a:endParaRPr>
          </a:p>
          <a:p>
            <a:pPr marL="0" indent="0">
              <a:buNone/>
            </a:pPr>
            <a:r>
              <a:rPr lang="zh-CN" altLang="en-US" dirty="0" smtClean="0"/>
              <a:t>银二代备份下单渠道如果打印小票，订单报文是否已出票选项设置为是</a:t>
            </a:r>
            <a:endParaRPr lang="en-US" altLang="zh-CN" dirty="0" smtClean="0"/>
          </a:p>
          <a:p>
            <a:pPr marL="0" indent="0">
              <a:buNone/>
            </a:pPr>
            <a:r>
              <a:rPr lang="zh-CN" altLang="en-US" dirty="0" smtClean="0"/>
              <a:t>银二代备份下单渠道如果推送到餐厅端，订单报文增加“备份渠道推送”选项？？</a:t>
            </a:r>
            <a:endParaRPr lang="en-US" altLang="zh-CN" dirty="0" smtClean="0"/>
          </a:p>
          <a:p>
            <a:pPr marL="0" indent="0">
              <a:buNone/>
            </a:pPr>
            <a:r>
              <a:rPr lang="zh-CN" altLang="en-US" dirty="0" smtClean="0"/>
              <a:t>如果用</a:t>
            </a:r>
            <a:r>
              <a:rPr lang="en-US" altLang="zh-CN" dirty="0" smtClean="0"/>
              <a:t>counter</a:t>
            </a:r>
            <a:r>
              <a:rPr lang="zh-CN" altLang="en-US" dirty="0" smtClean="0"/>
              <a:t>下单怎么办，数据无法推送上去？？</a:t>
            </a:r>
            <a:endParaRPr lang="en-US" altLang="zh-CN" dirty="0" smtClean="0"/>
          </a:p>
          <a:p>
            <a:pPr marL="0" indent="0">
              <a:buNone/>
            </a:pPr>
            <a:endParaRPr lang="en-US" altLang="zh-CN" dirty="0" smtClean="0"/>
          </a:p>
          <a:p>
            <a:pPr marL="0" indent="0">
              <a:buNone/>
            </a:pPr>
            <a:r>
              <a:rPr lang="zh-CN" altLang="en-US" dirty="0" smtClean="0"/>
              <a:t>结账单报文没有推送上去，对</a:t>
            </a:r>
            <a:r>
              <a:rPr lang="en-US" altLang="zh-CN" dirty="0" smtClean="0"/>
              <a:t>preorder</a:t>
            </a:r>
            <a:r>
              <a:rPr lang="zh-CN" altLang="en-US" dirty="0" smtClean="0"/>
              <a:t>有什么影响？？ </a:t>
            </a:r>
            <a:r>
              <a:rPr lang="en-US" altLang="zh-CN" dirty="0" smtClean="0"/>
              <a:t>Or </a:t>
            </a:r>
            <a:r>
              <a:rPr lang="zh-CN" altLang="en-US" dirty="0" smtClean="0"/>
              <a:t>同</a:t>
            </a:r>
            <a:r>
              <a:rPr lang="en-US" altLang="zh-CN" dirty="0" smtClean="0"/>
              <a:t>OC</a:t>
            </a:r>
            <a:r>
              <a:rPr lang="zh-CN" altLang="en-US" dirty="0" smtClean="0"/>
              <a:t>沟通</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00610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实现思路（餐厅端到</a:t>
            </a:r>
            <a:r>
              <a:rPr lang="en-US" altLang="zh-CN" dirty="0" smtClean="0"/>
              <a:t>KDS</a:t>
            </a:r>
            <a:r>
              <a:rPr lang="zh-CN" altLang="en-US" dirty="0" smtClean="0"/>
              <a:t>不可用，这个解决思路就是通过银二代出票）：</a:t>
            </a:r>
            <a:endParaRPr lang="en-US" altLang="zh-CN" dirty="0" smtClean="0"/>
          </a:p>
          <a:p>
            <a:pPr marL="0" indent="0">
              <a:buNone/>
            </a:pPr>
            <a:r>
              <a:rPr lang="en-US" altLang="zh-CN" dirty="0" smtClean="0"/>
              <a:t>1.</a:t>
            </a:r>
            <a:r>
              <a:rPr lang="zh-CN" altLang="en-US" dirty="0" smtClean="0"/>
              <a:t>总部端封装一层接口，改接口调用</a:t>
            </a:r>
            <a:r>
              <a:rPr lang="en-US" altLang="zh-CN" dirty="0" smtClean="0"/>
              <a:t>OC</a:t>
            </a:r>
            <a:r>
              <a:rPr lang="zh-CN" altLang="en-US" dirty="0" smtClean="0"/>
              <a:t>异常下单接口；</a:t>
            </a:r>
            <a:endParaRPr lang="en-US" altLang="zh-CN" dirty="0" smtClean="0"/>
          </a:p>
          <a:p>
            <a:pPr marL="0" indent="0">
              <a:buNone/>
            </a:pPr>
            <a:r>
              <a:rPr lang="en-US" altLang="zh-CN" dirty="0" smtClean="0"/>
              <a:t>2.</a:t>
            </a:r>
            <a:r>
              <a:rPr lang="zh-CN" altLang="en-US" dirty="0" smtClean="0"/>
              <a:t>餐厅端调用总部端接口成功之后，由餐厅端持续像</a:t>
            </a:r>
            <a:r>
              <a:rPr lang="en-US" altLang="zh-CN" dirty="0" smtClean="0"/>
              <a:t>KDS</a:t>
            </a:r>
            <a:r>
              <a:rPr lang="zh-CN" altLang="en-US" dirty="0" smtClean="0"/>
              <a:t>推送报文，推送前，需要将状态改成已出票状态；</a:t>
            </a:r>
            <a:endParaRPr lang="en-US" altLang="zh-CN" dirty="0" smtClean="0"/>
          </a:p>
          <a:p>
            <a:pPr marL="0" indent="0">
              <a:buNone/>
            </a:pPr>
            <a:endParaRPr lang="en-US" altLang="zh-CN" dirty="0" smtClean="0"/>
          </a:p>
          <a:p>
            <a:pPr marL="0" indent="0">
              <a:buNone/>
            </a:pPr>
            <a:r>
              <a:rPr lang="en-US" altLang="zh-CN" dirty="0" smtClean="0"/>
              <a:t>Counter</a:t>
            </a:r>
            <a:r>
              <a:rPr lang="zh-CN" altLang="en-US" dirty="0" smtClean="0"/>
              <a:t>目前都是单向调用的，由</a:t>
            </a:r>
            <a:r>
              <a:rPr lang="en-US" altLang="zh-CN" dirty="0" smtClean="0"/>
              <a:t>counter</a:t>
            </a:r>
            <a:r>
              <a:rPr lang="zh-CN" altLang="en-US" dirty="0" smtClean="0"/>
              <a:t>调用餐厅端；</a:t>
            </a:r>
            <a:endParaRPr lang="en-US" altLang="zh-CN" dirty="0" smtClean="0"/>
          </a:p>
          <a:p>
            <a:pPr marL="0" indent="0">
              <a:buNone/>
            </a:pPr>
            <a:endParaRPr lang="en-US" altLang="zh-CN" dirty="0" smtClean="0"/>
          </a:p>
          <a:p>
            <a:pPr marL="0" indent="0">
              <a:buNone/>
            </a:pPr>
            <a:r>
              <a:rPr lang="zh-CN" altLang="en-US" dirty="0" smtClean="0"/>
              <a:t>餐厅端收到了银二代的订单 但餐厅端无法给</a:t>
            </a:r>
            <a:r>
              <a:rPr lang="en-US" altLang="zh-CN" dirty="0" smtClean="0"/>
              <a:t>KSD</a:t>
            </a:r>
            <a:r>
              <a:rPr lang="zh-CN" altLang="en-US" dirty="0" smtClean="0"/>
              <a:t>推送，需要考虑的场景</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异常下单</a:t>
            </a:r>
            <a:r>
              <a:rPr lang="en-US" altLang="zh-CN" dirty="0" smtClean="0"/>
              <a:t>-&gt;</a:t>
            </a:r>
            <a:r>
              <a:rPr lang="zh-CN" altLang="en-US" dirty="0" smtClean="0"/>
              <a:t>银二代打票</a:t>
            </a:r>
            <a:r>
              <a:rPr lang="en-US" altLang="zh-CN" dirty="0" smtClean="0"/>
              <a:t>-&gt;</a:t>
            </a:r>
            <a:r>
              <a:rPr lang="zh-CN" altLang="en-US" dirty="0" smtClean="0"/>
              <a:t>银二代重试推送餐厅端成功</a:t>
            </a:r>
            <a:r>
              <a:rPr lang="en-US" altLang="zh-CN" dirty="0" smtClean="0"/>
              <a:t>-&gt;</a:t>
            </a:r>
            <a:r>
              <a:rPr lang="zh-CN" altLang="en-US" dirty="0" smtClean="0"/>
              <a:t>餐厅端推送到</a:t>
            </a:r>
            <a:r>
              <a:rPr lang="en-US" altLang="zh-CN" dirty="0" smtClean="0"/>
              <a:t>KDS</a:t>
            </a:r>
            <a:r>
              <a:rPr lang="zh-CN" altLang="en-US" dirty="0" smtClean="0"/>
              <a:t>推送不成功的情况，这种情况就不再需要餐厅端推到总部端再到银二代打票了，继续重试就行了</a:t>
            </a:r>
            <a:endParaRPr lang="en-US" altLang="zh-CN" dirty="0" smtClean="0"/>
          </a:p>
          <a:p>
            <a:pPr marL="0" indent="0">
              <a:buNone/>
            </a:pPr>
            <a:r>
              <a:rPr lang="en-US" altLang="zh-CN" dirty="0" err="1" smtClean="0"/>
              <a:t>Mpos</a:t>
            </a:r>
            <a:r>
              <a:rPr lang="zh-CN" altLang="en-US" dirty="0" smtClean="0"/>
              <a:t>做了叫制</a:t>
            </a:r>
            <a:r>
              <a:rPr lang="en-US" altLang="zh-CN" dirty="0" smtClean="0"/>
              <a:t>-&gt;</a:t>
            </a:r>
            <a:r>
              <a:rPr lang="en-US" altLang="zh-CN" dirty="0" err="1" smtClean="0"/>
              <a:t>mpos</a:t>
            </a:r>
            <a:r>
              <a:rPr lang="zh-CN" altLang="en-US" dirty="0" smtClean="0"/>
              <a:t>网络通了后，订单会到总部端</a:t>
            </a:r>
            <a:r>
              <a:rPr lang="en-US" altLang="zh-CN" dirty="0" smtClean="0"/>
              <a:t>-&gt;</a:t>
            </a:r>
            <a:r>
              <a:rPr lang="zh-CN" altLang="en-US" dirty="0" smtClean="0"/>
              <a:t>总部端推送到餐厅端</a:t>
            </a:r>
            <a:r>
              <a:rPr lang="en-US" altLang="zh-CN" dirty="0" smtClean="0"/>
              <a:t>-&gt;</a:t>
            </a:r>
            <a:r>
              <a:rPr lang="zh-CN" altLang="en-US" dirty="0" smtClean="0"/>
              <a:t>餐厅端推送</a:t>
            </a:r>
            <a:r>
              <a:rPr lang="en-US" altLang="zh-CN" dirty="0" smtClean="0"/>
              <a:t>KDS</a:t>
            </a:r>
            <a:r>
              <a:rPr lang="zh-CN" altLang="en-US" dirty="0" smtClean="0"/>
              <a:t>不成功后，情况同上</a:t>
            </a:r>
            <a:endParaRPr lang="en-US" altLang="zh-CN" dirty="0" smtClean="0"/>
          </a:p>
          <a:p>
            <a:pPr marL="0" indent="0">
              <a:buNone/>
            </a:pPr>
            <a:r>
              <a:rPr lang="en-US" altLang="zh-CN" dirty="0" smtClean="0"/>
              <a:t>                                                                               -&gt;</a:t>
            </a:r>
            <a:r>
              <a:rPr lang="zh-CN" altLang="en-US" dirty="0" smtClean="0"/>
              <a:t>总部端异常下单不需要再走了，情况也同上类似</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总结来说，可以先判断下当前订单的状态是否是已出票，如果是，就重试即可；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4962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实现思路（餐厅端到</a:t>
            </a:r>
            <a:r>
              <a:rPr lang="en-US" altLang="zh-CN" dirty="0" smtClean="0"/>
              <a:t>KDS</a:t>
            </a:r>
            <a:r>
              <a:rPr lang="zh-CN" altLang="en-US" dirty="0" smtClean="0"/>
              <a:t>不可用，这个解决思路就是通过银二代出票）：</a:t>
            </a:r>
            <a:endParaRPr lang="en-US" altLang="zh-CN" dirty="0" smtClean="0"/>
          </a:p>
          <a:p>
            <a:pPr marL="0" indent="0">
              <a:buNone/>
            </a:pPr>
            <a:r>
              <a:rPr lang="en-US" altLang="zh-CN" dirty="0" smtClean="0"/>
              <a:t>1.</a:t>
            </a:r>
            <a:r>
              <a:rPr lang="zh-CN" altLang="en-US" dirty="0" smtClean="0"/>
              <a:t>总部端封装一层接口，改接口调用</a:t>
            </a:r>
            <a:r>
              <a:rPr lang="en-US" altLang="zh-CN" dirty="0" smtClean="0"/>
              <a:t>OC</a:t>
            </a:r>
            <a:r>
              <a:rPr lang="zh-CN" altLang="en-US" dirty="0" smtClean="0"/>
              <a:t>异常下单接口；</a:t>
            </a:r>
            <a:endParaRPr lang="en-US" altLang="zh-CN" dirty="0" smtClean="0"/>
          </a:p>
          <a:p>
            <a:pPr marL="0" indent="0">
              <a:buNone/>
            </a:pPr>
            <a:r>
              <a:rPr lang="en-US" altLang="zh-CN" dirty="0" smtClean="0"/>
              <a:t>2.</a:t>
            </a:r>
            <a:r>
              <a:rPr lang="zh-CN" altLang="en-US" dirty="0" smtClean="0"/>
              <a:t>餐厅端调用总部端接口成功之后，由餐厅端持续像</a:t>
            </a:r>
            <a:r>
              <a:rPr lang="en-US" altLang="zh-CN" dirty="0" smtClean="0"/>
              <a:t>KDS</a:t>
            </a:r>
            <a:r>
              <a:rPr lang="zh-CN" altLang="en-US" dirty="0" smtClean="0"/>
              <a:t>推送报文，推送前，需要将状态改成已出票状态；</a:t>
            </a:r>
            <a:endParaRPr lang="en-US" altLang="zh-CN" dirty="0" smtClean="0"/>
          </a:p>
          <a:p>
            <a:pPr marL="0" indent="0">
              <a:buNone/>
            </a:pPr>
            <a:endParaRPr lang="en-US" altLang="zh-CN" dirty="0" smtClean="0"/>
          </a:p>
          <a:p>
            <a:pPr marL="0" indent="0">
              <a:buNone/>
            </a:pPr>
            <a:r>
              <a:rPr lang="en-US" altLang="zh-CN" dirty="0" smtClean="0"/>
              <a:t>Counter</a:t>
            </a:r>
            <a:r>
              <a:rPr lang="zh-CN" altLang="en-US" dirty="0" smtClean="0"/>
              <a:t>目前都是单向调用的，由</a:t>
            </a:r>
            <a:r>
              <a:rPr lang="en-US" altLang="zh-CN" dirty="0" smtClean="0"/>
              <a:t>counter</a:t>
            </a:r>
            <a:r>
              <a:rPr lang="zh-CN" altLang="en-US" dirty="0" smtClean="0"/>
              <a:t>调用餐厅端；</a:t>
            </a:r>
            <a:endParaRPr lang="en-US" altLang="zh-CN" dirty="0" smtClean="0"/>
          </a:p>
          <a:p>
            <a:pPr marL="0" indent="0">
              <a:buNone/>
            </a:pPr>
            <a:endParaRPr lang="en-US" altLang="zh-CN" dirty="0" smtClean="0"/>
          </a:p>
          <a:p>
            <a:pPr marL="0" indent="0">
              <a:buNone/>
            </a:pPr>
            <a:r>
              <a:rPr lang="zh-CN" altLang="en-US" dirty="0" smtClean="0"/>
              <a:t>餐厅端收到了银二代的订单 但餐厅端无法给</a:t>
            </a:r>
            <a:r>
              <a:rPr lang="en-US" altLang="zh-CN" dirty="0" smtClean="0"/>
              <a:t>KSD</a:t>
            </a:r>
            <a:r>
              <a:rPr lang="zh-CN" altLang="en-US" dirty="0" smtClean="0"/>
              <a:t>推送，需要考虑的场景</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异常下单</a:t>
            </a:r>
            <a:r>
              <a:rPr lang="en-US" altLang="zh-CN" dirty="0" smtClean="0"/>
              <a:t>-&gt;</a:t>
            </a:r>
            <a:r>
              <a:rPr lang="zh-CN" altLang="en-US" dirty="0" smtClean="0"/>
              <a:t>银二代打票</a:t>
            </a:r>
            <a:r>
              <a:rPr lang="en-US" altLang="zh-CN" dirty="0" smtClean="0"/>
              <a:t>-&gt;</a:t>
            </a:r>
            <a:r>
              <a:rPr lang="zh-CN" altLang="en-US" dirty="0" smtClean="0"/>
              <a:t>银二代重试推送餐厅端成功</a:t>
            </a:r>
            <a:r>
              <a:rPr lang="en-US" altLang="zh-CN" dirty="0" smtClean="0"/>
              <a:t>-&gt;</a:t>
            </a:r>
            <a:r>
              <a:rPr lang="zh-CN" altLang="en-US" dirty="0" smtClean="0"/>
              <a:t>餐厅端推送到</a:t>
            </a:r>
            <a:r>
              <a:rPr lang="en-US" altLang="zh-CN" dirty="0" smtClean="0"/>
              <a:t>KDS</a:t>
            </a:r>
            <a:r>
              <a:rPr lang="zh-CN" altLang="en-US" dirty="0" smtClean="0"/>
              <a:t>推送不成功的情况，这种情况就不再需要餐厅端推到总部端再到银二代打票了，继续重试就行了</a:t>
            </a:r>
            <a:endParaRPr lang="en-US" altLang="zh-CN" dirty="0" smtClean="0"/>
          </a:p>
          <a:p>
            <a:pPr marL="0" indent="0">
              <a:buNone/>
            </a:pPr>
            <a:r>
              <a:rPr lang="en-US" altLang="zh-CN" dirty="0" err="1" smtClean="0"/>
              <a:t>Mpos</a:t>
            </a:r>
            <a:r>
              <a:rPr lang="zh-CN" altLang="en-US" dirty="0" smtClean="0"/>
              <a:t>做了叫制</a:t>
            </a:r>
            <a:r>
              <a:rPr lang="en-US" altLang="zh-CN" dirty="0" smtClean="0"/>
              <a:t>-&gt;</a:t>
            </a:r>
            <a:r>
              <a:rPr lang="en-US" altLang="zh-CN" dirty="0" err="1" smtClean="0"/>
              <a:t>mpos</a:t>
            </a:r>
            <a:r>
              <a:rPr lang="zh-CN" altLang="en-US" dirty="0" smtClean="0"/>
              <a:t>网络通了后，订单会到总部端</a:t>
            </a:r>
            <a:r>
              <a:rPr lang="en-US" altLang="zh-CN" dirty="0" smtClean="0"/>
              <a:t>-&gt;</a:t>
            </a:r>
            <a:r>
              <a:rPr lang="zh-CN" altLang="en-US" dirty="0" smtClean="0"/>
              <a:t>总部端推送到餐厅端</a:t>
            </a:r>
            <a:r>
              <a:rPr lang="en-US" altLang="zh-CN" dirty="0" smtClean="0"/>
              <a:t>-&gt;</a:t>
            </a:r>
            <a:r>
              <a:rPr lang="zh-CN" altLang="en-US" dirty="0" smtClean="0"/>
              <a:t>餐厅端推送</a:t>
            </a:r>
            <a:r>
              <a:rPr lang="en-US" altLang="zh-CN" dirty="0" smtClean="0"/>
              <a:t>KDS</a:t>
            </a:r>
            <a:r>
              <a:rPr lang="zh-CN" altLang="en-US" dirty="0" smtClean="0"/>
              <a:t>不成功后，情况同上</a:t>
            </a:r>
            <a:endParaRPr lang="en-US" altLang="zh-CN" dirty="0" smtClean="0"/>
          </a:p>
          <a:p>
            <a:pPr marL="0" indent="0">
              <a:buNone/>
            </a:pPr>
            <a:r>
              <a:rPr lang="en-US" altLang="zh-CN" dirty="0" smtClean="0"/>
              <a:t>                                                                               -&gt;</a:t>
            </a:r>
            <a:r>
              <a:rPr lang="zh-CN" altLang="en-US" dirty="0" smtClean="0"/>
              <a:t>总部端异常下单不需要再走了，情况也同上类似</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总结来说，可以先判断下当前订单的状态是否是已出票，如果是，就重试即可；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2430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需要同</a:t>
            </a:r>
            <a:r>
              <a:rPr lang="en-US" altLang="zh-CN" dirty="0" smtClean="0"/>
              <a:t>OC</a:t>
            </a:r>
            <a:r>
              <a:rPr lang="zh-CN" altLang="en-US" dirty="0" smtClean="0"/>
              <a:t>沟通：</a:t>
            </a:r>
            <a:endParaRPr lang="en-US" altLang="zh-CN" dirty="0" smtClean="0"/>
          </a:p>
          <a:p>
            <a:pPr marL="0" indent="0">
              <a:buNone/>
            </a:pPr>
            <a:r>
              <a:rPr lang="en-US" altLang="zh-CN" dirty="0" smtClean="0"/>
              <a:t>1.</a:t>
            </a:r>
            <a:r>
              <a:rPr lang="zh-CN" altLang="en-US" dirty="0" smtClean="0"/>
              <a:t>采用异常下单之后，数据推送到</a:t>
            </a:r>
            <a:r>
              <a:rPr lang="en-US" altLang="zh-CN" dirty="0" smtClean="0"/>
              <a:t>OC</a:t>
            </a:r>
            <a:r>
              <a:rPr lang="zh-CN" altLang="en-US" dirty="0" smtClean="0"/>
              <a:t>，银二代监听</a:t>
            </a:r>
            <a:r>
              <a:rPr lang="en-US" altLang="zh-CN" dirty="0" smtClean="0"/>
              <a:t>OC</a:t>
            </a:r>
            <a:r>
              <a:rPr lang="zh-CN" altLang="en-US" dirty="0" smtClean="0"/>
              <a:t>获取到订单报文；</a:t>
            </a:r>
            <a:endParaRPr lang="en-US" altLang="zh-CN" dirty="0" smtClean="0"/>
          </a:p>
          <a:p>
            <a:pPr marL="0" indent="0">
              <a:buNone/>
            </a:pPr>
            <a:r>
              <a:rPr lang="en-US" altLang="zh-CN" dirty="0" smtClean="0"/>
              <a:t>2.</a:t>
            </a:r>
            <a:r>
              <a:rPr lang="zh-CN" altLang="en-US" dirty="0" smtClean="0"/>
              <a:t>由</a:t>
            </a:r>
            <a:r>
              <a:rPr lang="en-US" altLang="zh-CN" dirty="0" smtClean="0"/>
              <a:t>OC</a:t>
            </a:r>
            <a:r>
              <a:rPr lang="zh-CN" altLang="en-US" dirty="0" smtClean="0"/>
              <a:t>来保证数据能够推送到有底座的银二代上；</a:t>
            </a:r>
            <a:endParaRPr lang="en-US" altLang="zh-CN" dirty="0" smtClean="0"/>
          </a:p>
          <a:p>
            <a:pPr marL="0" indent="0">
              <a:buNone/>
            </a:pPr>
            <a:r>
              <a:rPr lang="en-US" altLang="zh-CN" dirty="0" smtClean="0"/>
              <a:t>3.</a:t>
            </a:r>
            <a:r>
              <a:rPr lang="zh-CN" altLang="en-US" dirty="0" smtClean="0"/>
              <a:t>餐厅端提供接口，由银二代调用接口将数据传送到餐厅端； </a:t>
            </a:r>
            <a:r>
              <a:rPr lang="en-US" altLang="zh-CN" dirty="0" smtClean="0"/>
              <a:t>3.1</a:t>
            </a:r>
            <a:r>
              <a:rPr lang="zh-CN" altLang="en-US" dirty="0" smtClean="0"/>
              <a:t>假设接口调用失败（可以设置调用尝试次数），由银二代出小票，银二代继续像餐厅端推送订单报文，但该报文</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dirty="0" smtClean="0"/>
          </a:p>
          <a:p>
            <a:pPr marL="0" indent="0">
              <a:buNone/>
            </a:pPr>
            <a:r>
              <a:rPr lang="en-US" altLang="zh-CN" dirty="0" smtClean="0"/>
              <a:t>4.</a:t>
            </a:r>
            <a:r>
              <a:rPr lang="zh-CN" altLang="en-US" dirty="0" smtClean="0"/>
              <a:t>餐厅端再将数据推给</a:t>
            </a:r>
            <a:r>
              <a:rPr lang="en-US" altLang="zh-CN" dirty="0" smtClean="0"/>
              <a:t>KDS</a:t>
            </a:r>
            <a:r>
              <a:rPr lang="zh-CN" altLang="en-US" dirty="0" smtClean="0"/>
              <a:t>上屏</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由于网络不通，</a:t>
            </a:r>
            <a:r>
              <a:rPr lang="en-US" altLang="zh-CN" dirty="0" err="1" smtClean="0"/>
              <a:t>Counter_order_kds</a:t>
            </a:r>
            <a:r>
              <a:rPr lang="zh-CN" altLang="en-US" dirty="0" smtClean="0"/>
              <a:t>通过该方案下来后，但</a:t>
            </a:r>
            <a:r>
              <a:rPr lang="en-US" altLang="zh-CN" dirty="0" err="1" smtClean="0"/>
              <a:t>kds_order_oc</a:t>
            </a:r>
            <a:r>
              <a:rPr lang="zh-CN" altLang="en-US" dirty="0" smtClean="0"/>
              <a:t>报文无法上传上去，这个报文包括两种场景：</a:t>
            </a:r>
            <a:endParaRPr lang="en-US" altLang="zh-CN" dirty="0" smtClean="0"/>
          </a:p>
          <a:p>
            <a:pPr marL="0" indent="0">
              <a:buNone/>
            </a:pPr>
            <a:r>
              <a:rPr lang="en-US" altLang="zh-CN" dirty="0" smtClean="0"/>
              <a:t>1.</a:t>
            </a:r>
            <a:r>
              <a:rPr lang="zh-CN" altLang="en-US" dirty="0" smtClean="0"/>
              <a:t>下新单回传，</a:t>
            </a:r>
            <a:r>
              <a:rPr lang="en-US" altLang="zh-CN" dirty="0" smtClean="0"/>
              <a:t>OC</a:t>
            </a:r>
            <a:r>
              <a:rPr lang="zh-CN" altLang="en-US" dirty="0" smtClean="0"/>
              <a:t>应该有超时机制，如果超时，自动回推送结账单下来；</a:t>
            </a:r>
            <a:endParaRPr lang="en-US" altLang="zh-CN" dirty="0" smtClean="0"/>
          </a:p>
          <a:p>
            <a:pPr marL="0" indent="0">
              <a:buNone/>
            </a:pPr>
            <a:r>
              <a:rPr lang="en-US" altLang="zh-CN" dirty="0" smtClean="0"/>
              <a:t>2.</a:t>
            </a:r>
            <a:r>
              <a:rPr lang="zh-CN" altLang="en-US" b="1" dirty="0" smtClean="0"/>
              <a:t>下结账单，需要同</a:t>
            </a:r>
            <a:r>
              <a:rPr lang="en-US" altLang="zh-CN" b="1" dirty="0" smtClean="0"/>
              <a:t>OC</a:t>
            </a:r>
            <a:r>
              <a:rPr lang="zh-CN" altLang="en-US" b="1" dirty="0" smtClean="0"/>
              <a:t>讨论影响在哪里？？</a:t>
            </a:r>
            <a:endParaRPr lang="en-US" altLang="zh-CN" b="1" dirty="0" smtClean="0"/>
          </a:p>
          <a:p>
            <a:pPr marL="0" indent="0">
              <a:buNone/>
            </a:pPr>
            <a:endParaRPr lang="en-US" altLang="zh-CN" b="1" dirty="0" smtClean="0"/>
          </a:p>
          <a:p>
            <a:pPr marL="0" indent="0">
              <a:buNone/>
            </a:pPr>
            <a:r>
              <a:rPr lang="zh-CN" altLang="en-US" b="1" dirty="0" smtClean="0"/>
              <a:t>两个报文会推送到备份下单渠道，一个是</a:t>
            </a:r>
            <a:r>
              <a:rPr lang="en-US" altLang="zh-CN" b="1" dirty="0" err="1" smtClean="0"/>
              <a:t>counter_order_oc</a:t>
            </a:r>
            <a:r>
              <a:rPr lang="zh-CN" altLang="en-US" b="1" dirty="0" smtClean="0"/>
              <a:t>一个是</a:t>
            </a:r>
            <a:r>
              <a:rPr lang="en-US" altLang="zh-CN" b="1" dirty="0" err="1" smtClean="0"/>
              <a:t>counter_order_kds</a:t>
            </a:r>
            <a:r>
              <a:rPr lang="en-US" altLang="zh-CN" b="1" dirty="0" smtClean="0"/>
              <a:t> </a:t>
            </a:r>
            <a:r>
              <a:rPr lang="zh-CN" altLang="en-US" b="1" dirty="0" smtClean="0"/>
              <a:t>如果备份下单渠道推送餐厅端失败，</a:t>
            </a:r>
            <a:r>
              <a:rPr lang="en-US" altLang="zh-CN" b="1" dirty="0" err="1" smtClean="0"/>
              <a:t>counter_order_oc</a:t>
            </a:r>
            <a:r>
              <a:rPr lang="zh-CN" altLang="en-US" b="1" dirty="0" smtClean="0"/>
              <a:t>不用再继续推送，但</a:t>
            </a:r>
            <a:r>
              <a:rPr lang="en-US" altLang="zh-CN" b="1" dirty="0" err="1" smtClean="0"/>
              <a:t>counter_order_kds</a:t>
            </a:r>
            <a:r>
              <a:rPr lang="zh-CN" altLang="en-US" b="1" dirty="0" smtClean="0"/>
              <a:t>需要出小票，</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当</a:t>
            </a:r>
            <a:r>
              <a:rPr lang="en-US" altLang="zh-CN" sz="1400" dirty="0" smtClean="0">
                <a:solidFill>
                  <a:srgbClr val="FF0000"/>
                </a:solidFill>
              </a:rPr>
              <a:t>COUNTER_ORDER_KDS</a:t>
            </a:r>
            <a:r>
              <a:rPr lang="zh-CN" altLang="en-US" sz="1400" dirty="0" smtClean="0">
                <a:solidFill>
                  <a:srgbClr val="FF0000"/>
                </a:solidFill>
              </a:rPr>
              <a:t>传到了</a:t>
            </a:r>
            <a:r>
              <a:rPr lang="en-US" altLang="zh-CN" sz="1400" dirty="0" smtClean="0">
                <a:solidFill>
                  <a:srgbClr val="FF0000"/>
                </a:solidFill>
              </a:rPr>
              <a:t>KDS</a:t>
            </a:r>
            <a:r>
              <a:rPr lang="zh-CN" altLang="en-US" sz="1400" dirty="0" smtClean="0">
                <a:solidFill>
                  <a:srgbClr val="FF0000"/>
                </a:solidFill>
              </a:rPr>
              <a:t>之后，从</a:t>
            </a:r>
            <a:r>
              <a:rPr lang="en-US" altLang="zh-CN" sz="1400" dirty="0" smtClean="0">
                <a:solidFill>
                  <a:srgbClr val="FF0000"/>
                </a:solidFill>
              </a:rPr>
              <a:t>KDS</a:t>
            </a:r>
            <a:r>
              <a:rPr lang="zh-CN" altLang="en-US" sz="1400" dirty="0" smtClean="0">
                <a:solidFill>
                  <a:srgbClr val="FF0000"/>
                </a:solidFill>
              </a:rPr>
              <a:t>发出的报文（</a:t>
            </a:r>
            <a:r>
              <a:rPr lang="en-US" altLang="zh-CN" sz="1400" dirty="0" smtClean="0">
                <a:solidFill>
                  <a:srgbClr val="FF0000"/>
                </a:solidFill>
              </a:rPr>
              <a:t>KDS_ORDER_OC</a:t>
            </a:r>
            <a:r>
              <a:rPr lang="zh-CN" altLang="en-US" sz="1400" dirty="0" smtClean="0">
                <a:solidFill>
                  <a:srgbClr val="FF0000"/>
                </a:solidFill>
              </a:rPr>
              <a:t>）如何传递到</a:t>
            </a:r>
            <a:r>
              <a:rPr lang="en-US" altLang="zh-CN" sz="1400" dirty="0" smtClean="0">
                <a:solidFill>
                  <a:srgbClr val="FF0000"/>
                </a:solidFill>
              </a:rPr>
              <a:t>OC</a:t>
            </a:r>
            <a:r>
              <a:rPr lang="zh-CN" altLang="en-US" sz="1400" dirty="0" smtClean="0">
                <a:solidFill>
                  <a:srgbClr val="FF0000"/>
                </a:solidFill>
              </a:rPr>
              <a:t>呢？？</a:t>
            </a:r>
            <a:endParaRPr lang="en-US" altLang="zh-CN" sz="1400" dirty="0" smtClean="0">
              <a:solidFill>
                <a:srgbClr val="FF0000"/>
              </a:solidFill>
            </a:endParaRPr>
          </a:p>
          <a:p>
            <a:pPr marL="0" indent="0">
              <a:buNone/>
            </a:pPr>
            <a:r>
              <a:rPr lang="zh-CN" altLang="en-US" dirty="0" smtClean="0"/>
              <a:t>银二代备份下单渠道如果打印小票，订单报文是否已出票选项设置为是</a:t>
            </a:r>
            <a:endParaRPr lang="en-US" altLang="zh-CN" dirty="0" smtClean="0"/>
          </a:p>
          <a:p>
            <a:pPr marL="0" indent="0">
              <a:buNone/>
            </a:pPr>
            <a:r>
              <a:rPr lang="zh-CN" altLang="en-US" dirty="0" smtClean="0"/>
              <a:t>银二代备份下单渠道如果推送到餐厅端，订单报文增加“备份渠道推送”选项？？</a:t>
            </a:r>
            <a:endParaRPr lang="en-US" altLang="zh-CN" dirty="0" smtClean="0"/>
          </a:p>
          <a:p>
            <a:pPr marL="0" indent="0">
              <a:buNone/>
            </a:pPr>
            <a:r>
              <a:rPr lang="zh-CN" altLang="en-US" dirty="0" smtClean="0"/>
              <a:t>如果用</a:t>
            </a:r>
            <a:r>
              <a:rPr lang="en-US" altLang="zh-CN" dirty="0" smtClean="0"/>
              <a:t>counter</a:t>
            </a:r>
            <a:r>
              <a:rPr lang="zh-CN" altLang="en-US" dirty="0" smtClean="0"/>
              <a:t>下单怎么办，数据无法推送上去？？</a:t>
            </a:r>
            <a:endParaRPr lang="en-US" altLang="zh-CN" dirty="0" smtClean="0"/>
          </a:p>
          <a:p>
            <a:pPr marL="0" indent="0">
              <a:buNone/>
            </a:pPr>
            <a:endParaRPr lang="en-US" altLang="zh-CN" dirty="0" smtClean="0"/>
          </a:p>
          <a:p>
            <a:pPr marL="0" indent="0">
              <a:buNone/>
            </a:pPr>
            <a:r>
              <a:rPr lang="zh-CN" altLang="en-US" dirty="0" smtClean="0"/>
              <a:t>结账单报文没有推送上去，对</a:t>
            </a:r>
            <a:r>
              <a:rPr lang="en-US" altLang="zh-CN" dirty="0" smtClean="0"/>
              <a:t>preorder</a:t>
            </a:r>
            <a:r>
              <a:rPr lang="zh-CN" altLang="en-US" dirty="0" smtClean="0"/>
              <a:t>有什么影响？？ </a:t>
            </a:r>
            <a:r>
              <a:rPr lang="en-US" altLang="zh-CN" dirty="0" smtClean="0"/>
              <a:t>Or </a:t>
            </a:r>
            <a:r>
              <a:rPr lang="zh-CN" altLang="en-US" dirty="0" smtClean="0"/>
              <a:t>同</a:t>
            </a:r>
            <a:r>
              <a:rPr lang="en-US" altLang="zh-CN" dirty="0" smtClean="0"/>
              <a:t>OC</a:t>
            </a:r>
            <a:r>
              <a:rPr lang="zh-CN" altLang="en-US" dirty="0" smtClean="0"/>
              <a:t>沟通</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47015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a:t>
            </a:r>
            <a:r>
              <a:rPr lang="zh-CN" altLang="en-US" dirty="0" smtClean="0"/>
              <a:t>时间戳；</a:t>
            </a:r>
            <a:endParaRPr lang="en-US" altLang="zh-CN" dirty="0" smtClean="0"/>
          </a:p>
          <a:p>
            <a:pPr marL="0" indent="0">
              <a:buNone/>
            </a:pPr>
            <a:r>
              <a:rPr lang="en-US" altLang="zh-CN" dirty="0" smtClean="0"/>
              <a:t>2.</a:t>
            </a:r>
            <a:r>
              <a:rPr lang="zh-CN" altLang="en-US" dirty="0" smtClean="0"/>
              <a:t>本次更新，识别要上屏的内容，识别异常品项；</a:t>
            </a:r>
            <a:endParaRPr lang="en-US" altLang="zh-CN" dirty="0" smtClean="0"/>
          </a:p>
          <a:p>
            <a:pPr marL="0" indent="0">
              <a:buNone/>
            </a:pPr>
            <a:r>
              <a:rPr lang="en-US" altLang="zh-CN" dirty="0" smtClean="0"/>
              <a:t>3.</a:t>
            </a:r>
            <a:r>
              <a:rPr lang="zh-CN" altLang="en-US" dirty="0" smtClean="0"/>
              <a:t>本次修改内容（</a:t>
            </a:r>
            <a:r>
              <a:rPr lang="en-US" altLang="zh-CN" dirty="0" smtClean="0"/>
              <a:t>1</a:t>
            </a:r>
            <a:r>
              <a:rPr lang="zh-CN" altLang="en-US" dirty="0" smtClean="0"/>
              <a:t>个小时之后）；</a:t>
            </a:r>
            <a:endParaRPr lang="en-US" altLang="zh-CN" dirty="0" smtClean="0"/>
          </a:p>
        </p:txBody>
      </p:sp>
    </p:spTree>
    <p:extLst>
      <p:ext uri="{BB962C8B-B14F-4D97-AF65-F5344CB8AC3E}">
        <p14:creationId xmlns:p14="http://schemas.microsoft.com/office/powerpoint/2010/main" val="330553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2 line">
    <p:spTree>
      <p:nvGrpSpPr>
        <p:cNvPr id="1" name=""/>
        <p:cNvGrpSpPr/>
        <p:nvPr/>
      </p:nvGrpSpPr>
      <p:grpSpPr>
        <a:xfrm>
          <a:off x="0" y="0"/>
          <a:ext cx="0" cy="0"/>
          <a:chOff x="0" y="0"/>
          <a:chExt cx="0" cy="0"/>
        </a:xfrm>
      </p:grpSpPr>
      <p:pic>
        <p:nvPicPr>
          <p:cNvPr id="55" name="Picture 54"/>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6" name="Rectangle 55"/>
          <p:cNvSpPr/>
          <p:nvPr userDrawn="1"/>
        </p:nvSpPr>
        <p:spPr>
          <a:xfrm>
            <a:off x="-7472" y="112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42" name="Text Placeholder 3"/>
          <p:cNvSpPr>
            <a:spLocks noGrp="1"/>
          </p:cNvSpPr>
          <p:nvPr>
            <p:ph type="body" sz="quarter" idx="99" hasCustomPrompt="1"/>
          </p:nvPr>
        </p:nvSpPr>
        <p:spPr>
          <a:xfrm>
            <a:off x="791214" y="113308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3" name="Text Placeholder 3"/>
          <p:cNvSpPr>
            <a:spLocks noGrp="1"/>
          </p:cNvSpPr>
          <p:nvPr>
            <p:ph type="body" sz="quarter" idx="100" hasCustomPrompt="1"/>
          </p:nvPr>
        </p:nvSpPr>
        <p:spPr>
          <a:xfrm>
            <a:off x="791214" y="149767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4" name="Text Placeholder 3"/>
          <p:cNvSpPr>
            <a:spLocks noGrp="1"/>
          </p:cNvSpPr>
          <p:nvPr>
            <p:ph type="body" sz="quarter" idx="101" hasCustomPrompt="1"/>
          </p:nvPr>
        </p:nvSpPr>
        <p:spPr>
          <a:xfrm>
            <a:off x="791214" y="205275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5" name="Text Placeholder 3"/>
          <p:cNvSpPr>
            <a:spLocks noGrp="1"/>
          </p:cNvSpPr>
          <p:nvPr>
            <p:ph type="body" sz="quarter" idx="102" hasCustomPrompt="1"/>
          </p:nvPr>
        </p:nvSpPr>
        <p:spPr>
          <a:xfrm>
            <a:off x="791214" y="241734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6" name="Text Placeholder 3"/>
          <p:cNvSpPr>
            <a:spLocks noGrp="1"/>
          </p:cNvSpPr>
          <p:nvPr>
            <p:ph type="body" sz="quarter" idx="103" hasCustomPrompt="1"/>
          </p:nvPr>
        </p:nvSpPr>
        <p:spPr>
          <a:xfrm>
            <a:off x="791214" y="297242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7" name="Text Placeholder 3"/>
          <p:cNvSpPr>
            <a:spLocks noGrp="1"/>
          </p:cNvSpPr>
          <p:nvPr>
            <p:ph type="body" sz="quarter" idx="104" hasCustomPrompt="1"/>
          </p:nvPr>
        </p:nvSpPr>
        <p:spPr>
          <a:xfrm>
            <a:off x="791214" y="333701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8" name="Text Placeholder 3"/>
          <p:cNvSpPr>
            <a:spLocks noGrp="1"/>
          </p:cNvSpPr>
          <p:nvPr>
            <p:ph type="body" sz="quarter" idx="105" hasCustomPrompt="1"/>
          </p:nvPr>
        </p:nvSpPr>
        <p:spPr>
          <a:xfrm>
            <a:off x="791214" y="389209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9" name="Text Placeholder 3"/>
          <p:cNvSpPr>
            <a:spLocks noGrp="1"/>
          </p:cNvSpPr>
          <p:nvPr>
            <p:ph type="body" sz="quarter" idx="106" hasCustomPrompt="1"/>
          </p:nvPr>
        </p:nvSpPr>
        <p:spPr>
          <a:xfrm>
            <a:off x="791214" y="4256679"/>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2" name="Rectangle 1"/>
          <p:cNvSpPr/>
          <p:nvPr userDrawn="1"/>
        </p:nvSpPr>
        <p:spPr>
          <a:xfrm>
            <a:off x="598655" y="1132627"/>
            <a:ext cx="52387" cy="3495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8" name="Picture 57"/>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9" name="Rectangle 58"/>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0" name="Picture 4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1" name="Picture 5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5"/>
          <p:cNvSpPr>
            <a:spLocks noGrp="1"/>
          </p:cNvSpPr>
          <p:nvPr>
            <p:ph type="body" sz="quarter" idx="24" hasCustomPrompt="1"/>
          </p:nvPr>
        </p:nvSpPr>
        <p:spPr>
          <a:xfrm>
            <a:off x="264160" y="877455"/>
            <a:ext cx="8575040" cy="369332"/>
          </a:xfrm>
          <a:prstGeom prst="rect">
            <a:avLst/>
          </a:prstGeom>
        </p:spPr>
        <p:txBody>
          <a:bodyPr/>
          <a:lstStyle>
            <a:lvl1pPr marL="0" indent="0">
              <a:buNone/>
              <a:defRPr sz="1800" b="0"/>
            </a:lvl1pPr>
          </a:lstStyle>
          <a:p>
            <a:r>
              <a:rPr lang="en-US" dirty="0"/>
              <a:t>Slide subtitle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4_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089246-47E5-41E3-9B20-6382744CE7CA}" type="datetime1">
              <a:rPr lang="zh-CN" altLang="en-US" smtClean="0"/>
              <a:t>2020/7/20</a:t>
            </a:fld>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79A8E2B1-EAE3-45F0-951B-B55A6ED240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3" name="Picture 52"/>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54" name="Rectangle 53"/>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2 line">
    <p:spTree>
      <p:nvGrpSpPr>
        <p:cNvPr id="1" name=""/>
        <p:cNvGrpSpPr/>
        <p:nvPr/>
      </p:nvGrpSpPr>
      <p:grpSpPr>
        <a:xfrm>
          <a:off x="0" y="0"/>
          <a:ext cx="0" cy="0"/>
          <a:chOff x="0" y="0"/>
          <a:chExt cx="0" cy="0"/>
        </a:xfrm>
      </p:grpSpPr>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grpSp>
        <p:nvGrpSpPr>
          <p:cNvPr id="53" name="Group 52"/>
          <p:cNvGrpSpPr/>
          <p:nvPr userDrawn="1"/>
        </p:nvGrpSpPr>
        <p:grpSpPr>
          <a:xfrm>
            <a:off x="7346191" y="2350565"/>
            <a:ext cx="1479921" cy="875210"/>
            <a:chOff x="7346191" y="2350565"/>
            <a:chExt cx="1479921" cy="875210"/>
          </a:xfrm>
        </p:grpSpPr>
        <p:sp>
          <p:nvSpPr>
            <p:cNvPr id="54" name="Rectangle 53"/>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8" name="Rectangle 57"/>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59"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60"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5" name="Picture 54"/>
          <p:cNvPicPr>
            <a:picLocks noChangeAspect="1"/>
          </p:cNvPicPr>
          <p:nvPr userDrawn="1"/>
        </p:nvPicPr>
        <p:blipFill rotWithShape="1">
          <a:blip r:embed="rId2" cstate="print"/>
          <a:srcRect/>
          <a:stretch>
            <a:fillRect/>
          </a:stretch>
        </p:blipFill>
        <p:spPr>
          <a:xfrm>
            <a:off x="-7472" y="1"/>
            <a:ext cx="9151472" cy="2072640"/>
          </a:xfrm>
          <a:prstGeom prst="rect">
            <a:avLst/>
          </a:prstGeom>
        </p:spPr>
      </p:pic>
      <p:sp>
        <p:nvSpPr>
          <p:cNvPr id="56" name="Rectangle 55"/>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61" name="Picture 6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62" name="Picture 6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grpSp>
        <p:nvGrpSpPr>
          <p:cNvPr id="126" name="Group 125"/>
          <p:cNvGrpSpPr/>
          <p:nvPr userDrawn="1"/>
        </p:nvGrpSpPr>
        <p:grpSpPr>
          <a:xfrm>
            <a:off x="7346191" y="2350565"/>
            <a:ext cx="1479921" cy="875210"/>
            <a:chOff x="7346191" y="2350565"/>
            <a:chExt cx="1479921" cy="875210"/>
          </a:xfrm>
        </p:grpSpPr>
        <p:sp>
          <p:nvSpPr>
            <p:cNvPr id="129" name="Rectangle 12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2" name="Rectangle 13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8" name="Picture 57"/>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76" name="Rectangle 75"/>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6" name="Picture 5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7" name="Picture 5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1" name="Picture 5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746632"/>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6159538" cy="215444"/>
          </a:xfrm>
          <a:prstGeom prst="rect">
            <a:avLst/>
          </a:prstGeom>
        </p:spPr>
        <p:txBody>
          <a:bodyPr wrap="square">
            <a:spAutoFit/>
          </a:bodyPr>
          <a:lstStyle/>
          <a:p>
            <a:pPr algn="l">
              <a:lnSpc>
                <a:spcPct val="100000"/>
              </a:lnSpc>
            </a:pPr>
            <a:r>
              <a:rPr lang="en-US" sz="800" b="1" kern="1200" dirty="0">
                <a:solidFill>
                  <a:schemeClr val="accent1"/>
                </a:solidFill>
                <a:latin typeface="+mn-lt"/>
                <a:ea typeface="+mn-ea"/>
                <a:cs typeface="+mn-cs"/>
              </a:rPr>
              <a:t>CONFIDENTIAL – For use by </a:t>
            </a:r>
            <a:r>
              <a:rPr kumimoji="0" lang="en-US" sz="800" b="1" i="0" u="none" strike="noStrike" kern="1200" cap="none" spc="0" normalizeH="0" baseline="0" noProof="0" dirty="0">
                <a:ln>
                  <a:noFill/>
                </a:ln>
                <a:solidFill>
                  <a:schemeClr val="accent1"/>
                </a:solidFill>
                <a:effectLst/>
                <a:uLnTx/>
                <a:uFillTx/>
                <a:latin typeface="+mn-lt"/>
                <a:ea typeface="+mn-ea"/>
                <a:cs typeface="+mn-cs"/>
              </a:rPr>
              <a:t>Hitachi Consulting Corporation </a:t>
            </a:r>
            <a:r>
              <a:rPr lang="en-US" sz="800" b="1" kern="1200" dirty="0">
                <a:solidFill>
                  <a:schemeClr val="accent1"/>
                </a:solidFill>
                <a:latin typeface="+mn-lt"/>
                <a:ea typeface="+mn-ea"/>
                <a:cs typeface="+mn-cs"/>
              </a:rPr>
              <a:t>employees and other audiences under NDA only.</a:t>
            </a:r>
            <a:endParaRPr lang="en-US" sz="800" b="1"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690130" y="229219"/>
            <a:ext cx="1242687" cy="356281"/>
          </a:xfrm>
          <a:prstGeom prst="rect">
            <a:avLst/>
          </a:prstGeom>
        </p:spPr>
      </p:pic>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p>
        </p:txBody>
      </p:sp>
      <p:sp>
        <p:nvSpPr>
          <p:cNvPr id="37" name="TextBox 36"/>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t>‹#›</a:t>
            </a:fld>
            <a:endParaRPr lang="en-US" sz="800" dirty="0">
              <a:solidFill>
                <a:schemeClr val="tx1">
                  <a:alpha val="50000"/>
                </a:schemeClr>
              </a:solidFill>
              <a:latin typeface="+mj-lt"/>
            </a:endParaRPr>
          </a:p>
        </p:txBody>
      </p:sp>
      <p:grpSp>
        <p:nvGrpSpPr>
          <p:cNvPr id="43" name="グループ化 59"/>
          <p:cNvGrpSpPr/>
          <p:nvPr userDrawn="1"/>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12" name="TextBox 11"/>
          <p:cNvSpPr txBox="1"/>
          <p:nvPr userDrawn="1"/>
        </p:nvSpPr>
        <p:spPr>
          <a:xfrm>
            <a:off x="6218617" y="4911221"/>
            <a:ext cx="2885726" cy="215444"/>
          </a:xfrm>
          <a:prstGeom prst="rect">
            <a:avLst/>
          </a:prstGeom>
          <a:noFill/>
        </p:spPr>
        <p:txBody>
          <a:bodyPr wrap="none" rtlCol="0">
            <a:spAutoFit/>
          </a:bodyPr>
          <a:lstStyle/>
          <a:p>
            <a:pPr algn="r" defTabSz="913765"/>
            <a:r>
              <a:rPr lang="en-US" sz="800" dirty="0">
                <a:solidFill>
                  <a:schemeClr val="tx1">
                    <a:alpha val="50000"/>
                  </a:schemeClr>
                </a:solidFill>
              </a:rPr>
              <a:t>© 2018 Hitachi Consulting Corporation.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7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11">
            <a:extLst>
              <a:ext uri="{FF2B5EF4-FFF2-40B4-BE49-F238E27FC236}">
                <a16:creationId xmlns:a16="http://schemas.microsoft.com/office/drawing/2014/main" id="{18011C36-E23F-4DB2-8085-CB9DA51EA10F}"/>
              </a:ext>
            </a:extLst>
          </p:cNvPr>
          <p:cNvSpPr>
            <a:spLocks noGrp="1"/>
          </p:cNvSpPr>
          <p:nvPr>
            <p:ph type="subTitle" idx="1"/>
          </p:nvPr>
        </p:nvSpPr>
        <p:spPr>
          <a:xfrm>
            <a:off x="1187863" y="3170478"/>
            <a:ext cx="7653702" cy="369332"/>
          </a:xfrm>
        </p:spPr>
        <p:txBody>
          <a:bodyPr/>
          <a:lstStyle/>
          <a:p>
            <a:r>
              <a:rPr lang="zh-CN" altLang="en-US" dirty="0" smtClean="0"/>
              <a:t>异常下单</a:t>
            </a:r>
            <a:endParaRPr lang="zh-CN" altLang="en-US" dirty="0"/>
          </a:p>
        </p:txBody>
      </p:sp>
      <p:sp>
        <p:nvSpPr>
          <p:cNvPr id="7" name="Title 6">
            <a:extLst>
              <a:ext uri="{FF2B5EF4-FFF2-40B4-BE49-F238E27FC236}">
                <a16:creationId xmlns:a16="http://schemas.microsoft.com/office/drawing/2014/main" id="{CD4D69FA-10A8-4157-BF2C-5E42E0E1D2A9}"/>
              </a:ext>
            </a:extLst>
          </p:cNvPr>
          <p:cNvSpPr>
            <a:spLocks noGrp="1"/>
          </p:cNvSpPr>
          <p:nvPr>
            <p:ph type="ctrTitle"/>
          </p:nvPr>
        </p:nvSpPr>
        <p:spPr>
          <a:xfrm>
            <a:off x="1187863" y="2296200"/>
            <a:ext cx="7653702" cy="833080"/>
          </a:xfrm>
        </p:spPr>
        <p:txBody>
          <a:bodyPr anchor="t"/>
          <a:lstStyle/>
          <a:p>
            <a:r>
              <a:rPr lang="en-US" altLang="zh-CN" dirty="0"/>
              <a:t>CPOS Counter</a:t>
            </a:r>
            <a:r>
              <a:rPr lang="zh-CN" altLang="en-US" dirty="0"/>
              <a:t>项目</a:t>
            </a:r>
            <a:endParaRPr lang="en-US" dirty="0"/>
          </a:p>
        </p:txBody>
      </p:sp>
      <p:sp>
        <p:nvSpPr>
          <p:cNvPr id="8" name="Text Placeholder 12">
            <a:extLst>
              <a:ext uri="{FF2B5EF4-FFF2-40B4-BE49-F238E27FC236}">
                <a16:creationId xmlns:a16="http://schemas.microsoft.com/office/drawing/2014/main" id="{66FC48A9-71F4-49EE-9E17-56ED6C9E5C0C}"/>
              </a:ext>
            </a:extLst>
          </p:cNvPr>
          <p:cNvSpPr>
            <a:spLocks noGrp="1"/>
          </p:cNvSpPr>
          <p:nvPr>
            <p:ph type="body" sz="quarter" idx="11"/>
          </p:nvPr>
        </p:nvSpPr>
        <p:spPr>
          <a:xfrm>
            <a:off x="1187862" y="4068884"/>
            <a:ext cx="5221816" cy="307777"/>
          </a:xfrm>
        </p:spPr>
        <p:txBody>
          <a:bodyPr/>
          <a:lstStyle/>
          <a:p>
            <a:r>
              <a:rPr lang="zh-CN" altLang="en-US" dirty="0"/>
              <a:t>日立咨询</a:t>
            </a:r>
            <a:endParaRPr lang="en-US" dirty="0"/>
          </a:p>
        </p:txBody>
      </p:sp>
      <p:sp>
        <p:nvSpPr>
          <p:cNvPr id="9" name="Text Placeholder 13">
            <a:extLst>
              <a:ext uri="{FF2B5EF4-FFF2-40B4-BE49-F238E27FC236}">
                <a16:creationId xmlns:a16="http://schemas.microsoft.com/office/drawing/2014/main" id="{01502820-F7CB-421E-90C5-E22BEAE5548D}"/>
              </a:ext>
            </a:extLst>
          </p:cNvPr>
          <p:cNvSpPr>
            <a:spLocks noGrp="1"/>
          </p:cNvSpPr>
          <p:nvPr>
            <p:ph type="body" sz="quarter" idx="12"/>
          </p:nvPr>
        </p:nvSpPr>
        <p:spPr>
          <a:xfrm>
            <a:off x="1187862" y="4298226"/>
            <a:ext cx="5221816" cy="276999"/>
          </a:xfrm>
        </p:spPr>
        <p:txBody>
          <a:bodyPr/>
          <a:lstStyle/>
          <a:p>
            <a:r>
              <a:rPr lang="en-US" altLang="zh-CN" dirty="0" smtClean="0"/>
              <a:t>June, 2020 </a:t>
            </a:r>
            <a:endParaRPr lang="en-US" dirty="0"/>
          </a:p>
        </p:txBody>
      </p:sp>
    </p:spTree>
    <p:extLst>
      <p:ext uri="{BB962C8B-B14F-4D97-AF65-F5344CB8AC3E}">
        <p14:creationId xmlns:p14="http://schemas.microsoft.com/office/powerpoint/2010/main" val="308077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-MPOS</a:t>
            </a:r>
            <a:r>
              <a:rPr lang="zh-CN" altLang="en-US" dirty="0" smtClean="0"/>
              <a:t>无法连接中心端</a:t>
            </a:r>
            <a:endParaRPr lang="en-US" dirty="0"/>
          </a:p>
        </p:txBody>
      </p:sp>
      <p:cxnSp>
        <p:nvCxnSpPr>
          <p:cNvPr id="4" name="Straight Connector 4">
            <a:extLst>
              <a:ext uri="{FF2B5EF4-FFF2-40B4-BE49-F238E27FC236}">
                <a16:creationId xmlns:a16="http://schemas.microsoft.com/office/drawing/2014/main" id="{3985BA27-BC43-4BA9-B2B7-D2D35FB369F4}"/>
              </a:ext>
            </a:extLst>
          </p:cNvPr>
          <p:cNvCxnSpPr>
            <a:cxnSpLocks/>
          </p:cNvCxnSpPr>
          <p:nvPr/>
        </p:nvCxnSpPr>
        <p:spPr>
          <a:xfrm>
            <a:off x="0" y="2504702"/>
            <a:ext cx="50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63">
            <a:extLst>
              <a:ext uri="{FF2B5EF4-FFF2-40B4-BE49-F238E27FC236}">
                <a16:creationId xmlns:a16="http://schemas.microsoft.com/office/drawing/2014/main" id="{38B796C6-27FA-4F02-BD03-63E333F891A3}"/>
              </a:ext>
            </a:extLst>
          </p:cNvPr>
          <p:cNvSpPr txBox="1"/>
          <p:nvPr/>
        </p:nvSpPr>
        <p:spPr>
          <a:xfrm>
            <a:off x="0" y="999121"/>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总部端</a:t>
            </a:r>
          </a:p>
        </p:txBody>
      </p:sp>
      <p:sp>
        <p:nvSpPr>
          <p:cNvPr id="6" name="TextBox 63">
            <a:extLst>
              <a:ext uri="{FF2B5EF4-FFF2-40B4-BE49-F238E27FC236}">
                <a16:creationId xmlns:a16="http://schemas.microsoft.com/office/drawing/2014/main" id="{51727318-B455-4563-8399-1F712D30665B}"/>
              </a:ext>
            </a:extLst>
          </p:cNvPr>
          <p:cNvSpPr txBox="1"/>
          <p:nvPr/>
        </p:nvSpPr>
        <p:spPr>
          <a:xfrm>
            <a:off x="0" y="4270449"/>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餐厅端</a:t>
            </a:r>
          </a:p>
        </p:txBody>
      </p:sp>
      <p:sp>
        <p:nvSpPr>
          <p:cNvPr id="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1998436"/>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MPOS </a:t>
            </a:r>
            <a:r>
              <a:rPr lang="zh-CN" altLang="en-US" sz="900" dirty="0"/>
              <a:t>终端</a:t>
            </a:r>
          </a:p>
        </p:txBody>
      </p:sp>
      <p:sp>
        <p:nvSpPr>
          <p:cNvPr id="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1908436"/>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cxnSp>
        <p:nvCxnSpPr>
          <p:cNvPr id="22" name="Straight Arrow Connector 24">
            <a:extLst>
              <a:ext uri="{FF2B5EF4-FFF2-40B4-BE49-F238E27FC236}">
                <a16:creationId xmlns:a16="http://schemas.microsoft.com/office/drawing/2014/main" id="{544DA409-F510-4FB7-9CCE-AA05BD173FB5}"/>
              </a:ext>
            </a:extLst>
          </p:cNvPr>
          <p:cNvCxnSpPr>
            <a:cxnSpLocks/>
            <a:stCxn id="8" idx="1"/>
            <a:endCxn id="7" idx="3"/>
          </p:cNvCxnSpPr>
          <p:nvPr/>
        </p:nvCxnSpPr>
        <p:spPr>
          <a:xfrm flipH="1">
            <a:off x="1121413" y="2124436"/>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 name="十字形 12"/>
          <p:cNvSpPr/>
          <p:nvPr/>
        </p:nvSpPr>
        <p:spPr>
          <a:xfrm rot="18851109">
            <a:off x="1544214" y="2026739"/>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17" name="矩形 16"/>
          <p:cNvSpPr/>
          <p:nvPr/>
        </p:nvSpPr>
        <p:spPr>
          <a:xfrm>
            <a:off x="5370780" y="1026013"/>
            <a:ext cx="3773220" cy="1223412"/>
          </a:xfrm>
          <a:prstGeom prst="rect">
            <a:avLst/>
          </a:prstGeom>
        </p:spPr>
        <p:txBody>
          <a:bodyPr wrap="square">
            <a:spAutoFit/>
          </a:bodyPr>
          <a:lstStyle/>
          <a:p>
            <a:r>
              <a:rPr lang="zh-CN" altLang="en-US" sz="1050" b="1" dirty="0" smtClean="0"/>
              <a:t>当前问题：</a:t>
            </a:r>
            <a:endParaRPr lang="en-US" altLang="zh-CN" sz="1050" b="1" dirty="0" smtClean="0"/>
          </a:p>
          <a:p>
            <a:r>
              <a:rPr lang="zh-CN" altLang="en-US" sz="1050" dirty="0" smtClean="0"/>
              <a:t>终端提交订单时，当终端网络连接不上服务端的时候，终端也提示订单提交成功，终端一直在后端提交，所以订单具有延时性。假设订单一直无法推送到服务端会导致：</a:t>
            </a:r>
            <a:endParaRPr lang="en-US" altLang="zh-CN" sz="1050" dirty="0" smtClean="0"/>
          </a:p>
          <a:p>
            <a:r>
              <a:rPr lang="en-US" altLang="zh-CN" sz="1050" dirty="0" smtClean="0"/>
              <a:t>1.MPOS</a:t>
            </a:r>
            <a:r>
              <a:rPr lang="zh-CN" altLang="en-US" sz="1050" dirty="0"/>
              <a:t>下</a:t>
            </a:r>
            <a:r>
              <a:rPr lang="zh-CN" altLang="en-US" sz="1050" dirty="0" smtClean="0"/>
              <a:t>新单</a:t>
            </a:r>
            <a:r>
              <a:rPr lang="en-US" altLang="zh-CN" sz="1050" dirty="0" smtClean="0"/>
              <a:t>/</a:t>
            </a:r>
            <a:r>
              <a:rPr lang="zh-CN" altLang="en-US" sz="1050" dirty="0" smtClean="0"/>
              <a:t>结账单，扫码点餐</a:t>
            </a:r>
            <a:r>
              <a:rPr lang="en-US" altLang="zh-CN" sz="1050" dirty="0" smtClean="0"/>
              <a:t>/Counter</a:t>
            </a:r>
            <a:r>
              <a:rPr lang="zh-CN" altLang="en-US" sz="1050" dirty="0" smtClean="0"/>
              <a:t>终端看不到</a:t>
            </a:r>
            <a:r>
              <a:rPr lang="zh-CN" altLang="en-US" sz="1050" dirty="0"/>
              <a:t>，反之亦然</a:t>
            </a:r>
            <a:r>
              <a:rPr lang="zh-CN" altLang="en-US" sz="1050" dirty="0" smtClean="0"/>
              <a:t>；</a:t>
            </a:r>
            <a:endParaRPr lang="en-US" altLang="zh-CN" sz="1050" dirty="0" smtClean="0"/>
          </a:p>
          <a:p>
            <a:r>
              <a:rPr lang="en-US" altLang="zh-CN" sz="1050" dirty="0" smtClean="0"/>
              <a:t>2.</a:t>
            </a:r>
            <a:r>
              <a:rPr lang="zh-CN" altLang="en-US" sz="1050" dirty="0"/>
              <a:t>桌位上会出现锁单</a:t>
            </a:r>
            <a:r>
              <a:rPr lang="zh-CN" altLang="en-US" sz="1050" dirty="0" smtClean="0"/>
              <a:t>；</a:t>
            </a:r>
            <a:endParaRPr lang="en-US" altLang="zh-CN" sz="1050" dirty="0"/>
          </a:p>
        </p:txBody>
      </p:sp>
      <p:sp>
        <p:nvSpPr>
          <p:cNvPr id="3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279130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39"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3627585"/>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solidFill>
                  <a:srgbClr val="C00000"/>
                </a:solidFill>
              </a:rPr>
              <a:t>KDS</a:t>
            </a:r>
          </a:p>
        </p:txBody>
      </p:sp>
      <p:sp>
        <p:nvSpPr>
          <p:cNvPr id="41"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3638050" y="199841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cxnSp>
        <p:nvCxnSpPr>
          <p:cNvPr id="45" name="Straight Arrow Connector 24">
            <a:extLst>
              <a:ext uri="{FF2B5EF4-FFF2-40B4-BE49-F238E27FC236}">
                <a16:creationId xmlns:a16="http://schemas.microsoft.com/office/drawing/2014/main" id="{544DA409-F510-4FB7-9CCE-AA05BD173FB5}"/>
              </a:ext>
            </a:extLst>
          </p:cNvPr>
          <p:cNvCxnSpPr>
            <a:cxnSpLocks/>
            <a:stCxn id="38" idx="0"/>
            <a:endCxn id="8" idx="2"/>
          </p:cNvCxnSpPr>
          <p:nvPr/>
        </p:nvCxnSpPr>
        <p:spPr>
          <a:xfrm flipV="1">
            <a:off x="2654050" y="2340436"/>
            <a:ext cx="0" cy="45087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24">
            <a:extLst>
              <a:ext uri="{FF2B5EF4-FFF2-40B4-BE49-F238E27FC236}">
                <a16:creationId xmlns:a16="http://schemas.microsoft.com/office/drawing/2014/main" id="{544DA409-F510-4FB7-9CCE-AA05BD173FB5}"/>
              </a:ext>
            </a:extLst>
          </p:cNvPr>
          <p:cNvCxnSpPr>
            <a:cxnSpLocks/>
            <a:stCxn id="39" idx="0"/>
            <a:endCxn id="38" idx="2"/>
          </p:cNvCxnSpPr>
          <p:nvPr/>
        </p:nvCxnSpPr>
        <p:spPr>
          <a:xfrm flipV="1">
            <a:off x="2654050" y="3223309"/>
            <a:ext cx="0" cy="404276"/>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638050" y="3052847"/>
            <a:ext cx="108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银二代备份下单渠道</a:t>
            </a:r>
            <a:endParaRPr lang="en-US" altLang="zh-CN" sz="900" dirty="0" smtClean="0">
              <a:solidFill>
                <a:srgbClr val="C00000"/>
              </a:solidFill>
            </a:endParaRPr>
          </a:p>
        </p:txBody>
      </p:sp>
      <p:cxnSp>
        <p:nvCxnSpPr>
          <p:cNvPr id="55" name="Straight Arrow Connector 24">
            <a:extLst>
              <a:ext uri="{FF2B5EF4-FFF2-40B4-BE49-F238E27FC236}">
                <a16:creationId xmlns:a16="http://schemas.microsoft.com/office/drawing/2014/main" id="{544DA409-F510-4FB7-9CCE-AA05BD173FB5}"/>
              </a:ext>
            </a:extLst>
          </p:cNvPr>
          <p:cNvCxnSpPr>
            <a:cxnSpLocks/>
            <a:stCxn id="54" idx="0"/>
            <a:endCxn id="41" idx="2"/>
          </p:cNvCxnSpPr>
          <p:nvPr/>
        </p:nvCxnSpPr>
        <p:spPr>
          <a:xfrm flipV="1">
            <a:off x="4178050" y="2250419"/>
            <a:ext cx="0" cy="8024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24">
            <a:extLst>
              <a:ext uri="{FF2B5EF4-FFF2-40B4-BE49-F238E27FC236}">
                <a16:creationId xmlns:a16="http://schemas.microsoft.com/office/drawing/2014/main" id="{544DA409-F510-4FB7-9CCE-AA05BD173FB5}"/>
              </a:ext>
            </a:extLst>
          </p:cNvPr>
          <p:cNvCxnSpPr>
            <a:cxnSpLocks/>
            <a:stCxn id="38" idx="3"/>
            <a:endCxn id="54" idx="1"/>
          </p:cNvCxnSpPr>
          <p:nvPr/>
        </p:nvCxnSpPr>
        <p:spPr>
          <a:xfrm>
            <a:off x="3194050" y="3007309"/>
            <a:ext cx="444000" cy="265859"/>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096306" y="2557928"/>
            <a:ext cx="354584" cy="246221"/>
          </a:xfrm>
          <a:prstGeom prst="rect">
            <a:avLst/>
          </a:prstGeom>
        </p:spPr>
        <p:txBody>
          <a:bodyPr wrap="none">
            <a:spAutoFit/>
          </a:bodyPr>
          <a:lstStyle/>
          <a:p>
            <a:r>
              <a:rPr lang="en-US" altLang="zh-CN" sz="1000" dirty="0" smtClean="0"/>
              <a:t>4G</a:t>
            </a:r>
            <a:endParaRPr lang="zh-CN" altLang="en-US" sz="1000" dirty="0"/>
          </a:p>
        </p:txBody>
      </p:sp>
      <p:sp>
        <p:nvSpPr>
          <p:cNvPr id="63" name="矩形 62"/>
          <p:cNvSpPr/>
          <p:nvPr/>
        </p:nvSpPr>
        <p:spPr>
          <a:xfrm>
            <a:off x="3161231" y="3170234"/>
            <a:ext cx="441146" cy="400110"/>
          </a:xfrm>
          <a:prstGeom prst="rect">
            <a:avLst/>
          </a:prstGeom>
        </p:spPr>
        <p:txBody>
          <a:bodyPr wrap="none">
            <a:spAutoFit/>
          </a:bodyPr>
          <a:lstStyle/>
          <a:p>
            <a:r>
              <a:rPr lang="zh-CN" altLang="en-US" sz="1000" dirty="0" smtClean="0"/>
              <a:t>餐厅</a:t>
            </a:r>
            <a:endParaRPr lang="en-US" altLang="zh-CN" sz="1000" dirty="0" smtClean="0"/>
          </a:p>
          <a:p>
            <a:r>
              <a:rPr lang="zh-CN" altLang="en-US" sz="1000" dirty="0" smtClean="0"/>
              <a:t>网络</a:t>
            </a:r>
            <a:endParaRPr lang="zh-CN" altLang="en-US" sz="1000" dirty="0"/>
          </a:p>
        </p:txBody>
      </p:sp>
      <p:cxnSp>
        <p:nvCxnSpPr>
          <p:cNvPr id="29" name="Straight Arrow Connector 24">
            <a:extLst>
              <a:ext uri="{FF2B5EF4-FFF2-40B4-BE49-F238E27FC236}">
                <a16:creationId xmlns:a16="http://schemas.microsoft.com/office/drawing/2014/main" id="{544DA409-F510-4FB7-9CCE-AA05BD173FB5}"/>
              </a:ext>
            </a:extLst>
          </p:cNvPr>
          <p:cNvCxnSpPr>
            <a:cxnSpLocks/>
            <a:stCxn id="41" idx="1"/>
            <a:endCxn id="8" idx="3"/>
          </p:cNvCxnSpPr>
          <p:nvPr/>
        </p:nvCxnSpPr>
        <p:spPr>
          <a:xfrm flipH="1">
            <a:off x="3194050" y="2124419"/>
            <a:ext cx="444000" cy="1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5"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4855" y="2902875"/>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Counter</a:t>
            </a:r>
            <a:r>
              <a:rPr lang="zh-CN" altLang="en-US" sz="900" dirty="0" smtClean="0"/>
              <a:t>终端</a:t>
            </a:r>
            <a:endParaRPr lang="zh-CN" altLang="en-US" sz="900" dirty="0"/>
          </a:p>
        </p:txBody>
      </p:sp>
      <p:cxnSp>
        <p:nvCxnSpPr>
          <p:cNvPr id="36" name="Straight Arrow Connector 24">
            <a:extLst>
              <a:ext uri="{FF2B5EF4-FFF2-40B4-BE49-F238E27FC236}">
                <a16:creationId xmlns:a16="http://schemas.microsoft.com/office/drawing/2014/main" id="{544DA409-F510-4FB7-9CCE-AA05BD173FB5}"/>
              </a:ext>
            </a:extLst>
          </p:cNvPr>
          <p:cNvCxnSpPr>
            <a:cxnSpLocks/>
            <a:endCxn id="35" idx="3"/>
          </p:cNvCxnSpPr>
          <p:nvPr/>
        </p:nvCxnSpPr>
        <p:spPr>
          <a:xfrm flipH="1">
            <a:off x="1104855" y="3028875"/>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7" name="十字形 36"/>
          <p:cNvSpPr/>
          <p:nvPr/>
        </p:nvSpPr>
        <p:spPr>
          <a:xfrm rot="18851109">
            <a:off x="1527656" y="2931178"/>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3" name="矩形 32"/>
          <p:cNvSpPr/>
          <p:nvPr/>
        </p:nvSpPr>
        <p:spPr>
          <a:xfrm>
            <a:off x="5370780" y="4059585"/>
            <a:ext cx="3663492" cy="861774"/>
          </a:xfrm>
          <a:prstGeom prst="rect">
            <a:avLst/>
          </a:prstGeom>
        </p:spPr>
        <p:txBody>
          <a:bodyPr wrap="square">
            <a:spAutoFit/>
          </a:bodyPr>
          <a:lstStyle/>
          <a:p>
            <a:r>
              <a:rPr lang="zh-CN" altLang="en-US" sz="1000" b="1" dirty="0" smtClean="0">
                <a:solidFill>
                  <a:srgbClr val="FF0000"/>
                </a:solidFill>
              </a:rPr>
              <a:t>关键核心点：</a:t>
            </a:r>
            <a:endParaRPr lang="en-US" altLang="zh-CN" sz="1000" b="1" dirty="0" smtClean="0">
              <a:solidFill>
                <a:srgbClr val="FF0000"/>
              </a:solidFill>
            </a:endParaRPr>
          </a:p>
          <a:p>
            <a:r>
              <a:rPr lang="en-US" altLang="zh-CN" sz="1000" b="1" dirty="0" smtClean="0">
                <a:solidFill>
                  <a:srgbClr val="FF0000"/>
                </a:solidFill>
              </a:rPr>
              <a:t>1.</a:t>
            </a:r>
            <a:r>
              <a:rPr lang="zh-CN" altLang="en-US" sz="1000" b="1" dirty="0" smtClean="0">
                <a:solidFill>
                  <a:srgbClr val="FF0000"/>
                </a:solidFill>
              </a:rPr>
              <a:t>报文系统乱序的时候</a:t>
            </a:r>
            <a:r>
              <a:rPr lang="en-US" altLang="zh-CN" sz="1000" b="1" dirty="0" smtClean="0">
                <a:solidFill>
                  <a:srgbClr val="FF0000"/>
                </a:solidFill>
              </a:rPr>
              <a:t>KDS</a:t>
            </a:r>
            <a:r>
              <a:rPr lang="zh-CN" altLang="en-US" sz="1000" b="1" dirty="0" smtClean="0">
                <a:solidFill>
                  <a:srgbClr val="FF0000"/>
                </a:solidFill>
              </a:rPr>
              <a:t>如何上屏？目前没有重现，是断网的时候我们并没有重推，现在的方案都涉及到重推，所以肯定会出现类似情况</a:t>
            </a:r>
            <a:endParaRPr lang="en-US" altLang="zh-CN" sz="1000" b="1" dirty="0" smtClean="0">
              <a:solidFill>
                <a:srgbClr val="FF0000"/>
              </a:solidFill>
            </a:endParaRPr>
          </a:p>
          <a:p>
            <a:r>
              <a:rPr lang="en-US" altLang="zh-CN" sz="1000" b="1" dirty="0" smtClean="0">
                <a:solidFill>
                  <a:srgbClr val="FF0000"/>
                </a:solidFill>
              </a:rPr>
              <a:t>2.</a:t>
            </a:r>
            <a:r>
              <a:rPr lang="zh-CN" altLang="en-US" sz="1000" b="1" dirty="0" smtClean="0">
                <a:solidFill>
                  <a:srgbClr val="FF0000"/>
                </a:solidFill>
              </a:rPr>
              <a:t>打票和重试，重试报文厨房如何识别这个是已经打票的了；</a:t>
            </a:r>
            <a:endParaRPr lang="zh-CN" altLang="en-US" sz="1000" dirty="0">
              <a:solidFill>
                <a:srgbClr val="FF0000"/>
              </a:solidFill>
            </a:endParaRPr>
          </a:p>
        </p:txBody>
      </p:sp>
      <p:sp>
        <p:nvSpPr>
          <p:cNvPr id="40" name="矩形 39"/>
          <p:cNvSpPr/>
          <p:nvPr/>
        </p:nvSpPr>
        <p:spPr>
          <a:xfrm>
            <a:off x="5388560" y="2289011"/>
            <a:ext cx="3773220" cy="1708160"/>
          </a:xfrm>
          <a:prstGeom prst="rect">
            <a:avLst/>
          </a:prstGeom>
        </p:spPr>
        <p:txBody>
          <a:bodyPr wrap="square">
            <a:spAutoFit/>
          </a:bodyPr>
          <a:lstStyle/>
          <a:p>
            <a:r>
              <a:rPr lang="zh-CN" altLang="en-US" sz="1050" b="1" dirty="0" smtClean="0"/>
              <a:t>解决思路：叫制</a:t>
            </a:r>
            <a:endParaRPr lang="en-US" altLang="zh-CN" sz="1050" b="1" dirty="0" smtClean="0"/>
          </a:p>
          <a:p>
            <a:r>
              <a:rPr lang="en-US" altLang="zh-CN" sz="1050" dirty="0" smtClean="0"/>
              <a:t>1.</a:t>
            </a:r>
            <a:r>
              <a:rPr lang="zh-CN" altLang="en-US" sz="1050" dirty="0" smtClean="0"/>
              <a:t>订单提交时，如果提交不成功，终端给出明确提示，并且让操作员可以选择是继续提交还是走叫制；</a:t>
            </a:r>
            <a:endParaRPr lang="en-US" altLang="zh-CN" sz="1050" dirty="0" smtClean="0"/>
          </a:p>
          <a:p>
            <a:r>
              <a:rPr lang="en-US" altLang="zh-CN" sz="1050" dirty="0" smtClean="0"/>
              <a:t>2.</a:t>
            </a:r>
            <a:r>
              <a:rPr lang="zh-CN" altLang="en-US" sz="1050" dirty="0" smtClean="0"/>
              <a:t>走叫制后，终端直接打印小票（用来给厨房），并将订单状态修改为“已出票”，终端后台会继续提交订单，直到提交成功为止；</a:t>
            </a:r>
            <a:endParaRPr lang="en-US" altLang="zh-CN" sz="1050" dirty="0" smtClean="0"/>
          </a:p>
          <a:p>
            <a:r>
              <a:rPr lang="en-US" altLang="zh-CN" sz="1050" dirty="0" smtClean="0"/>
              <a:t>3.</a:t>
            </a:r>
            <a:r>
              <a:rPr lang="zh-CN" altLang="en-US" sz="1050" dirty="0" smtClean="0"/>
              <a:t>订单报文涉及到</a:t>
            </a:r>
            <a:r>
              <a:rPr lang="en-US" altLang="zh-CN" sz="1050" dirty="0" err="1"/>
              <a:t>counter_order_oc</a:t>
            </a:r>
            <a:r>
              <a:rPr lang="zh-CN" altLang="en-US" sz="1050" dirty="0"/>
              <a:t>和</a:t>
            </a:r>
            <a:r>
              <a:rPr lang="en-US" altLang="zh-CN" sz="1050" dirty="0" err="1"/>
              <a:t>counter_order_kds</a:t>
            </a:r>
            <a:r>
              <a:rPr lang="zh-CN" altLang="en-US" sz="1050" dirty="0"/>
              <a:t>，当打票操作成功后</a:t>
            </a:r>
            <a:r>
              <a:rPr lang="zh-CN" altLang="en-US" sz="1050" dirty="0" smtClean="0"/>
              <a:t>，</a:t>
            </a:r>
            <a:r>
              <a:rPr lang="en-US" altLang="zh-CN" sz="1050" dirty="0"/>
              <a:t> </a:t>
            </a:r>
            <a:r>
              <a:rPr lang="en-US" altLang="zh-CN" sz="1050" dirty="0" err="1"/>
              <a:t>counter_order_oc</a:t>
            </a:r>
            <a:r>
              <a:rPr lang="zh-CN" altLang="en-US" sz="1050" dirty="0"/>
              <a:t>和</a:t>
            </a:r>
            <a:r>
              <a:rPr lang="en-US" altLang="zh-CN" sz="1050" dirty="0" err="1"/>
              <a:t>counter_order_kds</a:t>
            </a:r>
            <a:r>
              <a:rPr lang="zh-CN" altLang="en-US" sz="1050" dirty="0" smtClean="0"/>
              <a:t>报文</a:t>
            </a:r>
            <a:r>
              <a:rPr lang="zh-CN" altLang="en-US" sz="1050" dirty="0"/>
              <a:t>持续往总部端推</a:t>
            </a:r>
            <a:r>
              <a:rPr lang="zh-CN" altLang="en-US" sz="1050" dirty="0" smtClean="0"/>
              <a:t>送，但</a:t>
            </a:r>
            <a:r>
              <a:rPr lang="en-US" altLang="zh-CN" sz="1050" dirty="0" err="1"/>
              <a:t>counter_order_kds</a:t>
            </a:r>
            <a:r>
              <a:rPr lang="zh-CN" altLang="en-US" sz="1050" dirty="0" smtClean="0"/>
              <a:t>需要</a:t>
            </a:r>
            <a:r>
              <a:rPr lang="zh-CN" altLang="en-US" sz="1050" dirty="0"/>
              <a:t>修改状态（状态改成已出票），修改状态由终端来</a:t>
            </a:r>
            <a:r>
              <a:rPr lang="zh-CN" altLang="en-US" sz="1050" dirty="0" smtClean="0"/>
              <a:t>修改。</a:t>
            </a:r>
            <a:endParaRPr lang="en-US" altLang="zh-CN" sz="1050" dirty="0"/>
          </a:p>
        </p:txBody>
      </p:sp>
      <p:sp>
        <p:nvSpPr>
          <p:cNvPr id="31"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1161148" y="1195748"/>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扫码点餐应用</a:t>
            </a:r>
            <a:endParaRPr lang="zh-CN" altLang="en-US" sz="900" dirty="0"/>
          </a:p>
        </p:txBody>
      </p:sp>
      <p:cxnSp>
        <p:nvCxnSpPr>
          <p:cNvPr id="32" name="Straight Arrow Connector 24">
            <a:extLst>
              <a:ext uri="{FF2B5EF4-FFF2-40B4-BE49-F238E27FC236}">
                <a16:creationId xmlns:a16="http://schemas.microsoft.com/office/drawing/2014/main" id="{544DA409-F510-4FB7-9CCE-AA05BD173FB5}"/>
              </a:ext>
            </a:extLst>
          </p:cNvPr>
          <p:cNvCxnSpPr>
            <a:cxnSpLocks/>
            <a:endCxn id="31" idx="2"/>
          </p:cNvCxnSpPr>
          <p:nvPr/>
        </p:nvCxnSpPr>
        <p:spPr>
          <a:xfrm flipH="1" flipV="1">
            <a:off x="1701148" y="1447748"/>
            <a:ext cx="952902" cy="460688"/>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4"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36369" y="133123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sp>
        <p:nvSpPr>
          <p:cNvPr id="46"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11469" y="894329"/>
            <a:ext cx="1143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外带、外送等渠道</a:t>
            </a:r>
            <a:endParaRPr lang="zh-CN" altLang="en-US" sz="900" dirty="0"/>
          </a:p>
        </p:txBody>
      </p:sp>
      <p:cxnSp>
        <p:nvCxnSpPr>
          <p:cNvPr id="47" name="Straight Arrow Connector 24">
            <a:extLst>
              <a:ext uri="{FF2B5EF4-FFF2-40B4-BE49-F238E27FC236}">
                <a16:creationId xmlns:a16="http://schemas.microsoft.com/office/drawing/2014/main" id="{544DA409-F510-4FB7-9CCE-AA05BD173FB5}"/>
              </a:ext>
            </a:extLst>
          </p:cNvPr>
          <p:cNvCxnSpPr>
            <a:cxnSpLocks/>
            <a:stCxn id="44" idx="0"/>
            <a:endCxn id="46" idx="2"/>
          </p:cNvCxnSpPr>
          <p:nvPr/>
        </p:nvCxnSpPr>
        <p:spPr>
          <a:xfrm flipV="1">
            <a:off x="3176369" y="1146329"/>
            <a:ext cx="6600" cy="18491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830698" y="1704146"/>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0" name="矩形 49"/>
          <p:cNvSpPr/>
          <p:nvPr/>
        </p:nvSpPr>
        <p:spPr>
          <a:xfrm>
            <a:off x="3108580" y="2144628"/>
            <a:ext cx="569387" cy="246221"/>
          </a:xfrm>
          <a:prstGeom prst="rect">
            <a:avLst/>
          </a:prstGeom>
        </p:spPr>
        <p:txBody>
          <a:bodyPr wrap="none">
            <a:spAutoFit/>
          </a:bodyPr>
          <a:lstStyle/>
          <a:p>
            <a:r>
              <a:rPr lang="zh-CN" altLang="en-US" sz="1000" dirty="0" smtClean="0"/>
              <a:t>异常单</a:t>
            </a:r>
            <a:endParaRPr lang="zh-CN" altLang="en-US" sz="1000" dirty="0"/>
          </a:p>
        </p:txBody>
      </p:sp>
      <p:sp>
        <p:nvSpPr>
          <p:cNvPr id="51" name="矩形 50"/>
          <p:cNvSpPr/>
          <p:nvPr/>
        </p:nvSpPr>
        <p:spPr>
          <a:xfrm>
            <a:off x="1777926" y="1655519"/>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2" name="矩形 51"/>
          <p:cNvSpPr/>
          <p:nvPr/>
        </p:nvSpPr>
        <p:spPr>
          <a:xfrm>
            <a:off x="1370334" y="1904036"/>
            <a:ext cx="441146" cy="246221"/>
          </a:xfrm>
          <a:prstGeom prst="rect">
            <a:avLst/>
          </a:prstGeom>
        </p:spPr>
        <p:txBody>
          <a:bodyPr wrap="none">
            <a:spAutoFit/>
          </a:bodyPr>
          <a:lstStyle/>
          <a:p>
            <a:r>
              <a:rPr lang="zh-CN" altLang="en-US" sz="1000" dirty="0" smtClean="0"/>
              <a:t>下单</a:t>
            </a:r>
            <a:endParaRPr lang="zh-CN" altLang="en-US" sz="1000" dirty="0"/>
          </a:p>
        </p:txBody>
      </p:sp>
      <p:cxnSp>
        <p:nvCxnSpPr>
          <p:cNvPr id="53" name="Straight Arrow Connector 24">
            <a:extLst>
              <a:ext uri="{FF2B5EF4-FFF2-40B4-BE49-F238E27FC236}">
                <a16:creationId xmlns:a16="http://schemas.microsoft.com/office/drawing/2014/main" id="{544DA409-F510-4FB7-9CCE-AA05BD173FB5}"/>
              </a:ext>
            </a:extLst>
          </p:cNvPr>
          <p:cNvCxnSpPr>
            <a:cxnSpLocks/>
          </p:cNvCxnSpPr>
          <p:nvPr/>
        </p:nvCxnSpPr>
        <p:spPr>
          <a:xfrm flipV="1">
            <a:off x="2654050" y="1583239"/>
            <a:ext cx="522319" cy="32519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03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a:t>-MPOS</a:t>
            </a:r>
            <a:r>
              <a:rPr lang="zh-CN" altLang="en-US" dirty="0"/>
              <a:t>无法连接中心端</a:t>
            </a:r>
            <a:endParaRPr lang="en-US" dirty="0"/>
          </a:p>
        </p:txBody>
      </p:sp>
      <p:sp>
        <p:nvSpPr>
          <p:cNvPr id="11" name="矩形 10"/>
          <p:cNvSpPr/>
          <p:nvPr/>
        </p:nvSpPr>
        <p:spPr>
          <a:xfrm>
            <a:off x="171290" y="1308377"/>
            <a:ext cx="8143576" cy="923330"/>
          </a:xfrm>
          <a:prstGeom prst="rect">
            <a:avLst/>
          </a:prstGeom>
        </p:spPr>
        <p:txBody>
          <a:bodyPr wrap="none">
            <a:spAutoFit/>
          </a:bodyPr>
          <a:lstStyle/>
          <a:p>
            <a:r>
              <a:rPr lang="zh-CN" altLang="en-US" sz="1200" b="1" dirty="0" smtClean="0"/>
              <a:t>终端调整：</a:t>
            </a:r>
            <a:endParaRPr lang="en-US" altLang="zh-CN" sz="1200" b="1" dirty="0" smtClean="0"/>
          </a:p>
          <a:p>
            <a:r>
              <a:rPr lang="en-US" altLang="zh-CN" sz="1050" dirty="0" smtClean="0"/>
              <a:t>1.</a:t>
            </a:r>
            <a:r>
              <a:rPr lang="zh-CN" altLang="en-US" sz="1050" dirty="0" smtClean="0"/>
              <a:t>修改前端提示逻辑：终端提交中心</a:t>
            </a:r>
            <a:r>
              <a:rPr lang="en-US" altLang="zh-CN" sz="1050" dirty="0" smtClean="0"/>
              <a:t>/</a:t>
            </a:r>
            <a:r>
              <a:rPr lang="zh-CN" altLang="en-US" sz="1050" dirty="0" smtClean="0"/>
              <a:t>餐厅端失败，不再显示提交成功，给出明确提示信息“订单提交失败”，</a:t>
            </a:r>
            <a:endParaRPr lang="en-US" altLang="zh-CN" sz="1050" dirty="0" smtClean="0"/>
          </a:p>
          <a:p>
            <a:r>
              <a:rPr lang="zh-CN" altLang="en-US" sz="1050" dirty="0" smtClean="0"/>
              <a:t>给出两个按钮选择“重试”和“叫制”。</a:t>
            </a:r>
            <a:endParaRPr lang="en-US" altLang="zh-CN" sz="1050" dirty="0" smtClean="0"/>
          </a:p>
          <a:p>
            <a:r>
              <a:rPr lang="en-US" altLang="zh-CN" sz="1050" dirty="0" smtClean="0"/>
              <a:t>2.</a:t>
            </a:r>
            <a:r>
              <a:rPr lang="zh-CN" altLang="en-US" sz="1050" dirty="0" smtClean="0"/>
              <a:t>点击重试按钮，重试提交订单；</a:t>
            </a:r>
            <a:endParaRPr lang="en-US" altLang="zh-CN" sz="1050" dirty="0" smtClean="0"/>
          </a:p>
          <a:p>
            <a:r>
              <a:rPr lang="en-US" altLang="zh-CN" sz="1050" dirty="0" smtClean="0"/>
              <a:t>3.</a:t>
            </a:r>
            <a:r>
              <a:rPr lang="zh-CN" altLang="en-US" sz="1050" dirty="0" smtClean="0"/>
              <a:t>点击叫制，打印小票</a:t>
            </a:r>
            <a:r>
              <a:rPr lang="en-US" altLang="zh-CN" sz="1050" dirty="0"/>
              <a:t>&amp;</a:t>
            </a:r>
            <a:r>
              <a:rPr lang="zh-CN" altLang="en-US" sz="1050" dirty="0" smtClean="0"/>
              <a:t>修改</a:t>
            </a:r>
            <a:r>
              <a:rPr lang="en-US" altLang="zh-CN" sz="1050" dirty="0" err="1" smtClean="0"/>
              <a:t>counter_order_kds</a:t>
            </a:r>
            <a:r>
              <a:rPr lang="zh-CN" altLang="en-US" sz="1050" dirty="0" smtClean="0"/>
              <a:t>订单状态为“已出票”</a:t>
            </a:r>
            <a:r>
              <a:rPr lang="en-US" altLang="zh-CN" sz="1050" dirty="0" smtClean="0"/>
              <a:t>&amp;</a:t>
            </a:r>
            <a:r>
              <a:rPr lang="zh-CN" altLang="en-US" sz="1050" dirty="0" smtClean="0"/>
              <a:t>提交订单</a:t>
            </a:r>
            <a:r>
              <a:rPr lang="en-US" altLang="zh-CN" sz="1050" dirty="0" smtClean="0"/>
              <a:t>(</a:t>
            </a:r>
            <a:r>
              <a:rPr lang="en-US" altLang="zh-CN" sz="1050" dirty="0" err="1" smtClean="0"/>
              <a:t>counter_order_oc</a:t>
            </a:r>
            <a:r>
              <a:rPr lang="zh-CN" altLang="en-US" sz="1050" dirty="0" smtClean="0"/>
              <a:t>和</a:t>
            </a:r>
            <a:r>
              <a:rPr lang="en-US" altLang="zh-CN" sz="1050" dirty="0" err="1" smtClean="0"/>
              <a:t>counter_order_kds</a:t>
            </a:r>
            <a:r>
              <a:rPr lang="en-US" altLang="zh-CN" sz="1050" dirty="0" smtClean="0"/>
              <a:t>)</a:t>
            </a:r>
            <a:r>
              <a:rPr lang="zh-CN" altLang="en-US" sz="1050" dirty="0" smtClean="0"/>
              <a:t>直到提交成功；</a:t>
            </a:r>
            <a:endParaRPr lang="en-US" altLang="zh-CN" sz="1050" dirty="0" smtClean="0"/>
          </a:p>
        </p:txBody>
      </p:sp>
      <p:sp>
        <p:nvSpPr>
          <p:cNvPr id="12" name="矩形 11"/>
          <p:cNvSpPr/>
          <p:nvPr/>
        </p:nvSpPr>
        <p:spPr>
          <a:xfrm>
            <a:off x="171290" y="2535239"/>
            <a:ext cx="8376011" cy="438582"/>
          </a:xfrm>
          <a:prstGeom prst="rect">
            <a:avLst/>
          </a:prstGeom>
        </p:spPr>
        <p:txBody>
          <a:bodyPr wrap="none">
            <a:spAutoFit/>
          </a:bodyPr>
          <a:lstStyle/>
          <a:p>
            <a:r>
              <a:rPr lang="en-US" altLang="zh-CN" sz="1200" b="1" dirty="0" smtClean="0"/>
              <a:t>OC</a:t>
            </a:r>
            <a:r>
              <a:rPr lang="zh-CN" altLang="en-US" sz="1200" b="1" dirty="0" smtClean="0"/>
              <a:t>调整：</a:t>
            </a:r>
            <a:endParaRPr lang="en-US" altLang="zh-CN" sz="1200" b="1" dirty="0" smtClean="0"/>
          </a:p>
          <a:p>
            <a:r>
              <a:rPr lang="en-US" altLang="zh-CN" sz="1050" dirty="0" smtClean="0"/>
              <a:t>1.OC</a:t>
            </a:r>
            <a:r>
              <a:rPr lang="zh-CN" altLang="en-US" sz="1050" dirty="0" smtClean="0"/>
              <a:t>标准结构增加是否已经出票的属性判断（之所以在</a:t>
            </a:r>
            <a:r>
              <a:rPr lang="en-US" altLang="zh-CN" sz="1050" dirty="0" smtClean="0"/>
              <a:t>OC</a:t>
            </a:r>
            <a:r>
              <a:rPr lang="zh-CN" altLang="en-US" sz="1050" dirty="0" smtClean="0"/>
              <a:t>加是因为银二代在总部端餐厅端离线场景中也要根据这个属性判断是否出票）；</a:t>
            </a:r>
            <a:endParaRPr lang="en-US" altLang="zh-CN" sz="1050" dirty="0" smtClean="0"/>
          </a:p>
        </p:txBody>
      </p:sp>
    </p:spTree>
    <p:extLst>
      <p:ext uri="{BB962C8B-B14F-4D97-AF65-F5344CB8AC3E}">
        <p14:creationId xmlns:p14="http://schemas.microsoft.com/office/powerpoint/2010/main" val="34592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餐点端与中心端离线</a:t>
            </a:r>
            <a:endParaRPr lang="en-US" dirty="0"/>
          </a:p>
        </p:txBody>
      </p:sp>
      <p:cxnSp>
        <p:nvCxnSpPr>
          <p:cNvPr id="4" name="Straight Connector 4">
            <a:extLst>
              <a:ext uri="{FF2B5EF4-FFF2-40B4-BE49-F238E27FC236}">
                <a16:creationId xmlns:a16="http://schemas.microsoft.com/office/drawing/2014/main" id="{3985BA27-BC43-4BA9-B2B7-D2D35FB369F4}"/>
              </a:ext>
            </a:extLst>
          </p:cNvPr>
          <p:cNvCxnSpPr>
            <a:cxnSpLocks/>
          </p:cNvCxnSpPr>
          <p:nvPr/>
        </p:nvCxnSpPr>
        <p:spPr>
          <a:xfrm>
            <a:off x="0" y="2504702"/>
            <a:ext cx="50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63">
            <a:extLst>
              <a:ext uri="{FF2B5EF4-FFF2-40B4-BE49-F238E27FC236}">
                <a16:creationId xmlns:a16="http://schemas.microsoft.com/office/drawing/2014/main" id="{38B796C6-27FA-4F02-BD03-63E333F891A3}"/>
              </a:ext>
            </a:extLst>
          </p:cNvPr>
          <p:cNvSpPr txBox="1"/>
          <p:nvPr/>
        </p:nvSpPr>
        <p:spPr>
          <a:xfrm>
            <a:off x="0" y="999121"/>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总部端</a:t>
            </a:r>
          </a:p>
        </p:txBody>
      </p:sp>
      <p:sp>
        <p:nvSpPr>
          <p:cNvPr id="6" name="TextBox 63">
            <a:extLst>
              <a:ext uri="{FF2B5EF4-FFF2-40B4-BE49-F238E27FC236}">
                <a16:creationId xmlns:a16="http://schemas.microsoft.com/office/drawing/2014/main" id="{51727318-B455-4563-8399-1F712D30665B}"/>
              </a:ext>
            </a:extLst>
          </p:cNvPr>
          <p:cNvSpPr txBox="1"/>
          <p:nvPr/>
        </p:nvSpPr>
        <p:spPr>
          <a:xfrm>
            <a:off x="0" y="4270449"/>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餐厅端</a:t>
            </a:r>
          </a:p>
        </p:txBody>
      </p:sp>
      <p:sp>
        <p:nvSpPr>
          <p:cNvPr id="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1998436"/>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MPOS </a:t>
            </a:r>
            <a:r>
              <a:rPr lang="zh-CN" altLang="en-US" sz="900" dirty="0"/>
              <a:t>终端</a:t>
            </a:r>
          </a:p>
        </p:txBody>
      </p:sp>
      <p:sp>
        <p:nvSpPr>
          <p:cNvPr id="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1908436"/>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cxnSp>
        <p:nvCxnSpPr>
          <p:cNvPr id="22" name="Straight Arrow Connector 24">
            <a:extLst>
              <a:ext uri="{FF2B5EF4-FFF2-40B4-BE49-F238E27FC236}">
                <a16:creationId xmlns:a16="http://schemas.microsoft.com/office/drawing/2014/main" id="{544DA409-F510-4FB7-9CCE-AA05BD173FB5}"/>
              </a:ext>
            </a:extLst>
          </p:cNvPr>
          <p:cNvCxnSpPr>
            <a:cxnSpLocks/>
            <a:stCxn id="8" idx="1"/>
            <a:endCxn id="7" idx="3"/>
          </p:cNvCxnSpPr>
          <p:nvPr/>
        </p:nvCxnSpPr>
        <p:spPr>
          <a:xfrm flipH="1">
            <a:off x="1121413" y="2124436"/>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8"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1161148" y="1195748"/>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扫码点餐应用</a:t>
            </a:r>
            <a:endParaRPr lang="zh-CN" altLang="en-US" sz="900" dirty="0"/>
          </a:p>
        </p:txBody>
      </p:sp>
      <p:cxnSp>
        <p:nvCxnSpPr>
          <p:cNvPr id="34" name="Straight Arrow Connector 24">
            <a:extLst>
              <a:ext uri="{FF2B5EF4-FFF2-40B4-BE49-F238E27FC236}">
                <a16:creationId xmlns:a16="http://schemas.microsoft.com/office/drawing/2014/main" id="{544DA409-F510-4FB7-9CCE-AA05BD173FB5}"/>
              </a:ext>
            </a:extLst>
          </p:cNvPr>
          <p:cNvCxnSpPr>
            <a:cxnSpLocks/>
            <a:stCxn id="8" idx="0"/>
            <a:endCxn id="28" idx="2"/>
          </p:cNvCxnSpPr>
          <p:nvPr/>
        </p:nvCxnSpPr>
        <p:spPr>
          <a:xfrm flipH="1" flipV="1">
            <a:off x="1701148" y="1447748"/>
            <a:ext cx="952902" cy="460688"/>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 name="十字形 12"/>
          <p:cNvSpPr/>
          <p:nvPr/>
        </p:nvSpPr>
        <p:spPr>
          <a:xfrm rot="18851109">
            <a:off x="2561004" y="2473469"/>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279130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39"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3627585"/>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solidFill>
                  <a:srgbClr val="C00000"/>
                </a:solidFill>
              </a:rPr>
              <a:t>KDS</a:t>
            </a:r>
          </a:p>
        </p:txBody>
      </p:sp>
      <p:sp>
        <p:nvSpPr>
          <p:cNvPr id="41"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3638050" y="199841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cxnSp>
        <p:nvCxnSpPr>
          <p:cNvPr id="43" name="Straight Arrow Connector 24">
            <a:extLst>
              <a:ext uri="{FF2B5EF4-FFF2-40B4-BE49-F238E27FC236}">
                <a16:creationId xmlns:a16="http://schemas.microsoft.com/office/drawing/2014/main" id="{544DA409-F510-4FB7-9CCE-AA05BD173FB5}"/>
              </a:ext>
            </a:extLst>
          </p:cNvPr>
          <p:cNvCxnSpPr>
            <a:cxnSpLocks/>
            <a:stCxn id="8" idx="0"/>
            <a:endCxn id="44" idx="2"/>
          </p:cNvCxnSpPr>
          <p:nvPr/>
        </p:nvCxnSpPr>
        <p:spPr>
          <a:xfrm flipV="1">
            <a:off x="2654050" y="1583239"/>
            <a:ext cx="522319" cy="32519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24">
            <a:extLst>
              <a:ext uri="{FF2B5EF4-FFF2-40B4-BE49-F238E27FC236}">
                <a16:creationId xmlns:a16="http://schemas.microsoft.com/office/drawing/2014/main" id="{544DA409-F510-4FB7-9CCE-AA05BD173FB5}"/>
              </a:ext>
            </a:extLst>
          </p:cNvPr>
          <p:cNvCxnSpPr>
            <a:cxnSpLocks/>
            <a:stCxn id="38" idx="0"/>
            <a:endCxn id="8" idx="2"/>
          </p:cNvCxnSpPr>
          <p:nvPr/>
        </p:nvCxnSpPr>
        <p:spPr>
          <a:xfrm flipV="1">
            <a:off x="2654050" y="2340436"/>
            <a:ext cx="0" cy="45087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24">
            <a:extLst>
              <a:ext uri="{FF2B5EF4-FFF2-40B4-BE49-F238E27FC236}">
                <a16:creationId xmlns:a16="http://schemas.microsoft.com/office/drawing/2014/main" id="{544DA409-F510-4FB7-9CCE-AA05BD173FB5}"/>
              </a:ext>
            </a:extLst>
          </p:cNvPr>
          <p:cNvCxnSpPr>
            <a:cxnSpLocks/>
            <a:stCxn id="39" idx="0"/>
            <a:endCxn id="38" idx="2"/>
          </p:cNvCxnSpPr>
          <p:nvPr/>
        </p:nvCxnSpPr>
        <p:spPr>
          <a:xfrm flipV="1">
            <a:off x="2654050" y="3223309"/>
            <a:ext cx="0" cy="404276"/>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638050" y="3052847"/>
            <a:ext cx="108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银二代备份下单渠道</a:t>
            </a:r>
            <a:endParaRPr lang="en-US" altLang="zh-CN" sz="900" dirty="0" smtClean="0">
              <a:solidFill>
                <a:srgbClr val="C00000"/>
              </a:solidFill>
            </a:endParaRPr>
          </a:p>
        </p:txBody>
      </p:sp>
      <p:cxnSp>
        <p:nvCxnSpPr>
          <p:cNvPr id="55" name="Straight Arrow Connector 24">
            <a:extLst>
              <a:ext uri="{FF2B5EF4-FFF2-40B4-BE49-F238E27FC236}">
                <a16:creationId xmlns:a16="http://schemas.microsoft.com/office/drawing/2014/main" id="{544DA409-F510-4FB7-9CCE-AA05BD173FB5}"/>
              </a:ext>
            </a:extLst>
          </p:cNvPr>
          <p:cNvCxnSpPr>
            <a:cxnSpLocks/>
            <a:stCxn id="54" idx="0"/>
            <a:endCxn id="41" idx="2"/>
          </p:cNvCxnSpPr>
          <p:nvPr/>
        </p:nvCxnSpPr>
        <p:spPr>
          <a:xfrm flipV="1">
            <a:off x="4178050" y="2250419"/>
            <a:ext cx="0" cy="8024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24">
            <a:extLst>
              <a:ext uri="{FF2B5EF4-FFF2-40B4-BE49-F238E27FC236}">
                <a16:creationId xmlns:a16="http://schemas.microsoft.com/office/drawing/2014/main" id="{544DA409-F510-4FB7-9CCE-AA05BD173FB5}"/>
              </a:ext>
            </a:extLst>
          </p:cNvPr>
          <p:cNvCxnSpPr>
            <a:cxnSpLocks/>
            <a:stCxn id="38" idx="3"/>
            <a:endCxn id="54" idx="1"/>
          </p:cNvCxnSpPr>
          <p:nvPr/>
        </p:nvCxnSpPr>
        <p:spPr>
          <a:xfrm>
            <a:off x="3194050" y="3007309"/>
            <a:ext cx="444000" cy="265859"/>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096306" y="2557928"/>
            <a:ext cx="338554" cy="230832"/>
          </a:xfrm>
          <a:prstGeom prst="rect">
            <a:avLst/>
          </a:prstGeom>
        </p:spPr>
        <p:txBody>
          <a:bodyPr wrap="none">
            <a:spAutoFit/>
          </a:bodyPr>
          <a:lstStyle/>
          <a:p>
            <a:r>
              <a:rPr lang="en-US" altLang="zh-CN" sz="900" dirty="0" smtClean="0"/>
              <a:t>4G</a:t>
            </a:r>
            <a:endParaRPr lang="zh-CN" altLang="en-US" sz="900" dirty="0"/>
          </a:p>
        </p:txBody>
      </p:sp>
      <p:sp>
        <p:nvSpPr>
          <p:cNvPr id="63" name="矩形 62"/>
          <p:cNvSpPr/>
          <p:nvPr/>
        </p:nvSpPr>
        <p:spPr>
          <a:xfrm>
            <a:off x="3161231" y="3170234"/>
            <a:ext cx="441146" cy="400110"/>
          </a:xfrm>
          <a:prstGeom prst="rect">
            <a:avLst/>
          </a:prstGeom>
        </p:spPr>
        <p:txBody>
          <a:bodyPr wrap="none">
            <a:spAutoFit/>
          </a:bodyPr>
          <a:lstStyle/>
          <a:p>
            <a:r>
              <a:rPr lang="zh-CN" altLang="en-US" sz="1000" dirty="0" smtClean="0"/>
              <a:t>餐厅</a:t>
            </a:r>
            <a:endParaRPr lang="en-US" altLang="zh-CN" sz="1000" dirty="0" smtClean="0"/>
          </a:p>
          <a:p>
            <a:r>
              <a:rPr lang="zh-CN" altLang="en-US" sz="1000" dirty="0" smtClean="0"/>
              <a:t>网络</a:t>
            </a:r>
            <a:endParaRPr lang="zh-CN" altLang="en-US" sz="1000" dirty="0"/>
          </a:p>
        </p:txBody>
      </p:sp>
      <p:cxnSp>
        <p:nvCxnSpPr>
          <p:cNvPr id="35"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3194050" y="2124419"/>
            <a:ext cx="444000" cy="1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052654" y="898124"/>
            <a:ext cx="3667888" cy="807913"/>
          </a:xfrm>
          <a:prstGeom prst="rect">
            <a:avLst/>
          </a:prstGeom>
        </p:spPr>
        <p:txBody>
          <a:bodyPr wrap="square">
            <a:spAutoFit/>
          </a:bodyPr>
          <a:lstStyle/>
          <a:p>
            <a:r>
              <a:rPr lang="zh-CN" altLang="en-US" sz="1050" b="1" dirty="0" smtClean="0"/>
              <a:t>当前问题：</a:t>
            </a:r>
            <a:endParaRPr lang="en-US" altLang="zh-CN" sz="1050" b="1" dirty="0" smtClean="0"/>
          </a:p>
          <a:p>
            <a:r>
              <a:rPr lang="zh-CN" altLang="en-US" sz="900" dirty="0" smtClean="0"/>
              <a:t>当总部端和餐厅端网络不通时通过异常下单的方式打印小票</a:t>
            </a:r>
            <a:endParaRPr lang="en-US" altLang="zh-CN" sz="900" dirty="0" smtClean="0"/>
          </a:p>
          <a:p>
            <a:r>
              <a:rPr lang="zh-CN" altLang="en-US" sz="900" dirty="0" smtClean="0"/>
              <a:t>推到餐厅端。但假设</a:t>
            </a:r>
            <a:r>
              <a:rPr lang="zh-CN" altLang="en-US" sz="900" dirty="0"/>
              <a:t>订单一直无法推送到服务端会导致：</a:t>
            </a:r>
            <a:endParaRPr lang="en-US" altLang="zh-CN" sz="900" dirty="0"/>
          </a:p>
          <a:p>
            <a:r>
              <a:rPr lang="en-US" altLang="zh-CN" sz="900" dirty="0"/>
              <a:t>1</a:t>
            </a:r>
            <a:r>
              <a:rPr lang="en-US" altLang="zh-CN" sz="900" dirty="0" smtClean="0"/>
              <a:t>.</a:t>
            </a:r>
            <a:r>
              <a:rPr lang="zh-CN" altLang="en-US" sz="900" dirty="0" smtClean="0"/>
              <a:t>扫码点餐</a:t>
            </a:r>
            <a:r>
              <a:rPr lang="en-US" altLang="zh-CN" sz="900" dirty="0" smtClean="0"/>
              <a:t>/MPOS</a:t>
            </a:r>
            <a:r>
              <a:rPr lang="zh-CN" altLang="en-US" sz="900" dirty="0" smtClean="0"/>
              <a:t>下新单</a:t>
            </a:r>
            <a:r>
              <a:rPr lang="en-US" altLang="zh-CN" sz="900" dirty="0" smtClean="0"/>
              <a:t>/</a:t>
            </a:r>
            <a:r>
              <a:rPr lang="zh-CN" altLang="en-US" sz="900" dirty="0" smtClean="0"/>
              <a:t>结账单，餐厅模式无法看到，反之亦然；</a:t>
            </a:r>
            <a:endParaRPr lang="en-US" altLang="zh-CN" sz="900" dirty="0"/>
          </a:p>
          <a:p>
            <a:r>
              <a:rPr lang="en-US" altLang="zh-CN" sz="900" dirty="0" smtClean="0"/>
              <a:t>2.</a:t>
            </a:r>
            <a:r>
              <a:rPr lang="zh-CN" altLang="en-US" sz="900" dirty="0"/>
              <a:t>桌位上会出现锁</a:t>
            </a:r>
            <a:r>
              <a:rPr lang="zh-CN" altLang="en-US" sz="900" dirty="0" smtClean="0"/>
              <a:t>单</a:t>
            </a:r>
            <a:r>
              <a:rPr lang="zh-CN" altLang="en-US" sz="900" dirty="0"/>
              <a:t>。</a:t>
            </a:r>
            <a:endParaRPr lang="en-US" altLang="zh-CN" sz="900" dirty="0" smtClean="0"/>
          </a:p>
        </p:txBody>
      </p:sp>
      <p:sp>
        <p:nvSpPr>
          <p:cNvPr id="31" name="矩形 30"/>
          <p:cNvSpPr/>
          <p:nvPr/>
        </p:nvSpPr>
        <p:spPr>
          <a:xfrm>
            <a:off x="5040000" y="1715594"/>
            <a:ext cx="4209704" cy="1638910"/>
          </a:xfrm>
          <a:prstGeom prst="rect">
            <a:avLst/>
          </a:prstGeom>
        </p:spPr>
        <p:txBody>
          <a:bodyPr wrap="square">
            <a:spAutoFit/>
          </a:bodyPr>
          <a:lstStyle/>
          <a:p>
            <a:r>
              <a:rPr lang="zh-CN" altLang="en-US" sz="1050" b="1" dirty="0" smtClean="0"/>
              <a:t>解决思路：银二代备份下单渠道</a:t>
            </a:r>
            <a:endParaRPr lang="en-US" altLang="zh-CN" sz="1050" b="1" dirty="0" smtClean="0"/>
          </a:p>
          <a:p>
            <a:r>
              <a:rPr lang="en-US" altLang="zh-CN" sz="900" dirty="0" smtClean="0"/>
              <a:t>1.</a:t>
            </a:r>
            <a:r>
              <a:rPr lang="zh-CN" altLang="en-US" sz="900" dirty="0" smtClean="0"/>
              <a:t>当总部端和餐厅端网络不通时，通过异常下单的方式将订单下到银二代备份下单渠道；</a:t>
            </a:r>
            <a:endParaRPr lang="en-US" altLang="zh-CN" sz="900" dirty="0" smtClean="0"/>
          </a:p>
          <a:p>
            <a:r>
              <a:rPr lang="en-US" altLang="zh-CN" sz="900" dirty="0" smtClean="0"/>
              <a:t>2.</a:t>
            </a:r>
            <a:r>
              <a:rPr lang="zh-CN" altLang="en-US" sz="900" dirty="0" smtClean="0"/>
              <a:t>银二代备份下单渠道通过餐厅网络将该订单报文推送到餐厅端；</a:t>
            </a:r>
            <a:endParaRPr lang="en-US" altLang="zh-CN" sz="900" dirty="0" smtClean="0"/>
          </a:p>
          <a:p>
            <a:r>
              <a:rPr lang="en-US" altLang="zh-CN" sz="900" dirty="0" smtClean="0"/>
              <a:t>3.</a:t>
            </a:r>
            <a:r>
              <a:rPr lang="zh-CN" altLang="en-US" sz="900" dirty="0"/>
              <a:t>餐厅</a:t>
            </a:r>
            <a:r>
              <a:rPr lang="zh-CN" altLang="en-US" sz="900" dirty="0" smtClean="0"/>
              <a:t>端将订单报文推送到</a:t>
            </a:r>
            <a:r>
              <a:rPr lang="en-US" altLang="zh-CN" sz="900" dirty="0" smtClean="0"/>
              <a:t>KDS</a:t>
            </a:r>
            <a:r>
              <a:rPr lang="zh-CN" altLang="en-US" sz="900" dirty="0" smtClean="0"/>
              <a:t>上；</a:t>
            </a:r>
            <a:endParaRPr lang="en-US" altLang="zh-CN" sz="900" dirty="0" smtClean="0"/>
          </a:p>
          <a:p>
            <a:r>
              <a:rPr lang="en-US" altLang="zh-CN" sz="900" dirty="0" smtClean="0"/>
              <a:t>4.</a:t>
            </a:r>
            <a:r>
              <a:rPr lang="zh-CN" altLang="en-US" sz="900" dirty="0" smtClean="0"/>
              <a:t>假设餐厅网络不好用，无法将订单报文推送到餐厅端（设置调用次数），走小票模式，</a:t>
            </a:r>
            <a:r>
              <a:rPr lang="zh-CN" altLang="en-US" sz="900" dirty="0"/>
              <a:t>并将订单状态修改为“已出票”</a:t>
            </a:r>
            <a:r>
              <a:rPr lang="zh-CN" altLang="en-US" sz="900" dirty="0" smtClean="0"/>
              <a:t>，银二代会</a:t>
            </a:r>
            <a:r>
              <a:rPr lang="zh-CN" altLang="en-US" sz="900" dirty="0"/>
              <a:t>继续提交订单，直到提交成功为止</a:t>
            </a:r>
            <a:r>
              <a:rPr lang="zh-CN" altLang="en-US" sz="900" dirty="0" smtClean="0"/>
              <a:t>；</a:t>
            </a:r>
          </a:p>
          <a:p>
            <a:r>
              <a:rPr lang="en-US" altLang="zh-CN" sz="900" dirty="0" smtClean="0"/>
              <a:t>5.</a:t>
            </a:r>
            <a:r>
              <a:rPr lang="zh-CN" altLang="en-US" sz="900" dirty="0" smtClean="0"/>
              <a:t>银二代对于所有的报文都要推送到餐厅端，但如果推送不成功的话，</a:t>
            </a:r>
            <a:r>
              <a:rPr lang="en-US" altLang="zh-CN" sz="900" dirty="0" err="1" smtClean="0"/>
              <a:t>counter_order_oc</a:t>
            </a:r>
            <a:r>
              <a:rPr lang="zh-CN" altLang="en-US" sz="900" dirty="0" smtClean="0"/>
              <a:t>不会打小票，但</a:t>
            </a:r>
            <a:r>
              <a:rPr lang="zh-CN" altLang="en-US" sz="900" dirty="0"/>
              <a:t>counter_order_</a:t>
            </a:r>
            <a:r>
              <a:rPr lang="zh-CN" altLang="en-US" sz="900" dirty="0" smtClean="0"/>
              <a:t>kds、</a:t>
            </a:r>
            <a:r>
              <a:rPr lang="zh-CN" altLang="en-US" sz="900" dirty="0"/>
              <a:t> sweep_order_oc、oc_order_</a:t>
            </a:r>
            <a:r>
              <a:rPr lang="zh-CN" altLang="en-US" sz="900" dirty="0" smtClean="0"/>
              <a:t>store都会打小票。</a:t>
            </a:r>
            <a:endParaRPr lang="en-US" altLang="zh-CN" sz="900" dirty="0"/>
          </a:p>
        </p:txBody>
      </p:sp>
      <p:sp>
        <p:nvSpPr>
          <p:cNvPr id="33" name="矩形 32"/>
          <p:cNvSpPr/>
          <p:nvPr/>
        </p:nvSpPr>
        <p:spPr>
          <a:xfrm>
            <a:off x="5040000" y="4181531"/>
            <a:ext cx="4104372" cy="946413"/>
          </a:xfrm>
          <a:prstGeom prst="rect">
            <a:avLst/>
          </a:prstGeom>
        </p:spPr>
        <p:txBody>
          <a:bodyPr wrap="square">
            <a:spAutoFit/>
          </a:bodyPr>
          <a:lstStyle/>
          <a:p>
            <a:r>
              <a:rPr lang="zh-CN" altLang="en-US" sz="1050" b="1" dirty="0" smtClean="0"/>
              <a:t>特殊情况</a:t>
            </a:r>
            <a:endParaRPr lang="en-US" altLang="zh-CN" sz="1050" b="1" dirty="0" smtClean="0"/>
          </a:p>
          <a:p>
            <a:r>
              <a:rPr lang="en-US" altLang="zh-CN" sz="900" dirty="0" smtClean="0"/>
              <a:t>1.MPOS</a:t>
            </a:r>
            <a:r>
              <a:rPr lang="zh-CN" altLang="en-US" sz="900" dirty="0" smtClean="0"/>
              <a:t>走叫制后，订单数据推送到总部端；</a:t>
            </a:r>
            <a:endParaRPr lang="en-US" altLang="zh-CN" sz="900" dirty="0" smtClean="0"/>
          </a:p>
          <a:p>
            <a:r>
              <a:rPr lang="en-US" altLang="zh-CN" sz="900" dirty="0" smtClean="0"/>
              <a:t>2.</a:t>
            </a:r>
            <a:r>
              <a:rPr lang="zh-CN" altLang="en-US" sz="900" dirty="0" smtClean="0"/>
              <a:t>总部端和餐厅端网络不通，走异常下单（这时的订单状态已经设置为已出票模式）；</a:t>
            </a:r>
            <a:endParaRPr lang="en-US" altLang="zh-CN" sz="900" dirty="0" smtClean="0"/>
          </a:p>
          <a:p>
            <a:r>
              <a:rPr lang="en-US" altLang="zh-CN" sz="900" dirty="0" smtClean="0"/>
              <a:t>3.</a:t>
            </a:r>
            <a:r>
              <a:rPr lang="zh-CN" altLang="en-US" sz="900" dirty="0" smtClean="0"/>
              <a:t>银二代获取到该订单，判断已出单，不再打小票，但可以走餐厅网络推送到餐厅端。</a:t>
            </a:r>
            <a:endParaRPr lang="en-US" altLang="zh-CN" sz="900" dirty="0"/>
          </a:p>
        </p:txBody>
      </p:sp>
      <p:sp>
        <p:nvSpPr>
          <p:cNvPr id="36" name="矩形 35"/>
          <p:cNvSpPr/>
          <p:nvPr/>
        </p:nvSpPr>
        <p:spPr>
          <a:xfrm>
            <a:off x="1092658" y="4223851"/>
            <a:ext cx="3663492" cy="861774"/>
          </a:xfrm>
          <a:prstGeom prst="rect">
            <a:avLst/>
          </a:prstGeom>
        </p:spPr>
        <p:txBody>
          <a:bodyPr wrap="square">
            <a:spAutoFit/>
          </a:bodyPr>
          <a:lstStyle/>
          <a:p>
            <a:r>
              <a:rPr lang="zh-CN" altLang="en-US" sz="1000" b="1" dirty="0" smtClean="0">
                <a:solidFill>
                  <a:srgbClr val="FF0000"/>
                </a:solidFill>
              </a:rPr>
              <a:t>关键核心点：</a:t>
            </a:r>
            <a:endParaRPr lang="en-US" altLang="zh-CN" sz="1000" b="1" dirty="0" smtClean="0">
              <a:solidFill>
                <a:srgbClr val="FF0000"/>
              </a:solidFill>
            </a:endParaRPr>
          </a:p>
          <a:p>
            <a:r>
              <a:rPr lang="en-US" altLang="zh-CN" sz="1000" b="1" dirty="0" smtClean="0">
                <a:solidFill>
                  <a:srgbClr val="FF0000"/>
                </a:solidFill>
              </a:rPr>
              <a:t>1.</a:t>
            </a:r>
            <a:r>
              <a:rPr lang="zh-CN" altLang="en-US" sz="1000" b="1" dirty="0" smtClean="0">
                <a:solidFill>
                  <a:srgbClr val="FF0000"/>
                </a:solidFill>
              </a:rPr>
              <a:t>报文系统乱序的时候</a:t>
            </a:r>
            <a:r>
              <a:rPr lang="en-US" altLang="zh-CN" sz="1000" b="1" dirty="0" smtClean="0">
                <a:solidFill>
                  <a:srgbClr val="FF0000"/>
                </a:solidFill>
              </a:rPr>
              <a:t>KDS</a:t>
            </a:r>
            <a:r>
              <a:rPr lang="zh-CN" altLang="en-US" sz="1000" b="1" dirty="0" smtClean="0">
                <a:solidFill>
                  <a:srgbClr val="FF0000"/>
                </a:solidFill>
              </a:rPr>
              <a:t>如何上屏？目前没有重现，是断网的时候我们并没有重推，现在的方案都涉及到重推，所以肯定会出现类似情况</a:t>
            </a:r>
            <a:endParaRPr lang="en-US" altLang="zh-CN" sz="1000" b="1" dirty="0" smtClean="0">
              <a:solidFill>
                <a:srgbClr val="FF0000"/>
              </a:solidFill>
            </a:endParaRPr>
          </a:p>
          <a:p>
            <a:r>
              <a:rPr lang="en-US" altLang="zh-CN" sz="1000" b="1" dirty="0" smtClean="0">
                <a:solidFill>
                  <a:srgbClr val="FF0000"/>
                </a:solidFill>
              </a:rPr>
              <a:t>2.</a:t>
            </a:r>
            <a:r>
              <a:rPr lang="zh-CN" altLang="en-US" sz="1000" b="1" dirty="0" smtClean="0">
                <a:solidFill>
                  <a:srgbClr val="FF0000"/>
                </a:solidFill>
              </a:rPr>
              <a:t>打票和重试，重试报文厨房如何识别这个是已经打票的了；</a:t>
            </a:r>
            <a:endParaRPr lang="zh-CN" altLang="en-US" sz="1000" dirty="0">
              <a:solidFill>
                <a:srgbClr val="FF0000"/>
              </a:solidFill>
            </a:endParaRPr>
          </a:p>
        </p:txBody>
      </p:sp>
      <p:sp>
        <p:nvSpPr>
          <p:cNvPr id="30" name="矩形 29"/>
          <p:cNvSpPr/>
          <p:nvPr/>
        </p:nvSpPr>
        <p:spPr>
          <a:xfrm>
            <a:off x="5052654" y="3377058"/>
            <a:ext cx="4065581" cy="800219"/>
          </a:xfrm>
          <a:prstGeom prst="rect">
            <a:avLst/>
          </a:prstGeom>
        </p:spPr>
        <p:txBody>
          <a:bodyPr wrap="square">
            <a:spAutoFit/>
          </a:bodyPr>
          <a:lstStyle/>
          <a:p>
            <a:r>
              <a:rPr lang="zh-CN" altLang="en-US" sz="1000" b="1" dirty="0" smtClean="0"/>
              <a:t>离线提示：</a:t>
            </a:r>
            <a:endParaRPr lang="en-US" altLang="zh-CN" sz="1000" b="1" dirty="0" smtClean="0"/>
          </a:p>
          <a:p>
            <a:r>
              <a:rPr lang="en-US" altLang="zh-CN" sz="900" dirty="0" smtClean="0"/>
              <a:t>1.</a:t>
            </a:r>
            <a:r>
              <a:rPr lang="zh-CN" altLang="en-US" sz="900" dirty="0"/>
              <a:t>餐厅</a:t>
            </a:r>
            <a:r>
              <a:rPr lang="zh-CN" altLang="en-US" sz="900" dirty="0" smtClean="0"/>
              <a:t>端</a:t>
            </a:r>
            <a:r>
              <a:rPr lang="zh-CN" altLang="en-US" sz="900" dirty="0" smtClean="0">
                <a:solidFill>
                  <a:srgbClr val="FF0000"/>
                </a:solidFill>
              </a:rPr>
              <a:t>每分钟向总部端发送一次心跳，连续三次心跳失败</a:t>
            </a:r>
            <a:r>
              <a:rPr lang="zh-CN" altLang="en-US" sz="900" dirty="0" smtClean="0"/>
              <a:t>，在</a:t>
            </a:r>
            <a:r>
              <a:rPr lang="en-US" altLang="zh-CN" sz="900" dirty="0" smtClean="0"/>
              <a:t>Counter</a:t>
            </a:r>
            <a:r>
              <a:rPr lang="zh-CN" altLang="en-US" sz="900" dirty="0" smtClean="0"/>
              <a:t>上提示（建议采用扫码或</a:t>
            </a:r>
            <a:r>
              <a:rPr lang="en-US" altLang="zh-CN" sz="900" dirty="0" err="1" smtClean="0"/>
              <a:t>mpos</a:t>
            </a:r>
            <a:r>
              <a:rPr lang="zh-CN" altLang="en-US" sz="900" dirty="0" smtClean="0"/>
              <a:t>点单）；</a:t>
            </a:r>
            <a:endParaRPr lang="en-US" altLang="zh-CN" sz="900" dirty="0" smtClean="0"/>
          </a:p>
          <a:p>
            <a:r>
              <a:rPr lang="en-US" altLang="zh-CN" sz="900" dirty="0" smtClean="0"/>
              <a:t>2.</a:t>
            </a:r>
            <a:r>
              <a:rPr lang="zh-CN" altLang="en-US" sz="900" dirty="0" smtClean="0"/>
              <a:t>餐厅端与中心端离线后，仍然进行心跳检测，连接上后，</a:t>
            </a:r>
            <a:r>
              <a:rPr lang="en-US" altLang="zh-CN" sz="900" dirty="0" smtClean="0"/>
              <a:t>Counter</a:t>
            </a:r>
            <a:r>
              <a:rPr lang="zh-CN" altLang="en-US" sz="900" dirty="0" smtClean="0"/>
              <a:t>上提示离线恢复；</a:t>
            </a:r>
            <a:endParaRPr lang="zh-CN" altLang="en-US" sz="900" dirty="0"/>
          </a:p>
        </p:txBody>
      </p:sp>
      <p:sp>
        <p:nvSpPr>
          <p:cNvPr id="44"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36369" y="133123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sp>
        <p:nvSpPr>
          <p:cNvPr id="46"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11469" y="894329"/>
            <a:ext cx="1143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外带、外送等渠道</a:t>
            </a:r>
            <a:endParaRPr lang="zh-CN" altLang="en-US" sz="900" dirty="0"/>
          </a:p>
        </p:txBody>
      </p:sp>
      <p:cxnSp>
        <p:nvCxnSpPr>
          <p:cNvPr id="47" name="Straight Arrow Connector 24">
            <a:extLst>
              <a:ext uri="{FF2B5EF4-FFF2-40B4-BE49-F238E27FC236}">
                <a16:creationId xmlns:a16="http://schemas.microsoft.com/office/drawing/2014/main" id="{544DA409-F510-4FB7-9CCE-AA05BD173FB5}"/>
              </a:ext>
            </a:extLst>
          </p:cNvPr>
          <p:cNvCxnSpPr>
            <a:cxnSpLocks/>
            <a:stCxn id="44" idx="0"/>
            <a:endCxn id="46" idx="2"/>
          </p:cNvCxnSpPr>
          <p:nvPr/>
        </p:nvCxnSpPr>
        <p:spPr>
          <a:xfrm flipV="1">
            <a:off x="3176369" y="1146329"/>
            <a:ext cx="6600" cy="18491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830698" y="1704146"/>
            <a:ext cx="441146" cy="246221"/>
          </a:xfrm>
          <a:prstGeom prst="rect">
            <a:avLst/>
          </a:prstGeom>
        </p:spPr>
        <p:txBody>
          <a:bodyPr wrap="none">
            <a:spAutoFit/>
          </a:bodyPr>
          <a:lstStyle/>
          <a:p>
            <a:r>
              <a:rPr lang="zh-CN" altLang="en-US" sz="1000" dirty="0" smtClean="0"/>
              <a:t>下单</a:t>
            </a:r>
            <a:endParaRPr lang="zh-CN" altLang="en-US" sz="1000" dirty="0"/>
          </a:p>
        </p:txBody>
      </p:sp>
      <p:sp>
        <p:nvSpPr>
          <p:cNvPr id="49" name="矩形 48"/>
          <p:cNvSpPr/>
          <p:nvPr/>
        </p:nvSpPr>
        <p:spPr>
          <a:xfrm>
            <a:off x="3108580" y="2144628"/>
            <a:ext cx="569387" cy="246221"/>
          </a:xfrm>
          <a:prstGeom prst="rect">
            <a:avLst/>
          </a:prstGeom>
        </p:spPr>
        <p:txBody>
          <a:bodyPr wrap="none">
            <a:spAutoFit/>
          </a:bodyPr>
          <a:lstStyle/>
          <a:p>
            <a:r>
              <a:rPr lang="zh-CN" altLang="en-US" sz="1000" dirty="0" smtClean="0"/>
              <a:t>异常单</a:t>
            </a:r>
            <a:endParaRPr lang="zh-CN" altLang="en-US" sz="1000" dirty="0"/>
          </a:p>
        </p:txBody>
      </p:sp>
      <p:sp>
        <p:nvSpPr>
          <p:cNvPr id="50" name="矩形 49"/>
          <p:cNvSpPr/>
          <p:nvPr/>
        </p:nvSpPr>
        <p:spPr>
          <a:xfrm>
            <a:off x="1777926" y="1655519"/>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1" name="矩形 50"/>
          <p:cNvSpPr/>
          <p:nvPr/>
        </p:nvSpPr>
        <p:spPr>
          <a:xfrm>
            <a:off x="1370334" y="1904036"/>
            <a:ext cx="441146" cy="246221"/>
          </a:xfrm>
          <a:prstGeom prst="rect">
            <a:avLst/>
          </a:prstGeom>
        </p:spPr>
        <p:txBody>
          <a:bodyPr wrap="none">
            <a:spAutoFit/>
          </a:bodyPr>
          <a:lstStyle/>
          <a:p>
            <a:r>
              <a:rPr lang="zh-CN" altLang="en-US" sz="1000" dirty="0" smtClean="0"/>
              <a:t>下单</a:t>
            </a:r>
            <a:endParaRPr lang="zh-CN" altLang="en-US" sz="1000" dirty="0"/>
          </a:p>
        </p:txBody>
      </p:sp>
      <p:sp>
        <p:nvSpPr>
          <p:cNvPr id="3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2880620"/>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a:t>Counter</a:t>
            </a:r>
            <a:r>
              <a:rPr lang="en-US" altLang="zh-CN" sz="900" dirty="0" smtClean="0"/>
              <a:t> </a:t>
            </a:r>
            <a:r>
              <a:rPr lang="zh-CN" altLang="en-US" sz="900" dirty="0"/>
              <a:t>终端</a:t>
            </a:r>
          </a:p>
        </p:txBody>
      </p:sp>
      <p:cxnSp>
        <p:nvCxnSpPr>
          <p:cNvPr id="40" name="Straight Arrow Connector 24">
            <a:extLst>
              <a:ext uri="{FF2B5EF4-FFF2-40B4-BE49-F238E27FC236}">
                <a16:creationId xmlns:a16="http://schemas.microsoft.com/office/drawing/2014/main" id="{544DA409-F510-4FB7-9CCE-AA05BD173FB5}"/>
              </a:ext>
            </a:extLst>
          </p:cNvPr>
          <p:cNvCxnSpPr>
            <a:cxnSpLocks/>
            <a:endCxn id="37" idx="3"/>
          </p:cNvCxnSpPr>
          <p:nvPr/>
        </p:nvCxnSpPr>
        <p:spPr>
          <a:xfrm flipH="1">
            <a:off x="1121413" y="3006620"/>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370334" y="2786220"/>
            <a:ext cx="441146" cy="246221"/>
          </a:xfrm>
          <a:prstGeom prst="rect">
            <a:avLst/>
          </a:prstGeom>
        </p:spPr>
        <p:txBody>
          <a:bodyPr wrap="none">
            <a:spAutoFit/>
          </a:bodyPr>
          <a:lstStyle/>
          <a:p>
            <a:r>
              <a:rPr lang="zh-CN" altLang="en-US" sz="1000" dirty="0" smtClean="0"/>
              <a:t>下单</a:t>
            </a:r>
            <a:endParaRPr lang="zh-CN" altLang="en-US" sz="1000" dirty="0"/>
          </a:p>
        </p:txBody>
      </p:sp>
    </p:spTree>
    <p:extLst>
      <p:ext uri="{BB962C8B-B14F-4D97-AF65-F5344CB8AC3E}">
        <p14:creationId xmlns:p14="http://schemas.microsoft.com/office/powerpoint/2010/main" val="77085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餐点端与中心端离线</a:t>
            </a:r>
            <a:endParaRPr lang="en-US" dirty="0"/>
          </a:p>
        </p:txBody>
      </p:sp>
      <p:sp>
        <p:nvSpPr>
          <p:cNvPr id="52" name="矩形 51"/>
          <p:cNvSpPr/>
          <p:nvPr/>
        </p:nvSpPr>
        <p:spPr>
          <a:xfrm>
            <a:off x="171290" y="1784627"/>
            <a:ext cx="4807726" cy="438582"/>
          </a:xfrm>
          <a:prstGeom prst="rect">
            <a:avLst/>
          </a:prstGeom>
        </p:spPr>
        <p:txBody>
          <a:bodyPr wrap="none">
            <a:spAutoFit/>
          </a:bodyPr>
          <a:lstStyle/>
          <a:p>
            <a:r>
              <a:rPr lang="zh-CN" altLang="en-US" sz="1200" b="1" dirty="0" smtClean="0"/>
              <a:t>总部端：</a:t>
            </a:r>
            <a:endParaRPr lang="en-US" altLang="zh-CN" sz="1200" b="1" dirty="0" smtClean="0"/>
          </a:p>
          <a:p>
            <a:r>
              <a:rPr lang="en-US" altLang="zh-CN" sz="1050" dirty="0" smtClean="0"/>
              <a:t>1.</a:t>
            </a:r>
            <a:r>
              <a:rPr lang="zh-CN" altLang="en-US" sz="1050" dirty="0" smtClean="0"/>
              <a:t>总部端异常下单时调用</a:t>
            </a:r>
            <a:r>
              <a:rPr lang="en-US" altLang="zh-CN" sz="1050" dirty="0" smtClean="0"/>
              <a:t>OC</a:t>
            </a:r>
            <a:r>
              <a:rPr lang="zh-CN" altLang="en-US" sz="1050" dirty="0" smtClean="0"/>
              <a:t>调整后的异常下单接口，并明确传递业务异常码；</a:t>
            </a:r>
            <a:endParaRPr lang="en-US" altLang="zh-CN" sz="1050" dirty="0" smtClean="0"/>
          </a:p>
        </p:txBody>
      </p:sp>
      <p:sp>
        <p:nvSpPr>
          <p:cNvPr id="53" name="矩形 52"/>
          <p:cNvSpPr/>
          <p:nvPr/>
        </p:nvSpPr>
        <p:spPr>
          <a:xfrm>
            <a:off x="171290" y="2472808"/>
            <a:ext cx="6851556" cy="761747"/>
          </a:xfrm>
          <a:prstGeom prst="rect">
            <a:avLst/>
          </a:prstGeom>
        </p:spPr>
        <p:txBody>
          <a:bodyPr wrap="none">
            <a:spAutoFit/>
          </a:bodyPr>
          <a:lstStyle/>
          <a:p>
            <a:r>
              <a:rPr lang="zh-CN" altLang="en-US" sz="1200" b="1" dirty="0" smtClean="0"/>
              <a:t>餐厅端：</a:t>
            </a:r>
            <a:endParaRPr lang="en-US" altLang="zh-CN" sz="1200" b="1" dirty="0" smtClean="0"/>
          </a:p>
          <a:p>
            <a:r>
              <a:rPr lang="en-US" altLang="zh-CN" sz="1050" dirty="0" smtClean="0"/>
              <a:t>1.</a:t>
            </a:r>
            <a:r>
              <a:rPr lang="zh-CN" altLang="en-US" sz="1050" dirty="0" smtClean="0"/>
              <a:t>定义银二代调用的接口，能够将银二代获取到的报文传递给餐厅端，订单报文包括：</a:t>
            </a:r>
            <a:r>
              <a:rPr lang="en-US" altLang="zh-CN" sz="1050" dirty="0" smtClean="0"/>
              <a:t>OC_ORDER_STORE</a:t>
            </a:r>
            <a:r>
              <a:rPr lang="zh-CN" altLang="en-US" sz="1050" dirty="0" smtClean="0"/>
              <a:t>、</a:t>
            </a:r>
            <a:endParaRPr lang="en-US" altLang="zh-CN" sz="1050" dirty="0" smtClean="0"/>
          </a:p>
          <a:p>
            <a:r>
              <a:rPr lang="en-US" altLang="zh-CN" sz="1050" dirty="0" smtClean="0"/>
              <a:t>COUNTER_ORDER_KDS</a:t>
            </a:r>
            <a:r>
              <a:rPr lang="zh-CN" altLang="en-US" sz="1050" dirty="0"/>
              <a:t>、</a:t>
            </a:r>
            <a:r>
              <a:rPr lang="en-US" altLang="zh-CN" sz="1050" dirty="0"/>
              <a:t>COUNTER_ORDER_OC</a:t>
            </a:r>
            <a:r>
              <a:rPr lang="zh-CN" altLang="en-US" sz="1050" dirty="0"/>
              <a:t>和</a:t>
            </a:r>
            <a:r>
              <a:rPr lang="en-US" altLang="zh-CN" sz="1050" dirty="0" smtClean="0"/>
              <a:t>SWEEP_ORDER_OC</a:t>
            </a:r>
            <a:r>
              <a:rPr lang="zh-CN" altLang="en-US" sz="1050" dirty="0" smtClean="0"/>
              <a:t>；</a:t>
            </a:r>
            <a:endParaRPr lang="en-US" altLang="zh-CN" sz="1050" dirty="0" smtClean="0"/>
          </a:p>
          <a:p>
            <a:r>
              <a:rPr lang="en-US" altLang="zh-CN" sz="1050" dirty="0" smtClean="0"/>
              <a:t>2.</a:t>
            </a:r>
            <a:r>
              <a:rPr lang="zh-CN" altLang="en-US" sz="1050" dirty="0" smtClean="0"/>
              <a:t>总部端调用</a:t>
            </a:r>
            <a:r>
              <a:rPr lang="en-US" altLang="zh-CN" sz="1050" dirty="0" smtClean="0"/>
              <a:t>OC</a:t>
            </a:r>
            <a:r>
              <a:rPr lang="zh-CN" altLang="en-US" sz="1050" dirty="0" smtClean="0"/>
              <a:t>异常订单接口时，能将异常码传递过去（本场景中涉及的是</a:t>
            </a:r>
            <a:r>
              <a:rPr lang="zh-CN" altLang="en-US" sz="1050" dirty="0"/>
              <a:t>总部端餐厅端离线</a:t>
            </a:r>
            <a:r>
              <a:rPr lang="zh-CN" altLang="en-US" sz="1050" dirty="0" smtClean="0"/>
              <a:t>）；</a:t>
            </a:r>
            <a:endParaRPr lang="en-US" altLang="zh-CN" sz="1050" dirty="0" smtClean="0"/>
          </a:p>
        </p:txBody>
      </p:sp>
      <p:sp>
        <p:nvSpPr>
          <p:cNvPr id="56" name="矩形 55"/>
          <p:cNvSpPr/>
          <p:nvPr/>
        </p:nvSpPr>
        <p:spPr>
          <a:xfrm>
            <a:off x="171290" y="3322572"/>
            <a:ext cx="8855667" cy="923330"/>
          </a:xfrm>
          <a:prstGeom prst="rect">
            <a:avLst/>
          </a:prstGeom>
        </p:spPr>
        <p:txBody>
          <a:bodyPr wrap="square">
            <a:spAutoFit/>
          </a:bodyPr>
          <a:lstStyle/>
          <a:p>
            <a:r>
              <a:rPr lang="zh-CN" altLang="en-US" sz="1200" b="1" dirty="0" smtClean="0"/>
              <a:t>银二代端（非</a:t>
            </a:r>
            <a:r>
              <a:rPr lang="en-US" altLang="zh-CN" sz="1200" b="1" dirty="0" smtClean="0"/>
              <a:t>Counter</a:t>
            </a:r>
            <a:r>
              <a:rPr lang="zh-CN" altLang="en-US" sz="1200" b="1" dirty="0" smtClean="0"/>
              <a:t>）：</a:t>
            </a:r>
            <a:endParaRPr lang="en-US" altLang="zh-CN" sz="1200" b="1" dirty="0" smtClean="0"/>
          </a:p>
          <a:p>
            <a:pPr marL="228600" indent="-228600">
              <a:buAutoNum type="arabicPeriod"/>
            </a:pPr>
            <a:r>
              <a:rPr lang="zh-CN" altLang="en-US" sz="1050" dirty="0" smtClean="0"/>
              <a:t>银二代备份</a:t>
            </a:r>
            <a:r>
              <a:rPr lang="zh-CN" altLang="en-US" sz="1050" dirty="0"/>
              <a:t>渠道无法将报文传</a:t>
            </a:r>
            <a:r>
              <a:rPr lang="zh-CN" altLang="en-US" sz="1050" dirty="0" smtClean="0"/>
              <a:t>给餐厅端的时候（尝试调用几次），根据</a:t>
            </a:r>
            <a:r>
              <a:rPr lang="en-US" altLang="zh-CN" sz="1050" dirty="0" smtClean="0"/>
              <a:t>OC</a:t>
            </a:r>
            <a:r>
              <a:rPr lang="zh-CN" altLang="en-US" sz="1050" dirty="0" smtClean="0"/>
              <a:t>的异常订单报文的订单状态是否已出票判断是否打印小票，涉及到的订单报文包括</a:t>
            </a:r>
            <a:r>
              <a:rPr lang="zh-CN" altLang="en-US" sz="1050" dirty="0"/>
              <a:t>counter_order_kds、 sweep_order_oc、oc_order_</a:t>
            </a:r>
            <a:r>
              <a:rPr lang="zh-CN" altLang="en-US" sz="1050" dirty="0" smtClean="0"/>
              <a:t>store，不包括</a:t>
            </a:r>
            <a:r>
              <a:rPr lang="en-US" altLang="zh-CN" sz="1050" dirty="0" err="1" smtClean="0"/>
              <a:t>counter_order_oc</a:t>
            </a:r>
            <a:r>
              <a:rPr lang="zh-CN" altLang="en-US" sz="1050" dirty="0" smtClean="0"/>
              <a:t>；如果</a:t>
            </a:r>
            <a:r>
              <a:rPr lang="zh-CN" altLang="en-US" sz="1050" dirty="0"/>
              <a:t>counter_order_kds、 sweep_order_oc、oc_order_</a:t>
            </a:r>
            <a:r>
              <a:rPr lang="zh-CN" altLang="en-US" sz="1050" dirty="0" smtClean="0"/>
              <a:t>store状态不是已出票状态，那么银二代在打印完小票之后，修改订单报文为已出票，再继续往餐厅端提交。</a:t>
            </a:r>
            <a:endParaRPr lang="en-US" altLang="zh-CN" sz="1050" dirty="0" smtClean="0"/>
          </a:p>
          <a:p>
            <a:pPr marL="228600" indent="-228600">
              <a:buAutoNum type="arabicPeriod"/>
            </a:pPr>
            <a:r>
              <a:rPr lang="zh-CN" altLang="en-US" sz="1050" dirty="0"/>
              <a:t>银二</a:t>
            </a:r>
            <a:r>
              <a:rPr lang="zh-CN" altLang="en-US" sz="1050" dirty="0" smtClean="0"/>
              <a:t>代调用餐厅端定义的接口传递报文；</a:t>
            </a:r>
            <a:endParaRPr lang="en-US" altLang="zh-CN" sz="1050" dirty="0" smtClean="0"/>
          </a:p>
        </p:txBody>
      </p:sp>
      <p:sp>
        <p:nvSpPr>
          <p:cNvPr id="7" name="矩形 6"/>
          <p:cNvSpPr/>
          <p:nvPr/>
        </p:nvSpPr>
        <p:spPr>
          <a:xfrm>
            <a:off x="171290" y="1001040"/>
            <a:ext cx="5658921" cy="761747"/>
          </a:xfrm>
          <a:prstGeom prst="rect">
            <a:avLst/>
          </a:prstGeom>
        </p:spPr>
        <p:txBody>
          <a:bodyPr wrap="none">
            <a:spAutoFit/>
          </a:bodyPr>
          <a:lstStyle/>
          <a:p>
            <a:r>
              <a:rPr lang="en-US" altLang="zh-CN" sz="1200" b="1" dirty="0" smtClean="0"/>
              <a:t>OC</a:t>
            </a:r>
            <a:r>
              <a:rPr lang="zh-CN" altLang="en-US" sz="1200" b="1" dirty="0" smtClean="0"/>
              <a:t>端：</a:t>
            </a:r>
            <a:endParaRPr lang="en-US" altLang="zh-CN" sz="1200" b="1" dirty="0" smtClean="0"/>
          </a:p>
          <a:p>
            <a:r>
              <a:rPr lang="en-US" altLang="zh-CN" sz="1050" dirty="0" smtClean="0"/>
              <a:t>1.</a:t>
            </a:r>
            <a:r>
              <a:rPr lang="zh-CN" altLang="en-US" sz="1050" dirty="0" smtClean="0"/>
              <a:t>提供异常下单接口，接口支持指定业务异常</a:t>
            </a:r>
            <a:r>
              <a:rPr lang="zh-CN" altLang="en-US" sz="1050" dirty="0"/>
              <a:t>码（</a:t>
            </a:r>
            <a:r>
              <a:rPr lang="zh-CN" altLang="en-US" sz="1050" b="1" dirty="0"/>
              <a:t>异常下单推餐厅</a:t>
            </a:r>
            <a:r>
              <a:rPr lang="zh-CN" altLang="en-US" sz="1050" b="1" dirty="0" smtClean="0"/>
              <a:t>端 和 异常</a:t>
            </a:r>
            <a:r>
              <a:rPr lang="zh-CN" altLang="en-US" sz="1050" b="1" dirty="0"/>
              <a:t>下单仅出</a:t>
            </a:r>
            <a:r>
              <a:rPr lang="zh-CN" altLang="en-US" sz="1050" b="1" dirty="0" smtClean="0"/>
              <a:t>票 </a:t>
            </a:r>
            <a:r>
              <a:rPr lang="zh-CN" altLang="en-US" sz="1050" dirty="0"/>
              <a:t>）</a:t>
            </a:r>
            <a:r>
              <a:rPr lang="zh-CN" altLang="en-US" sz="1050" dirty="0" smtClean="0"/>
              <a:t>；</a:t>
            </a:r>
            <a:endParaRPr lang="en-US" altLang="zh-CN" sz="1050" dirty="0" smtClean="0"/>
          </a:p>
          <a:p>
            <a:r>
              <a:rPr lang="en-US" altLang="zh-CN" sz="1050" dirty="0" smtClean="0"/>
              <a:t>2.</a:t>
            </a:r>
            <a:r>
              <a:rPr lang="zh-CN" altLang="en-US" sz="1050" dirty="0"/>
              <a:t>异常下单推餐厅端 </a:t>
            </a:r>
            <a:r>
              <a:rPr lang="zh-CN" altLang="en-US" sz="1050" dirty="0" smtClean="0"/>
              <a:t>对应的场景是</a:t>
            </a:r>
            <a:r>
              <a:rPr lang="zh-CN" altLang="en-US" sz="1050" dirty="0"/>
              <a:t>总部端餐厅端</a:t>
            </a:r>
            <a:r>
              <a:rPr lang="zh-CN" altLang="en-US" sz="1050" dirty="0" smtClean="0"/>
              <a:t>离线；</a:t>
            </a:r>
            <a:endParaRPr lang="en-US" altLang="zh-CN" sz="1050" dirty="0" smtClean="0"/>
          </a:p>
          <a:p>
            <a:r>
              <a:rPr lang="en-US" altLang="zh-CN" sz="1050" dirty="0" smtClean="0"/>
              <a:t>3.</a:t>
            </a:r>
            <a:r>
              <a:rPr lang="zh-CN" altLang="en-US" sz="1050" dirty="0"/>
              <a:t>异常下单仅出</a:t>
            </a:r>
            <a:r>
              <a:rPr lang="zh-CN" altLang="en-US" sz="1050" dirty="0" smtClean="0"/>
              <a:t>票对应的场景是</a:t>
            </a:r>
            <a:r>
              <a:rPr lang="zh-CN" altLang="en-US" sz="1050" dirty="0"/>
              <a:t>餐厅端KDS</a:t>
            </a:r>
            <a:r>
              <a:rPr lang="zh-CN" altLang="en-US" sz="1050" dirty="0" smtClean="0"/>
              <a:t>离线。</a:t>
            </a:r>
            <a:endParaRPr lang="en-US" altLang="zh-CN" sz="1050" dirty="0" smtClean="0"/>
          </a:p>
        </p:txBody>
      </p:sp>
    </p:spTree>
    <p:extLst>
      <p:ext uri="{BB962C8B-B14F-4D97-AF65-F5344CB8AC3E}">
        <p14:creationId xmlns:p14="http://schemas.microsoft.com/office/powerpoint/2010/main" val="42608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餐厅端不可用</a:t>
            </a:r>
            <a:endParaRPr lang="en-US" dirty="0"/>
          </a:p>
        </p:txBody>
      </p:sp>
      <p:cxnSp>
        <p:nvCxnSpPr>
          <p:cNvPr id="4" name="Straight Connector 4">
            <a:extLst>
              <a:ext uri="{FF2B5EF4-FFF2-40B4-BE49-F238E27FC236}">
                <a16:creationId xmlns:a16="http://schemas.microsoft.com/office/drawing/2014/main" id="{3985BA27-BC43-4BA9-B2B7-D2D35FB369F4}"/>
              </a:ext>
            </a:extLst>
          </p:cNvPr>
          <p:cNvCxnSpPr>
            <a:cxnSpLocks/>
          </p:cNvCxnSpPr>
          <p:nvPr/>
        </p:nvCxnSpPr>
        <p:spPr>
          <a:xfrm>
            <a:off x="0" y="2504702"/>
            <a:ext cx="50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63">
            <a:extLst>
              <a:ext uri="{FF2B5EF4-FFF2-40B4-BE49-F238E27FC236}">
                <a16:creationId xmlns:a16="http://schemas.microsoft.com/office/drawing/2014/main" id="{38B796C6-27FA-4F02-BD03-63E333F891A3}"/>
              </a:ext>
            </a:extLst>
          </p:cNvPr>
          <p:cNvSpPr txBox="1"/>
          <p:nvPr/>
        </p:nvSpPr>
        <p:spPr>
          <a:xfrm>
            <a:off x="0" y="999121"/>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总部端</a:t>
            </a:r>
          </a:p>
        </p:txBody>
      </p:sp>
      <p:sp>
        <p:nvSpPr>
          <p:cNvPr id="6" name="TextBox 63">
            <a:extLst>
              <a:ext uri="{FF2B5EF4-FFF2-40B4-BE49-F238E27FC236}">
                <a16:creationId xmlns:a16="http://schemas.microsoft.com/office/drawing/2014/main" id="{51727318-B455-4563-8399-1F712D30665B}"/>
              </a:ext>
            </a:extLst>
          </p:cNvPr>
          <p:cNvSpPr txBox="1"/>
          <p:nvPr/>
        </p:nvSpPr>
        <p:spPr>
          <a:xfrm>
            <a:off x="0" y="4270449"/>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餐厅端</a:t>
            </a:r>
          </a:p>
        </p:txBody>
      </p:sp>
      <p:sp>
        <p:nvSpPr>
          <p:cNvPr id="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1998436"/>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MPOS </a:t>
            </a:r>
            <a:r>
              <a:rPr lang="zh-CN" altLang="en-US" sz="900" dirty="0"/>
              <a:t>终端</a:t>
            </a:r>
          </a:p>
        </p:txBody>
      </p:sp>
      <p:sp>
        <p:nvSpPr>
          <p:cNvPr id="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1908436"/>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cxnSp>
        <p:nvCxnSpPr>
          <p:cNvPr id="22" name="Straight Arrow Connector 24">
            <a:extLst>
              <a:ext uri="{FF2B5EF4-FFF2-40B4-BE49-F238E27FC236}">
                <a16:creationId xmlns:a16="http://schemas.microsoft.com/office/drawing/2014/main" id="{544DA409-F510-4FB7-9CCE-AA05BD173FB5}"/>
              </a:ext>
            </a:extLst>
          </p:cNvPr>
          <p:cNvCxnSpPr>
            <a:cxnSpLocks/>
            <a:stCxn id="8" idx="1"/>
            <a:endCxn id="7" idx="3"/>
          </p:cNvCxnSpPr>
          <p:nvPr/>
        </p:nvCxnSpPr>
        <p:spPr>
          <a:xfrm flipH="1">
            <a:off x="1121413" y="2124436"/>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 name="十字形 12"/>
          <p:cNvSpPr/>
          <p:nvPr/>
        </p:nvSpPr>
        <p:spPr>
          <a:xfrm rot="18851109">
            <a:off x="2549504" y="3295211"/>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279130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39"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3627585"/>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solidFill>
                  <a:srgbClr val="C00000"/>
                </a:solidFill>
              </a:rPr>
              <a:t>KDS</a:t>
            </a:r>
          </a:p>
        </p:txBody>
      </p:sp>
      <p:sp>
        <p:nvSpPr>
          <p:cNvPr id="41"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3638050" y="199841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cxnSp>
        <p:nvCxnSpPr>
          <p:cNvPr id="45" name="Straight Arrow Connector 24">
            <a:extLst>
              <a:ext uri="{FF2B5EF4-FFF2-40B4-BE49-F238E27FC236}">
                <a16:creationId xmlns:a16="http://schemas.microsoft.com/office/drawing/2014/main" id="{544DA409-F510-4FB7-9CCE-AA05BD173FB5}"/>
              </a:ext>
            </a:extLst>
          </p:cNvPr>
          <p:cNvCxnSpPr>
            <a:cxnSpLocks/>
            <a:stCxn id="38" idx="0"/>
            <a:endCxn id="8" idx="2"/>
          </p:cNvCxnSpPr>
          <p:nvPr/>
        </p:nvCxnSpPr>
        <p:spPr>
          <a:xfrm flipV="1">
            <a:off x="2654050" y="2340436"/>
            <a:ext cx="0" cy="45087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24">
            <a:extLst>
              <a:ext uri="{FF2B5EF4-FFF2-40B4-BE49-F238E27FC236}">
                <a16:creationId xmlns:a16="http://schemas.microsoft.com/office/drawing/2014/main" id="{544DA409-F510-4FB7-9CCE-AA05BD173FB5}"/>
              </a:ext>
            </a:extLst>
          </p:cNvPr>
          <p:cNvCxnSpPr>
            <a:cxnSpLocks/>
            <a:stCxn id="39" idx="0"/>
            <a:endCxn id="38" idx="2"/>
          </p:cNvCxnSpPr>
          <p:nvPr/>
        </p:nvCxnSpPr>
        <p:spPr>
          <a:xfrm flipV="1">
            <a:off x="2654050" y="3223309"/>
            <a:ext cx="0" cy="404276"/>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638050" y="3052847"/>
            <a:ext cx="108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银二代备份下单渠道</a:t>
            </a:r>
            <a:endParaRPr lang="en-US" altLang="zh-CN" sz="900" dirty="0" smtClean="0">
              <a:solidFill>
                <a:srgbClr val="C00000"/>
              </a:solidFill>
            </a:endParaRPr>
          </a:p>
        </p:txBody>
      </p:sp>
      <p:cxnSp>
        <p:nvCxnSpPr>
          <p:cNvPr id="55" name="Straight Arrow Connector 24">
            <a:extLst>
              <a:ext uri="{FF2B5EF4-FFF2-40B4-BE49-F238E27FC236}">
                <a16:creationId xmlns:a16="http://schemas.microsoft.com/office/drawing/2014/main" id="{544DA409-F510-4FB7-9CCE-AA05BD173FB5}"/>
              </a:ext>
            </a:extLst>
          </p:cNvPr>
          <p:cNvCxnSpPr>
            <a:cxnSpLocks/>
            <a:stCxn id="54" idx="0"/>
            <a:endCxn id="41" idx="2"/>
          </p:cNvCxnSpPr>
          <p:nvPr/>
        </p:nvCxnSpPr>
        <p:spPr>
          <a:xfrm flipV="1">
            <a:off x="4178050" y="2250419"/>
            <a:ext cx="0" cy="8024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096306" y="2557928"/>
            <a:ext cx="354584" cy="246221"/>
          </a:xfrm>
          <a:prstGeom prst="rect">
            <a:avLst/>
          </a:prstGeom>
        </p:spPr>
        <p:txBody>
          <a:bodyPr wrap="none">
            <a:spAutoFit/>
          </a:bodyPr>
          <a:lstStyle/>
          <a:p>
            <a:r>
              <a:rPr lang="en-US" altLang="zh-CN" sz="1000" dirty="0" smtClean="0"/>
              <a:t>4G</a:t>
            </a:r>
            <a:endParaRPr lang="zh-CN" altLang="en-US" sz="1000" dirty="0"/>
          </a:p>
        </p:txBody>
      </p:sp>
      <p:cxnSp>
        <p:nvCxnSpPr>
          <p:cNvPr id="35"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3194050" y="2124419"/>
            <a:ext cx="444000" cy="1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44DA409-F510-4FB7-9CCE-AA05BD173FB5}"/>
              </a:ext>
            </a:extLst>
          </p:cNvPr>
          <p:cNvCxnSpPr>
            <a:cxnSpLocks/>
            <a:stCxn id="38" idx="3"/>
            <a:endCxn id="54" idx="1"/>
          </p:cNvCxnSpPr>
          <p:nvPr/>
        </p:nvCxnSpPr>
        <p:spPr>
          <a:xfrm>
            <a:off x="3194050" y="3007309"/>
            <a:ext cx="444000" cy="265859"/>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161231" y="3170234"/>
            <a:ext cx="441146" cy="400110"/>
          </a:xfrm>
          <a:prstGeom prst="rect">
            <a:avLst/>
          </a:prstGeom>
        </p:spPr>
        <p:txBody>
          <a:bodyPr wrap="none">
            <a:spAutoFit/>
          </a:bodyPr>
          <a:lstStyle/>
          <a:p>
            <a:r>
              <a:rPr lang="zh-CN" altLang="en-US" sz="1000" dirty="0" smtClean="0"/>
              <a:t>餐厅</a:t>
            </a:r>
            <a:endParaRPr lang="en-US" altLang="zh-CN" sz="1000" dirty="0" smtClean="0"/>
          </a:p>
          <a:p>
            <a:r>
              <a:rPr lang="zh-CN" altLang="en-US" sz="1000" dirty="0" smtClean="0"/>
              <a:t>网络</a:t>
            </a:r>
            <a:endParaRPr lang="zh-CN" altLang="en-US" sz="1000" dirty="0"/>
          </a:p>
        </p:txBody>
      </p:sp>
      <p:sp>
        <p:nvSpPr>
          <p:cNvPr id="30" name="矩形 29"/>
          <p:cNvSpPr/>
          <p:nvPr/>
        </p:nvSpPr>
        <p:spPr>
          <a:xfrm>
            <a:off x="5370780" y="1026013"/>
            <a:ext cx="3773220" cy="577081"/>
          </a:xfrm>
          <a:prstGeom prst="rect">
            <a:avLst/>
          </a:prstGeom>
        </p:spPr>
        <p:txBody>
          <a:bodyPr wrap="square">
            <a:spAutoFit/>
          </a:bodyPr>
          <a:lstStyle/>
          <a:p>
            <a:r>
              <a:rPr lang="zh-CN" altLang="en-US" sz="1050" b="1" dirty="0" smtClean="0"/>
              <a:t>当前问题：</a:t>
            </a:r>
            <a:endParaRPr lang="en-US" altLang="zh-CN" sz="1050" b="1" dirty="0" smtClean="0"/>
          </a:p>
          <a:p>
            <a:r>
              <a:rPr lang="zh-CN" altLang="en-US" sz="1050" dirty="0" smtClean="0"/>
              <a:t>当餐厅端无法连接</a:t>
            </a:r>
            <a:r>
              <a:rPr lang="en-US" altLang="zh-CN" sz="1050" dirty="0" smtClean="0"/>
              <a:t>KDS</a:t>
            </a:r>
            <a:r>
              <a:rPr lang="zh-CN" altLang="en-US" sz="1050" dirty="0" smtClean="0"/>
              <a:t>时，订单无法传递到厨房，厨房无法及时备餐。</a:t>
            </a:r>
            <a:endParaRPr lang="en-US" altLang="zh-CN" sz="1050" dirty="0" smtClean="0"/>
          </a:p>
        </p:txBody>
      </p:sp>
      <p:sp>
        <p:nvSpPr>
          <p:cNvPr id="31" name="矩形 30"/>
          <p:cNvSpPr/>
          <p:nvPr/>
        </p:nvSpPr>
        <p:spPr>
          <a:xfrm>
            <a:off x="5370780" y="1593661"/>
            <a:ext cx="3773220" cy="1384995"/>
          </a:xfrm>
          <a:prstGeom prst="rect">
            <a:avLst/>
          </a:prstGeom>
        </p:spPr>
        <p:txBody>
          <a:bodyPr wrap="square">
            <a:spAutoFit/>
          </a:bodyPr>
          <a:lstStyle/>
          <a:p>
            <a:r>
              <a:rPr lang="zh-CN" altLang="en-US" sz="1050" b="1" dirty="0" smtClean="0"/>
              <a:t>解决思路：打印小票</a:t>
            </a:r>
            <a:endParaRPr lang="en-US" altLang="zh-CN" sz="1050" b="1" dirty="0" smtClean="0"/>
          </a:p>
          <a:p>
            <a:r>
              <a:rPr lang="en-US" altLang="zh-CN" sz="1050" dirty="0" smtClean="0"/>
              <a:t>1.</a:t>
            </a:r>
            <a:r>
              <a:rPr lang="zh-CN" altLang="en-US" sz="1050" dirty="0" smtClean="0"/>
              <a:t>总部端封装</a:t>
            </a:r>
            <a:r>
              <a:rPr lang="en-US" altLang="zh-CN" sz="1050" dirty="0" smtClean="0"/>
              <a:t>OC</a:t>
            </a:r>
            <a:r>
              <a:rPr lang="zh-CN" altLang="en-US" sz="1050" dirty="0" smtClean="0"/>
              <a:t>异常下单接口；</a:t>
            </a:r>
            <a:endParaRPr lang="en-US" altLang="zh-CN" sz="1050" dirty="0" smtClean="0"/>
          </a:p>
          <a:p>
            <a:r>
              <a:rPr lang="en-US" altLang="zh-CN" sz="1050" dirty="0" smtClean="0"/>
              <a:t>2.</a:t>
            </a:r>
            <a:r>
              <a:rPr lang="zh-CN" altLang="en-US" sz="1050" dirty="0"/>
              <a:t>餐厅</a:t>
            </a:r>
            <a:r>
              <a:rPr lang="zh-CN" altLang="en-US" sz="1050" dirty="0" smtClean="0"/>
              <a:t>端调用该接口完成异常下单动作（</a:t>
            </a:r>
            <a:r>
              <a:rPr lang="zh-CN" altLang="en-US" sz="1050" b="1" dirty="0" smtClean="0">
                <a:solidFill>
                  <a:srgbClr val="FF0000"/>
                </a:solidFill>
              </a:rPr>
              <a:t>异常下单需要新增业务异常类型为</a:t>
            </a:r>
            <a:r>
              <a:rPr lang="zh-CN" altLang="en-US" sz="1050" b="1" dirty="0" smtClean="0">
                <a:solidFill>
                  <a:srgbClr val="FF0000"/>
                </a:solidFill>
              </a:rPr>
              <a:t>“</a:t>
            </a:r>
            <a:r>
              <a:rPr lang="zh-CN" altLang="en-US" sz="1050" b="1" dirty="0">
                <a:solidFill>
                  <a:srgbClr val="FF0000"/>
                </a:solidFill>
              </a:rPr>
              <a:t>异常下单仅出票</a:t>
            </a:r>
            <a:r>
              <a:rPr lang="zh-CN" altLang="en-US" sz="1050" b="1" dirty="0" smtClean="0">
                <a:solidFill>
                  <a:srgbClr val="FF0000"/>
                </a:solidFill>
              </a:rPr>
              <a:t>”</a:t>
            </a:r>
            <a:r>
              <a:rPr lang="zh-CN" altLang="en-US" sz="1050" dirty="0" smtClean="0"/>
              <a:t>）；</a:t>
            </a:r>
            <a:endParaRPr lang="en-US" altLang="zh-CN" sz="1050" dirty="0" smtClean="0"/>
          </a:p>
          <a:p>
            <a:r>
              <a:rPr lang="en-US" altLang="zh-CN" sz="1050" dirty="0" smtClean="0"/>
              <a:t>3.</a:t>
            </a:r>
            <a:r>
              <a:rPr lang="zh-CN" altLang="en-US" sz="1050" dirty="0"/>
              <a:t>餐厅</a:t>
            </a:r>
            <a:r>
              <a:rPr lang="zh-CN" altLang="en-US" sz="1050" dirty="0" smtClean="0"/>
              <a:t>端调用接口成功后，修改订单报文状态为已下单，并持续推通过餐厅端往</a:t>
            </a:r>
            <a:r>
              <a:rPr lang="en-US" altLang="zh-CN" sz="1050" dirty="0" smtClean="0"/>
              <a:t>KDS</a:t>
            </a:r>
            <a:r>
              <a:rPr lang="zh-CN" altLang="en-US" sz="1050" dirty="0" smtClean="0"/>
              <a:t>推送报文；</a:t>
            </a:r>
            <a:endParaRPr lang="en-US" altLang="zh-CN" sz="1050" dirty="0" smtClean="0"/>
          </a:p>
          <a:p>
            <a:r>
              <a:rPr lang="en-US" altLang="zh-CN" sz="1050" dirty="0" smtClean="0"/>
              <a:t>4.</a:t>
            </a:r>
            <a:r>
              <a:rPr lang="zh-CN" altLang="en-US" sz="1050" dirty="0" smtClean="0"/>
              <a:t>银二代获取到异常单后，判断该订单</a:t>
            </a:r>
            <a:r>
              <a:rPr lang="zh-CN" altLang="en-US" sz="1050" dirty="0" smtClean="0"/>
              <a:t>为</a:t>
            </a:r>
            <a:r>
              <a:rPr lang="zh-CN" altLang="en-US" sz="1050" b="1" dirty="0">
                <a:solidFill>
                  <a:srgbClr val="FF0000"/>
                </a:solidFill>
              </a:rPr>
              <a:t>异常下单仅出票</a:t>
            </a:r>
            <a:r>
              <a:rPr lang="zh-CN" altLang="en-US" sz="1050" b="1" dirty="0" smtClean="0">
                <a:solidFill>
                  <a:srgbClr val="FF0000"/>
                </a:solidFill>
              </a:rPr>
              <a:t>，</a:t>
            </a:r>
            <a:r>
              <a:rPr lang="zh-CN" altLang="en-US" sz="1050" dirty="0" smtClean="0"/>
              <a:t>直接打印小票，不再通过餐厅网络推餐厅端；</a:t>
            </a:r>
            <a:endParaRPr lang="en-US" altLang="zh-CN" sz="1050" dirty="0"/>
          </a:p>
        </p:txBody>
      </p:sp>
      <p:sp>
        <p:nvSpPr>
          <p:cNvPr id="32" name="矩形 31"/>
          <p:cNvSpPr/>
          <p:nvPr/>
        </p:nvSpPr>
        <p:spPr>
          <a:xfrm>
            <a:off x="5370780" y="3140238"/>
            <a:ext cx="3773220" cy="1869743"/>
          </a:xfrm>
          <a:prstGeom prst="rect">
            <a:avLst/>
          </a:prstGeom>
        </p:spPr>
        <p:txBody>
          <a:bodyPr wrap="square">
            <a:spAutoFit/>
          </a:bodyPr>
          <a:lstStyle/>
          <a:p>
            <a:r>
              <a:rPr lang="zh-CN" altLang="en-US" sz="1050" b="1" dirty="0" smtClean="0"/>
              <a:t>特殊情况（餐厅端接收到的报文状态如果是已出票状态，就不再调用总部端接口了）</a:t>
            </a:r>
            <a:endParaRPr lang="en-US" altLang="zh-CN" sz="1050" b="1" dirty="0" smtClean="0"/>
          </a:p>
          <a:p>
            <a:r>
              <a:rPr lang="zh-CN" altLang="en-US" sz="1050" dirty="0"/>
              <a:t>异常下单</a:t>
            </a:r>
            <a:r>
              <a:rPr lang="en-US" altLang="zh-CN" sz="1050" dirty="0"/>
              <a:t>-&gt;</a:t>
            </a:r>
            <a:r>
              <a:rPr lang="zh-CN" altLang="en-US" sz="1050" dirty="0"/>
              <a:t>银二代打票</a:t>
            </a:r>
            <a:r>
              <a:rPr lang="en-US" altLang="zh-CN" sz="1050" dirty="0"/>
              <a:t>-&gt;</a:t>
            </a:r>
            <a:r>
              <a:rPr lang="zh-CN" altLang="en-US" sz="1050" dirty="0"/>
              <a:t>银二代重试推送餐厅端成功</a:t>
            </a:r>
            <a:r>
              <a:rPr lang="en-US" altLang="zh-CN" sz="1050" dirty="0"/>
              <a:t>-&gt;</a:t>
            </a:r>
            <a:r>
              <a:rPr lang="zh-CN" altLang="en-US" sz="1050" dirty="0"/>
              <a:t>餐厅端推送到</a:t>
            </a:r>
            <a:r>
              <a:rPr lang="en-US" altLang="zh-CN" sz="1050" dirty="0"/>
              <a:t>KDS</a:t>
            </a:r>
            <a:r>
              <a:rPr lang="zh-CN" altLang="en-US" sz="1050" dirty="0"/>
              <a:t>推送不成功的情况，这种情况就不再需要餐厅端推到总部端再到银二代打票了，继续重试就行</a:t>
            </a:r>
            <a:r>
              <a:rPr lang="zh-CN" altLang="en-US" sz="1050" dirty="0" smtClean="0"/>
              <a:t>了</a:t>
            </a:r>
            <a:endParaRPr lang="en-US" altLang="zh-CN" sz="1050" dirty="0" smtClean="0"/>
          </a:p>
          <a:p>
            <a:endParaRPr lang="en-US" altLang="zh-CN" sz="1050" dirty="0" smtClean="0"/>
          </a:p>
          <a:p>
            <a:r>
              <a:rPr lang="en-US" altLang="zh-CN" sz="1050" dirty="0" err="1" smtClean="0"/>
              <a:t>Mpos</a:t>
            </a:r>
            <a:r>
              <a:rPr lang="zh-CN" altLang="en-US" sz="1050" dirty="0"/>
              <a:t>做了叫制</a:t>
            </a:r>
            <a:r>
              <a:rPr lang="en-US" altLang="zh-CN" sz="1050" dirty="0"/>
              <a:t>-&gt;</a:t>
            </a:r>
            <a:r>
              <a:rPr lang="en-US" altLang="zh-CN" sz="1050" dirty="0" err="1"/>
              <a:t>mpos</a:t>
            </a:r>
            <a:r>
              <a:rPr lang="zh-CN" altLang="en-US" sz="1050" dirty="0"/>
              <a:t>网络通了后，订单会到总部</a:t>
            </a:r>
            <a:r>
              <a:rPr lang="zh-CN" altLang="en-US" sz="1050" dirty="0" smtClean="0"/>
              <a:t>端</a:t>
            </a:r>
            <a:r>
              <a:rPr lang="en-US" altLang="zh-CN" sz="1050" dirty="0"/>
              <a:t>-&gt;</a:t>
            </a:r>
            <a:r>
              <a:rPr lang="zh-CN" altLang="en-US" sz="1050" dirty="0"/>
              <a:t>总部端推送到餐厅端</a:t>
            </a:r>
            <a:r>
              <a:rPr lang="en-US" altLang="zh-CN" sz="1050" dirty="0"/>
              <a:t>-&gt;</a:t>
            </a:r>
            <a:r>
              <a:rPr lang="zh-CN" altLang="en-US" sz="1050" dirty="0"/>
              <a:t>餐厅端推送</a:t>
            </a:r>
            <a:r>
              <a:rPr lang="en-US" altLang="zh-CN" sz="1050" dirty="0"/>
              <a:t>KDS</a:t>
            </a:r>
            <a:r>
              <a:rPr lang="zh-CN" altLang="en-US" sz="1050" dirty="0"/>
              <a:t>不成功后</a:t>
            </a:r>
            <a:r>
              <a:rPr lang="zh-CN" altLang="en-US" sz="1050" dirty="0" smtClean="0"/>
              <a:t>，</a:t>
            </a:r>
            <a:r>
              <a:rPr lang="zh-CN" altLang="en-US" sz="1050" dirty="0"/>
              <a:t>不再需要餐厅端推到总部端再到银二代打票了，继续重试就行了</a:t>
            </a:r>
            <a:endParaRPr lang="en-US" altLang="zh-CN" sz="1050" dirty="0"/>
          </a:p>
          <a:p>
            <a:endParaRPr lang="en-US" altLang="zh-CN" sz="1050" dirty="0" smtClean="0"/>
          </a:p>
          <a:p>
            <a:endParaRPr lang="en-US" altLang="zh-CN" sz="1050" dirty="0"/>
          </a:p>
        </p:txBody>
      </p:sp>
      <p:sp>
        <p:nvSpPr>
          <p:cNvPr id="33" name="矩形 32"/>
          <p:cNvSpPr/>
          <p:nvPr/>
        </p:nvSpPr>
        <p:spPr>
          <a:xfrm>
            <a:off x="1092658" y="4223851"/>
            <a:ext cx="3663492" cy="861774"/>
          </a:xfrm>
          <a:prstGeom prst="rect">
            <a:avLst/>
          </a:prstGeom>
        </p:spPr>
        <p:txBody>
          <a:bodyPr wrap="square">
            <a:spAutoFit/>
          </a:bodyPr>
          <a:lstStyle/>
          <a:p>
            <a:r>
              <a:rPr lang="zh-CN" altLang="en-US" sz="1000" b="1" dirty="0" smtClean="0">
                <a:solidFill>
                  <a:srgbClr val="FF0000"/>
                </a:solidFill>
              </a:rPr>
              <a:t>关键核心点：</a:t>
            </a:r>
            <a:endParaRPr lang="en-US" altLang="zh-CN" sz="1000" b="1" dirty="0" smtClean="0">
              <a:solidFill>
                <a:srgbClr val="FF0000"/>
              </a:solidFill>
            </a:endParaRPr>
          </a:p>
          <a:p>
            <a:r>
              <a:rPr lang="en-US" altLang="zh-CN" sz="1000" b="1" dirty="0" smtClean="0">
                <a:solidFill>
                  <a:srgbClr val="FF0000"/>
                </a:solidFill>
              </a:rPr>
              <a:t>1.</a:t>
            </a:r>
            <a:r>
              <a:rPr lang="zh-CN" altLang="en-US" sz="1000" b="1" dirty="0" smtClean="0">
                <a:solidFill>
                  <a:srgbClr val="FF0000"/>
                </a:solidFill>
              </a:rPr>
              <a:t>报文系统乱序的时候</a:t>
            </a:r>
            <a:r>
              <a:rPr lang="en-US" altLang="zh-CN" sz="1000" b="1" dirty="0" smtClean="0">
                <a:solidFill>
                  <a:srgbClr val="FF0000"/>
                </a:solidFill>
              </a:rPr>
              <a:t>KDS</a:t>
            </a:r>
            <a:r>
              <a:rPr lang="zh-CN" altLang="en-US" sz="1000" b="1" dirty="0" smtClean="0">
                <a:solidFill>
                  <a:srgbClr val="FF0000"/>
                </a:solidFill>
              </a:rPr>
              <a:t>如何上屏？目前没有重现，是断网的时候我们并没有重推，现在的方案都涉及到重推，所以肯定会出现类似情况</a:t>
            </a:r>
            <a:endParaRPr lang="en-US" altLang="zh-CN" sz="1000" b="1" dirty="0" smtClean="0">
              <a:solidFill>
                <a:srgbClr val="FF0000"/>
              </a:solidFill>
            </a:endParaRPr>
          </a:p>
          <a:p>
            <a:r>
              <a:rPr lang="en-US" altLang="zh-CN" sz="1000" b="1" dirty="0" smtClean="0">
                <a:solidFill>
                  <a:srgbClr val="FF0000"/>
                </a:solidFill>
              </a:rPr>
              <a:t>2.</a:t>
            </a:r>
            <a:r>
              <a:rPr lang="zh-CN" altLang="en-US" sz="1000" b="1" dirty="0" smtClean="0">
                <a:solidFill>
                  <a:srgbClr val="FF0000"/>
                </a:solidFill>
              </a:rPr>
              <a:t>打票和重试，重试报文厨房如何识别这个是已经打票的了；</a:t>
            </a:r>
            <a:endParaRPr lang="zh-CN" altLang="en-US" sz="1000" dirty="0">
              <a:solidFill>
                <a:srgbClr val="FF0000"/>
              </a:solidFill>
            </a:endParaRPr>
          </a:p>
        </p:txBody>
      </p:sp>
      <p:sp>
        <p:nvSpPr>
          <p:cNvPr id="36"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2880620"/>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a:t>Counter</a:t>
            </a:r>
            <a:r>
              <a:rPr lang="en-US" altLang="zh-CN" sz="900" dirty="0" smtClean="0"/>
              <a:t> </a:t>
            </a:r>
            <a:r>
              <a:rPr lang="zh-CN" altLang="en-US" sz="900" dirty="0"/>
              <a:t>终端</a:t>
            </a:r>
          </a:p>
        </p:txBody>
      </p:sp>
      <p:cxnSp>
        <p:nvCxnSpPr>
          <p:cNvPr id="37" name="Straight Arrow Connector 24">
            <a:extLst>
              <a:ext uri="{FF2B5EF4-FFF2-40B4-BE49-F238E27FC236}">
                <a16:creationId xmlns:a16="http://schemas.microsoft.com/office/drawing/2014/main" id="{544DA409-F510-4FB7-9CCE-AA05BD173FB5}"/>
              </a:ext>
            </a:extLst>
          </p:cNvPr>
          <p:cNvCxnSpPr>
            <a:cxnSpLocks/>
            <a:endCxn id="36" idx="3"/>
          </p:cNvCxnSpPr>
          <p:nvPr/>
        </p:nvCxnSpPr>
        <p:spPr>
          <a:xfrm flipH="1">
            <a:off x="1121413" y="3006620"/>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370334" y="2786220"/>
            <a:ext cx="441146" cy="246221"/>
          </a:xfrm>
          <a:prstGeom prst="rect">
            <a:avLst/>
          </a:prstGeom>
        </p:spPr>
        <p:txBody>
          <a:bodyPr wrap="none">
            <a:spAutoFit/>
          </a:bodyPr>
          <a:lstStyle/>
          <a:p>
            <a:r>
              <a:rPr lang="zh-CN" altLang="en-US" sz="1000" dirty="0" smtClean="0"/>
              <a:t>下单</a:t>
            </a:r>
            <a:endParaRPr lang="zh-CN" altLang="en-US" sz="1000" dirty="0"/>
          </a:p>
        </p:txBody>
      </p:sp>
      <p:sp>
        <p:nvSpPr>
          <p:cNvPr id="44"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1161148" y="1195748"/>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扫码点餐应用</a:t>
            </a:r>
            <a:endParaRPr lang="zh-CN" altLang="en-US" sz="900" dirty="0"/>
          </a:p>
        </p:txBody>
      </p:sp>
      <p:cxnSp>
        <p:nvCxnSpPr>
          <p:cNvPr id="46" name="Straight Arrow Connector 24">
            <a:extLst>
              <a:ext uri="{FF2B5EF4-FFF2-40B4-BE49-F238E27FC236}">
                <a16:creationId xmlns:a16="http://schemas.microsoft.com/office/drawing/2014/main" id="{544DA409-F510-4FB7-9CCE-AA05BD173FB5}"/>
              </a:ext>
            </a:extLst>
          </p:cNvPr>
          <p:cNvCxnSpPr>
            <a:cxnSpLocks/>
            <a:endCxn id="44" idx="2"/>
          </p:cNvCxnSpPr>
          <p:nvPr/>
        </p:nvCxnSpPr>
        <p:spPr>
          <a:xfrm flipH="1" flipV="1">
            <a:off x="1701148" y="1447748"/>
            <a:ext cx="952902" cy="460688"/>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36369" y="133123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sp>
        <p:nvSpPr>
          <p:cNvPr id="49"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11469" y="894329"/>
            <a:ext cx="1143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外带、外送等渠道</a:t>
            </a:r>
            <a:endParaRPr lang="zh-CN" altLang="en-US" sz="900" dirty="0"/>
          </a:p>
        </p:txBody>
      </p:sp>
      <p:cxnSp>
        <p:nvCxnSpPr>
          <p:cNvPr id="50" name="Straight Arrow Connector 24">
            <a:extLst>
              <a:ext uri="{FF2B5EF4-FFF2-40B4-BE49-F238E27FC236}">
                <a16:creationId xmlns:a16="http://schemas.microsoft.com/office/drawing/2014/main" id="{544DA409-F510-4FB7-9CCE-AA05BD173FB5}"/>
              </a:ext>
            </a:extLst>
          </p:cNvPr>
          <p:cNvCxnSpPr>
            <a:cxnSpLocks/>
            <a:stCxn id="47" idx="0"/>
            <a:endCxn id="49" idx="2"/>
          </p:cNvCxnSpPr>
          <p:nvPr/>
        </p:nvCxnSpPr>
        <p:spPr>
          <a:xfrm flipV="1">
            <a:off x="3176369" y="1146329"/>
            <a:ext cx="6600" cy="18491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2830698" y="1704146"/>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2" name="矩形 51"/>
          <p:cNvSpPr/>
          <p:nvPr/>
        </p:nvSpPr>
        <p:spPr>
          <a:xfrm>
            <a:off x="3108580" y="2144628"/>
            <a:ext cx="569387" cy="246221"/>
          </a:xfrm>
          <a:prstGeom prst="rect">
            <a:avLst/>
          </a:prstGeom>
        </p:spPr>
        <p:txBody>
          <a:bodyPr wrap="none">
            <a:spAutoFit/>
          </a:bodyPr>
          <a:lstStyle/>
          <a:p>
            <a:r>
              <a:rPr lang="zh-CN" altLang="en-US" sz="1000" dirty="0" smtClean="0"/>
              <a:t>异常单</a:t>
            </a:r>
            <a:endParaRPr lang="zh-CN" altLang="en-US" sz="1000" dirty="0"/>
          </a:p>
        </p:txBody>
      </p:sp>
      <p:sp>
        <p:nvSpPr>
          <p:cNvPr id="53" name="矩形 52"/>
          <p:cNvSpPr/>
          <p:nvPr/>
        </p:nvSpPr>
        <p:spPr>
          <a:xfrm>
            <a:off x="1777926" y="1655519"/>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6" name="矩形 55"/>
          <p:cNvSpPr/>
          <p:nvPr/>
        </p:nvSpPr>
        <p:spPr>
          <a:xfrm>
            <a:off x="1370334" y="1904036"/>
            <a:ext cx="441146" cy="246221"/>
          </a:xfrm>
          <a:prstGeom prst="rect">
            <a:avLst/>
          </a:prstGeom>
        </p:spPr>
        <p:txBody>
          <a:bodyPr wrap="none">
            <a:spAutoFit/>
          </a:bodyPr>
          <a:lstStyle/>
          <a:p>
            <a:r>
              <a:rPr lang="zh-CN" altLang="en-US" sz="1000" dirty="0" smtClean="0"/>
              <a:t>下单</a:t>
            </a:r>
            <a:endParaRPr lang="zh-CN" altLang="en-US" sz="1000" dirty="0"/>
          </a:p>
        </p:txBody>
      </p:sp>
      <p:cxnSp>
        <p:nvCxnSpPr>
          <p:cNvPr id="57" name="Straight Arrow Connector 24">
            <a:extLst>
              <a:ext uri="{FF2B5EF4-FFF2-40B4-BE49-F238E27FC236}">
                <a16:creationId xmlns:a16="http://schemas.microsoft.com/office/drawing/2014/main" id="{544DA409-F510-4FB7-9CCE-AA05BD173FB5}"/>
              </a:ext>
            </a:extLst>
          </p:cNvPr>
          <p:cNvCxnSpPr>
            <a:cxnSpLocks/>
          </p:cNvCxnSpPr>
          <p:nvPr/>
        </p:nvCxnSpPr>
        <p:spPr>
          <a:xfrm flipV="1">
            <a:off x="2654050" y="1583239"/>
            <a:ext cx="522319" cy="32519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81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餐厅端不可用</a:t>
            </a:r>
            <a:endParaRPr lang="en-US" dirty="0"/>
          </a:p>
        </p:txBody>
      </p:sp>
      <p:sp>
        <p:nvSpPr>
          <p:cNvPr id="44" name="矩形 43"/>
          <p:cNvSpPr/>
          <p:nvPr/>
        </p:nvSpPr>
        <p:spPr>
          <a:xfrm>
            <a:off x="171290" y="1308377"/>
            <a:ext cx="4403770" cy="438582"/>
          </a:xfrm>
          <a:prstGeom prst="rect">
            <a:avLst/>
          </a:prstGeom>
        </p:spPr>
        <p:txBody>
          <a:bodyPr wrap="none">
            <a:spAutoFit/>
          </a:bodyPr>
          <a:lstStyle/>
          <a:p>
            <a:r>
              <a:rPr lang="zh-CN" altLang="en-US" sz="1200" b="1" dirty="0" smtClean="0"/>
              <a:t>总部端：</a:t>
            </a:r>
            <a:endParaRPr lang="en-US" altLang="zh-CN" sz="1200" b="1" dirty="0" smtClean="0"/>
          </a:p>
          <a:p>
            <a:r>
              <a:rPr lang="en-US" altLang="zh-CN" sz="1050" dirty="0" smtClean="0"/>
              <a:t>1.</a:t>
            </a:r>
            <a:r>
              <a:rPr lang="zh-CN" altLang="en-US" sz="1050" dirty="0" smtClean="0"/>
              <a:t>总部端封装</a:t>
            </a:r>
            <a:r>
              <a:rPr lang="en-US" altLang="zh-CN" sz="1050" dirty="0" smtClean="0"/>
              <a:t>OC</a:t>
            </a:r>
            <a:r>
              <a:rPr lang="zh-CN" altLang="en-US" sz="1050" dirty="0" smtClean="0"/>
              <a:t>异常下</a:t>
            </a:r>
            <a:r>
              <a:rPr lang="zh-CN" altLang="en-US" sz="1050" dirty="0"/>
              <a:t>单</a:t>
            </a:r>
            <a:r>
              <a:rPr lang="zh-CN" altLang="en-US" sz="1050" dirty="0" smtClean="0"/>
              <a:t>接口，需要注意接口支持传递业务异常码；</a:t>
            </a:r>
            <a:endParaRPr lang="en-US" altLang="zh-CN" sz="1050" dirty="0" smtClean="0"/>
          </a:p>
        </p:txBody>
      </p:sp>
      <p:sp>
        <p:nvSpPr>
          <p:cNvPr id="4" name="矩形 3"/>
          <p:cNvSpPr/>
          <p:nvPr/>
        </p:nvSpPr>
        <p:spPr>
          <a:xfrm>
            <a:off x="171290" y="1895491"/>
            <a:ext cx="8725372" cy="761747"/>
          </a:xfrm>
          <a:prstGeom prst="rect">
            <a:avLst/>
          </a:prstGeom>
        </p:spPr>
        <p:txBody>
          <a:bodyPr wrap="square">
            <a:spAutoFit/>
          </a:bodyPr>
          <a:lstStyle/>
          <a:p>
            <a:r>
              <a:rPr lang="zh-CN" altLang="en-US" sz="1200" b="1" dirty="0"/>
              <a:t>餐厅</a:t>
            </a:r>
            <a:r>
              <a:rPr lang="zh-CN" altLang="en-US" sz="1200" b="1" dirty="0" smtClean="0"/>
              <a:t>端：</a:t>
            </a:r>
            <a:endParaRPr lang="en-US" altLang="zh-CN" sz="1200" b="1" dirty="0" smtClean="0"/>
          </a:p>
          <a:p>
            <a:r>
              <a:rPr lang="en-US" altLang="zh-CN" sz="1050" dirty="0" smtClean="0"/>
              <a:t>1.</a:t>
            </a:r>
            <a:r>
              <a:rPr lang="zh-CN" altLang="en-US" sz="1050" dirty="0" smtClean="0"/>
              <a:t>餐厅端修改将报文推送到</a:t>
            </a:r>
            <a:r>
              <a:rPr lang="en-US" altLang="zh-CN" sz="1050" dirty="0" smtClean="0"/>
              <a:t>KDS</a:t>
            </a:r>
            <a:r>
              <a:rPr lang="zh-CN" altLang="en-US" sz="1050" dirty="0" smtClean="0"/>
              <a:t>业务逻辑：假设推送失败，餐厅端判断订单报文属性是否是已出票，如果是已出票就继续推送。如果不是已出票，调用总部端封装的异常下单接口（业务异常码是异常下单仅出票），调用成功后，将订单报文状态调整为已出票，并继续推送</a:t>
            </a:r>
            <a:r>
              <a:rPr lang="en-US" altLang="zh-CN" sz="1050" dirty="0" smtClean="0"/>
              <a:t>KDS</a:t>
            </a:r>
            <a:r>
              <a:rPr lang="zh-CN" altLang="en-US" sz="1050" dirty="0" smtClean="0"/>
              <a:t>。</a:t>
            </a:r>
            <a:endParaRPr lang="en-US" altLang="zh-CN" sz="1050" dirty="0" smtClean="0"/>
          </a:p>
          <a:p>
            <a:r>
              <a:rPr lang="en-US" altLang="zh-CN" sz="1050" dirty="0" smtClean="0"/>
              <a:t>2.</a:t>
            </a:r>
            <a:r>
              <a:rPr lang="zh-CN" altLang="en-US" sz="1050" dirty="0" smtClean="0"/>
              <a:t>上一步涉及到的订单报文包括：</a:t>
            </a:r>
            <a:r>
              <a:rPr lang="zh-CN" altLang="en-US" sz="1050" dirty="0"/>
              <a:t> counter_order_kds、 sweep_order_oc、oc_order_</a:t>
            </a:r>
            <a:r>
              <a:rPr lang="zh-CN" altLang="en-US" sz="1050" dirty="0" smtClean="0"/>
              <a:t>store，</a:t>
            </a:r>
            <a:r>
              <a:rPr lang="en-US" altLang="zh-CN" sz="1050" dirty="0"/>
              <a:t> </a:t>
            </a:r>
            <a:r>
              <a:rPr lang="en-US" altLang="zh-CN" sz="1050" dirty="0" err="1" smtClean="0"/>
              <a:t>counter_order_oc</a:t>
            </a:r>
            <a:r>
              <a:rPr lang="zh-CN" altLang="en-US" sz="1050" dirty="0" smtClean="0"/>
              <a:t>不做判断，直接推送餐厅端。</a:t>
            </a:r>
            <a:endParaRPr lang="en-US" altLang="zh-CN" sz="1050" dirty="0" smtClean="0"/>
          </a:p>
        </p:txBody>
      </p:sp>
      <p:sp>
        <p:nvSpPr>
          <p:cNvPr id="5" name="矩形 4"/>
          <p:cNvSpPr/>
          <p:nvPr/>
        </p:nvSpPr>
        <p:spPr>
          <a:xfrm>
            <a:off x="171290" y="2846322"/>
            <a:ext cx="8855667" cy="600164"/>
          </a:xfrm>
          <a:prstGeom prst="rect">
            <a:avLst/>
          </a:prstGeom>
        </p:spPr>
        <p:txBody>
          <a:bodyPr wrap="square">
            <a:spAutoFit/>
          </a:bodyPr>
          <a:lstStyle/>
          <a:p>
            <a:r>
              <a:rPr lang="zh-CN" altLang="en-US" sz="1200" b="1" dirty="0" smtClean="0"/>
              <a:t>银二代端（非</a:t>
            </a:r>
            <a:r>
              <a:rPr lang="en-US" altLang="zh-CN" sz="1200" b="1" dirty="0" smtClean="0"/>
              <a:t>Counter</a:t>
            </a:r>
            <a:r>
              <a:rPr lang="zh-CN" altLang="en-US" sz="1200" b="1" dirty="0" smtClean="0"/>
              <a:t>）：</a:t>
            </a:r>
            <a:endParaRPr lang="en-US" altLang="zh-CN" sz="1200" b="1" dirty="0" smtClean="0"/>
          </a:p>
          <a:p>
            <a:pPr marL="228600" indent="-228600">
              <a:buAutoNum type="arabicPeriod"/>
            </a:pPr>
            <a:r>
              <a:rPr lang="zh-CN" altLang="en-US" sz="1050" dirty="0" smtClean="0"/>
              <a:t>银二代获取异常订单后，判断业务异常码如果</a:t>
            </a:r>
            <a:r>
              <a:rPr lang="zh-CN" altLang="en-US" sz="1050" dirty="0"/>
              <a:t>是“餐厅端</a:t>
            </a:r>
            <a:r>
              <a:rPr lang="en-US" altLang="zh-CN" sz="1050" dirty="0"/>
              <a:t>KDS</a:t>
            </a:r>
            <a:r>
              <a:rPr lang="zh-CN" altLang="en-US" sz="1050" dirty="0"/>
              <a:t>离线</a:t>
            </a:r>
            <a:r>
              <a:rPr lang="zh-CN" altLang="en-US" sz="1050" dirty="0" smtClean="0"/>
              <a:t>”，不要再调用餐厅接口将订单信息推送给餐厅端，如果订单为非已出票状态，就打印小票，如果为已出票就不打印小票；</a:t>
            </a:r>
            <a:endParaRPr lang="en-US" altLang="zh-CN" sz="1050" dirty="0" smtClean="0"/>
          </a:p>
        </p:txBody>
      </p:sp>
      <p:sp>
        <p:nvSpPr>
          <p:cNvPr id="3" name="矩形 2"/>
          <p:cNvSpPr/>
          <p:nvPr/>
        </p:nvSpPr>
        <p:spPr>
          <a:xfrm>
            <a:off x="4599123" y="1158336"/>
            <a:ext cx="4070345" cy="369332"/>
          </a:xfrm>
          <a:prstGeom prst="rect">
            <a:avLst/>
          </a:prstGeom>
        </p:spPr>
        <p:txBody>
          <a:bodyPr wrap="none">
            <a:spAutoFit/>
          </a:bodyPr>
          <a:lstStyle/>
          <a:p>
            <a:r>
              <a:rPr lang="zh-CN" altLang="en-US" b="1" dirty="0"/>
              <a:t>异常下单推餐厅端 和 异常下单仅出票 </a:t>
            </a:r>
            <a:endParaRPr lang="zh-CN" altLang="en-US" dirty="0"/>
          </a:p>
        </p:txBody>
      </p:sp>
    </p:spTree>
    <p:extLst>
      <p:ext uri="{BB962C8B-B14F-4D97-AF65-F5344CB8AC3E}">
        <p14:creationId xmlns:p14="http://schemas.microsoft.com/office/powerpoint/2010/main" val="110832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与</a:t>
            </a:r>
            <a:r>
              <a:rPr lang="en-US" altLang="zh-CN" dirty="0" smtClean="0"/>
              <a:t>OC</a:t>
            </a:r>
            <a:r>
              <a:rPr lang="zh-CN" altLang="en-US" dirty="0" smtClean="0"/>
              <a:t>讨论</a:t>
            </a:r>
            <a:endParaRPr lang="en-US" dirty="0"/>
          </a:p>
        </p:txBody>
      </p:sp>
      <p:sp>
        <p:nvSpPr>
          <p:cNvPr id="29" name="矩形 28"/>
          <p:cNvSpPr/>
          <p:nvPr/>
        </p:nvSpPr>
        <p:spPr>
          <a:xfrm>
            <a:off x="58420" y="1010773"/>
            <a:ext cx="8879840" cy="1061829"/>
          </a:xfrm>
          <a:prstGeom prst="rect">
            <a:avLst/>
          </a:prstGeom>
        </p:spPr>
        <p:txBody>
          <a:bodyPr wrap="square">
            <a:spAutoFit/>
          </a:bodyPr>
          <a:lstStyle/>
          <a:p>
            <a:r>
              <a:rPr lang="zh-CN" altLang="en-US" sz="1050" b="1" dirty="0" smtClean="0"/>
              <a:t>需要和</a:t>
            </a:r>
            <a:r>
              <a:rPr lang="en-US" altLang="zh-CN" sz="1050" b="1" dirty="0" smtClean="0"/>
              <a:t>OC</a:t>
            </a:r>
            <a:r>
              <a:rPr lang="zh-CN" altLang="en-US" sz="1050" b="1" dirty="0" smtClean="0"/>
              <a:t>讨论</a:t>
            </a:r>
            <a:r>
              <a:rPr lang="en-US" altLang="zh-CN" sz="1050" b="1" dirty="0" smtClean="0"/>
              <a:t>1</a:t>
            </a:r>
            <a:r>
              <a:rPr lang="zh-CN" altLang="en-US" sz="1050" b="1" dirty="0" smtClean="0"/>
              <a:t>：</a:t>
            </a:r>
            <a:endParaRPr lang="en-US" altLang="zh-CN" sz="1050" b="1" dirty="0" smtClean="0"/>
          </a:p>
          <a:p>
            <a:r>
              <a:rPr lang="en-US" altLang="zh-CN" sz="1050" dirty="0"/>
              <a:t>1.</a:t>
            </a:r>
            <a:r>
              <a:rPr lang="zh-CN" altLang="en-US" sz="1050" dirty="0"/>
              <a:t>采用异常下单之后，数据推送到</a:t>
            </a:r>
            <a:r>
              <a:rPr lang="en-US" altLang="zh-CN" sz="1050" dirty="0"/>
              <a:t>OC</a:t>
            </a:r>
            <a:r>
              <a:rPr lang="zh-CN" altLang="en-US" sz="1050" dirty="0"/>
              <a:t>，银二代监听</a:t>
            </a:r>
            <a:r>
              <a:rPr lang="en-US" altLang="zh-CN" sz="1050" dirty="0"/>
              <a:t>OC</a:t>
            </a:r>
            <a:r>
              <a:rPr lang="zh-CN" altLang="en-US" sz="1050" dirty="0"/>
              <a:t>获取到订单报文；</a:t>
            </a:r>
            <a:endParaRPr lang="en-US" altLang="zh-CN" sz="1050" dirty="0"/>
          </a:p>
          <a:p>
            <a:r>
              <a:rPr lang="en-US" altLang="zh-CN" sz="1050" dirty="0"/>
              <a:t>2.</a:t>
            </a:r>
            <a:r>
              <a:rPr lang="zh-CN" altLang="en-US" sz="1050" dirty="0">
                <a:solidFill>
                  <a:srgbClr val="FF0000"/>
                </a:solidFill>
              </a:rPr>
              <a:t>由</a:t>
            </a:r>
            <a:r>
              <a:rPr lang="en-US" altLang="zh-CN" sz="1050" dirty="0">
                <a:solidFill>
                  <a:srgbClr val="FF0000"/>
                </a:solidFill>
              </a:rPr>
              <a:t>OC</a:t>
            </a:r>
            <a:r>
              <a:rPr lang="zh-CN" altLang="en-US" sz="1050" dirty="0">
                <a:solidFill>
                  <a:srgbClr val="FF0000"/>
                </a:solidFill>
              </a:rPr>
              <a:t>来保证数据能够推送到有底座的银二代上</a:t>
            </a:r>
            <a:r>
              <a:rPr lang="zh-CN" altLang="en-US" sz="1050" dirty="0"/>
              <a:t>；</a:t>
            </a:r>
            <a:endParaRPr lang="en-US" altLang="zh-CN" sz="1050" dirty="0"/>
          </a:p>
          <a:p>
            <a:r>
              <a:rPr lang="en-US" altLang="zh-CN" sz="1050" dirty="0"/>
              <a:t>3.</a:t>
            </a:r>
            <a:r>
              <a:rPr lang="zh-CN" altLang="en-US" sz="1050" dirty="0"/>
              <a:t>餐厅端提供接口，由银二代调用接口将数据传送到餐厅</a:t>
            </a:r>
            <a:r>
              <a:rPr lang="zh-CN" altLang="en-US" sz="1050" dirty="0" smtClean="0"/>
              <a:t>端</a:t>
            </a:r>
            <a:r>
              <a:rPr lang="zh-CN" altLang="en-US" sz="1050" dirty="0"/>
              <a:t>，</a:t>
            </a:r>
            <a:r>
              <a:rPr lang="zh-CN" altLang="en-US" sz="1050" dirty="0" smtClean="0"/>
              <a:t>假设</a:t>
            </a:r>
            <a:r>
              <a:rPr lang="zh-CN" altLang="en-US" sz="1050" dirty="0"/>
              <a:t>接口调用失败（可以设置调用尝试次数），由银二代出小票，</a:t>
            </a:r>
            <a:r>
              <a:rPr lang="zh-CN" altLang="en-US" sz="1050" dirty="0">
                <a:solidFill>
                  <a:srgbClr val="FF0000"/>
                </a:solidFill>
              </a:rPr>
              <a:t>银二代</a:t>
            </a:r>
            <a:r>
              <a:rPr lang="zh-CN" altLang="en-US" sz="1050" dirty="0" smtClean="0">
                <a:solidFill>
                  <a:srgbClr val="FF0000"/>
                </a:solidFill>
              </a:rPr>
              <a:t>继续向餐厅</a:t>
            </a:r>
            <a:r>
              <a:rPr lang="zh-CN" altLang="en-US" sz="1050" dirty="0">
                <a:solidFill>
                  <a:srgbClr val="FF0000"/>
                </a:solidFill>
              </a:rPr>
              <a:t>端推送订单报文，但该报文</a:t>
            </a:r>
            <a:r>
              <a:rPr lang="zh-CN" altLang="en-US" sz="1050" b="1" dirty="0">
                <a:solidFill>
                  <a:srgbClr val="FF0000"/>
                </a:solidFill>
              </a:rPr>
              <a:t>需要修改</a:t>
            </a:r>
            <a:r>
              <a:rPr lang="zh-CN" altLang="en-US" sz="1050" dirty="0">
                <a:solidFill>
                  <a:srgbClr val="FF0000"/>
                </a:solidFill>
              </a:rPr>
              <a:t>状态（状态改成已出票）</a:t>
            </a:r>
            <a:r>
              <a:rPr lang="zh-CN" altLang="en-US" sz="1050" dirty="0"/>
              <a:t>，</a:t>
            </a:r>
            <a:endParaRPr lang="en-US" altLang="zh-CN" sz="1050" dirty="0"/>
          </a:p>
          <a:p>
            <a:r>
              <a:rPr lang="en-US" altLang="zh-CN" sz="1050" dirty="0"/>
              <a:t>4.</a:t>
            </a:r>
            <a:r>
              <a:rPr lang="zh-CN" altLang="en-US" sz="1050" dirty="0"/>
              <a:t>餐厅端再将数据推给</a:t>
            </a:r>
            <a:r>
              <a:rPr lang="en-US" altLang="zh-CN" sz="1050" dirty="0"/>
              <a:t>KDS</a:t>
            </a:r>
            <a:r>
              <a:rPr lang="zh-CN" altLang="en-US" sz="1050" dirty="0"/>
              <a:t>上</a:t>
            </a:r>
            <a:r>
              <a:rPr lang="zh-CN" altLang="en-US" sz="1050" dirty="0" smtClean="0"/>
              <a:t>屏。</a:t>
            </a:r>
            <a:endParaRPr lang="en-US" altLang="zh-CN" sz="1050" dirty="0"/>
          </a:p>
        </p:txBody>
      </p:sp>
      <p:sp>
        <p:nvSpPr>
          <p:cNvPr id="3" name="矩形 2"/>
          <p:cNvSpPr/>
          <p:nvPr/>
        </p:nvSpPr>
        <p:spPr>
          <a:xfrm>
            <a:off x="58420" y="2072602"/>
            <a:ext cx="8806688" cy="738664"/>
          </a:xfrm>
          <a:prstGeom prst="rect">
            <a:avLst/>
          </a:prstGeom>
        </p:spPr>
        <p:txBody>
          <a:bodyPr wrap="square">
            <a:spAutoFit/>
          </a:bodyPr>
          <a:lstStyle/>
          <a:p>
            <a:r>
              <a:rPr lang="zh-CN" altLang="en-US" sz="1050" b="1" dirty="0"/>
              <a:t>需要和</a:t>
            </a:r>
            <a:r>
              <a:rPr lang="en-US" altLang="zh-CN" sz="1050" b="1" dirty="0"/>
              <a:t>OC</a:t>
            </a:r>
            <a:r>
              <a:rPr lang="zh-CN" altLang="en-US" sz="1050" b="1" dirty="0" smtClean="0"/>
              <a:t>讨论</a:t>
            </a:r>
            <a:r>
              <a:rPr lang="en-US" altLang="zh-CN" sz="1050" b="1" dirty="0" smtClean="0"/>
              <a:t>2</a:t>
            </a:r>
            <a:r>
              <a:rPr lang="zh-CN" altLang="en-US" sz="1050" b="1" dirty="0" smtClean="0"/>
              <a:t>：</a:t>
            </a:r>
            <a:endParaRPr lang="en-US" altLang="zh-CN" sz="1050" b="1" dirty="0" smtClean="0"/>
          </a:p>
          <a:p>
            <a:r>
              <a:rPr lang="zh-CN" altLang="en-US" sz="1050" dirty="0" smtClean="0"/>
              <a:t>由于</a:t>
            </a:r>
            <a:r>
              <a:rPr lang="zh-CN" altLang="en-US" sz="1050" dirty="0"/>
              <a:t>网络不通</a:t>
            </a:r>
            <a:r>
              <a:rPr lang="zh-CN" altLang="en-US" sz="1050" dirty="0" smtClean="0"/>
              <a:t>，</a:t>
            </a:r>
            <a:r>
              <a:rPr lang="en-US" altLang="zh-CN" sz="1050" dirty="0" err="1" smtClean="0"/>
              <a:t>counter_order_kds</a:t>
            </a:r>
            <a:r>
              <a:rPr lang="zh-CN" altLang="en-US" sz="1050" dirty="0" smtClean="0"/>
              <a:t>通过该方案下来后，但</a:t>
            </a:r>
            <a:r>
              <a:rPr lang="en-US" altLang="zh-CN" sz="1050" dirty="0" err="1" smtClean="0"/>
              <a:t>kds_order_oc</a:t>
            </a:r>
            <a:r>
              <a:rPr lang="zh-CN" altLang="en-US" sz="1050" dirty="0" smtClean="0"/>
              <a:t>报文无法</a:t>
            </a:r>
            <a:r>
              <a:rPr lang="zh-CN" altLang="en-US" sz="1050" dirty="0"/>
              <a:t>上传上去，这个报文包括两种场景：</a:t>
            </a:r>
            <a:endParaRPr lang="en-US" altLang="zh-CN" sz="1050" dirty="0"/>
          </a:p>
          <a:p>
            <a:r>
              <a:rPr lang="en-US" altLang="zh-CN" sz="1050" dirty="0"/>
              <a:t>1.</a:t>
            </a:r>
            <a:r>
              <a:rPr lang="zh-CN" altLang="en-US" sz="1050" dirty="0"/>
              <a:t>下新单回传，</a:t>
            </a:r>
            <a:r>
              <a:rPr lang="en-US" altLang="zh-CN" sz="1050" dirty="0" smtClean="0"/>
              <a:t>OC</a:t>
            </a:r>
            <a:r>
              <a:rPr lang="zh-CN" altLang="en-US" sz="1050" dirty="0"/>
              <a:t>应该有超时机制，如果超时，自动回推送结账单下来；</a:t>
            </a:r>
            <a:endParaRPr lang="en-US" altLang="zh-CN" sz="1050" dirty="0"/>
          </a:p>
          <a:p>
            <a:r>
              <a:rPr lang="en-US" altLang="zh-CN" sz="1050" dirty="0"/>
              <a:t>2.</a:t>
            </a:r>
            <a:r>
              <a:rPr lang="zh-CN" altLang="en-US" sz="1050" dirty="0"/>
              <a:t>下结账单，需要同</a:t>
            </a:r>
            <a:r>
              <a:rPr lang="en-US" altLang="zh-CN" sz="1050" dirty="0"/>
              <a:t>OC</a:t>
            </a:r>
            <a:r>
              <a:rPr lang="zh-CN" altLang="en-US" sz="1050" dirty="0"/>
              <a:t>讨论影响在哪里？？</a:t>
            </a:r>
            <a:endParaRPr lang="en-US" altLang="zh-CN" sz="1050" dirty="0"/>
          </a:p>
        </p:txBody>
      </p:sp>
      <p:sp>
        <p:nvSpPr>
          <p:cNvPr id="32" name="矩形 31"/>
          <p:cNvSpPr/>
          <p:nvPr/>
        </p:nvSpPr>
        <p:spPr>
          <a:xfrm>
            <a:off x="58420" y="2811266"/>
            <a:ext cx="7463028" cy="415498"/>
          </a:xfrm>
          <a:prstGeom prst="rect">
            <a:avLst/>
          </a:prstGeom>
        </p:spPr>
        <p:txBody>
          <a:bodyPr wrap="square">
            <a:spAutoFit/>
          </a:bodyPr>
          <a:lstStyle/>
          <a:p>
            <a:r>
              <a:rPr lang="zh-CN" altLang="en-US" sz="1050" b="1" dirty="0" smtClean="0"/>
              <a:t>需要和</a:t>
            </a:r>
            <a:r>
              <a:rPr lang="en-US" altLang="zh-CN" sz="1050" b="1" dirty="0" smtClean="0"/>
              <a:t>OC</a:t>
            </a:r>
            <a:r>
              <a:rPr lang="zh-CN" altLang="en-US" sz="1050" b="1" dirty="0" smtClean="0"/>
              <a:t>讨论</a:t>
            </a:r>
            <a:r>
              <a:rPr lang="en-US" altLang="zh-CN" sz="1050" b="1" dirty="0" smtClean="0"/>
              <a:t>3</a:t>
            </a:r>
            <a:r>
              <a:rPr lang="zh-CN" altLang="en-US" sz="1050" b="1" dirty="0" smtClean="0"/>
              <a:t>：</a:t>
            </a:r>
            <a:endParaRPr lang="en-US" altLang="zh-CN" sz="1050" b="1" dirty="0" smtClean="0"/>
          </a:p>
          <a:p>
            <a:r>
              <a:rPr lang="en-US" altLang="zh-CN" sz="1050" dirty="0" smtClean="0"/>
              <a:t>OC</a:t>
            </a:r>
            <a:r>
              <a:rPr lang="zh-CN" altLang="en-US" sz="1050" dirty="0" smtClean="0"/>
              <a:t>和银二代备份通路能够识别业务异常码，如果异常码是</a:t>
            </a:r>
            <a:r>
              <a:rPr lang="zh-CN" altLang="en-US" sz="1050" dirty="0" smtClean="0"/>
              <a:t>“</a:t>
            </a:r>
            <a:r>
              <a:rPr lang="zh-CN" altLang="en-US" sz="1050" b="1" dirty="0">
                <a:solidFill>
                  <a:srgbClr val="FF0000"/>
                </a:solidFill>
              </a:rPr>
              <a:t>异常下单仅出票</a:t>
            </a:r>
            <a:r>
              <a:rPr lang="zh-CN" altLang="en-US" sz="1050" dirty="0" smtClean="0"/>
              <a:t>”或者“</a:t>
            </a:r>
            <a:r>
              <a:rPr lang="zh-CN" altLang="en-US" sz="1050" b="1" dirty="0">
                <a:solidFill>
                  <a:srgbClr val="FF0000"/>
                </a:solidFill>
              </a:rPr>
              <a:t>异常下单推餐厅</a:t>
            </a:r>
            <a:r>
              <a:rPr lang="zh-CN" altLang="en-US" sz="1050" b="1" dirty="0" smtClean="0">
                <a:solidFill>
                  <a:srgbClr val="FF0000"/>
                </a:solidFill>
              </a:rPr>
              <a:t>端</a:t>
            </a:r>
            <a:r>
              <a:rPr lang="zh-CN" altLang="en-US" sz="1050" dirty="0" smtClean="0"/>
              <a:t>”，</a:t>
            </a:r>
            <a:endParaRPr lang="en-US" altLang="zh-CN" sz="1050" dirty="0"/>
          </a:p>
        </p:txBody>
      </p:sp>
      <p:sp>
        <p:nvSpPr>
          <p:cNvPr id="30" name="矩形 29"/>
          <p:cNvSpPr/>
          <p:nvPr/>
        </p:nvSpPr>
        <p:spPr>
          <a:xfrm>
            <a:off x="58420" y="3283706"/>
            <a:ext cx="7463028" cy="577081"/>
          </a:xfrm>
          <a:prstGeom prst="rect">
            <a:avLst/>
          </a:prstGeom>
        </p:spPr>
        <p:txBody>
          <a:bodyPr wrap="square">
            <a:spAutoFit/>
          </a:bodyPr>
          <a:lstStyle/>
          <a:p>
            <a:r>
              <a:rPr lang="zh-CN" altLang="en-US" sz="1050" b="1" dirty="0" smtClean="0"/>
              <a:t>需要和银二代讨论：</a:t>
            </a:r>
            <a:endParaRPr lang="en-US" altLang="zh-CN" sz="1050" b="1" dirty="0" smtClean="0"/>
          </a:p>
          <a:p>
            <a:r>
              <a:rPr lang="en-US" altLang="zh-CN" sz="1050" dirty="0" smtClean="0"/>
              <a:t>1.</a:t>
            </a:r>
            <a:r>
              <a:rPr lang="zh-CN" altLang="en-US" sz="1050" dirty="0" smtClean="0"/>
              <a:t>银二代如何保证从</a:t>
            </a:r>
            <a:r>
              <a:rPr lang="en-US" altLang="zh-CN" sz="1050" dirty="0" smtClean="0"/>
              <a:t>OC</a:t>
            </a:r>
            <a:r>
              <a:rPr lang="zh-CN" altLang="en-US" sz="1050" dirty="0" smtClean="0"/>
              <a:t>获取的异常订单的信息正好对应的是放在底座的机器上？</a:t>
            </a:r>
            <a:endParaRPr lang="en-US" altLang="zh-CN" sz="1050" dirty="0" smtClean="0"/>
          </a:p>
          <a:p>
            <a:r>
              <a:rPr lang="en-US" altLang="zh-CN" sz="1050" dirty="0" smtClean="0"/>
              <a:t>2.</a:t>
            </a:r>
            <a:r>
              <a:rPr lang="zh-CN" altLang="en-US" sz="1050" dirty="0" smtClean="0"/>
              <a:t>银二代从</a:t>
            </a:r>
            <a:r>
              <a:rPr lang="en-US" altLang="zh-CN" sz="1050" dirty="0" smtClean="0"/>
              <a:t>OC</a:t>
            </a:r>
            <a:r>
              <a:rPr lang="zh-CN" altLang="en-US" sz="1050" dirty="0" smtClean="0"/>
              <a:t>中获取的异常下单报文，如何保证正确的</a:t>
            </a:r>
            <a:r>
              <a:rPr lang="en-US" altLang="zh-CN" sz="1050" dirty="0" smtClean="0"/>
              <a:t>Location</a:t>
            </a:r>
            <a:r>
              <a:rPr lang="zh-CN" altLang="en-US" sz="1050" dirty="0" smtClean="0"/>
              <a:t>？银二代属于关联哪个餐厅地址，属于哪个区域？</a:t>
            </a:r>
            <a:endParaRPr lang="en-US" altLang="zh-CN" sz="1050" dirty="0"/>
          </a:p>
        </p:txBody>
      </p:sp>
      <p:sp>
        <p:nvSpPr>
          <p:cNvPr id="31"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794504" y="2702431"/>
            <a:ext cx="73812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33"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6897120" y="2551819"/>
            <a:ext cx="54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OC</a:t>
            </a:r>
            <a:endParaRPr lang="zh-CN" altLang="en-US" sz="900" dirty="0"/>
          </a:p>
        </p:txBody>
      </p:sp>
      <p:sp>
        <p:nvSpPr>
          <p:cNvPr id="36"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6904740" y="2996647"/>
            <a:ext cx="54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a:t>
            </a:r>
            <a:endParaRPr lang="en-US" altLang="zh-CN" sz="900" dirty="0" smtClean="0">
              <a:solidFill>
                <a:srgbClr val="C00000"/>
              </a:solidFill>
            </a:endParaRPr>
          </a:p>
        </p:txBody>
      </p:sp>
      <p:cxnSp>
        <p:nvCxnSpPr>
          <p:cNvPr id="37" name="Straight Arrow Connector 24">
            <a:extLst>
              <a:ext uri="{FF2B5EF4-FFF2-40B4-BE49-F238E27FC236}">
                <a16:creationId xmlns:a16="http://schemas.microsoft.com/office/drawing/2014/main" id="{544DA409-F510-4FB7-9CCE-AA05BD173FB5}"/>
              </a:ext>
            </a:extLst>
          </p:cNvPr>
          <p:cNvCxnSpPr>
            <a:cxnSpLocks/>
            <a:stCxn id="36" idx="0"/>
            <a:endCxn id="33" idx="2"/>
          </p:cNvCxnSpPr>
          <p:nvPr/>
        </p:nvCxnSpPr>
        <p:spPr>
          <a:xfrm flipH="1" flipV="1">
            <a:off x="7167120" y="2803819"/>
            <a:ext cx="7620" cy="1928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064504" y="2942877"/>
            <a:ext cx="510076" cy="246221"/>
          </a:xfrm>
          <a:prstGeom prst="rect">
            <a:avLst/>
          </a:prstGeom>
        </p:spPr>
        <p:txBody>
          <a:bodyPr wrap="none">
            <a:spAutoFit/>
          </a:bodyPr>
          <a:lstStyle/>
          <a:p>
            <a:r>
              <a:rPr lang="en-US" altLang="zh-CN" sz="1000" dirty="0" smtClean="0"/>
              <a:t>L0-L1</a:t>
            </a:r>
            <a:endParaRPr lang="zh-CN" altLang="en-US" sz="1000" dirty="0"/>
          </a:p>
        </p:txBody>
      </p:sp>
      <p:sp>
        <p:nvSpPr>
          <p:cNvPr id="44" name="矩形 43"/>
          <p:cNvSpPr/>
          <p:nvPr/>
        </p:nvSpPr>
        <p:spPr>
          <a:xfrm>
            <a:off x="7011372" y="3226764"/>
            <a:ext cx="510076" cy="246221"/>
          </a:xfrm>
          <a:prstGeom prst="rect">
            <a:avLst/>
          </a:prstGeom>
        </p:spPr>
        <p:txBody>
          <a:bodyPr wrap="none">
            <a:spAutoFit/>
          </a:bodyPr>
          <a:lstStyle/>
          <a:p>
            <a:r>
              <a:rPr lang="en-US" altLang="zh-CN" sz="1000" dirty="0" smtClean="0"/>
              <a:t>L0-L1</a:t>
            </a:r>
            <a:endParaRPr lang="zh-CN" altLang="en-US" sz="1000" dirty="0"/>
          </a:p>
        </p:txBody>
      </p:sp>
      <p:sp>
        <p:nvSpPr>
          <p:cNvPr id="46"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785572" y="3382746"/>
            <a:ext cx="73812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47" name="矩形 46"/>
          <p:cNvSpPr/>
          <p:nvPr/>
        </p:nvSpPr>
        <p:spPr>
          <a:xfrm>
            <a:off x="8055572" y="3623192"/>
            <a:ext cx="325730" cy="246221"/>
          </a:xfrm>
          <a:prstGeom prst="rect">
            <a:avLst/>
          </a:prstGeom>
        </p:spPr>
        <p:txBody>
          <a:bodyPr wrap="none">
            <a:spAutoFit/>
          </a:bodyPr>
          <a:lstStyle/>
          <a:p>
            <a:r>
              <a:rPr lang="en-US" altLang="zh-CN" sz="1000" dirty="0" smtClean="0"/>
              <a:t>L0</a:t>
            </a:r>
            <a:endParaRPr lang="zh-CN" altLang="en-US" sz="1000" dirty="0"/>
          </a:p>
        </p:txBody>
      </p:sp>
      <p:sp>
        <p:nvSpPr>
          <p:cNvPr id="49"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794504" y="3954226"/>
            <a:ext cx="73812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50" name="矩形 49"/>
          <p:cNvSpPr/>
          <p:nvPr/>
        </p:nvSpPr>
        <p:spPr>
          <a:xfrm>
            <a:off x="8064504" y="4194672"/>
            <a:ext cx="325730" cy="246221"/>
          </a:xfrm>
          <a:prstGeom prst="rect">
            <a:avLst/>
          </a:prstGeom>
        </p:spPr>
        <p:txBody>
          <a:bodyPr wrap="none">
            <a:spAutoFit/>
          </a:bodyPr>
          <a:lstStyle/>
          <a:p>
            <a:r>
              <a:rPr lang="en-US" altLang="zh-CN" sz="1000" dirty="0" smtClean="0"/>
              <a:t>L1</a:t>
            </a:r>
            <a:endParaRPr lang="zh-CN" altLang="en-US" sz="1000" dirty="0"/>
          </a:p>
        </p:txBody>
      </p:sp>
      <p:cxnSp>
        <p:nvCxnSpPr>
          <p:cNvPr id="51" name="Straight Connector 4">
            <a:extLst>
              <a:ext uri="{FF2B5EF4-FFF2-40B4-BE49-F238E27FC236}">
                <a16:creationId xmlns:a16="http://schemas.microsoft.com/office/drawing/2014/main" id="{3985BA27-BC43-4BA9-B2B7-D2D35FB369F4}"/>
              </a:ext>
            </a:extLst>
          </p:cNvPr>
          <p:cNvCxnSpPr>
            <a:cxnSpLocks/>
          </p:cNvCxnSpPr>
          <p:nvPr/>
        </p:nvCxnSpPr>
        <p:spPr>
          <a:xfrm>
            <a:off x="7597140" y="3283706"/>
            <a:ext cx="14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24">
            <a:extLst>
              <a:ext uri="{FF2B5EF4-FFF2-40B4-BE49-F238E27FC236}">
                <a16:creationId xmlns:a16="http://schemas.microsoft.com/office/drawing/2014/main" id="{544DA409-F510-4FB7-9CCE-AA05BD173FB5}"/>
              </a:ext>
            </a:extLst>
          </p:cNvPr>
          <p:cNvCxnSpPr>
            <a:cxnSpLocks/>
            <a:stCxn id="31" idx="1"/>
            <a:endCxn id="36" idx="3"/>
          </p:cNvCxnSpPr>
          <p:nvPr/>
        </p:nvCxnSpPr>
        <p:spPr>
          <a:xfrm flipH="1">
            <a:off x="7444740" y="2918431"/>
            <a:ext cx="349764" cy="298537"/>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24">
            <a:extLst>
              <a:ext uri="{FF2B5EF4-FFF2-40B4-BE49-F238E27FC236}">
                <a16:creationId xmlns:a16="http://schemas.microsoft.com/office/drawing/2014/main" id="{544DA409-F510-4FB7-9CCE-AA05BD173FB5}"/>
              </a:ext>
            </a:extLst>
          </p:cNvPr>
          <p:cNvCxnSpPr>
            <a:cxnSpLocks/>
            <a:stCxn id="46" idx="1"/>
          </p:cNvCxnSpPr>
          <p:nvPr/>
        </p:nvCxnSpPr>
        <p:spPr>
          <a:xfrm flipH="1" flipV="1">
            <a:off x="7444740" y="3226764"/>
            <a:ext cx="340832" cy="371982"/>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24">
            <a:extLst>
              <a:ext uri="{FF2B5EF4-FFF2-40B4-BE49-F238E27FC236}">
                <a16:creationId xmlns:a16="http://schemas.microsoft.com/office/drawing/2014/main" id="{544DA409-F510-4FB7-9CCE-AA05BD173FB5}"/>
              </a:ext>
            </a:extLst>
          </p:cNvPr>
          <p:cNvCxnSpPr>
            <a:cxnSpLocks/>
            <a:stCxn id="49" idx="1"/>
          </p:cNvCxnSpPr>
          <p:nvPr/>
        </p:nvCxnSpPr>
        <p:spPr>
          <a:xfrm flipH="1" flipV="1">
            <a:off x="7444740" y="3216968"/>
            <a:ext cx="349764" cy="95325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68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a:t>乱</a:t>
            </a:r>
            <a:r>
              <a:rPr lang="zh-CN" altLang="en-US" dirty="0" smtClean="0"/>
              <a:t>序正常上屏</a:t>
            </a:r>
            <a:endParaRPr lang="en-US" dirty="0"/>
          </a:p>
        </p:txBody>
      </p:sp>
      <p:sp>
        <p:nvSpPr>
          <p:cNvPr id="7" name="矩形 6"/>
          <p:cNvSpPr/>
          <p:nvPr/>
        </p:nvSpPr>
        <p:spPr>
          <a:xfrm>
            <a:off x="86459" y="1994077"/>
            <a:ext cx="8925362" cy="738664"/>
          </a:xfrm>
          <a:prstGeom prst="rect">
            <a:avLst/>
          </a:prstGeom>
        </p:spPr>
        <p:txBody>
          <a:bodyPr wrap="square">
            <a:spAutoFit/>
          </a:bodyPr>
          <a:lstStyle/>
          <a:p>
            <a:r>
              <a:rPr lang="zh-CN" altLang="en-US" sz="1050" b="1" dirty="0"/>
              <a:t>报文时序：</a:t>
            </a:r>
            <a:endParaRPr lang="en-US" altLang="zh-CN" sz="1050" b="1" dirty="0"/>
          </a:p>
          <a:p>
            <a:r>
              <a:rPr lang="zh-CN" altLang="en-US" sz="1050" dirty="0">
                <a:latin typeface="+mn-ea"/>
              </a:rPr>
              <a:t>扫</a:t>
            </a:r>
            <a:r>
              <a:rPr lang="zh-CN" altLang="en-US" sz="1050" dirty="0" smtClean="0">
                <a:latin typeface="+mn-ea"/>
              </a:rPr>
              <a:t>码点餐：可以以提交订单为报文时序为报文时序（但要保证扫码点餐后台时钟同步）；</a:t>
            </a:r>
            <a:endParaRPr lang="en-US" altLang="zh-CN" sz="1050" dirty="0" smtClean="0">
              <a:latin typeface="+mn-ea"/>
            </a:endParaRPr>
          </a:p>
          <a:p>
            <a:r>
              <a:rPr lang="zh-CN" altLang="en-US" sz="1050" dirty="0" smtClean="0">
                <a:latin typeface="+mn-ea"/>
              </a:rPr>
              <a:t>终端下单：可以</a:t>
            </a:r>
            <a:r>
              <a:rPr lang="zh-CN" altLang="en-US" sz="1050" dirty="0">
                <a:latin typeface="+mn-ea"/>
              </a:rPr>
              <a:t>以终端产生报文为时间点</a:t>
            </a:r>
            <a:r>
              <a:rPr lang="zh-CN" altLang="en-US" sz="1050" b="1" dirty="0" smtClean="0">
                <a:solidFill>
                  <a:srgbClr val="FF0000"/>
                </a:solidFill>
                <a:latin typeface="+mn-ea"/>
              </a:rPr>
              <a:t>（终端时序同步，目前差在餐厅模式的安卓，对应</a:t>
            </a:r>
            <a:r>
              <a:rPr lang="en-US" altLang="zh-CN" sz="1050" b="1" dirty="0" smtClean="0">
                <a:solidFill>
                  <a:srgbClr val="FF0000"/>
                </a:solidFill>
                <a:latin typeface="+mn-ea"/>
              </a:rPr>
              <a:t>JIRA</a:t>
            </a:r>
            <a:r>
              <a:rPr lang="zh-CN" altLang="en-US" sz="1050" b="1" dirty="0" smtClean="0">
                <a:solidFill>
                  <a:srgbClr val="FF0000"/>
                </a:solidFill>
                <a:latin typeface="+mn-ea"/>
              </a:rPr>
              <a:t>：</a:t>
            </a:r>
            <a:r>
              <a:rPr lang="en-US" altLang="zh-CN" sz="1050" b="1" dirty="0" smtClean="0">
                <a:solidFill>
                  <a:srgbClr val="FF0000"/>
                </a:solidFill>
                <a:latin typeface="+mn-ea"/>
              </a:rPr>
              <a:t>CPOS1799</a:t>
            </a:r>
            <a:r>
              <a:rPr lang="zh-CN" altLang="en-US" sz="1050" b="1" dirty="0" smtClean="0">
                <a:solidFill>
                  <a:srgbClr val="FF0000"/>
                </a:solidFill>
                <a:latin typeface="+mn-ea"/>
              </a:rPr>
              <a:t>）。</a:t>
            </a:r>
            <a:r>
              <a:rPr lang="en-US" altLang="zh-CN" sz="1050" dirty="0" err="1" smtClean="0">
                <a:latin typeface="+mn-ea"/>
              </a:rPr>
              <a:t>Counter_order_oc</a:t>
            </a:r>
            <a:r>
              <a:rPr lang="zh-CN" altLang="en-US" sz="1050" dirty="0" smtClean="0">
                <a:latin typeface="+mn-ea"/>
              </a:rPr>
              <a:t>之前已经用了取单时间戳，是否调整无所谓，关键是</a:t>
            </a:r>
            <a:r>
              <a:rPr lang="en-US" altLang="zh-CN" sz="1050" dirty="0" err="1">
                <a:latin typeface="+mn-ea"/>
              </a:rPr>
              <a:t>Counter_order_kds</a:t>
            </a:r>
            <a:r>
              <a:rPr lang="zh-CN" altLang="en-US" sz="1050" dirty="0" smtClean="0">
                <a:latin typeface="+mn-ea"/>
              </a:rPr>
              <a:t>的报文，需要调整的是</a:t>
            </a:r>
            <a:r>
              <a:rPr lang="en-US" altLang="zh-CN" sz="1050" dirty="0" err="1">
                <a:latin typeface="+mn-ea"/>
              </a:rPr>
              <a:t>Counter_order_kds</a:t>
            </a:r>
            <a:r>
              <a:rPr lang="zh-CN" altLang="en-US" sz="1050" dirty="0" smtClean="0">
                <a:latin typeface="+mn-ea"/>
              </a:rPr>
              <a:t>的时间戳。</a:t>
            </a:r>
            <a:endParaRPr lang="zh-CN" altLang="en-US" sz="1050" dirty="0">
              <a:latin typeface="+mn-ea"/>
            </a:endParaRPr>
          </a:p>
        </p:txBody>
      </p:sp>
      <p:sp>
        <p:nvSpPr>
          <p:cNvPr id="11" name="矩形 10"/>
          <p:cNvSpPr/>
          <p:nvPr/>
        </p:nvSpPr>
        <p:spPr>
          <a:xfrm>
            <a:off x="86459" y="2852522"/>
            <a:ext cx="8214108" cy="577081"/>
          </a:xfrm>
          <a:prstGeom prst="rect">
            <a:avLst/>
          </a:prstGeom>
        </p:spPr>
        <p:txBody>
          <a:bodyPr wrap="none">
            <a:spAutoFit/>
          </a:bodyPr>
          <a:lstStyle/>
          <a:p>
            <a:r>
              <a:rPr lang="en-US" altLang="zh-CN" sz="1050" b="1" dirty="0"/>
              <a:t>Counter</a:t>
            </a:r>
            <a:r>
              <a:rPr lang="zh-CN" altLang="en-US" sz="1050" b="1" dirty="0"/>
              <a:t>思路：</a:t>
            </a:r>
            <a:endParaRPr lang="en-US" altLang="zh-CN" sz="1050" b="1" dirty="0"/>
          </a:p>
          <a:p>
            <a:r>
              <a:rPr lang="en-US" altLang="zh-CN" sz="1050" dirty="0" smtClean="0">
                <a:latin typeface="+mn-ea"/>
              </a:rPr>
              <a:t>Counter</a:t>
            </a:r>
            <a:r>
              <a:rPr lang="zh-CN" altLang="en-US" sz="1050" dirty="0">
                <a:latin typeface="+mn-ea"/>
              </a:rPr>
              <a:t>端增加一个字段，记录该订单的之前的订单每个品项的数量，</a:t>
            </a:r>
            <a:r>
              <a:rPr lang="en-US" altLang="zh-CN" sz="1050" dirty="0">
                <a:latin typeface="+mn-ea"/>
              </a:rPr>
              <a:t>KDS</a:t>
            </a:r>
            <a:r>
              <a:rPr lang="zh-CN" altLang="en-US" sz="1050" dirty="0">
                <a:latin typeface="+mn-ea"/>
              </a:rPr>
              <a:t>可以根据这个订单品项的数量和这个订单品项数量进行比较</a:t>
            </a:r>
            <a:r>
              <a:rPr lang="zh-CN" altLang="en-US" sz="1050" dirty="0" smtClean="0">
                <a:latin typeface="+mn-ea"/>
              </a:rPr>
              <a:t>；</a:t>
            </a:r>
            <a:endParaRPr lang="en-US" altLang="zh-CN" sz="1050" dirty="0" smtClean="0">
              <a:latin typeface="+mn-ea"/>
            </a:endParaRPr>
          </a:p>
          <a:p>
            <a:r>
              <a:rPr lang="en-US" altLang="zh-CN" sz="1050" b="1" dirty="0">
                <a:solidFill>
                  <a:srgbClr val="FF0000"/>
                </a:solidFill>
                <a:latin typeface="+mn-ea"/>
                <a:cs typeface="宋体" panose="02010600030101010101" pitchFamily="2" charset="-122"/>
              </a:rPr>
              <a:t>Condiment</a:t>
            </a:r>
            <a:r>
              <a:rPr lang="zh-CN" altLang="en-US" sz="1050" b="1" dirty="0">
                <a:solidFill>
                  <a:srgbClr val="FF0000"/>
                </a:solidFill>
                <a:latin typeface="+mn-ea"/>
                <a:cs typeface="宋体" panose="02010600030101010101" pitchFamily="2" charset="-122"/>
              </a:rPr>
              <a:t>、</a:t>
            </a:r>
            <a:r>
              <a:rPr lang="en-US" altLang="zh-CN" sz="1050" b="1" dirty="0">
                <a:solidFill>
                  <a:srgbClr val="FF0000"/>
                </a:solidFill>
                <a:latin typeface="+mn-ea"/>
                <a:cs typeface="宋体" panose="02010600030101010101" pitchFamily="2" charset="-122"/>
              </a:rPr>
              <a:t>Modify</a:t>
            </a:r>
            <a:r>
              <a:rPr lang="zh-CN" altLang="en-US" sz="1050" b="1" dirty="0">
                <a:solidFill>
                  <a:srgbClr val="FF0000"/>
                </a:solidFill>
                <a:latin typeface="+mn-ea"/>
                <a:cs typeface="宋体" panose="02010600030101010101" pitchFamily="2" charset="-122"/>
              </a:rPr>
              <a:t>还有</a:t>
            </a:r>
            <a:r>
              <a:rPr lang="en-US" altLang="zh-CN" sz="1050" b="1" dirty="0" err="1">
                <a:solidFill>
                  <a:srgbClr val="FF0000"/>
                </a:solidFill>
                <a:latin typeface="+mn-ea"/>
                <a:cs typeface="宋体" panose="02010600030101010101" pitchFamily="2" charset="-122"/>
              </a:rPr>
              <a:t>mealdeal</a:t>
            </a:r>
            <a:r>
              <a:rPr lang="zh-CN" altLang="en-US" sz="1050" b="1" dirty="0">
                <a:solidFill>
                  <a:srgbClr val="FF0000"/>
                </a:solidFill>
                <a:latin typeface="+mn-ea"/>
                <a:cs typeface="宋体" panose="02010600030101010101" pitchFamily="2" charset="-122"/>
              </a:rPr>
              <a:t>下的</a:t>
            </a:r>
            <a:r>
              <a:rPr lang="en-US" altLang="zh-CN" sz="1050" b="1" dirty="0">
                <a:solidFill>
                  <a:srgbClr val="FF0000"/>
                </a:solidFill>
                <a:latin typeface="+mn-ea"/>
                <a:cs typeface="宋体" panose="02010600030101010101" pitchFamily="2" charset="-122"/>
              </a:rPr>
              <a:t>noun</a:t>
            </a:r>
            <a:r>
              <a:rPr lang="zh-CN" altLang="en-US" sz="1050" b="1" dirty="0">
                <a:solidFill>
                  <a:srgbClr val="FF0000"/>
                </a:solidFill>
                <a:latin typeface="+mn-ea"/>
                <a:cs typeface="宋体" panose="02010600030101010101" pitchFamily="2" charset="-122"/>
              </a:rPr>
              <a:t>还需要和</a:t>
            </a:r>
            <a:r>
              <a:rPr lang="en-US" altLang="zh-CN" sz="1050" b="1" dirty="0">
                <a:solidFill>
                  <a:srgbClr val="FF0000"/>
                </a:solidFill>
                <a:latin typeface="+mn-ea"/>
                <a:cs typeface="宋体" panose="02010600030101010101" pitchFamily="2" charset="-122"/>
              </a:rPr>
              <a:t>KDS</a:t>
            </a:r>
            <a:r>
              <a:rPr lang="zh-CN" altLang="en-US" sz="1050" b="1" dirty="0" smtClean="0">
                <a:solidFill>
                  <a:srgbClr val="FF0000"/>
                </a:solidFill>
                <a:latin typeface="+mn-ea"/>
                <a:cs typeface="宋体" panose="02010600030101010101" pitchFamily="2" charset="-122"/>
              </a:rPr>
              <a:t>讨论</a:t>
            </a:r>
            <a:endParaRPr lang="zh-CN" altLang="en-US" sz="1050" b="1" dirty="0">
              <a:solidFill>
                <a:srgbClr val="FF0000"/>
              </a:solidFill>
              <a:latin typeface="+mn-ea"/>
            </a:endParaRPr>
          </a:p>
        </p:txBody>
      </p:sp>
    </p:spTree>
    <p:extLst>
      <p:ext uri="{BB962C8B-B14F-4D97-AF65-F5344CB8AC3E}">
        <p14:creationId xmlns:p14="http://schemas.microsoft.com/office/powerpoint/2010/main" val="350805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39907</TotalTime>
  <Words>4340</Words>
  <Application>Microsoft Office PowerPoint</Application>
  <PresentationFormat>全屏显示(16:9)</PresentationFormat>
  <Paragraphs>322</Paragraphs>
  <Slides>9</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HelveticaNeueLT Std</vt:lpstr>
      <vt:lpstr>宋体</vt:lpstr>
      <vt:lpstr>微软雅黑</vt:lpstr>
      <vt:lpstr>Arial</vt:lpstr>
      <vt:lpstr>Wingdings</vt:lpstr>
      <vt:lpstr>2016 HDS Corporate</vt:lpstr>
      <vt:lpstr>CPOS Counter项目</vt:lpstr>
      <vt:lpstr>异常下单-MPOS无法连接中心端</vt:lpstr>
      <vt:lpstr>异常下单-MPOS无法连接中心端</vt:lpstr>
      <vt:lpstr>异常下单-餐点端与中心端离线</vt:lpstr>
      <vt:lpstr>异常下单-餐点端与中心端离线</vt:lpstr>
      <vt:lpstr>异常下单-餐厅端不可用</vt:lpstr>
      <vt:lpstr>异常下单-餐厅端不可用</vt:lpstr>
      <vt:lpstr>异常下单-与OC讨论</vt:lpstr>
      <vt:lpstr>异常下单-乱序正常上屏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Murray</dc:creator>
  <cp:lastModifiedBy>Liu, Dehui</cp:lastModifiedBy>
  <cp:revision>4074</cp:revision>
  <cp:lastPrinted>2018-07-31T03:56:48Z</cp:lastPrinted>
  <dcterms:created xsi:type="dcterms:W3CDTF">2018-07-31T03:56:48Z</dcterms:created>
  <dcterms:modified xsi:type="dcterms:W3CDTF">2020-07-20T05:49:14Z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y fmtid="{D5CDD505-2E9C-101B-9397-08002B2CF9AE}" pid="3" name="KSOProductBuildVer">
    <vt:lpwstr>2052-10.1.0.6363</vt:lpwstr>
  </property>
</Properties>
</file>