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625" r:id="rId2"/>
    <p:sldId id="671" r:id="rId3"/>
    <p:sldId id="677" r:id="rId4"/>
    <p:sldId id="678" r:id="rId5"/>
    <p:sldId id="681" r:id="rId6"/>
    <p:sldId id="683" r:id="rId7"/>
    <p:sldId id="667" r:id="rId8"/>
    <p:sldId id="682" r:id="rId9"/>
    <p:sldId id="684" r:id="rId10"/>
    <p:sldId id="669" r:id="rId11"/>
    <p:sldId id="685" r:id="rId12"/>
    <p:sldId id="670" r:id="rId13"/>
    <p:sldId id="679" r:id="rId14"/>
    <p:sldId id="676" r:id="rId15"/>
    <p:sldId id="686" r:id="rId16"/>
    <p:sldId id="673" r:id="rId17"/>
  </p:sldIdLst>
  <p:sldSz cx="9144000" cy="5143500" type="screen16x9"/>
  <p:notesSz cx="7077075" cy="9051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2880" userDrawn="1">
          <p15:clr>
            <a:srgbClr val="A4A3A4"/>
          </p15:clr>
        </p15:guide>
      </p15:sldGuideLst>
    </p:ext>
    <p:ext uri="{2D200454-40CA-4A62-9FC3-DE9A4176ACB9}">
      <p15:notesGuideLst xmlns:p15="http://schemas.microsoft.com/office/powerpoint/2012/main">
        <p15:guide id="1" orient="horz" pos="2518">
          <p15:clr>
            <a:srgbClr val="A4A3A4"/>
          </p15:clr>
        </p15:guide>
        <p15:guide id="2" pos="2235">
          <p15:clr>
            <a:srgbClr val="A4A3A4"/>
          </p15:clr>
        </p15:guide>
        <p15:guide id="3" pos="179">
          <p15:clr>
            <a:srgbClr val="A4A3A4"/>
          </p15:clr>
        </p15:guide>
        <p15:guide id="4" pos="425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8E1E"/>
    <a:srgbClr val="000000"/>
    <a:srgbClr val="135295"/>
    <a:srgbClr val="2C4B80"/>
    <a:srgbClr val="F18B00"/>
    <a:srgbClr val="CCFF99"/>
    <a:srgbClr val="999999"/>
    <a:srgbClr val="011E2D"/>
    <a:srgbClr val="032F46"/>
    <a:srgbClr val="0625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8318" autoAdjust="0"/>
  </p:normalViewPr>
  <p:slideViewPr>
    <p:cSldViewPr snapToGrid="0" showGuides="1">
      <p:cViewPr>
        <p:scale>
          <a:sx n="125" d="100"/>
          <a:sy n="125" d="100"/>
        </p:scale>
        <p:origin x="420" y="552"/>
      </p:cViewPr>
      <p:guideLst>
        <p:guide orient="horz"/>
        <p:guide pos="2880"/>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79" d="100"/>
          <a:sy n="79" d="100"/>
        </p:scale>
        <p:origin x="3984" y="200"/>
      </p:cViewPr>
      <p:guideLst>
        <p:guide orient="horz" pos="2518"/>
        <p:guide pos="2235"/>
        <p:guide pos="179"/>
        <p:guide pos="425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52596"/>
          </a:xfrm>
          <a:prstGeom prst="rect">
            <a:avLst/>
          </a:prstGeom>
        </p:spPr>
        <p:txBody>
          <a:bodyPr vert="horz" lIns="91440" tIns="45720" rIns="91440" bIns="45720" rtlCol="0"/>
          <a:lstStyle>
            <a:lvl1pPr algn="r">
              <a:defRPr sz="1200"/>
            </a:lvl1pPr>
          </a:lstStyle>
          <a:p>
            <a:fld id="{08B3F974-BB90-4059-9901-8147A3A63439}" type="datetimeFigureOut">
              <a:rPr lang="en-US" smtClean="0"/>
              <a:t>7/24/2020</a:t>
            </a:fld>
            <a:endParaRPr lang="en-US" dirty="0"/>
          </a:p>
        </p:txBody>
      </p:sp>
      <p:sp>
        <p:nvSpPr>
          <p:cNvPr id="4" name="Footer Placeholder 3"/>
          <p:cNvSpPr>
            <a:spLocks noGrp="1"/>
          </p:cNvSpPr>
          <p:nvPr>
            <p:ph type="ftr" sz="quarter" idx="2"/>
          </p:nvPr>
        </p:nvSpPr>
        <p:spPr>
          <a:xfrm>
            <a:off x="0" y="8597758"/>
            <a:ext cx="3066733" cy="45259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597758"/>
            <a:ext cx="3066733" cy="452596"/>
          </a:xfrm>
          <a:prstGeom prst="rect">
            <a:avLst/>
          </a:prstGeom>
        </p:spPr>
        <p:txBody>
          <a:bodyPr vert="horz" lIns="91440" tIns="45720" rIns="91440" bIns="45720" rtlCol="0" anchor="b"/>
          <a:lstStyle>
            <a:lvl1pPr algn="r">
              <a:defRPr sz="1200"/>
            </a:lvl1pPr>
          </a:lstStyle>
          <a:p>
            <a:fld id="{BC55FBB6-509D-433A-BC0A-FC2E7C728BAD}"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23900" y="841375"/>
            <a:ext cx="5629275" cy="31670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9962" y="4193738"/>
            <a:ext cx="6619466" cy="407336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b="1" dirty="0" smtClean="0"/>
              <a:t>目的：</a:t>
            </a:r>
            <a:endParaRPr lang="en-US" altLang="zh-CN" sz="1400" b="1" dirty="0" smtClean="0"/>
          </a:p>
          <a:p>
            <a:r>
              <a:rPr lang="zh-CN" altLang="en-US" sz="1400" dirty="0" smtClean="0"/>
              <a:t>不管是否走了打票，尽量把订单推到餐厅端，系统内部推成功后才能解决新单看不到、结账单下不来，锁单的问题。</a:t>
            </a:r>
            <a:endParaRPr lang="en-US" altLang="zh-CN" sz="1400" dirty="0" smtClean="0"/>
          </a:p>
          <a:p>
            <a:r>
              <a:rPr lang="zh-CN" altLang="en-US" sz="1400" dirty="0" smtClean="0"/>
              <a:t>打小票的目的是不想等待太长时间，尽量先出餐。</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打票和重试报文，</a:t>
            </a:r>
            <a:endParaRPr lang="en-US" altLang="zh-CN" dirty="0" smtClean="0"/>
          </a:p>
          <a:p>
            <a:pPr marL="0" indent="0">
              <a:buNone/>
            </a:pPr>
            <a:r>
              <a:rPr lang="zh-CN" altLang="en-US" dirty="0" smtClean="0"/>
              <a:t>叫制和是否提交到服务端没有任何关系的。叫制只是多打个票出来。</a:t>
            </a:r>
            <a:endParaRPr lang="en-US" altLang="zh-CN" dirty="0" smtClean="0"/>
          </a:p>
          <a:p>
            <a:pPr marL="0" indent="0">
              <a:buNone/>
            </a:pPr>
            <a:r>
              <a:rPr lang="zh-CN" altLang="en-US" dirty="0" smtClean="0"/>
              <a:t>不管是否叫制，终端都会继续推送订单到中心端。</a:t>
            </a:r>
            <a:endParaRPr lang="en-US" altLang="zh-CN" dirty="0" smtClean="0"/>
          </a:p>
          <a:p>
            <a:pPr marL="0" indent="0">
              <a:buNone/>
            </a:pPr>
            <a:r>
              <a:rPr lang="zh-CN" altLang="en-US" dirty="0" smtClean="0"/>
              <a:t>叫制是人工操作，有操作员决定是否打票，系统之前的实现方式是当终端连接总部端网络出问题的时候，终端上也显示提交成功，但终端一直再尝试提交，所以订单就具有延迟性。</a:t>
            </a:r>
            <a:endParaRPr lang="en-US" altLang="zh-CN" dirty="0" smtClean="0"/>
          </a:p>
          <a:p>
            <a:pPr marL="0" indent="0">
              <a:buNone/>
            </a:pPr>
            <a:endParaRPr lang="en-US" altLang="zh-CN" dirty="0" smtClean="0"/>
          </a:p>
          <a:p>
            <a:pPr marL="0" indent="0">
              <a:buNone/>
            </a:pPr>
            <a:r>
              <a:rPr lang="zh-CN" altLang="en-US" dirty="0" smtClean="0"/>
              <a:t>新的方案在提交发现后台无法提交的时候，需要给操作员两个选择：</a:t>
            </a:r>
            <a:r>
              <a:rPr lang="en-US" altLang="zh-CN" dirty="0" smtClean="0"/>
              <a:t>1.</a:t>
            </a:r>
            <a:r>
              <a:rPr lang="zh-CN" altLang="en-US" dirty="0" smtClean="0"/>
              <a:t>继续提交；</a:t>
            </a:r>
            <a:r>
              <a:rPr lang="en-US" altLang="zh-CN" dirty="0" smtClean="0"/>
              <a:t>2.</a:t>
            </a:r>
            <a:r>
              <a:rPr lang="zh-CN" altLang="en-US" dirty="0" smtClean="0"/>
              <a:t>叫制（后台继续提交，终端打印出来小票）；</a:t>
            </a:r>
            <a:endParaRPr lang="en-US" altLang="zh-CN" dirty="0" smtClean="0"/>
          </a:p>
          <a:p>
            <a:pPr marL="0" indent="0">
              <a:buNone/>
            </a:pPr>
            <a:endParaRPr lang="en-US" altLang="zh-CN" dirty="0" smtClean="0"/>
          </a:p>
          <a:p>
            <a:pPr marL="0" indent="0">
              <a:buNone/>
            </a:pPr>
            <a:r>
              <a:rPr lang="zh-CN" altLang="en-US" dirty="0" smtClean="0"/>
              <a:t>解决核心的问题是</a:t>
            </a:r>
            <a:endParaRPr lang="en-US" altLang="zh-CN" dirty="0" smtClean="0"/>
          </a:p>
          <a:p>
            <a:r>
              <a:rPr lang="en-US" altLang="zh-CN" sz="1400" b="1" dirty="0" smtClean="0"/>
              <a:t>1.</a:t>
            </a:r>
            <a:r>
              <a:rPr lang="zh-CN" altLang="en-US" sz="1400" b="1" dirty="0" smtClean="0"/>
              <a:t>报文系统乱序的时候</a:t>
            </a:r>
            <a:r>
              <a:rPr lang="en-US" altLang="zh-CN" sz="1400" b="1" dirty="0" smtClean="0"/>
              <a:t>KDS</a:t>
            </a:r>
            <a:r>
              <a:rPr lang="zh-CN" altLang="en-US" sz="1400" b="1" dirty="0" smtClean="0"/>
              <a:t>如何上屏？目前没有重现，是断网的时候我们并没有重推，现在的方案都涉及到重推，所以肯定会出现类似情况</a:t>
            </a:r>
            <a:endParaRPr lang="en-US" altLang="zh-CN" sz="1400" b="1" dirty="0" smtClean="0"/>
          </a:p>
          <a:p>
            <a:r>
              <a:rPr lang="en-US" altLang="zh-CN" sz="1400" b="1" dirty="0" smtClean="0"/>
              <a:t>2.</a:t>
            </a:r>
            <a:r>
              <a:rPr lang="zh-CN" altLang="en-US" sz="1400" b="1" dirty="0" smtClean="0"/>
              <a:t>打票和重试，重试报文厨房如何识别这个是已经打票的了；</a:t>
            </a:r>
            <a:endParaRPr lang="en-US" altLang="zh-CN" sz="1400" b="1" dirty="0" smtClean="0"/>
          </a:p>
          <a:p>
            <a:endParaRPr lang="en-US" altLang="zh-CN" sz="1400" b="1" dirty="0" smtClean="0"/>
          </a:p>
          <a:p>
            <a:endParaRPr lang="en-US" altLang="zh-CN" sz="1400" b="1" dirty="0" smtClean="0"/>
          </a:p>
          <a:p>
            <a:pPr marL="0" indent="0">
              <a:buNone/>
            </a:pPr>
            <a:r>
              <a:rPr lang="en-US" altLang="zh-CN" sz="1400" b="1" dirty="0" err="1" smtClean="0"/>
              <a:t>counter_order_oc</a:t>
            </a:r>
            <a:r>
              <a:rPr lang="zh-CN" altLang="en-US" sz="1400" b="1" dirty="0" smtClean="0"/>
              <a:t>用来打票，当打票操作成功后，</a:t>
            </a:r>
            <a:r>
              <a:rPr lang="en-US" altLang="zh-CN" sz="1400" b="1" dirty="0" err="1" smtClean="0"/>
              <a:t>counter_order_kds</a:t>
            </a:r>
            <a:r>
              <a:rPr lang="zh-CN" altLang="en-US" sz="1400" b="1" dirty="0" smtClean="0"/>
              <a:t>报文持续往总部端推送的时候需要修改状态（状态改成</a:t>
            </a:r>
            <a:r>
              <a:rPr lang="zh-CN" altLang="en-US" sz="1400" b="1" dirty="0" smtClean="0">
                <a:solidFill>
                  <a:srgbClr val="FF0000"/>
                </a:solidFill>
              </a:rPr>
              <a:t>已出票</a:t>
            </a:r>
            <a:r>
              <a:rPr lang="zh-CN" altLang="en-US" sz="1400" b="1" dirty="0" smtClean="0"/>
              <a:t>），修改状态由终端来修改；</a:t>
            </a:r>
            <a:endParaRPr lang="en-US" altLang="zh-CN" sz="1400" b="1" dirty="0" smtClean="0"/>
          </a:p>
          <a:p>
            <a:pPr marL="0" indent="0">
              <a:buNone/>
            </a:pPr>
            <a:endParaRPr lang="en-US" altLang="zh-CN" sz="1400" b="1" dirty="0" smtClean="0"/>
          </a:p>
          <a:p>
            <a:pPr marL="0" indent="0">
              <a:buNone/>
            </a:pPr>
            <a:r>
              <a:rPr lang="en-US" altLang="zh-CN" sz="1400" dirty="0" err="1" smtClean="0"/>
              <a:t>Mpos</a:t>
            </a:r>
            <a:r>
              <a:rPr lang="zh-CN" altLang="en-US" sz="1400" dirty="0" smtClean="0"/>
              <a:t>叫制</a:t>
            </a:r>
            <a:r>
              <a:rPr lang="en-US" altLang="zh-CN" sz="1400" dirty="0" smtClean="0"/>
              <a:t>-&gt;</a:t>
            </a:r>
            <a:endParaRPr lang="zh-CN" altLang="en-US" sz="1400"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叫制之后，</a:t>
            </a:r>
            <a:r>
              <a:rPr lang="en-US" altLang="zh-CN" dirty="0" err="1" smtClean="0"/>
              <a:t>mpos</a:t>
            </a:r>
            <a:r>
              <a:rPr lang="zh-CN" altLang="en-US" dirty="0" smtClean="0"/>
              <a:t>一直往总部端发送消息</a:t>
            </a:r>
            <a:endParaRPr lang="en-US" altLang="zh-CN" dirty="0" smtClean="0"/>
          </a:p>
          <a:p>
            <a:pPr marL="0" indent="0">
              <a:buNone/>
            </a:pPr>
            <a:r>
              <a:rPr lang="zh-CN" altLang="en-US" dirty="0" smtClean="0"/>
              <a:t>不管网络有没有问题 </a:t>
            </a:r>
            <a:r>
              <a:rPr lang="en-US" altLang="zh-CN" dirty="0" err="1" smtClean="0"/>
              <a:t>mpos</a:t>
            </a:r>
            <a:r>
              <a:rPr lang="en-US" altLang="zh-CN" dirty="0" smtClean="0"/>
              <a:t> </a:t>
            </a:r>
            <a:r>
              <a:rPr lang="zh-CN" altLang="en-US" dirty="0" smtClean="0"/>
              <a:t>都会显示提交成功</a:t>
            </a:r>
            <a:endParaRPr lang="en-US" altLang="zh-CN" dirty="0" smtClean="0"/>
          </a:p>
          <a:p>
            <a:pPr marL="0" indent="0">
              <a:buNone/>
            </a:pPr>
            <a:endParaRPr lang="en-US" altLang="zh-CN" dirty="0" smtClean="0"/>
          </a:p>
          <a:p>
            <a:pPr marL="0" indent="0">
              <a:buNone/>
            </a:pPr>
            <a:r>
              <a:rPr lang="zh-CN" altLang="en-US" dirty="0" smtClean="0"/>
              <a:t>当叫制之后，报文设置为已经打票；</a:t>
            </a:r>
            <a:endParaRPr lang="en-US" altLang="zh-CN" dirty="0" smtClean="0"/>
          </a:p>
          <a:p>
            <a:pPr marL="0" indent="0">
              <a:buNone/>
            </a:pPr>
            <a:r>
              <a:rPr lang="en-US" altLang="zh-CN" dirty="0" err="1" smtClean="0"/>
              <a:t>Counter_order_kds</a:t>
            </a:r>
            <a:r>
              <a:rPr lang="zh-CN" altLang="en-US" dirty="0" smtClean="0"/>
              <a:t>需要设置已经打票；</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只要终端和总部端是断网的情况下都是无法提交订单的。</a:t>
            </a:r>
            <a:endParaRPr lang="en-US" altLang="zh-CN" dirty="0" smtClean="0"/>
          </a:p>
          <a:p>
            <a:pPr marL="0" indent="0">
              <a:buNone/>
            </a:pPr>
            <a:r>
              <a:rPr lang="zh-CN" altLang="en-US" dirty="0" smtClean="0"/>
              <a:t>之前的处理逻辑是：终端</a:t>
            </a:r>
            <a:endParaRPr lang="zh-CN" altLang="en-US" dirty="0"/>
          </a:p>
        </p:txBody>
      </p:sp>
    </p:spTree>
    <p:extLst>
      <p:ext uri="{BB962C8B-B14F-4D97-AF65-F5344CB8AC3E}">
        <p14:creationId xmlns:p14="http://schemas.microsoft.com/office/powerpoint/2010/main" val="959245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实现思路（餐厅端到</a:t>
            </a:r>
            <a:r>
              <a:rPr lang="en-US" altLang="zh-CN" dirty="0" smtClean="0"/>
              <a:t>KDS</a:t>
            </a:r>
            <a:r>
              <a:rPr lang="zh-CN" altLang="en-US" dirty="0" smtClean="0"/>
              <a:t>不可用，这个解决思路就是通过银二代出票）：</a:t>
            </a:r>
            <a:endParaRPr lang="en-US" altLang="zh-CN" dirty="0" smtClean="0"/>
          </a:p>
          <a:p>
            <a:pPr marL="0" indent="0">
              <a:buNone/>
            </a:pPr>
            <a:r>
              <a:rPr lang="en-US" altLang="zh-CN" dirty="0" smtClean="0"/>
              <a:t>1.</a:t>
            </a:r>
            <a:r>
              <a:rPr lang="zh-CN" altLang="en-US" dirty="0" smtClean="0"/>
              <a:t>总部端封装一层接口，改接口调用</a:t>
            </a:r>
            <a:r>
              <a:rPr lang="en-US" altLang="zh-CN" dirty="0" smtClean="0"/>
              <a:t>OC</a:t>
            </a:r>
            <a:r>
              <a:rPr lang="zh-CN" altLang="en-US" dirty="0" smtClean="0"/>
              <a:t>异常下单接口；</a:t>
            </a:r>
            <a:endParaRPr lang="en-US" altLang="zh-CN" dirty="0" smtClean="0"/>
          </a:p>
          <a:p>
            <a:pPr marL="0" indent="0">
              <a:buNone/>
            </a:pPr>
            <a:r>
              <a:rPr lang="en-US" altLang="zh-CN" dirty="0" smtClean="0"/>
              <a:t>2.</a:t>
            </a:r>
            <a:r>
              <a:rPr lang="zh-CN" altLang="en-US" dirty="0" smtClean="0"/>
              <a:t>餐厅端调用总部端接口成功之后，由餐厅端持续像</a:t>
            </a:r>
            <a:r>
              <a:rPr lang="en-US" altLang="zh-CN" dirty="0" smtClean="0"/>
              <a:t>KDS</a:t>
            </a:r>
            <a:r>
              <a:rPr lang="zh-CN" altLang="en-US" dirty="0" smtClean="0"/>
              <a:t>推送报文，推送前，需要将状态改成已出票状态；</a:t>
            </a:r>
            <a:endParaRPr lang="en-US" altLang="zh-CN" dirty="0" smtClean="0"/>
          </a:p>
          <a:p>
            <a:pPr marL="0" indent="0">
              <a:buNone/>
            </a:pPr>
            <a:endParaRPr lang="en-US" altLang="zh-CN" dirty="0" smtClean="0"/>
          </a:p>
          <a:p>
            <a:pPr marL="0" indent="0">
              <a:buNone/>
            </a:pPr>
            <a:r>
              <a:rPr lang="en-US" altLang="zh-CN" dirty="0" smtClean="0"/>
              <a:t>Counter</a:t>
            </a:r>
            <a:r>
              <a:rPr lang="zh-CN" altLang="en-US" dirty="0" smtClean="0"/>
              <a:t>目前都是单向调用的，由</a:t>
            </a:r>
            <a:r>
              <a:rPr lang="en-US" altLang="zh-CN" dirty="0" smtClean="0"/>
              <a:t>counter</a:t>
            </a:r>
            <a:r>
              <a:rPr lang="zh-CN" altLang="en-US" dirty="0" smtClean="0"/>
              <a:t>调用餐厅端；</a:t>
            </a:r>
            <a:endParaRPr lang="en-US" altLang="zh-CN" dirty="0" smtClean="0"/>
          </a:p>
          <a:p>
            <a:pPr marL="0" indent="0">
              <a:buNone/>
            </a:pPr>
            <a:endParaRPr lang="en-US" altLang="zh-CN" dirty="0" smtClean="0"/>
          </a:p>
          <a:p>
            <a:pPr marL="0" indent="0">
              <a:buNone/>
            </a:pPr>
            <a:r>
              <a:rPr lang="zh-CN" altLang="en-US" dirty="0" smtClean="0"/>
              <a:t>餐厅端收到了银二代的订单 但餐厅端无法给</a:t>
            </a:r>
            <a:r>
              <a:rPr lang="en-US" altLang="zh-CN" dirty="0" smtClean="0"/>
              <a:t>KSD</a:t>
            </a:r>
            <a:r>
              <a:rPr lang="zh-CN" altLang="en-US" dirty="0" smtClean="0"/>
              <a:t>推送，需要考虑的场景</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异常下单</a:t>
            </a:r>
            <a:r>
              <a:rPr lang="en-US" altLang="zh-CN" dirty="0" smtClean="0"/>
              <a:t>-&gt;</a:t>
            </a:r>
            <a:r>
              <a:rPr lang="zh-CN" altLang="en-US" dirty="0" smtClean="0"/>
              <a:t>银二代打票</a:t>
            </a:r>
            <a:r>
              <a:rPr lang="en-US" altLang="zh-CN" dirty="0" smtClean="0"/>
              <a:t>-&gt;</a:t>
            </a:r>
            <a:r>
              <a:rPr lang="zh-CN" altLang="en-US" dirty="0" smtClean="0"/>
              <a:t>银二代重试推送餐厅端成功</a:t>
            </a:r>
            <a:r>
              <a:rPr lang="en-US" altLang="zh-CN" dirty="0" smtClean="0"/>
              <a:t>-&gt;</a:t>
            </a:r>
            <a:r>
              <a:rPr lang="zh-CN" altLang="en-US" dirty="0" smtClean="0"/>
              <a:t>餐厅端推送到</a:t>
            </a:r>
            <a:r>
              <a:rPr lang="en-US" altLang="zh-CN" dirty="0" smtClean="0"/>
              <a:t>KDS</a:t>
            </a:r>
            <a:r>
              <a:rPr lang="zh-CN" altLang="en-US" dirty="0" smtClean="0"/>
              <a:t>推送不成功的情况，这种情况就不再需要餐厅端推到总部端再到银二代打票了，继续重试就行了</a:t>
            </a:r>
            <a:endParaRPr lang="en-US" altLang="zh-CN" dirty="0" smtClean="0"/>
          </a:p>
          <a:p>
            <a:pPr marL="0" indent="0">
              <a:buNone/>
            </a:pPr>
            <a:r>
              <a:rPr lang="en-US" altLang="zh-CN" dirty="0" err="1" smtClean="0"/>
              <a:t>Mpos</a:t>
            </a:r>
            <a:r>
              <a:rPr lang="zh-CN" altLang="en-US" dirty="0" smtClean="0"/>
              <a:t>做了叫制</a:t>
            </a:r>
            <a:r>
              <a:rPr lang="en-US" altLang="zh-CN" dirty="0" smtClean="0"/>
              <a:t>-&gt;</a:t>
            </a:r>
            <a:r>
              <a:rPr lang="en-US" altLang="zh-CN" dirty="0" err="1" smtClean="0"/>
              <a:t>mpos</a:t>
            </a:r>
            <a:r>
              <a:rPr lang="zh-CN" altLang="en-US" dirty="0" smtClean="0"/>
              <a:t>网络通了后，订单会到总部端</a:t>
            </a:r>
            <a:r>
              <a:rPr lang="en-US" altLang="zh-CN" dirty="0" smtClean="0"/>
              <a:t>-&gt;</a:t>
            </a:r>
            <a:r>
              <a:rPr lang="zh-CN" altLang="en-US" dirty="0" smtClean="0"/>
              <a:t>总部端推送到餐厅端</a:t>
            </a:r>
            <a:r>
              <a:rPr lang="en-US" altLang="zh-CN" dirty="0" smtClean="0"/>
              <a:t>-&gt;</a:t>
            </a:r>
            <a:r>
              <a:rPr lang="zh-CN" altLang="en-US" dirty="0" smtClean="0"/>
              <a:t>餐厅端推送</a:t>
            </a:r>
            <a:r>
              <a:rPr lang="en-US" altLang="zh-CN" dirty="0" smtClean="0"/>
              <a:t>KDS</a:t>
            </a:r>
            <a:r>
              <a:rPr lang="zh-CN" altLang="en-US" dirty="0" smtClean="0"/>
              <a:t>不成功后，情况同上</a:t>
            </a:r>
            <a:endParaRPr lang="en-US" altLang="zh-CN" dirty="0" smtClean="0"/>
          </a:p>
          <a:p>
            <a:pPr marL="0" indent="0">
              <a:buNone/>
            </a:pPr>
            <a:r>
              <a:rPr lang="en-US" altLang="zh-CN" dirty="0" smtClean="0"/>
              <a:t>                                                                               -&gt;</a:t>
            </a:r>
            <a:r>
              <a:rPr lang="zh-CN" altLang="en-US" dirty="0" smtClean="0"/>
              <a:t>总部端异常下单不需要再走了，情况也同上类似</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总结来说，可以先判断下当前订单的状态是否是已出票，如果是，就重试即可；</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089706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a:t>
            </a:r>
            <a:r>
              <a:rPr lang="zh-CN" altLang="en-US" dirty="0" smtClean="0"/>
              <a:t>时间戳；</a:t>
            </a:r>
            <a:endParaRPr lang="en-US" altLang="zh-CN" dirty="0" smtClean="0"/>
          </a:p>
          <a:p>
            <a:pPr marL="0" indent="0">
              <a:buNone/>
            </a:pPr>
            <a:r>
              <a:rPr lang="en-US" altLang="zh-CN" dirty="0" smtClean="0"/>
              <a:t>2.</a:t>
            </a:r>
            <a:r>
              <a:rPr lang="zh-CN" altLang="en-US" dirty="0" smtClean="0"/>
              <a:t>本次更新，识别要上屏的内容，识别异常品项；</a:t>
            </a:r>
            <a:endParaRPr lang="en-US" altLang="zh-CN" dirty="0" smtClean="0"/>
          </a:p>
          <a:p>
            <a:pPr marL="0" indent="0">
              <a:buNone/>
            </a:pPr>
            <a:r>
              <a:rPr lang="en-US" altLang="zh-CN" dirty="0" smtClean="0"/>
              <a:t>3.</a:t>
            </a:r>
            <a:r>
              <a:rPr lang="zh-CN" altLang="en-US" dirty="0" smtClean="0"/>
              <a:t>本次修改内容（</a:t>
            </a:r>
            <a:r>
              <a:rPr lang="en-US" altLang="zh-CN" dirty="0" smtClean="0"/>
              <a:t>1</a:t>
            </a:r>
            <a:r>
              <a:rPr lang="zh-CN" altLang="en-US" dirty="0" smtClean="0"/>
              <a:t>个小时之后）；</a:t>
            </a:r>
            <a:endParaRPr lang="en-US" altLang="zh-CN" dirty="0" smtClean="0"/>
          </a:p>
        </p:txBody>
      </p:sp>
    </p:spTree>
    <p:extLst>
      <p:ext uri="{BB962C8B-B14F-4D97-AF65-F5344CB8AC3E}">
        <p14:creationId xmlns:p14="http://schemas.microsoft.com/office/powerpoint/2010/main" val="330553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a:t>
            </a:r>
            <a:r>
              <a:rPr lang="zh-CN" altLang="en-US" dirty="0" smtClean="0"/>
              <a:t>时间戳；</a:t>
            </a:r>
            <a:endParaRPr lang="en-US" altLang="zh-CN" dirty="0" smtClean="0"/>
          </a:p>
          <a:p>
            <a:pPr marL="0" indent="0">
              <a:buNone/>
            </a:pPr>
            <a:r>
              <a:rPr lang="en-US" altLang="zh-CN" dirty="0" smtClean="0"/>
              <a:t>2.</a:t>
            </a:r>
            <a:r>
              <a:rPr lang="zh-CN" altLang="en-US" dirty="0" smtClean="0"/>
              <a:t>本次更新，识别要上屏的内容，识别异常品项；</a:t>
            </a:r>
            <a:endParaRPr lang="en-US" altLang="zh-CN" dirty="0" smtClean="0"/>
          </a:p>
          <a:p>
            <a:pPr marL="0" indent="0">
              <a:buNone/>
            </a:pPr>
            <a:r>
              <a:rPr lang="en-US" altLang="zh-CN" dirty="0" smtClean="0"/>
              <a:t>3.</a:t>
            </a:r>
            <a:r>
              <a:rPr lang="zh-CN" altLang="en-US" dirty="0" smtClean="0"/>
              <a:t>本次修改内容（</a:t>
            </a:r>
            <a:r>
              <a:rPr lang="en-US" altLang="zh-CN" dirty="0" smtClean="0"/>
              <a:t>1</a:t>
            </a:r>
            <a:r>
              <a:rPr lang="zh-CN" altLang="en-US" dirty="0" smtClean="0"/>
              <a:t>个小时之后）；</a:t>
            </a:r>
            <a:endParaRPr lang="en-US" altLang="zh-CN" dirty="0" smtClean="0"/>
          </a:p>
        </p:txBody>
      </p:sp>
    </p:spTree>
    <p:extLst>
      <p:ext uri="{BB962C8B-B14F-4D97-AF65-F5344CB8AC3E}">
        <p14:creationId xmlns:p14="http://schemas.microsoft.com/office/powerpoint/2010/main" val="4268817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实现思路（餐厅端到</a:t>
            </a:r>
            <a:r>
              <a:rPr lang="en-US" altLang="zh-CN" dirty="0" smtClean="0"/>
              <a:t>KDS</a:t>
            </a:r>
            <a:r>
              <a:rPr lang="zh-CN" altLang="en-US" dirty="0" smtClean="0"/>
              <a:t>不可用，这个解决思路就是通过银二代出票）：</a:t>
            </a:r>
            <a:endParaRPr lang="en-US" altLang="zh-CN" dirty="0" smtClean="0"/>
          </a:p>
          <a:p>
            <a:pPr marL="0" indent="0">
              <a:buNone/>
            </a:pPr>
            <a:r>
              <a:rPr lang="en-US" altLang="zh-CN" dirty="0" smtClean="0"/>
              <a:t>1.</a:t>
            </a:r>
            <a:r>
              <a:rPr lang="zh-CN" altLang="en-US" dirty="0" smtClean="0"/>
              <a:t>总部端封装一层接口，改接口调用</a:t>
            </a:r>
            <a:r>
              <a:rPr lang="en-US" altLang="zh-CN" dirty="0" smtClean="0"/>
              <a:t>OC</a:t>
            </a:r>
            <a:r>
              <a:rPr lang="zh-CN" altLang="en-US" dirty="0" smtClean="0"/>
              <a:t>异常下单接口；</a:t>
            </a:r>
            <a:endParaRPr lang="en-US" altLang="zh-CN" dirty="0" smtClean="0"/>
          </a:p>
          <a:p>
            <a:pPr marL="0" indent="0">
              <a:buNone/>
            </a:pPr>
            <a:r>
              <a:rPr lang="en-US" altLang="zh-CN" dirty="0" smtClean="0"/>
              <a:t>2.</a:t>
            </a:r>
            <a:r>
              <a:rPr lang="zh-CN" altLang="en-US" dirty="0" smtClean="0"/>
              <a:t>餐厅端调用总部端接口成功之后，由餐厅端持续像</a:t>
            </a:r>
            <a:r>
              <a:rPr lang="en-US" altLang="zh-CN" dirty="0" smtClean="0"/>
              <a:t>KDS</a:t>
            </a:r>
            <a:r>
              <a:rPr lang="zh-CN" altLang="en-US" dirty="0" smtClean="0"/>
              <a:t>推送报文，推送前，需要将状态改成已出票状态；</a:t>
            </a:r>
            <a:endParaRPr lang="en-US" altLang="zh-CN" dirty="0" smtClean="0"/>
          </a:p>
          <a:p>
            <a:pPr marL="0" indent="0">
              <a:buNone/>
            </a:pPr>
            <a:endParaRPr lang="en-US" altLang="zh-CN" dirty="0" smtClean="0"/>
          </a:p>
          <a:p>
            <a:pPr marL="0" indent="0">
              <a:buNone/>
            </a:pPr>
            <a:r>
              <a:rPr lang="en-US" altLang="zh-CN" dirty="0" smtClean="0"/>
              <a:t>Counter</a:t>
            </a:r>
            <a:r>
              <a:rPr lang="zh-CN" altLang="en-US" dirty="0" smtClean="0"/>
              <a:t>目前都是单向调用的，由</a:t>
            </a:r>
            <a:r>
              <a:rPr lang="en-US" altLang="zh-CN" dirty="0" smtClean="0"/>
              <a:t>counter</a:t>
            </a:r>
            <a:r>
              <a:rPr lang="zh-CN" altLang="en-US" dirty="0" smtClean="0"/>
              <a:t>调用餐厅端；</a:t>
            </a:r>
            <a:endParaRPr lang="en-US" altLang="zh-CN" dirty="0" smtClean="0"/>
          </a:p>
          <a:p>
            <a:pPr marL="0" indent="0">
              <a:buNone/>
            </a:pPr>
            <a:endParaRPr lang="en-US" altLang="zh-CN" dirty="0" smtClean="0"/>
          </a:p>
          <a:p>
            <a:pPr marL="0" indent="0">
              <a:buNone/>
            </a:pPr>
            <a:r>
              <a:rPr lang="zh-CN" altLang="en-US" dirty="0" smtClean="0"/>
              <a:t>餐厅端收到了银二代的订单 但餐厅端无法给</a:t>
            </a:r>
            <a:r>
              <a:rPr lang="en-US" altLang="zh-CN" dirty="0" smtClean="0"/>
              <a:t>KSD</a:t>
            </a:r>
            <a:r>
              <a:rPr lang="zh-CN" altLang="en-US" dirty="0" smtClean="0"/>
              <a:t>推送，需要考虑的场景</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异常下单</a:t>
            </a:r>
            <a:r>
              <a:rPr lang="en-US" altLang="zh-CN" dirty="0" smtClean="0"/>
              <a:t>-&gt;</a:t>
            </a:r>
            <a:r>
              <a:rPr lang="zh-CN" altLang="en-US" dirty="0" smtClean="0"/>
              <a:t>银二代打票</a:t>
            </a:r>
            <a:r>
              <a:rPr lang="en-US" altLang="zh-CN" dirty="0" smtClean="0"/>
              <a:t>-&gt;</a:t>
            </a:r>
            <a:r>
              <a:rPr lang="zh-CN" altLang="en-US" dirty="0" smtClean="0"/>
              <a:t>银二代重试推送餐厅端成功</a:t>
            </a:r>
            <a:r>
              <a:rPr lang="en-US" altLang="zh-CN" dirty="0" smtClean="0"/>
              <a:t>-&gt;</a:t>
            </a:r>
            <a:r>
              <a:rPr lang="zh-CN" altLang="en-US" dirty="0" smtClean="0"/>
              <a:t>餐厅端推送到</a:t>
            </a:r>
            <a:r>
              <a:rPr lang="en-US" altLang="zh-CN" dirty="0" smtClean="0"/>
              <a:t>KDS</a:t>
            </a:r>
            <a:r>
              <a:rPr lang="zh-CN" altLang="en-US" dirty="0" smtClean="0"/>
              <a:t>推送不成功的情况，这种情况就不再需要餐厅端推到总部端再到银二代打票了，继续重试就行了</a:t>
            </a:r>
            <a:endParaRPr lang="en-US" altLang="zh-CN" dirty="0" smtClean="0"/>
          </a:p>
          <a:p>
            <a:pPr marL="0" indent="0">
              <a:buNone/>
            </a:pPr>
            <a:r>
              <a:rPr lang="en-US" altLang="zh-CN" dirty="0" err="1" smtClean="0"/>
              <a:t>Mpos</a:t>
            </a:r>
            <a:r>
              <a:rPr lang="zh-CN" altLang="en-US" dirty="0" smtClean="0"/>
              <a:t>做了叫制</a:t>
            </a:r>
            <a:r>
              <a:rPr lang="en-US" altLang="zh-CN" dirty="0" smtClean="0"/>
              <a:t>-&gt;</a:t>
            </a:r>
            <a:r>
              <a:rPr lang="en-US" altLang="zh-CN" dirty="0" err="1" smtClean="0"/>
              <a:t>mpos</a:t>
            </a:r>
            <a:r>
              <a:rPr lang="zh-CN" altLang="en-US" dirty="0" smtClean="0"/>
              <a:t>网络通了后，订单会到总部端</a:t>
            </a:r>
            <a:r>
              <a:rPr lang="en-US" altLang="zh-CN" dirty="0" smtClean="0"/>
              <a:t>-&gt;</a:t>
            </a:r>
            <a:r>
              <a:rPr lang="zh-CN" altLang="en-US" dirty="0" smtClean="0"/>
              <a:t>总部端推送到餐厅端</a:t>
            </a:r>
            <a:r>
              <a:rPr lang="en-US" altLang="zh-CN" dirty="0" smtClean="0"/>
              <a:t>-&gt;</a:t>
            </a:r>
            <a:r>
              <a:rPr lang="zh-CN" altLang="en-US" dirty="0" smtClean="0"/>
              <a:t>餐厅端推送</a:t>
            </a:r>
            <a:r>
              <a:rPr lang="en-US" altLang="zh-CN" dirty="0" smtClean="0"/>
              <a:t>KDS</a:t>
            </a:r>
            <a:r>
              <a:rPr lang="zh-CN" altLang="en-US" dirty="0" smtClean="0"/>
              <a:t>不成功后，情况同上</a:t>
            </a:r>
            <a:endParaRPr lang="en-US" altLang="zh-CN" dirty="0" smtClean="0"/>
          </a:p>
          <a:p>
            <a:pPr marL="0" indent="0">
              <a:buNone/>
            </a:pPr>
            <a:r>
              <a:rPr lang="en-US" altLang="zh-CN" dirty="0" smtClean="0"/>
              <a:t>                                                                               -&gt;</a:t>
            </a:r>
            <a:r>
              <a:rPr lang="zh-CN" altLang="en-US" dirty="0" smtClean="0"/>
              <a:t>总部端异常下单不需要再走了，情况也同上类似</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总结来说，可以先判断下当前订单的状态是否是已出票，如果是，就重试即可；</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24309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实现思路（餐厅端到</a:t>
            </a:r>
            <a:r>
              <a:rPr lang="en-US" altLang="zh-CN" dirty="0" smtClean="0"/>
              <a:t>KDS</a:t>
            </a:r>
            <a:r>
              <a:rPr lang="zh-CN" altLang="en-US" dirty="0" smtClean="0"/>
              <a:t>不可用，这个解决思路就是通过银二代出票）：</a:t>
            </a:r>
            <a:endParaRPr lang="en-US" altLang="zh-CN" dirty="0" smtClean="0"/>
          </a:p>
          <a:p>
            <a:pPr marL="0" indent="0">
              <a:buNone/>
            </a:pPr>
            <a:r>
              <a:rPr lang="en-US" altLang="zh-CN" dirty="0" smtClean="0"/>
              <a:t>1.</a:t>
            </a:r>
            <a:r>
              <a:rPr lang="zh-CN" altLang="en-US" dirty="0" smtClean="0"/>
              <a:t>总部端封装一层接口，改接口调用</a:t>
            </a:r>
            <a:r>
              <a:rPr lang="en-US" altLang="zh-CN" dirty="0" smtClean="0"/>
              <a:t>OC</a:t>
            </a:r>
            <a:r>
              <a:rPr lang="zh-CN" altLang="en-US" dirty="0" smtClean="0"/>
              <a:t>异常下单接口；</a:t>
            </a:r>
            <a:endParaRPr lang="en-US" altLang="zh-CN" dirty="0" smtClean="0"/>
          </a:p>
          <a:p>
            <a:pPr marL="0" indent="0">
              <a:buNone/>
            </a:pPr>
            <a:r>
              <a:rPr lang="en-US" altLang="zh-CN" dirty="0" smtClean="0"/>
              <a:t>2.</a:t>
            </a:r>
            <a:r>
              <a:rPr lang="zh-CN" altLang="en-US" dirty="0" smtClean="0"/>
              <a:t>餐厅端调用总部端接口成功之后，由餐厅端持续像</a:t>
            </a:r>
            <a:r>
              <a:rPr lang="en-US" altLang="zh-CN" dirty="0" smtClean="0"/>
              <a:t>KDS</a:t>
            </a:r>
            <a:r>
              <a:rPr lang="zh-CN" altLang="en-US" dirty="0" smtClean="0"/>
              <a:t>推送报文，推送前，需要将状态改成已出票状态；</a:t>
            </a:r>
            <a:endParaRPr lang="en-US" altLang="zh-CN" dirty="0" smtClean="0"/>
          </a:p>
          <a:p>
            <a:pPr marL="0" indent="0">
              <a:buNone/>
            </a:pPr>
            <a:endParaRPr lang="en-US" altLang="zh-CN" dirty="0" smtClean="0"/>
          </a:p>
          <a:p>
            <a:pPr marL="0" indent="0">
              <a:buNone/>
            </a:pPr>
            <a:r>
              <a:rPr lang="en-US" altLang="zh-CN" dirty="0" smtClean="0"/>
              <a:t>Counter</a:t>
            </a:r>
            <a:r>
              <a:rPr lang="zh-CN" altLang="en-US" dirty="0" smtClean="0"/>
              <a:t>目前都是单向调用的，由</a:t>
            </a:r>
            <a:r>
              <a:rPr lang="en-US" altLang="zh-CN" dirty="0" smtClean="0"/>
              <a:t>counter</a:t>
            </a:r>
            <a:r>
              <a:rPr lang="zh-CN" altLang="en-US" dirty="0" smtClean="0"/>
              <a:t>调用餐厅端；</a:t>
            </a:r>
            <a:endParaRPr lang="en-US" altLang="zh-CN" dirty="0" smtClean="0"/>
          </a:p>
          <a:p>
            <a:pPr marL="0" indent="0">
              <a:buNone/>
            </a:pPr>
            <a:endParaRPr lang="en-US" altLang="zh-CN" dirty="0" smtClean="0"/>
          </a:p>
          <a:p>
            <a:pPr marL="0" indent="0">
              <a:buNone/>
            </a:pPr>
            <a:r>
              <a:rPr lang="zh-CN" altLang="en-US" dirty="0" smtClean="0"/>
              <a:t>餐厅端收到了银二代的订单 但餐厅端无法给</a:t>
            </a:r>
            <a:r>
              <a:rPr lang="en-US" altLang="zh-CN" dirty="0" smtClean="0"/>
              <a:t>KSD</a:t>
            </a:r>
            <a:r>
              <a:rPr lang="zh-CN" altLang="en-US" dirty="0" smtClean="0"/>
              <a:t>推送，需要考虑的场景</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异常下单</a:t>
            </a:r>
            <a:r>
              <a:rPr lang="en-US" altLang="zh-CN" dirty="0" smtClean="0"/>
              <a:t>-&gt;</a:t>
            </a:r>
            <a:r>
              <a:rPr lang="zh-CN" altLang="en-US" dirty="0" smtClean="0"/>
              <a:t>银二代打票</a:t>
            </a:r>
            <a:r>
              <a:rPr lang="en-US" altLang="zh-CN" dirty="0" smtClean="0"/>
              <a:t>-&gt;</a:t>
            </a:r>
            <a:r>
              <a:rPr lang="zh-CN" altLang="en-US" dirty="0" smtClean="0"/>
              <a:t>银二代重试推送餐厅端成功</a:t>
            </a:r>
            <a:r>
              <a:rPr lang="en-US" altLang="zh-CN" dirty="0" smtClean="0"/>
              <a:t>-&gt;</a:t>
            </a:r>
            <a:r>
              <a:rPr lang="zh-CN" altLang="en-US" dirty="0" smtClean="0"/>
              <a:t>餐厅端推送到</a:t>
            </a:r>
            <a:r>
              <a:rPr lang="en-US" altLang="zh-CN" dirty="0" smtClean="0"/>
              <a:t>KDS</a:t>
            </a:r>
            <a:r>
              <a:rPr lang="zh-CN" altLang="en-US" dirty="0" smtClean="0"/>
              <a:t>推送不成功的情况，这种情况就不再需要餐厅端推到总部端再到银二代打票了，继续重试就行了</a:t>
            </a:r>
            <a:endParaRPr lang="en-US" altLang="zh-CN" dirty="0" smtClean="0"/>
          </a:p>
          <a:p>
            <a:pPr marL="0" indent="0">
              <a:buNone/>
            </a:pPr>
            <a:r>
              <a:rPr lang="en-US" altLang="zh-CN" dirty="0" err="1" smtClean="0"/>
              <a:t>Mpos</a:t>
            </a:r>
            <a:r>
              <a:rPr lang="zh-CN" altLang="en-US" dirty="0" smtClean="0"/>
              <a:t>做了叫制</a:t>
            </a:r>
            <a:r>
              <a:rPr lang="en-US" altLang="zh-CN" dirty="0" smtClean="0"/>
              <a:t>-&gt;</a:t>
            </a:r>
            <a:r>
              <a:rPr lang="en-US" altLang="zh-CN" dirty="0" err="1" smtClean="0"/>
              <a:t>mpos</a:t>
            </a:r>
            <a:r>
              <a:rPr lang="zh-CN" altLang="en-US" dirty="0" smtClean="0"/>
              <a:t>网络通了后，订单会到总部端</a:t>
            </a:r>
            <a:r>
              <a:rPr lang="en-US" altLang="zh-CN" dirty="0" smtClean="0"/>
              <a:t>-&gt;</a:t>
            </a:r>
            <a:r>
              <a:rPr lang="zh-CN" altLang="en-US" dirty="0" smtClean="0"/>
              <a:t>总部端推送到餐厅端</a:t>
            </a:r>
            <a:r>
              <a:rPr lang="en-US" altLang="zh-CN" dirty="0" smtClean="0"/>
              <a:t>-&gt;</a:t>
            </a:r>
            <a:r>
              <a:rPr lang="zh-CN" altLang="en-US" dirty="0" smtClean="0"/>
              <a:t>餐厅端推送</a:t>
            </a:r>
            <a:r>
              <a:rPr lang="en-US" altLang="zh-CN" dirty="0" smtClean="0"/>
              <a:t>KDS</a:t>
            </a:r>
            <a:r>
              <a:rPr lang="zh-CN" altLang="en-US" dirty="0" smtClean="0"/>
              <a:t>不成功后，情况同上</a:t>
            </a:r>
            <a:endParaRPr lang="en-US" altLang="zh-CN" dirty="0" smtClean="0"/>
          </a:p>
          <a:p>
            <a:pPr marL="0" indent="0">
              <a:buNone/>
            </a:pPr>
            <a:r>
              <a:rPr lang="en-US" altLang="zh-CN" dirty="0" smtClean="0"/>
              <a:t>                                                                               -&gt;</a:t>
            </a:r>
            <a:r>
              <a:rPr lang="zh-CN" altLang="en-US" dirty="0" smtClean="0"/>
              <a:t>总部端异常下单不需要再走了，情况也同上类似</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总结来说，可以先判断下当前订单的状态是否是已出票，如果是，就重试即可；</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4104463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需要同</a:t>
            </a:r>
            <a:r>
              <a:rPr lang="en-US" altLang="zh-CN" dirty="0" smtClean="0"/>
              <a:t>OC</a:t>
            </a:r>
            <a:r>
              <a:rPr lang="zh-CN" altLang="en-US" dirty="0" smtClean="0"/>
              <a:t>沟通：</a:t>
            </a:r>
            <a:endParaRPr lang="en-US" altLang="zh-CN" dirty="0" smtClean="0"/>
          </a:p>
          <a:p>
            <a:pPr marL="0" indent="0">
              <a:buNone/>
            </a:pPr>
            <a:r>
              <a:rPr lang="en-US" altLang="zh-CN" dirty="0" smtClean="0"/>
              <a:t>1.</a:t>
            </a:r>
            <a:r>
              <a:rPr lang="zh-CN" altLang="en-US" dirty="0" smtClean="0"/>
              <a:t>采用异常下单之后，数据推送到</a:t>
            </a:r>
            <a:r>
              <a:rPr lang="en-US" altLang="zh-CN" dirty="0" smtClean="0"/>
              <a:t>OC</a:t>
            </a:r>
            <a:r>
              <a:rPr lang="zh-CN" altLang="en-US" dirty="0" smtClean="0"/>
              <a:t>，银二代监听</a:t>
            </a:r>
            <a:r>
              <a:rPr lang="en-US" altLang="zh-CN" dirty="0" smtClean="0"/>
              <a:t>OC</a:t>
            </a:r>
            <a:r>
              <a:rPr lang="zh-CN" altLang="en-US" dirty="0" smtClean="0"/>
              <a:t>获取到订单报文；</a:t>
            </a:r>
            <a:endParaRPr lang="en-US" altLang="zh-CN" dirty="0" smtClean="0"/>
          </a:p>
          <a:p>
            <a:pPr marL="0" indent="0">
              <a:buNone/>
            </a:pPr>
            <a:r>
              <a:rPr lang="en-US" altLang="zh-CN" dirty="0" smtClean="0"/>
              <a:t>2.</a:t>
            </a:r>
            <a:r>
              <a:rPr lang="zh-CN" altLang="en-US" dirty="0" smtClean="0"/>
              <a:t>由</a:t>
            </a:r>
            <a:r>
              <a:rPr lang="en-US" altLang="zh-CN" dirty="0" smtClean="0"/>
              <a:t>OC</a:t>
            </a:r>
            <a:r>
              <a:rPr lang="zh-CN" altLang="en-US" dirty="0" smtClean="0"/>
              <a:t>来保证数据能够推送到有底座的银二代上；</a:t>
            </a:r>
            <a:endParaRPr lang="en-US" altLang="zh-CN" dirty="0" smtClean="0"/>
          </a:p>
          <a:p>
            <a:pPr marL="0" indent="0">
              <a:buNone/>
            </a:pPr>
            <a:r>
              <a:rPr lang="en-US" altLang="zh-CN" dirty="0" smtClean="0"/>
              <a:t>3.</a:t>
            </a:r>
            <a:r>
              <a:rPr lang="zh-CN" altLang="en-US" dirty="0" smtClean="0"/>
              <a:t>餐厅端提供接口，由银二代调用接口将数据传送到餐厅端； </a:t>
            </a:r>
            <a:r>
              <a:rPr lang="en-US" altLang="zh-CN" dirty="0" smtClean="0"/>
              <a:t>3.1</a:t>
            </a:r>
            <a:r>
              <a:rPr lang="zh-CN" altLang="en-US" dirty="0" smtClean="0"/>
              <a:t>假设接口调用失败（可以设置调用尝试次数），由银二代出小票，银二代继续像餐厅端推送订单报文，但该报文</a:t>
            </a:r>
            <a:r>
              <a:rPr lang="zh-CN" altLang="en-US" sz="1400" b="1" dirty="0" smtClean="0"/>
              <a:t>需要修改状态（状态改成</a:t>
            </a:r>
            <a:r>
              <a:rPr lang="zh-CN" altLang="en-US" sz="1400" b="1" dirty="0" smtClean="0">
                <a:solidFill>
                  <a:srgbClr val="FF0000"/>
                </a:solidFill>
              </a:rPr>
              <a:t>已出票</a:t>
            </a:r>
            <a:r>
              <a:rPr lang="zh-CN" altLang="en-US" sz="1400" b="1" dirty="0" smtClean="0"/>
              <a:t>），</a:t>
            </a:r>
            <a:endParaRPr lang="en-US" altLang="zh-CN" dirty="0" smtClean="0"/>
          </a:p>
          <a:p>
            <a:pPr marL="0" indent="0">
              <a:buNone/>
            </a:pPr>
            <a:r>
              <a:rPr lang="en-US" altLang="zh-CN" dirty="0" smtClean="0"/>
              <a:t>4.</a:t>
            </a:r>
            <a:r>
              <a:rPr lang="zh-CN" altLang="en-US" dirty="0" smtClean="0"/>
              <a:t>餐厅端再将数据推给</a:t>
            </a:r>
            <a:r>
              <a:rPr lang="en-US" altLang="zh-CN" dirty="0" smtClean="0"/>
              <a:t>KDS</a:t>
            </a:r>
            <a:r>
              <a:rPr lang="zh-CN" altLang="en-US" dirty="0" smtClean="0"/>
              <a:t>上屏</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由于网络不通，</a:t>
            </a:r>
            <a:r>
              <a:rPr lang="en-US" altLang="zh-CN" dirty="0" err="1" smtClean="0"/>
              <a:t>Counter_order_kds</a:t>
            </a:r>
            <a:r>
              <a:rPr lang="zh-CN" altLang="en-US" dirty="0" smtClean="0"/>
              <a:t>通过该方案下来后，但</a:t>
            </a:r>
            <a:r>
              <a:rPr lang="en-US" altLang="zh-CN" dirty="0" err="1" smtClean="0"/>
              <a:t>kds_order_oc</a:t>
            </a:r>
            <a:r>
              <a:rPr lang="zh-CN" altLang="en-US" dirty="0" smtClean="0"/>
              <a:t>报文无法上传上去，这个报文包括两种场景：</a:t>
            </a:r>
            <a:endParaRPr lang="en-US" altLang="zh-CN" dirty="0" smtClean="0"/>
          </a:p>
          <a:p>
            <a:pPr marL="0" indent="0">
              <a:buNone/>
            </a:pPr>
            <a:r>
              <a:rPr lang="en-US" altLang="zh-CN" dirty="0" smtClean="0"/>
              <a:t>1.</a:t>
            </a:r>
            <a:r>
              <a:rPr lang="zh-CN" altLang="en-US" dirty="0" smtClean="0"/>
              <a:t>下新单回传，</a:t>
            </a:r>
            <a:r>
              <a:rPr lang="en-US" altLang="zh-CN" dirty="0" smtClean="0"/>
              <a:t>OC</a:t>
            </a:r>
            <a:r>
              <a:rPr lang="zh-CN" altLang="en-US" dirty="0" smtClean="0"/>
              <a:t>应该有超时机制，如果超时，自动回推送结账单下来；</a:t>
            </a:r>
            <a:endParaRPr lang="en-US" altLang="zh-CN" dirty="0" smtClean="0"/>
          </a:p>
          <a:p>
            <a:pPr marL="0" indent="0">
              <a:buNone/>
            </a:pPr>
            <a:r>
              <a:rPr lang="en-US" altLang="zh-CN" dirty="0" smtClean="0"/>
              <a:t>2.</a:t>
            </a:r>
            <a:r>
              <a:rPr lang="zh-CN" altLang="en-US" b="1" dirty="0" smtClean="0"/>
              <a:t>下结账单，需要同</a:t>
            </a:r>
            <a:r>
              <a:rPr lang="en-US" altLang="zh-CN" b="1" dirty="0" smtClean="0"/>
              <a:t>OC</a:t>
            </a:r>
            <a:r>
              <a:rPr lang="zh-CN" altLang="en-US" b="1" dirty="0" smtClean="0"/>
              <a:t>讨论影响在哪里？？</a:t>
            </a:r>
            <a:endParaRPr lang="en-US" altLang="zh-CN" b="1" dirty="0" smtClean="0"/>
          </a:p>
          <a:p>
            <a:pPr marL="0" indent="0">
              <a:buNone/>
            </a:pPr>
            <a:endParaRPr lang="en-US" altLang="zh-CN" b="1" dirty="0" smtClean="0"/>
          </a:p>
          <a:p>
            <a:pPr marL="0" indent="0">
              <a:buNone/>
            </a:pPr>
            <a:r>
              <a:rPr lang="zh-CN" altLang="en-US" b="1" dirty="0" smtClean="0"/>
              <a:t>两个报文会推送到备份下单渠道，一个是</a:t>
            </a:r>
            <a:r>
              <a:rPr lang="en-US" altLang="zh-CN" b="1" dirty="0" err="1" smtClean="0"/>
              <a:t>counter_order_oc</a:t>
            </a:r>
            <a:r>
              <a:rPr lang="zh-CN" altLang="en-US" b="1" dirty="0" smtClean="0"/>
              <a:t>一个是</a:t>
            </a:r>
            <a:r>
              <a:rPr lang="en-US" altLang="zh-CN" b="1" dirty="0" err="1" smtClean="0"/>
              <a:t>counter_order_kds</a:t>
            </a:r>
            <a:r>
              <a:rPr lang="en-US" altLang="zh-CN" b="1" dirty="0" smtClean="0"/>
              <a:t> </a:t>
            </a:r>
            <a:r>
              <a:rPr lang="zh-CN" altLang="en-US" b="1" dirty="0" smtClean="0"/>
              <a:t>如果备份下单渠道推送餐厅端失败，</a:t>
            </a:r>
            <a:r>
              <a:rPr lang="en-US" altLang="zh-CN" b="1" dirty="0" err="1" smtClean="0"/>
              <a:t>counter_order_oc</a:t>
            </a:r>
            <a:r>
              <a:rPr lang="zh-CN" altLang="en-US" b="1" dirty="0" smtClean="0"/>
              <a:t>不用再继续推送，但</a:t>
            </a:r>
            <a:r>
              <a:rPr lang="en-US" altLang="zh-CN" b="1" dirty="0" err="1" smtClean="0"/>
              <a:t>counter_order_kds</a:t>
            </a:r>
            <a:r>
              <a:rPr lang="zh-CN" altLang="en-US" b="1" dirty="0" smtClean="0"/>
              <a:t>需要出小票，</a:t>
            </a:r>
            <a:r>
              <a:rPr lang="zh-CN" altLang="en-US" sz="1400" b="1" dirty="0" smtClean="0"/>
              <a:t>需要修改状态（状态改成</a:t>
            </a:r>
            <a:r>
              <a:rPr lang="zh-CN" altLang="en-US" sz="1400" b="1" dirty="0" smtClean="0">
                <a:solidFill>
                  <a:srgbClr val="FF0000"/>
                </a:solidFill>
              </a:rPr>
              <a:t>已出票</a:t>
            </a:r>
            <a:r>
              <a:rPr lang="zh-CN" altLang="en-US" sz="1400" b="1" dirty="0" smtClean="0"/>
              <a:t>）</a:t>
            </a:r>
            <a:endParaRPr lang="en-US" altLang="zh-CN" sz="1400" b="1"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当</a:t>
            </a:r>
            <a:r>
              <a:rPr lang="en-US" altLang="zh-CN" sz="1400" dirty="0" smtClean="0">
                <a:solidFill>
                  <a:srgbClr val="FF0000"/>
                </a:solidFill>
              </a:rPr>
              <a:t>COUNTER_ORDER_KDS</a:t>
            </a:r>
            <a:r>
              <a:rPr lang="zh-CN" altLang="en-US" sz="1400" dirty="0" smtClean="0">
                <a:solidFill>
                  <a:srgbClr val="FF0000"/>
                </a:solidFill>
              </a:rPr>
              <a:t>传到了</a:t>
            </a:r>
            <a:r>
              <a:rPr lang="en-US" altLang="zh-CN" sz="1400" dirty="0" smtClean="0">
                <a:solidFill>
                  <a:srgbClr val="FF0000"/>
                </a:solidFill>
              </a:rPr>
              <a:t>KDS</a:t>
            </a:r>
            <a:r>
              <a:rPr lang="zh-CN" altLang="en-US" sz="1400" dirty="0" smtClean="0">
                <a:solidFill>
                  <a:srgbClr val="FF0000"/>
                </a:solidFill>
              </a:rPr>
              <a:t>之后，从</a:t>
            </a:r>
            <a:r>
              <a:rPr lang="en-US" altLang="zh-CN" sz="1400" dirty="0" smtClean="0">
                <a:solidFill>
                  <a:srgbClr val="FF0000"/>
                </a:solidFill>
              </a:rPr>
              <a:t>KDS</a:t>
            </a:r>
            <a:r>
              <a:rPr lang="zh-CN" altLang="en-US" sz="1400" dirty="0" smtClean="0">
                <a:solidFill>
                  <a:srgbClr val="FF0000"/>
                </a:solidFill>
              </a:rPr>
              <a:t>发出的报文（</a:t>
            </a:r>
            <a:r>
              <a:rPr lang="en-US" altLang="zh-CN" sz="1400" dirty="0" smtClean="0">
                <a:solidFill>
                  <a:srgbClr val="FF0000"/>
                </a:solidFill>
              </a:rPr>
              <a:t>KDS_ORDER_OC</a:t>
            </a:r>
            <a:r>
              <a:rPr lang="zh-CN" altLang="en-US" sz="1400" dirty="0" smtClean="0">
                <a:solidFill>
                  <a:srgbClr val="FF0000"/>
                </a:solidFill>
              </a:rPr>
              <a:t>）如何传递到</a:t>
            </a:r>
            <a:r>
              <a:rPr lang="en-US" altLang="zh-CN" sz="1400" dirty="0" smtClean="0">
                <a:solidFill>
                  <a:srgbClr val="FF0000"/>
                </a:solidFill>
              </a:rPr>
              <a:t>OC</a:t>
            </a:r>
            <a:r>
              <a:rPr lang="zh-CN" altLang="en-US" sz="1400" dirty="0" smtClean="0">
                <a:solidFill>
                  <a:srgbClr val="FF0000"/>
                </a:solidFill>
              </a:rPr>
              <a:t>呢？？</a:t>
            </a:r>
            <a:endParaRPr lang="en-US" altLang="zh-CN" sz="1400" dirty="0" smtClean="0">
              <a:solidFill>
                <a:srgbClr val="FF0000"/>
              </a:solidFill>
            </a:endParaRPr>
          </a:p>
          <a:p>
            <a:pPr marL="0" indent="0">
              <a:buNone/>
            </a:pPr>
            <a:r>
              <a:rPr lang="zh-CN" altLang="en-US" dirty="0" smtClean="0"/>
              <a:t>银二代备份下单渠道如果打印小票，订单报文是否已出票选项设置为是</a:t>
            </a:r>
            <a:endParaRPr lang="en-US" altLang="zh-CN" dirty="0" smtClean="0"/>
          </a:p>
          <a:p>
            <a:pPr marL="0" indent="0">
              <a:buNone/>
            </a:pPr>
            <a:r>
              <a:rPr lang="zh-CN" altLang="en-US" dirty="0" smtClean="0"/>
              <a:t>银二代备份下单渠道如果推送到餐厅端，订单报文增加“备份渠道推送”选项？？</a:t>
            </a:r>
            <a:endParaRPr lang="en-US" altLang="zh-CN" dirty="0" smtClean="0"/>
          </a:p>
          <a:p>
            <a:pPr marL="0" indent="0">
              <a:buNone/>
            </a:pPr>
            <a:r>
              <a:rPr lang="zh-CN" altLang="en-US" dirty="0" smtClean="0"/>
              <a:t>如果用</a:t>
            </a:r>
            <a:r>
              <a:rPr lang="en-US" altLang="zh-CN" dirty="0" smtClean="0"/>
              <a:t>counter</a:t>
            </a:r>
            <a:r>
              <a:rPr lang="zh-CN" altLang="en-US" dirty="0" smtClean="0"/>
              <a:t>下单怎么办，数据无法推送上去？？</a:t>
            </a:r>
            <a:endParaRPr lang="en-US" altLang="zh-CN" dirty="0" smtClean="0"/>
          </a:p>
          <a:p>
            <a:pPr marL="0" indent="0">
              <a:buNone/>
            </a:pPr>
            <a:endParaRPr lang="en-US" altLang="zh-CN" dirty="0" smtClean="0"/>
          </a:p>
          <a:p>
            <a:pPr marL="0" indent="0">
              <a:buNone/>
            </a:pPr>
            <a:r>
              <a:rPr lang="zh-CN" altLang="en-US" dirty="0" smtClean="0"/>
              <a:t>结账单报文没有推送上去，对</a:t>
            </a:r>
            <a:r>
              <a:rPr lang="en-US" altLang="zh-CN" dirty="0" smtClean="0"/>
              <a:t>preorder</a:t>
            </a:r>
            <a:r>
              <a:rPr lang="zh-CN" altLang="en-US" dirty="0" smtClean="0"/>
              <a:t>有什么影响？？ </a:t>
            </a:r>
            <a:r>
              <a:rPr lang="en-US" altLang="zh-CN" dirty="0" smtClean="0"/>
              <a:t>Or </a:t>
            </a:r>
            <a:r>
              <a:rPr lang="zh-CN" altLang="en-US" dirty="0" smtClean="0"/>
              <a:t>同</a:t>
            </a:r>
            <a:r>
              <a:rPr lang="en-US" altLang="zh-CN" dirty="0" smtClean="0"/>
              <a:t>OC</a:t>
            </a:r>
            <a:r>
              <a:rPr lang="zh-CN" altLang="en-US" dirty="0" smtClean="0"/>
              <a:t>沟通</a:t>
            </a:r>
            <a:endParaRPr lang="en-US" altLang="zh-CN" sz="1400" b="1"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1470156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b="1" dirty="0" smtClean="0"/>
              <a:t>目的：</a:t>
            </a:r>
            <a:endParaRPr lang="en-US" altLang="zh-CN" sz="1400" b="1" dirty="0" smtClean="0"/>
          </a:p>
          <a:p>
            <a:r>
              <a:rPr lang="zh-CN" altLang="en-US" sz="1400" dirty="0" smtClean="0"/>
              <a:t>不管是否走了打票，尽量把订单推到餐厅端，系统内部推成功后才能解决新单看不到、结账单下不来，锁单的问题。</a:t>
            </a:r>
            <a:endParaRPr lang="en-US" altLang="zh-CN" sz="1400" dirty="0" smtClean="0"/>
          </a:p>
          <a:p>
            <a:r>
              <a:rPr lang="zh-CN" altLang="en-US" sz="1400" dirty="0" smtClean="0"/>
              <a:t>打小票的目的是不想等待太长时间，尽量先出餐。</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打票和重试报文，</a:t>
            </a:r>
            <a:endParaRPr lang="en-US" altLang="zh-CN" dirty="0" smtClean="0"/>
          </a:p>
          <a:p>
            <a:pPr marL="0" indent="0">
              <a:buNone/>
            </a:pPr>
            <a:r>
              <a:rPr lang="zh-CN" altLang="en-US" dirty="0" smtClean="0"/>
              <a:t>叫制和是否提交到服务端没有任何关系的。叫制只是多打个票出来。</a:t>
            </a:r>
            <a:endParaRPr lang="en-US" altLang="zh-CN" dirty="0" smtClean="0"/>
          </a:p>
          <a:p>
            <a:pPr marL="0" indent="0">
              <a:buNone/>
            </a:pPr>
            <a:r>
              <a:rPr lang="zh-CN" altLang="en-US" dirty="0" smtClean="0"/>
              <a:t>不管是否叫制，终端都会继续推送订单到中心端。</a:t>
            </a:r>
            <a:endParaRPr lang="en-US" altLang="zh-CN" dirty="0" smtClean="0"/>
          </a:p>
          <a:p>
            <a:pPr marL="0" indent="0">
              <a:buNone/>
            </a:pPr>
            <a:r>
              <a:rPr lang="zh-CN" altLang="en-US" dirty="0" smtClean="0"/>
              <a:t>叫制是人工操作，有操作员决定是否打票，系统之前的实现方式是当终端连接总部端网络出问题的时候，终端上也显示提交成功，但终端一直再尝试提交，所以订单就具有延迟性。</a:t>
            </a:r>
            <a:endParaRPr lang="en-US" altLang="zh-CN" dirty="0" smtClean="0"/>
          </a:p>
          <a:p>
            <a:pPr marL="0" indent="0">
              <a:buNone/>
            </a:pPr>
            <a:endParaRPr lang="en-US" altLang="zh-CN" dirty="0" smtClean="0"/>
          </a:p>
          <a:p>
            <a:pPr marL="0" indent="0">
              <a:buNone/>
            </a:pPr>
            <a:r>
              <a:rPr lang="zh-CN" altLang="en-US" dirty="0" smtClean="0"/>
              <a:t>新的方案在提交发现后台无法提交的时候，需要给操作员两个选择：</a:t>
            </a:r>
            <a:r>
              <a:rPr lang="en-US" altLang="zh-CN" dirty="0" smtClean="0"/>
              <a:t>1.</a:t>
            </a:r>
            <a:r>
              <a:rPr lang="zh-CN" altLang="en-US" dirty="0" smtClean="0"/>
              <a:t>继续提交；</a:t>
            </a:r>
            <a:r>
              <a:rPr lang="en-US" altLang="zh-CN" dirty="0" smtClean="0"/>
              <a:t>2.</a:t>
            </a:r>
            <a:r>
              <a:rPr lang="zh-CN" altLang="en-US" dirty="0" smtClean="0"/>
              <a:t>叫制（后台继续提交，终端打印出来小票）；</a:t>
            </a:r>
            <a:endParaRPr lang="en-US" altLang="zh-CN" dirty="0" smtClean="0"/>
          </a:p>
          <a:p>
            <a:pPr marL="0" indent="0">
              <a:buNone/>
            </a:pPr>
            <a:endParaRPr lang="en-US" altLang="zh-CN" dirty="0" smtClean="0"/>
          </a:p>
          <a:p>
            <a:pPr marL="0" indent="0">
              <a:buNone/>
            </a:pPr>
            <a:r>
              <a:rPr lang="zh-CN" altLang="en-US" dirty="0" smtClean="0"/>
              <a:t>解决核心的问题是</a:t>
            </a:r>
            <a:endParaRPr lang="en-US" altLang="zh-CN" dirty="0" smtClean="0"/>
          </a:p>
          <a:p>
            <a:r>
              <a:rPr lang="en-US" altLang="zh-CN" sz="1400" b="1" dirty="0" smtClean="0"/>
              <a:t>1.</a:t>
            </a:r>
            <a:r>
              <a:rPr lang="zh-CN" altLang="en-US" sz="1400" b="1" dirty="0" smtClean="0"/>
              <a:t>报文系统乱序的时候</a:t>
            </a:r>
            <a:r>
              <a:rPr lang="en-US" altLang="zh-CN" sz="1400" b="1" dirty="0" smtClean="0"/>
              <a:t>KDS</a:t>
            </a:r>
            <a:r>
              <a:rPr lang="zh-CN" altLang="en-US" sz="1400" b="1" dirty="0" smtClean="0"/>
              <a:t>如何上屏？目前没有重现，是断网的时候我们并没有重推，现在的方案都涉及到重推，所以肯定会出现类似情况</a:t>
            </a:r>
            <a:endParaRPr lang="en-US" altLang="zh-CN" sz="1400" b="1" dirty="0" smtClean="0"/>
          </a:p>
          <a:p>
            <a:r>
              <a:rPr lang="en-US" altLang="zh-CN" sz="1400" b="1" dirty="0" smtClean="0"/>
              <a:t>2.</a:t>
            </a:r>
            <a:r>
              <a:rPr lang="zh-CN" altLang="en-US" sz="1400" b="1" dirty="0" smtClean="0"/>
              <a:t>打票和重试，重试报文厨房如何识别这个是已经打票的了；</a:t>
            </a:r>
            <a:endParaRPr lang="en-US" altLang="zh-CN" sz="1400" b="1" dirty="0" smtClean="0"/>
          </a:p>
          <a:p>
            <a:endParaRPr lang="en-US" altLang="zh-CN" sz="1400" b="1" dirty="0" smtClean="0"/>
          </a:p>
          <a:p>
            <a:endParaRPr lang="en-US" altLang="zh-CN" sz="1400" b="1" dirty="0" smtClean="0"/>
          </a:p>
          <a:p>
            <a:pPr marL="0" indent="0">
              <a:buNone/>
            </a:pPr>
            <a:r>
              <a:rPr lang="en-US" altLang="zh-CN" sz="1400" b="1" dirty="0" err="1" smtClean="0"/>
              <a:t>counter_order_oc</a:t>
            </a:r>
            <a:r>
              <a:rPr lang="zh-CN" altLang="en-US" sz="1400" b="1" dirty="0" smtClean="0"/>
              <a:t>用来打票，当打票操作成功后，</a:t>
            </a:r>
            <a:r>
              <a:rPr lang="en-US" altLang="zh-CN" sz="1400" b="1" dirty="0" err="1" smtClean="0"/>
              <a:t>counter_order_kds</a:t>
            </a:r>
            <a:r>
              <a:rPr lang="zh-CN" altLang="en-US" sz="1400" b="1" dirty="0" smtClean="0"/>
              <a:t>报文持续往总部端推送的时候需要修改状态（状态改成</a:t>
            </a:r>
            <a:r>
              <a:rPr lang="zh-CN" altLang="en-US" sz="1400" b="1" dirty="0" smtClean="0">
                <a:solidFill>
                  <a:srgbClr val="FF0000"/>
                </a:solidFill>
              </a:rPr>
              <a:t>已出票</a:t>
            </a:r>
            <a:r>
              <a:rPr lang="zh-CN" altLang="en-US" sz="1400" b="1" dirty="0" smtClean="0"/>
              <a:t>），修改状态由终端来修改；</a:t>
            </a:r>
            <a:endParaRPr lang="en-US" altLang="zh-CN" sz="1400" b="1" dirty="0" smtClean="0"/>
          </a:p>
          <a:p>
            <a:pPr marL="0" indent="0">
              <a:buNone/>
            </a:pPr>
            <a:endParaRPr lang="en-US" altLang="zh-CN" sz="1400" b="1" dirty="0" smtClean="0"/>
          </a:p>
          <a:p>
            <a:pPr marL="0" indent="0">
              <a:buNone/>
            </a:pPr>
            <a:r>
              <a:rPr lang="en-US" altLang="zh-CN" sz="1400" dirty="0" err="1" smtClean="0"/>
              <a:t>Mpos</a:t>
            </a:r>
            <a:r>
              <a:rPr lang="zh-CN" altLang="en-US" sz="1400" dirty="0" smtClean="0"/>
              <a:t>叫制</a:t>
            </a:r>
            <a:r>
              <a:rPr lang="en-US" altLang="zh-CN" sz="1400" dirty="0" smtClean="0"/>
              <a:t>-&gt;</a:t>
            </a:r>
            <a:endParaRPr lang="zh-CN" altLang="en-US" sz="1400"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叫制之后，</a:t>
            </a:r>
            <a:r>
              <a:rPr lang="en-US" altLang="zh-CN" dirty="0" err="1" smtClean="0"/>
              <a:t>mpos</a:t>
            </a:r>
            <a:r>
              <a:rPr lang="zh-CN" altLang="en-US" dirty="0" smtClean="0"/>
              <a:t>一直往总部端发送消息</a:t>
            </a:r>
            <a:endParaRPr lang="en-US" altLang="zh-CN" dirty="0" smtClean="0"/>
          </a:p>
          <a:p>
            <a:pPr marL="0" indent="0">
              <a:buNone/>
            </a:pPr>
            <a:r>
              <a:rPr lang="zh-CN" altLang="en-US" dirty="0" smtClean="0"/>
              <a:t>不管网络有没有问题 </a:t>
            </a:r>
            <a:r>
              <a:rPr lang="en-US" altLang="zh-CN" dirty="0" err="1" smtClean="0"/>
              <a:t>mpos</a:t>
            </a:r>
            <a:r>
              <a:rPr lang="en-US" altLang="zh-CN" dirty="0" smtClean="0"/>
              <a:t> </a:t>
            </a:r>
            <a:r>
              <a:rPr lang="zh-CN" altLang="en-US" dirty="0" smtClean="0"/>
              <a:t>都会显示提交成功</a:t>
            </a:r>
            <a:endParaRPr lang="en-US" altLang="zh-CN" dirty="0" smtClean="0"/>
          </a:p>
          <a:p>
            <a:pPr marL="0" indent="0">
              <a:buNone/>
            </a:pPr>
            <a:endParaRPr lang="en-US" altLang="zh-CN" dirty="0" smtClean="0"/>
          </a:p>
          <a:p>
            <a:pPr marL="0" indent="0">
              <a:buNone/>
            </a:pPr>
            <a:r>
              <a:rPr lang="zh-CN" altLang="en-US" dirty="0" smtClean="0"/>
              <a:t>当叫制之后，报文设置为已经打票；</a:t>
            </a:r>
            <a:endParaRPr lang="en-US" altLang="zh-CN" dirty="0" smtClean="0"/>
          </a:p>
          <a:p>
            <a:pPr marL="0" indent="0">
              <a:buNone/>
            </a:pPr>
            <a:r>
              <a:rPr lang="en-US" altLang="zh-CN" dirty="0" err="1" smtClean="0"/>
              <a:t>Counter_order_kds</a:t>
            </a:r>
            <a:r>
              <a:rPr lang="zh-CN" altLang="en-US" dirty="0" smtClean="0"/>
              <a:t>需要设置已经打票；</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只要终端和总部端是断网的情况下都是无法提交订单的。</a:t>
            </a:r>
            <a:endParaRPr lang="en-US" altLang="zh-CN" dirty="0" smtClean="0"/>
          </a:p>
          <a:p>
            <a:pPr marL="0" indent="0">
              <a:buNone/>
            </a:pPr>
            <a:r>
              <a:rPr lang="zh-CN" altLang="en-US" dirty="0" smtClean="0"/>
              <a:t>之前的处理逻辑是：终端</a:t>
            </a:r>
            <a:endParaRPr lang="zh-CN" altLang="en-US" dirty="0"/>
          </a:p>
        </p:txBody>
      </p:sp>
    </p:spTree>
    <p:extLst>
      <p:ext uri="{BB962C8B-B14F-4D97-AF65-F5344CB8AC3E}">
        <p14:creationId xmlns:p14="http://schemas.microsoft.com/office/powerpoint/2010/main" val="2294657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b="1" dirty="0" smtClean="0"/>
              <a:t>目的：</a:t>
            </a:r>
            <a:endParaRPr lang="en-US" altLang="zh-CN" sz="1400" b="1" dirty="0" smtClean="0"/>
          </a:p>
          <a:p>
            <a:r>
              <a:rPr lang="zh-CN" altLang="en-US" sz="1400" dirty="0" smtClean="0"/>
              <a:t>不管是否走了打票，尽量把订单推到餐厅端，系统内部推成功后才能解决新单看不到、结账单下不来，锁单的问题。</a:t>
            </a:r>
            <a:endParaRPr lang="en-US" altLang="zh-CN" sz="1400" dirty="0" smtClean="0"/>
          </a:p>
          <a:p>
            <a:r>
              <a:rPr lang="zh-CN" altLang="en-US" sz="1400" dirty="0" smtClean="0"/>
              <a:t>打小票的目的是不想等待太长时间，尽量先出餐。</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打票和重试报文，</a:t>
            </a:r>
            <a:endParaRPr lang="en-US" altLang="zh-CN" dirty="0" smtClean="0"/>
          </a:p>
          <a:p>
            <a:pPr marL="0" indent="0">
              <a:buNone/>
            </a:pPr>
            <a:r>
              <a:rPr lang="zh-CN" altLang="en-US" dirty="0" smtClean="0"/>
              <a:t>叫制和是否提交到服务端没有任何关系的。叫制只是多打个票出来。</a:t>
            </a:r>
            <a:endParaRPr lang="en-US" altLang="zh-CN" dirty="0" smtClean="0"/>
          </a:p>
          <a:p>
            <a:pPr marL="0" indent="0">
              <a:buNone/>
            </a:pPr>
            <a:r>
              <a:rPr lang="zh-CN" altLang="en-US" dirty="0" smtClean="0"/>
              <a:t>不管是否叫制，终端都会继续推送订单到中心端。</a:t>
            </a:r>
            <a:endParaRPr lang="en-US" altLang="zh-CN" dirty="0" smtClean="0"/>
          </a:p>
          <a:p>
            <a:pPr marL="0" indent="0">
              <a:buNone/>
            </a:pPr>
            <a:r>
              <a:rPr lang="zh-CN" altLang="en-US" dirty="0" smtClean="0"/>
              <a:t>叫制是人工操作，有操作员决定是否打票，系统之前的实现方式是当终端连接总部端网络出问题的时候，终端上也显示提交成功，但终端一直再尝试提交，所以订单就具有延迟性。</a:t>
            </a:r>
            <a:endParaRPr lang="en-US" altLang="zh-CN" dirty="0" smtClean="0"/>
          </a:p>
          <a:p>
            <a:pPr marL="0" indent="0">
              <a:buNone/>
            </a:pPr>
            <a:endParaRPr lang="en-US" altLang="zh-CN" dirty="0" smtClean="0"/>
          </a:p>
          <a:p>
            <a:pPr marL="0" indent="0">
              <a:buNone/>
            </a:pPr>
            <a:r>
              <a:rPr lang="zh-CN" altLang="en-US" dirty="0" smtClean="0"/>
              <a:t>新的方案在提交发现后台无法提交的时候，需要给操作员两个选择：</a:t>
            </a:r>
            <a:r>
              <a:rPr lang="en-US" altLang="zh-CN" dirty="0" smtClean="0"/>
              <a:t>1.</a:t>
            </a:r>
            <a:r>
              <a:rPr lang="zh-CN" altLang="en-US" dirty="0" smtClean="0"/>
              <a:t>继续提交；</a:t>
            </a:r>
            <a:r>
              <a:rPr lang="en-US" altLang="zh-CN" dirty="0" smtClean="0"/>
              <a:t>2.</a:t>
            </a:r>
            <a:r>
              <a:rPr lang="zh-CN" altLang="en-US" dirty="0" smtClean="0"/>
              <a:t>叫制（后台继续提交，终端打印出来小票）；</a:t>
            </a:r>
            <a:endParaRPr lang="en-US" altLang="zh-CN" dirty="0" smtClean="0"/>
          </a:p>
          <a:p>
            <a:pPr marL="0" indent="0">
              <a:buNone/>
            </a:pPr>
            <a:endParaRPr lang="en-US" altLang="zh-CN" dirty="0" smtClean="0"/>
          </a:p>
          <a:p>
            <a:pPr marL="0" indent="0">
              <a:buNone/>
            </a:pPr>
            <a:r>
              <a:rPr lang="zh-CN" altLang="en-US" dirty="0" smtClean="0"/>
              <a:t>解决核心的问题是</a:t>
            </a:r>
            <a:endParaRPr lang="en-US" altLang="zh-CN" dirty="0" smtClean="0"/>
          </a:p>
          <a:p>
            <a:r>
              <a:rPr lang="en-US" altLang="zh-CN" sz="1400" b="1" dirty="0" smtClean="0"/>
              <a:t>1.</a:t>
            </a:r>
            <a:r>
              <a:rPr lang="zh-CN" altLang="en-US" sz="1400" b="1" dirty="0" smtClean="0"/>
              <a:t>报文系统乱序的时候</a:t>
            </a:r>
            <a:r>
              <a:rPr lang="en-US" altLang="zh-CN" sz="1400" b="1" dirty="0" smtClean="0"/>
              <a:t>KDS</a:t>
            </a:r>
            <a:r>
              <a:rPr lang="zh-CN" altLang="en-US" sz="1400" b="1" dirty="0" smtClean="0"/>
              <a:t>如何上屏？目前没有重现，是断网的时候我们并没有重推，现在的方案都涉及到重推，所以肯定会出现类似情况</a:t>
            </a:r>
            <a:endParaRPr lang="en-US" altLang="zh-CN" sz="1400" b="1" dirty="0" smtClean="0"/>
          </a:p>
          <a:p>
            <a:r>
              <a:rPr lang="en-US" altLang="zh-CN" sz="1400" b="1" dirty="0" smtClean="0"/>
              <a:t>2.</a:t>
            </a:r>
            <a:r>
              <a:rPr lang="zh-CN" altLang="en-US" sz="1400" b="1" dirty="0" smtClean="0"/>
              <a:t>打票和重试，重试报文厨房如何识别这个是已经打票的了；</a:t>
            </a:r>
            <a:endParaRPr lang="en-US" altLang="zh-CN" sz="1400" b="1" dirty="0" smtClean="0"/>
          </a:p>
          <a:p>
            <a:endParaRPr lang="en-US" altLang="zh-CN" sz="1400" b="1" dirty="0" smtClean="0"/>
          </a:p>
          <a:p>
            <a:endParaRPr lang="en-US" altLang="zh-CN" sz="1400" b="1" dirty="0" smtClean="0"/>
          </a:p>
          <a:p>
            <a:pPr marL="0" indent="0">
              <a:buNone/>
            </a:pPr>
            <a:r>
              <a:rPr lang="en-US" altLang="zh-CN" sz="1400" b="1" dirty="0" err="1" smtClean="0"/>
              <a:t>counter_order_oc</a:t>
            </a:r>
            <a:r>
              <a:rPr lang="zh-CN" altLang="en-US" sz="1400" b="1" dirty="0" smtClean="0"/>
              <a:t>用来打票，当打票操作成功后，</a:t>
            </a:r>
            <a:r>
              <a:rPr lang="en-US" altLang="zh-CN" sz="1400" b="1" dirty="0" err="1" smtClean="0"/>
              <a:t>counter_order_kds</a:t>
            </a:r>
            <a:r>
              <a:rPr lang="zh-CN" altLang="en-US" sz="1400" b="1" dirty="0" smtClean="0"/>
              <a:t>报文持续往总部端推送的时候需要修改状态（状态改成</a:t>
            </a:r>
            <a:r>
              <a:rPr lang="zh-CN" altLang="en-US" sz="1400" b="1" dirty="0" smtClean="0">
                <a:solidFill>
                  <a:srgbClr val="FF0000"/>
                </a:solidFill>
              </a:rPr>
              <a:t>已出票</a:t>
            </a:r>
            <a:r>
              <a:rPr lang="zh-CN" altLang="en-US" sz="1400" b="1" dirty="0" smtClean="0"/>
              <a:t>），修改状态由终端来修改；</a:t>
            </a:r>
            <a:endParaRPr lang="en-US" altLang="zh-CN" sz="1400" b="1" dirty="0" smtClean="0"/>
          </a:p>
          <a:p>
            <a:pPr marL="0" indent="0">
              <a:buNone/>
            </a:pPr>
            <a:endParaRPr lang="en-US" altLang="zh-CN" sz="1400" b="1" dirty="0" smtClean="0"/>
          </a:p>
          <a:p>
            <a:pPr marL="0" indent="0">
              <a:buNone/>
            </a:pPr>
            <a:r>
              <a:rPr lang="en-US" altLang="zh-CN" sz="1400" dirty="0" err="1" smtClean="0"/>
              <a:t>Mpos</a:t>
            </a:r>
            <a:r>
              <a:rPr lang="zh-CN" altLang="en-US" sz="1400" dirty="0" smtClean="0"/>
              <a:t>叫制</a:t>
            </a:r>
            <a:r>
              <a:rPr lang="en-US" altLang="zh-CN" sz="1400" dirty="0" smtClean="0"/>
              <a:t>-&gt;</a:t>
            </a:r>
            <a:endParaRPr lang="zh-CN" altLang="en-US" sz="1400"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叫制之后，</a:t>
            </a:r>
            <a:r>
              <a:rPr lang="en-US" altLang="zh-CN" dirty="0" err="1" smtClean="0"/>
              <a:t>mpos</a:t>
            </a:r>
            <a:r>
              <a:rPr lang="zh-CN" altLang="en-US" dirty="0" smtClean="0"/>
              <a:t>一直往总部端发送消息</a:t>
            </a:r>
            <a:endParaRPr lang="en-US" altLang="zh-CN" dirty="0" smtClean="0"/>
          </a:p>
          <a:p>
            <a:pPr marL="0" indent="0">
              <a:buNone/>
            </a:pPr>
            <a:r>
              <a:rPr lang="zh-CN" altLang="en-US" dirty="0" smtClean="0"/>
              <a:t>不管网络有没有问题 </a:t>
            </a:r>
            <a:r>
              <a:rPr lang="en-US" altLang="zh-CN" dirty="0" err="1" smtClean="0"/>
              <a:t>mpos</a:t>
            </a:r>
            <a:r>
              <a:rPr lang="en-US" altLang="zh-CN" dirty="0" smtClean="0"/>
              <a:t> </a:t>
            </a:r>
            <a:r>
              <a:rPr lang="zh-CN" altLang="en-US" dirty="0" smtClean="0"/>
              <a:t>都会显示提交成功</a:t>
            </a:r>
            <a:endParaRPr lang="en-US" altLang="zh-CN" dirty="0" smtClean="0"/>
          </a:p>
          <a:p>
            <a:pPr marL="0" indent="0">
              <a:buNone/>
            </a:pPr>
            <a:endParaRPr lang="en-US" altLang="zh-CN" dirty="0" smtClean="0"/>
          </a:p>
          <a:p>
            <a:pPr marL="0" indent="0">
              <a:buNone/>
            </a:pPr>
            <a:r>
              <a:rPr lang="zh-CN" altLang="en-US" dirty="0" smtClean="0"/>
              <a:t>当叫制之后，报文设置为已经打票；</a:t>
            </a:r>
            <a:endParaRPr lang="en-US" altLang="zh-CN" dirty="0" smtClean="0"/>
          </a:p>
          <a:p>
            <a:pPr marL="0" indent="0">
              <a:buNone/>
            </a:pPr>
            <a:r>
              <a:rPr lang="en-US" altLang="zh-CN" dirty="0" err="1" smtClean="0"/>
              <a:t>Counter_order_kds</a:t>
            </a:r>
            <a:r>
              <a:rPr lang="zh-CN" altLang="en-US" dirty="0" smtClean="0"/>
              <a:t>需要设置已经打票；</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只要终端和总部端是断网的情况下都是无法提交订单的。</a:t>
            </a:r>
            <a:endParaRPr lang="en-US" altLang="zh-CN" dirty="0" smtClean="0"/>
          </a:p>
          <a:p>
            <a:pPr marL="0" indent="0">
              <a:buNone/>
            </a:pPr>
            <a:r>
              <a:rPr lang="zh-CN" altLang="en-US" dirty="0" smtClean="0"/>
              <a:t>之前的处理逻辑是：终端</a:t>
            </a:r>
            <a:endParaRPr lang="zh-CN" altLang="en-US" dirty="0"/>
          </a:p>
        </p:txBody>
      </p:sp>
    </p:spTree>
    <p:extLst>
      <p:ext uri="{BB962C8B-B14F-4D97-AF65-F5344CB8AC3E}">
        <p14:creationId xmlns:p14="http://schemas.microsoft.com/office/powerpoint/2010/main" val="2564090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b="1" dirty="0" smtClean="0"/>
              <a:t>目的：</a:t>
            </a:r>
            <a:endParaRPr lang="en-US" altLang="zh-CN" sz="1400" b="1" dirty="0" smtClean="0"/>
          </a:p>
          <a:p>
            <a:r>
              <a:rPr lang="zh-CN" altLang="en-US" sz="1400" dirty="0" smtClean="0"/>
              <a:t>不管是否走了打票，尽量把订单推到餐厅端，系统内部推成功后才能解决新单看不到、结账单下不来，锁单的问题。</a:t>
            </a:r>
            <a:endParaRPr lang="en-US" altLang="zh-CN" sz="1400" dirty="0" smtClean="0"/>
          </a:p>
          <a:p>
            <a:r>
              <a:rPr lang="zh-CN" altLang="en-US" sz="1400" dirty="0" smtClean="0"/>
              <a:t>打小票的目的是不想等待太长时间，尽量先出餐。</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打票和重试报文，</a:t>
            </a:r>
            <a:endParaRPr lang="en-US" altLang="zh-CN" dirty="0" smtClean="0"/>
          </a:p>
          <a:p>
            <a:pPr marL="0" indent="0">
              <a:buNone/>
            </a:pPr>
            <a:r>
              <a:rPr lang="zh-CN" altLang="en-US" dirty="0" smtClean="0"/>
              <a:t>叫制和是否提交到服务端没有任何关系的。叫制只是多打个票出来。</a:t>
            </a:r>
            <a:endParaRPr lang="en-US" altLang="zh-CN" dirty="0" smtClean="0"/>
          </a:p>
          <a:p>
            <a:pPr marL="0" indent="0">
              <a:buNone/>
            </a:pPr>
            <a:r>
              <a:rPr lang="zh-CN" altLang="en-US" dirty="0" smtClean="0"/>
              <a:t>不管是否叫制，终端都会继续推送订单到中心端。</a:t>
            </a:r>
            <a:endParaRPr lang="en-US" altLang="zh-CN" dirty="0" smtClean="0"/>
          </a:p>
          <a:p>
            <a:pPr marL="0" indent="0">
              <a:buNone/>
            </a:pPr>
            <a:r>
              <a:rPr lang="zh-CN" altLang="en-US" dirty="0" smtClean="0"/>
              <a:t>叫制是人工操作，有操作员决定是否打票，系统之前的实现方式是当终端连接总部端网络出问题的时候，终端上也显示提交成功，但终端一直再尝试提交，所以订单就具有延迟性。</a:t>
            </a:r>
            <a:endParaRPr lang="en-US" altLang="zh-CN" dirty="0" smtClean="0"/>
          </a:p>
          <a:p>
            <a:pPr marL="0" indent="0">
              <a:buNone/>
            </a:pPr>
            <a:endParaRPr lang="en-US" altLang="zh-CN" dirty="0" smtClean="0"/>
          </a:p>
          <a:p>
            <a:pPr marL="0" indent="0">
              <a:buNone/>
            </a:pPr>
            <a:r>
              <a:rPr lang="zh-CN" altLang="en-US" dirty="0" smtClean="0"/>
              <a:t>新的方案在提交发现后台无法提交的时候，需要给操作员两个选择：</a:t>
            </a:r>
            <a:r>
              <a:rPr lang="en-US" altLang="zh-CN" dirty="0" smtClean="0"/>
              <a:t>1.</a:t>
            </a:r>
            <a:r>
              <a:rPr lang="zh-CN" altLang="en-US" dirty="0" smtClean="0"/>
              <a:t>继续提交；</a:t>
            </a:r>
            <a:r>
              <a:rPr lang="en-US" altLang="zh-CN" dirty="0" smtClean="0"/>
              <a:t>2.</a:t>
            </a:r>
            <a:r>
              <a:rPr lang="zh-CN" altLang="en-US" dirty="0" smtClean="0"/>
              <a:t>叫制（后台继续提交，终端打印出来小票）；</a:t>
            </a:r>
            <a:endParaRPr lang="en-US" altLang="zh-CN" dirty="0" smtClean="0"/>
          </a:p>
          <a:p>
            <a:pPr marL="0" indent="0">
              <a:buNone/>
            </a:pPr>
            <a:endParaRPr lang="en-US" altLang="zh-CN" dirty="0" smtClean="0"/>
          </a:p>
          <a:p>
            <a:pPr marL="0" indent="0">
              <a:buNone/>
            </a:pPr>
            <a:r>
              <a:rPr lang="zh-CN" altLang="en-US" dirty="0" smtClean="0"/>
              <a:t>解决核心的问题是</a:t>
            </a:r>
            <a:endParaRPr lang="en-US" altLang="zh-CN" dirty="0" smtClean="0"/>
          </a:p>
          <a:p>
            <a:r>
              <a:rPr lang="en-US" altLang="zh-CN" sz="1400" b="1" dirty="0" smtClean="0"/>
              <a:t>1.</a:t>
            </a:r>
            <a:r>
              <a:rPr lang="zh-CN" altLang="en-US" sz="1400" b="1" dirty="0" smtClean="0"/>
              <a:t>报文系统乱序的时候</a:t>
            </a:r>
            <a:r>
              <a:rPr lang="en-US" altLang="zh-CN" sz="1400" b="1" dirty="0" smtClean="0"/>
              <a:t>KDS</a:t>
            </a:r>
            <a:r>
              <a:rPr lang="zh-CN" altLang="en-US" sz="1400" b="1" dirty="0" smtClean="0"/>
              <a:t>如何上屏？目前没有重现，是断网的时候我们并没有重推，现在的方案都涉及到重推，所以肯定会出现类似情况</a:t>
            </a:r>
            <a:endParaRPr lang="en-US" altLang="zh-CN" sz="1400" b="1" dirty="0" smtClean="0"/>
          </a:p>
          <a:p>
            <a:r>
              <a:rPr lang="en-US" altLang="zh-CN" sz="1400" b="1" dirty="0" smtClean="0"/>
              <a:t>2.</a:t>
            </a:r>
            <a:r>
              <a:rPr lang="zh-CN" altLang="en-US" sz="1400" b="1" dirty="0" smtClean="0"/>
              <a:t>打票和重试，重试报文厨房如何识别这个是已经打票的了；</a:t>
            </a:r>
            <a:endParaRPr lang="en-US" altLang="zh-CN" sz="1400" b="1" dirty="0" smtClean="0"/>
          </a:p>
          <a:p>
            <a:endParaRPr lang="en-US" altLang="zh-CN" sz="1400" b="1" dirty="0" smtClean="0"/>
          </a:p>
          <a:p>
            <a:endParaRPr lang="en-US" altLang="zh-CN" sz="1400" b="1" dirty="0" smtClean="0"/>
          </a:p>
          <a:p>
            <a:pPr marL="0" indent="0">
              <a:buNone/>
            </a:pPr>
            <a:r>
              <a:rPr lang="en-US" altLang="zh-CN" sz="1400" b="1" dirty="0" err="1" smtClean="0"/>
              <a:t>counter_order_oc</a:t>
            </a:r>
            <a:r>
              <a:rPr lang="zh-CN" altLang="en-US" sz="1400" b="1" dirty="0" smtClean="0"/>
              <a:t>用来打票，当打票操作成功后，</a:t>
            </a:r>
            <a:r>
              <a:rPr lang="en-US" altLang="zh-CN" sz="1400" b="1" dirty="0" err="1" smtClean="0"/>
              <a:t>counter_order_kds</a:t>
            </a:r>
            <a:r>
              <a:rPr lang="zh-CN" altLang="en-US" sz="1400" b="1" dirty="0" smtClean="0"/>
              <a:t>报文持续往总部端推送的时候需要修改状态（状态改成</a:t>
            </a:r>
            <a:r>
              <a:rPr lang="zh-CN" altLang="en-US" sz="1400" b="1" dirty="0" smtClean="0">
                <a:solidFill>
                  <a:srgbClr val="FF0000"/>
                </a:solidFill>
              </a:rPr>
              <a:t>已出票</a:t>
            </a:r>
            <a:r>
              <a:rPr lang="zh-CN" altLang="en-US" sz="1400" b="1" dirty="0" smtClean="0"/>
              <a:t>），修改状态由终端来修改；</a:t>
            </a:r>
            <a:endParaRPr lang="en-US" altLang="zh-CN" sz="1400" b="1" dirty="0" smtClean="0"/>
          </a:p>
          <a:p>
            <a:pPr marL="0" indent="0">
              <a:buNone/>
            </a:pPr>
            <a:endParaRPr lang="en-US" altLang="zh-CN" sz="1400" b="1" dirty="0" smtClean="0"/>
          </a:p>
          <a:p>
            <a:pPr marL="0" indent="0">
              <a:buNone/>
            </a:pPr>
            <a:r>
              <a:rPr lang="en-US" altLang="zh-CN" sz="1400" dirty="0" err="1" smtClean="0"/>
              <a:t>Mpos</a:t>
            </a:r>
            <a:r>
              <a:rPr lang="zh-CN" altLang="en-US" sz="1400" dirty="0" smtClean="0"/>
              <a:t>叫制</a:t>
            </a:r>
            <a:r>
              <a:rPr lang="en-US" altLang="zh-CN" sz="1400" dirty="0" smtClean="0"/>
              <a:t>-&gt;</a:t>
            </a:r>
            <a:endParaRPr lang="zh-CN" altLang="en-US" sz="1400"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叫制之后，</a:t>
            </a:r>
            <a:r>
              <a:rPr lang="en-US" altLang="zh-CN" dirty="0" err="1" smtClean="0"/>
              <a:t>mpos</a:t>
            </a:r>
            <a:r>
              <a:rPr lang="zh-CN" altLang="en-US" dirty="0" smtClean="0"/>
              <a:t>一直往总部端发送消息</a:t>
            </a:r>
            <a:endParaRPr lang="en-US" altLang="zh-CN" dirty="0" smtClean="0"/>
          </a:p>
          <a:p>
            <a:pPr marL="0" indent="0">
              <a:buNone/>
            </a:pPr>
            <a:r>
              <a:rPr lang="zh-CN" altLang="en-US" dirty="0" smtClean="0"/>
              <a:t>不管网络有没有问题 </a:t>
            </a:r>
            <a:r>
              <a:rPr lang="en-US" altLang="zh-CN" dirty="0" err="1" smtClean="0"/>
              <a:t>mpos</a:t>
            </a:r>
            <a:r>
              <a:rPr lang="en-US" altLang="zh-CN" dirty="0" smtClean="0"/>
              <a:t> </a:t>
            </a:r>
            <a:r>
              <a:rPr lang="zh-CN" altLang="en-US" dirty="0" smtClean="0"/>
              <a:t>都会显示提交成功</a:t>
            </a:r>
            <a:endParaRPr lang="en-US" altLang="zh-CN" dirty="0" smtClean="0"/>
          </a:p>
          <a:p>
            <a:pPr marL="0" indent="0">
              <a:buNone/>
            </a:pPr>
            <a:endParaRPr lang="en-US" altLang="zh-CN" dirty="0" smtClean="0"/>
          </a:p>
          <a:p>
            <a:pPr marL="0" indent="0">
              <a:buNone/>
            </a:pPr>
            <a:r>
              <a:rPr lang="zh-CN" altLang="en-US" dirty="0" smtClean="0"/>
              <a:t>当叫制之后，报文设置为已经打票；</a:t>
            </a:r>
            <a:endParaRPr lang="en-US" altLang="zh-CN" dirty="0" smtClean="0"/>
          </a:p>
          <a:p>
            <a:pPr marL="0" indent="0">
              <a:buNone/>
            </a:pPr>
            <a:r>
              <a:rPr lang="en-US" altLang="zh-CN" dirty="0" err="1" smtClean="0"/>
              <a:t>Counter_order_kds</a:t>
            </a:r>
            <a:r>
              <a:rPr lang="zh-CN" altLang="en-US" dirty="0" smtClean="0"/>
              <a:t>需要设置已经打票；</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只要终端和总部端是断网的情况下都是无法提交订单的。</a:t>
            </a:r>
            <a:endParaRPr lang="en-US" altLang="zh-CN" dirty="0" smtClean="0"/>
          </a:p>
          <a:p>
            <a:pPr marL="0" indent="0">
              <a:buNone/>
            </a:pPr>
            <a:r>
              <a:rPr lang="zh-CN" altLang="en-US" dirty="0" smtClean="0"/>
              <a:t>之前的处理逻辑是：终端</a:t>
            </a:r>
            <a:endParaRPr lang="zh-CN" altLang="en-US" dirty="0"/>
          </a:p>
        </p:txBody>
      </p:sp>
    </p:spTree>
    <p:extLst>
      <p:ext uri="{BB962C8B-B14F-4D97-AF65-F5344CB8AC3E}">
        <p14:creationId xmlns:p14="http://schemas.microsoft.com/office/powerpoint/2010/main" val="2830415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b="1" dirty="0" smtClean="0"/>
              <a:t>目的：</a:t>
            </a:r>
            <a:endParaRPr lang="en-US" altLang="zh-CN" sz="1400" b="1" dirty="0" smtClean="0"/>
          </a:p>
          <a:p>
            <a:r>
              <a:rPr lang="zh-CN" altLang="en-US" sz="1400" dirty="0" smtClean="0"/>
              <a:t>不管是否走了打票，尽量把订单推到餐厅端，系统内部推成功后才能解决新单看不到、结账单下不来，锁单的问题。</a:t>
            </a:r>
            <a:endParaRPr lang="en-US" altLang="zh-CN" sz="1400" dirty="0" smtClean="0"/>
          </a:p>
          <a:p>
            <a:r>
              <a:rPr lang="zh-CN" altLang="en-US" sz="1400" dirty="0" smtClean="0"/>
              <a:t>打小票的目的是不想等待太长时间，尽量先出餐。</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打票和重试报文，</a:t>
            </a:r>
            <a:endParaRPr lang="en-US" altLang="zh-CN" dirty="0" smtClean="0"/>
          </a:p>
          <a:p>
            <a:pPr marL="0" indent="0">
              <a:buNone/>
            </a:pPr>
            <a:r>
              <a:rPr lang="zh-CN" altLang="en-US" dirty="0" smtClean="0"/>
              <a:t>叫制和是否提交到服务端没有任何关系的。叫制只是多打个票出来。</a:t>
            </a:r>
            <a:endParaRPr lang="en-US" altLang="zh-CN" dirty="0" smtClean="0"/>
          </a:p>
          <a:p>
            <a:pPr marL="0" indent="0">
              <a:buNone/>
            </a:pPr>
            <a:r>
              <a:rPr lang="zh-CN" altLang="en-US" dirty="0" smtClean="0"/>
              <a:t>不管是否叫制，终端都会继续推送订单到中心端。</a:t>
            </a:r>
            <a:endParaRPr lang="en-US" altLang="zh-CN" dirty="0" smtClean="0"/>
          </a:p>
          <a:p>
            <a:pPr marL="0" indent="0">
              <a:buNone/>
            </a:pPr>
            <a:r>
              <a:rPr lang="zh-CN" altLang="en-US" dirty="0" smtClean="0"/>
              <a:t>叫制是人工操作，有操作员决定是否打票，系统之前的实现方式是当终端连接总部端网络出问题的时候，终端上也显示提交成功，但终端一直再尝试提交，所以订单就具有延迟性。</a:t>
            </a:r>
            <a:endParaRPr lang="en-US" altLang="zh-CN" dirty="0" smtClean="0"/>
          </a:p>
          <a:p>
            <a:pPr marL="0" indent="0">
              <a:buNone/>
            </a:pPr>
            <a:endParaRPr lang="en-US" altLang="zh-CN" dirty="0" smtClean="0"/>
          </a:p>
          <a:p>
            <a:pPr marL="0" indent="0">
              <a:buNone/>
            </a:pPr>
            <a:r>
              <a:rPr lang="zh-CN" altLang="en-US" dirty="0" smtClean="0"/>
              <a:t>新的方案在提交发现后台无法提交的时候，需要给操作员两个选择：</a:t>
            </a:r>
            <a:r>
              <a:rPr lang="en-US" altLang="zh-CN" dirty="0" smtClean="0"/>
              <a:t>1.</a:t>
            </a:r>
            <a:r>
              <a:rPr lang="zh-CN" altLang="en-US" dirty="0" smtClean="0"/>
              <a:t>继续提交；</a:t>
            </a:r>
            <a:r>
              <a:rPr lang="en-US" altLang="zh-CN" dirty="0" smtClean="0"/>
              <a:t>2.</a:t>
            </a:r>
            <a:r>
              <a:rPr lang="zh-CN" altLang="en-US" dirty="0" smtClean="0"/>
              <a:t>叫制（后台继续提交，终端打印出来小票）；</a:t>
            </a:r>
            <a:endParaRPr lang="en-US" altLang="zh-CN" dirty="0" smtClean="0"/>
          </a:p>
          <a:p>
            <a:pPr marL="0" indent="0">
              <a:buNone/>
            </a:pPr>
            <a:endParaRPr lang="en-US" altLang="zh-CN" dirty="0" smtClean="0"/>
          </a:p>
          <a:p>
            <a:pPr marL="0" indent="0">
              <a:buNone/>
            </a:pPr>
            <a:r>
              <a:rPr lang="zh-CN" altLang="en-US" dirty="0" smtClean="0"/>
              <a:t>解决核心的问题是</a:t>
            </a:r>
            <a:endParaRPr lang="en-US" altLang="zh-CN" dirty="0" smtClean="0"/>
          </a:p>
          <a:p>
            <a:r>
              <a:rPr lang="en-US" altLang="zh-CN" sz="1400" b="1" dirty="0" smtClean="0"/>
              <a:t>1.</a:t>
            </a:r>
            <a:r>
              <a:rPr lang="zh-CN" altLang="en-US" sz="1400" b="1" dirty="0" smtClean="0"/>
              <a:t>报文系统乱序的时候</a:t>
            </a:r>
            <a:r>
              <a:rPr lang="en-US" altLang="zh-CN" sz="1400" b="1" dirty="0" smtClean="0"/>
              <a:t>KDS</a:t>
            </a:r>
            <a:r>
              <a:rPr lang="zh-CN" altLang="en-US" sz="1400" b="1" dirty="0" smtClean="0"/>
              <a:t>如何上屏？目前没有重现，是断网的时候我们并没有重推，现在的方案都涉及到重推，所以肯定会出现类似情况</a:t>
            </a:r>
            <a:endParaRPr lang="en-US" altLang="zh-CN" sz="1400" b="1" dirty="0" smtClean="0"/>
          </a:p>
          <a:p>
            <a:r>
              <a:rPr lang="en-US" altLang="zh-CN" sz="1400" b="1" dirty="0" smtClean="0"/>
              <a:t>2.</a:t>
            </a:r>
            <a:r>
              <a:rPr lang="zh-CN" altLang="en-US" sz="1400" b="1" dirty="0" smtClean="0"/>
              <a:t>打票和重试，重试报文厨房如何识别这个是已经打票的了；</a:t>
            </a:r>
            <a:endParaRPr lang="en-US" altLang="zh-CN" sz="1400" b="1" dirty="0" smtClean="0"/>
          </a:p>
          <a:p>
            <a:endParaRPr lang="en-US" altLang="zh-CN" sz="1400" b="1" dirty="0" smtClean="0"/>
          </a:p>
          <a:p>
            <a:endParaRPr lang="en-US" altLang="zh-CN" sz="1400" b="1" dirty="0" smtClean="0"/>
          </a:p>
          <a:p>
            <a:pPr marL="0" indent="0">
              <a:buNone/>
            </a:pPr>
            <a:r>
              <a:rPr lang="en-US" altLang="zh-CN" sz="1400" b="1" dirty="0" err="1" smtClean="0"/>
              <a:t>counter_order_oc</a:t>
            </a:r>
            <a:r>
              <a:rPr lang="zh-CN" altLang="en-US" sz="1400" b="1" dirty="0" smtClean="0"/>
              <a:t>用来打票，当打票操作成功后，</a:t>
            </a:r>
            <a:r>
              <a:rPr lang="en-US" altLang="zh-CN" sz="1400" b="1" dirty="0" err="1" smtClean="0"/>
              <a:t>counter_order_kds</a:t>
            </a:r>
            <a:r>
              <a:rPr lang="zh-CN" altLang="en-US" sz="1400" b="1" dirty="0" smtClean="0"/>
              <a:t>报文持续往总部端推送的时候需要修改状态（状态改成</a:t>
            </a:r>
            <a:r>
              <a:rPr lang="zh-CN" altLang="en-US" sz="1400" b="1" dirty="0" smtClean="0">
                <a:solidFill>
                  <a:srgbClr val="FF0000"/>
                </a:solidFill>
              </a:rPr>
              <a:t>已出票</a:t>
            </a:r>
            <a:r>
              <a:rPr lang="zh-CN" altLang="en-US" sz="1400" b="1" dirty="0" smtClean="0"/>
              <a:t>），修改状态由终端来修改；</a:t>
            </a:r>
            <a:endParaRPr lang="en-US" altLang="zh-CN" sz="1400" b="1" dirty="0" smtClean="0"/>
          </a:p>
          <a:p>
            <a:pPr marL="0" indent="0">
              <a:buNone/>
            </a:pPr>
            <a:endParaRPr lang="en-US" altLang="zh-CN" sz="1400" b="1" dirty="0" smtClean="0"/>
          </a:p>
          <a:p>
            <a:pPr marL="0" indent="0">
              <a:buNone/>
            </a:pPr>
            <a:r>
              <a:rPr lang="en-US" altLang="zh-CN" sz="1400" dirty="0" err="1" smtClean="0"/>
              <a:t>Mpos</a:t>
            </a:r>
            <a:r>
              <a:rPr lang="zh-CN" altLang="en-US" sz="1400" dirty="0" smtClean="0"/>
              <a:t>叫制</a:t>
            </a:r>
            <a:r>
              <a:rPr lang="en-US" altLang="zh-CN" sz="1400" dirty="0" smtClean="0"/>
              <a:t>-&gt;</a:t>
            </a:r>
            <a:endParaRPr lang="zh-CN" altLang="en-US" sz="1400"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叫制之后，</a:t>
            </a:r>
            <a:r>
              <a:rPr lang="en-US" altLang="zh-CN" dirty="0" err="1" smtClean="0"/>
              <a:t>mpos</a:t>
            </a:r>
            <a:r>
              <a:rPr lang="zh-CN" altLang="en-US" dirty="0" smtClean="0"/>
              <a:t>一直往总部端发送消息</a:t>
            </a:r>
            <a:endParaRPr lang="en-US" altLang="zh-CN" dirty="0" smtClean="0"/>
          </a:p>
          <a:p>
            <a:pPr marL="0" indent="0">
              <a:buNone/>
            </a:pPr>
            <a:r>
              <a:rPr lang="zh-CN" altLang="en-US" dirty="0" smtClean="0"/>
              <a:t>不管网络有没有问题 </a:t>
            </a:r>
            <a:r>
              <a:rPr lang="en-US" altLang="zh-CN" dirty="0" err="1" smtClean="0"/>
              <a:t>mpos</a:t>
            </a:r>
            <a:r>
              <a:rPr lang="en-US" altLang="zh-CN" dirty="0" smtClean="0"/>
              <a:t> </a:t>
            </a:r>
            <a:r>
              <a:rPr lang="zh-CN" altLang="en-US" dirty="0" smtClean="0"/>
              <a:t>都会显示提交成功</a:t>
            </a:r>
            <a:endParaRPr lang="en-US" altLang="zh-CN" dirty="0" smtClean="0"/>
          </a:p>
          <a:p>
            <a:pPr marL="0" indent="0">
              <a:buNone/>
            </a:pPr>
            <a:endParaRPr lang="en-US" altLang="zh-CN" dirty="0" smtClean="0"/>
          </a:p>
          <a:p>
            <a:pPr marL="0" indent="0">
              <a:buNone/>
            </a:pPr>
            <a:r>
              <a:rPr lang="zh-CN" altLang="en-US" dirty="0" smtClean="0"/>
              <a:t>当叫制之后，报文设置为已经打票；</a:t>
            </a:r>
            <a:endParaRPr lang="en-US" altLang="zh-CN" dirty="0" smtClean="0"/>
          </a:p>
          <a:p>
            <a:pPr marL="0" indent="0">
              <a:buNone/>
            </a:pPr>
            <a:r>
              <a:rPr lang="en-US" altLang="zh-CN" dirty="0" err="1" smtClean="0"/>
              <a:t>Counter_order_kds</a:t>
            </a:r>
            <a:r>
              <a:rPr lang="zh-CN" altLang="en-US" dirty="0" smtClean="0"/>
              <a:t>需要设置已经打票；</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只要终端和总部端是断网的情况下都是无法提交订单的。</a:t>
            </a:r>
            <a:endParaRPr lang="en-US" altLang="zh-CN" dirty="0" smtClean="0"/>
          </a:p>
          <a:p>
            <a:pPr marL="0" indent="0">
              <a:buNone/>
            </a:pPr>
            <a:r>
              <a:rPr lang="zh-CN" altLang="en-US" dirty="0" smtClean="0"/>
              <a:t>之前的处理逻辑是：终端</a:t>
            </a:r>
            <a:endParaRPr lang="zh-CN" altLang="en-US" dirty="0"/>
          </a:p>
        </p:txBody>
      </p:sp>
    </p:spTree>
    <p:extLst>
      <p:ext uri="{BB962C8B-B14F-4D97-AF65-F5344CB8AC3E}">
        <p14:creationId xmlns:p14="http://schemas.microsoft.com/office/powerpoint/2010/main" val="3088136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需要同</a:t>
            </a:r>
            <a:r>
              <a:rPr lang="en-US" altLang="zh-CN" dirty="0" smtClean="0"/>
              <a:t>OC</a:t>
            </a:r>
            <a:r>
              <a:rPr lang="zh-CN" altLang="en-US" dirty="0" smtClean="0"/>
              <a:t>沟通：</a:t>
            </a:r>
            <a:endParaRPr lang="en-US" altLang="zh-CN" dirty="0" smtClean="0"/>
          </a:p>
          <a:p>
            <a:pPr marL="0" indent="0">
              <a:buNone/>
            </a:pPr>
            <a:r>
              <a:rPr lang="en-US" altLang="zh-CN" dirty="0" smtClean="0"/>
              <a:t>1.</a:t>
            </a:r>
            <a:r>
              <a:rPr lang="zh-CN" altLang="en-US" dirty="0" smtClean="0"/>
              <a:t>采用异常下单之后，数据推送到</a:t>
            </a:r>
            <a:r>
              <a:rPr lang="en-US" altLang="zh-CN" dirty="0" smtClean="0"/>
              <a:t>OC</a:t>
            </a:r>
            <a:r>
              <a:rPr lang="zh-CN" altLang="en-US" dirty="0" smtClean="0"/>
              <a:t>，银二代监听</a:t>
            </a:r>
            <a:r>
              <a:rPr lang="en-US" altLang="zh-CN" dirty="0" smtClean="0"/>
              <a:t>OC</a:t>
            </a:r>
            <a:r>
              <a:rPr lang="zh-CN" altLang="en-US" dirty="0" smtClean="0"/>
              <a:t>获取到订单报文；</a:t>
            </a:r>
            <a:endParaRPr lang="en-US" altLang="zh-CN" dirty="0" smtClean="0"/>
          </a:p>
          <a:p>
            <a:pPr marL="0" indent="0">
              <a:buNone/>
            </a:pPr>
            <a:r>
              <a:rPr lang="en-US" altLang="zh-CN" dirty="0" smtClean="0"/>
              <a:t>2.</a:t>
            </a:r>
            <a:r>
              <a:rPr lang="zh-CN" altLang="en-US" dirty="0" smtClean="0"/>
              <a:t>由</a:t>
            </a:r>
            <a:r>
              <a:rPr lang="en-US" altLang="zh-CN" dirty="0" smtClean="0"/>
              <a:t>OC</a:t>
            </a:r>
            <a:r>
              <a:rPr lang="zh-CN" altLang="en-US" dirty="0" smtClean="0"/>
              <a:t>来保证数据能够推送到有底座的银二代上；</a:t>
            </a:r>
            <a:endParaRPr lang="en-US" altLang="zh-CN" dirty="0" smtClean="0"/>
          </a:p>
          <a:p>
            <a:pPr marL="0" indent="0">
              <a:buNone/>
            </a:pPr>
            <a:r>
              <a:rPr lang="en-US" altLang="zh-CN" dirty="0" smtClean="0"/>
              <a:t>3.</a:t>
            </a:r>
            <a:r>
              <a:rPr lang="zh-CN" altLang="en-US" dirty="0" smtClean="0"/>
              <a:t>餐厅端提供接口，由银二代调用接口将数据传送到餐厅端； </a:t>
            </a:r>
            <a:r>
              <a:rPr lang="en-US" altLang="zh-CN" dirty="0" smtClean="0"/>
              <a:t>3.1</a:t>
            </a:r>
            <a:r>
              <a:rPr lang="zh-CN" altLang="en-US" dirty="0" smtClean="0"/>
              <a:t>假设接口调用失败（可以设置调用尝试次数），由银二代出小票，银二代继续像餐厅端推送订单报文，但该报文</a:t>
            </a:r>
            <a:r>
              <a:rPr lang="zh-CN" altLang="en-US" sz="1400" b="1" dirty="0" smtClean="0"/>
              <a:t>需要修改状态（状态改成</a:t>
            </a:r>
            <a:r>
              <a:rPr lang="zh-CN" altLang="en-US" sz="1400" b="1" dirty="0" smtClean="0">
                <a:solidFill>
                  <a:srgbClr val="FF0000"/>
                </a:solidFill>
              </a:rPr>
              <a:t>已出票</a:t>
            </a:r>
            <a:r>
              <a:rPr lang="zh-CN" altLang="en-US" sz="1400" b="1" dirty="0" smtClean="0"/>
              <a:t>），</a:t>
            </a:r>
            <a:endParaRPr lang="en-US" altLang="zh-CN" dirty="0" smtClean="0"/>
          </a:p>
          <a:p>
            <a:pPr marL="0" indent="0">
              <a:buNone/>
            </a:pPr>
            <a:r>
              <a:rPr lang="en-US" altLang="zh-CN" dirty="0" smtClean="0"/>
              <a:t>4.</a:t>
            </a:r>
            <a:r>
              <a:rPr lang="zh-CN" altLang="en-US" dirty="0" smtClean="0"/>
              <a:t>餐厅端再将数据推给</a:t>
            </a:r>
            <a:r>
              <a:rPr lang="en-US" altLang="zh-CN" dirty="0" smtClean="0"/>
              <a:t>KDS</a:t>
            </a:r>
            <a:r>
              <a:rPr lang="zh-CN" altLang="en-US" dirty="0" smtClean="0"/>
              <a:t>上屏</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由于网络不通，</a:t>
            </a:r>
            <a:r>
              <a:rPr lang="en-US" altLang="zh-CN" dirty="0" err="1" smtClean="0"/>
              <a:t>Counter_order_kds</a:t>
            </a:r>
            <a:r>
              <a:rPr lang="zh-CN" altLang="en-US" dirty="0" smtClean="0"/>
              <a:t>通过该方案下来后，但</a:t>
            </a:r>
            <a:r>
              <a:rPr lang="en-US" altLang="zh-CN" dirty="0" err="1" smtClean="0"/>
              <a:t>kds_order_oc</a:t>
            </a:r>
            <a:r>
              <a:rPr lang="zh-CN" altLang="en-US" dirty="0" smtClean="0"/>
              <a:t>报文无法上传上去，这个报文包括两种场景：</a:t>
            </a:r>
            <a:endParaRPr lang="en-US" altLang="zh-CN" dirty="0" smtClean="0"/>
          </a:p>
          <a:p>
            <a:pPr marL="0" indent="0">
              <a:buNone/>
            </a:pPr>
            <a:r>
              <a:rPr lang="en-US" altLang="zh-CN" dirty="0" smtClean="0"/>
              <a:t>1.</a:t>
            </a:r>
            <a:r>
              <a:rPr lang="zh-CN" altLang="en-US" dirty="0" smtClean="0"/>
              <a:t>下新单回传，</a:t>
            </a:r>
            <a:r>
              <a:rPr lang="en-US" altLang="zh-CN" dirty="0" smtClean="0"/>
              <a:t>OC</a:t>
            </a:r>
            <a:r>
              <a:rPr lang="zh-CN" altLang="en-US" dirty="0" smtClean="0"/>
              <a:t>应该有超时机制，如果超时，自动回推送结账单下来；</a:t>
            </a:r>
            <a:endParaRPr lang="en-US" altLang="zh-CN" dirty="0" smtClean="0"/>
          </a:p>
          <a:p>
            <a:pPr marL="0" indent="0">
              <a:buNone/>
            </a:pPr>
            <a:r>
              <a:rPr lang="en-US" altLang="zh-CN" dirty="0" smtClean="0"/>
              <a:t>2.</a:t>
            </a:r>
            <a:r>
              <a:rPr lang="zh-CN" altLang="en-US" b="1" dirty="0" smtClean="0"/>
              <a:t>下结账单，需要同</a:t>
            </a:r>
            <a:r>
              <a:rPr lang="en-US" altLang="zh-CN" b="1" dirty="0" smtClean="0"/>
              <a:t>OC</a:t>
            </a:r>
            <a:r>
              <a:rPr lang="zh-CN" altLang="en-US" b="1" dirty="0" smtClean="0"/>
              <a:t>讨论影响在哪里？？</a:t>
            </a:r>
            <a:endParaRPr lang="en-US" altLang="zh-CN" b="1" dirty="0" smtClean="0"/>
          </a:p>
          <a:p>
            <a:pPr marL="0" indent="0">
              <a:buNone/>
            </a:pPr>
            <a:endParaRPr lang="en-US" altLang="zh-CN" b="1" dirty="0" smtClean="0"/>
          </a:p>
          <a:p>
            <a:pPr marL="0" indent="0">
              <a:buNone/>
            </a:pPr>
            <a:r>
              <a:rPr lang="zh-CN" altLang="en-US" b="1" dirty="0" smtClean="0"/>
              <a:t>两个报文会推送到备份下单渠道，一个是</a:t>
            </a:r>
            <a:r>
              <a:rPr lang="en-US" altLang="zh-CN" b="1" dirty="0" err="1" smtClean="0"/>
              <a:t>counter_order_oc</a:t>
            </a:r>
            <a:r>
              <a:rPr lang="zh-CN" altLang="en-US" b="1" dirty="0" smtClean="0"/>
              <a:t>一个是</a:t>
            </a:r>
            <a:r>
              <a:rPr lang="en-US" altLang="zh-CN" b="1" dirty="0" err="1" smtClean="0"/>
              <a:t>counter_order_kds</a:t>
            </a:r>
            <a:r>
              <a:rPr lang="en-US" altLang="zh-CN" b="1" dirty="0" smtClean="0"/>
              <a:t> </a:t>
            </a:r>
            <a:r>
              <a:rPr lang="zh-CN" altLang="en-US" b="1" dirty="0" smtClean="0"/>
              <a:t>如果备份下单渠道推送餐厅端失败，</a:t>
            </a:r>
            <a:r>
              <a:rPr lang="en-US" altLang="zh-CN" b="1" dirty="0" err="1" smtClean="0"/>
              <a:t>counter_order_oc</a:t>
            </a:r>
            <a:r>
              <a:rPr lang="zh-CN" altLang="en-US" b="1" dirty="0" smtClean="0"/>
              <a:t>不用再继续推送，但</a:t>
            </a:r>
            <a:r>
              <a:rPr lang="en-US" altLang="zh-CN" b="1" dirty="0" err="1" smtClean="0"/>
              <a:t>counter_order_kds</a:t>
            </a:r>
            <a:r>
              <a:rPr lang="zh-CN" altLang="en-US" b="1" dirty="0" smtClean="0"/>
              <a:t>需要出小票，</a:t>
            </a:r>
            <a:r>
              <a:rPr lang="zh-CN" altLang="en-US" sz="1400" b="1" dirty="0" smtClean="0"/>
              <a:t>需要修改状态（状态改成</a:t>
            </a:r>
            <a:r>
              <a:rPr lang="zh-CN" altLang="en-US" sz="1400" b="1" dirty="0" smtClean="0">
                <a:solidFill>
                  <a:srgbClr val="FF0000"/>
                </a:solidFill>
              </a:rPr>
              <a:t>已出票</a:t>
            </a:r>
            <a:r>
              <a:rPr lang="zh-CN" altLang="en-US" sz="1400" b="1" dirty="0" smtClean="0"/>
              <a:t>）</a:t>
            </a:r>
            <a:endParaRPr lang="en-US" altLang="zh-CN" sz="1400" b="1"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当</a:t>
            </a:r>
            <a:r>
              <a:rPr lang="en-US" altLang="zh-CN" sz="1400" dirty="0" smtClean="0">
                <a:solidFill>
                  <a:srgbClr val="FF0000"/>
                </a:solidFill>
              </a:rPr>
              <a:t>COUNTER_ORDER_KDS</a:t>
            </a:r>
            <a:r>
              <a:rPr lang="zh-CN" altLang="en-US" sz="1400" dirty="0" smtClean="0">
                <a:solidFill>
                  <a:srgbClr val="FF0000"/>
                </a:solidFill>
              </a:rPr>
              <a:t>传到了</a:t>
            </a:r>
            <a:r>
              <a:rPr lang="en-US" altLang="zh-CN" sz="1400" dirty="0" smtClean="0">
                <a:solidFill>
                  <a:srgbClr val="FF0000"/>
                </a:solidFill>
              </a:rPr>
              <a:t>KDS</a:t>
            </a:r>
            <a:r>
              <a:rPr lang="zh-CN" altLang="en-US" sz="1400" dirty="0" smtClean="0">
                <a:solidFill>
                  <a:srgbClr val="FF0000"/>
                </a:solidFill>
              </a:rPr>
              <a:t>之后，从</a:t>
            </a:r>
            <a:r>
              <a:rPr lang="en-US" altLang="zh-CN" sz="1400" dirty="0" smtClean="0">
                <a:solidFill>
                  <a:srgbClr val="FF0000"/>
                </a:solidFill>
              </a:rPr>
              <a:t>KDS</a:t>
            </a:r>
            <a:r>
              <a:rPr lang="zh-CN" altLang="en-US" sz="1400" dirty="0" smtClean="0">
                <a:solidFill>
                  <a:srgbClr val="FF0000"/>
                </a:solidFill>
              </a:rPr>
              <a:t>发出的报文（</a:t>
            </a:r>
            <a:r>
              <a:rPr lang="en-US" altLang="zh-CN" sz="1400" dirty="0" smtClean="0">
                <a:solidFill>
                  <a:srgbClr val="FF0000"/>
                </a:solidFill>
              </a:rPr>
              <a:t>KDS_ORDER_OC</a:t>
            </a:r>
            <a:r>
              <a:rPr lang="zh-CN" altLang="en-US" sz="1400" dirty="0" smtClean="0">
                <a:solidFill>
                  <a:srgbClr val="FF0000"/>
                </a:solidFill>
              </a:rPr>
              <a:t>）如何传递到</a:t>
            </a:r>
            <a:r>
              <a:rPr lang="en-US" altLang="zh-CN" sz="1400" dirty="0" smtClean="0">
                <a:solidFill>
                  <a:srgbClr val="FF0000"/>
                </a:solidFill>
              </a:rPr>
              <a:t>OC</a:t>
            </a:r>
            <a:r>
              <a:rPr lang="zh-CN" altLang="en-US" sz="1400" dirty="0" smtClean="0">
                <a:solidFill>
                  <a:srgbClr val="FF0000"/>
                </a:solidFill>
              </a:rPr>
              <a:t>呢？？</a:t>
            </a:r>
            <a:endParaRPr lang="en-US" altLang="zh-CN" sz="1400" dirty="0" smtClean="0">
              <a:solidFill>
                <a:srgbClr val="FF0000"/>
              </a:solidFill>
            </a:endParaRPr>
          </a:p>
          <a:p>
            <a:pPr marL="0" indent="0">
              <a:buNone/>
            </a:pPr>
            <a:r>
              <a:rPr lang="zh-CN" altLang="en-US" dirty="0" smtClean="0"/>
              <a:t>银二代备份下单渠道如果打印小票，订单报文是否已出票选项设置为是</a:t>
            </a:r>
            <a:endParaRPr lang="en-US" altLang="zh-CN" dirty="0" smtClean="0"/>
          </a:p>
          <a:p>
            <a:pPr marL="0" indent="0">
              <a:buNone/>
            </a:pPr>
            <a:r>
              <a:rPr lang="zh-CN" altLang="en-US" dirty="0" smtClean="0"/>
              <a:t>银二代备份下单渠道如果推送到餐厅端，订单报文增加“备份渠道推送”选项？？</a:t>
            </a:r>
            <a:endParaRPr lang="en-US" altLang="zh-CN" dirty="0" smtClean="0"/>
          </a:p>
          <a:p>
            <a:pPr marL="0" indent="0">
              <a:buNone/>
            </a:pPr>
            <a:r>
              <a:rPr lang="zh-CN" altLang="en-US" dirty="0" smtClean="0"/>
              <a:t>如果用</a:t>
            </a:r>
            <a:r>
              <a:rPr lang="en-US" altLang="zh-CN" dirty="0" smtClean="0"/>
              <a:t>counter</a:t>
            </a:r>
            <a:r>
              <a:rPr lang="zh-CN" altLang="en-US" dirty="0" smtClean="0"/>
              <a:t>下单怎么办，数据无法推送上去？？</a:t>
            </a:r>
            <a:endParaRPr lang="en-US" altLang="zh-CN" dirty="0" smtClean="0"/>
          </a:p>
          <a:p>
            <a:pPr marL="0" indent="0">
              <a:buNone/>
            </a:pPr>
            <a:endParaRPr lang="en-US" altLang="zh-CN" dirty="0" smtClean="0"/>
          </a:p>
          <a:p>
            <a:pPr marL="0" indent="0">
              <a:buNone/>
            </a:pPr>
            <a:r>
              <a:rPr lang="zh-CN" altLang="en-US" dirty="0" smtClean="0"/>
              <a:t>结账单报文没有推送上去，对</a:t>
            </a:r>
            <a:r>
              <a:rPr lang="en-US" altLang="zh-CN" dirty="0" smtClean="0"/>
              <a:t>preorder</a:t>
            </a:r>
            <a:r>
              <a:rPr lang="zh-CN" altLang="en-US" dirty="0" smtClean="0"/>
              <a:t>有什么影响？？ </a:t>
            </a:r>
            <a:r>
              <a:rPr lang="en-US" altLang="zh-CN" dirty="0" smtClean="0"/>
              <a:t>Or </a:t>
            </a:r>
            <a:r>
              <a:rPr lang="zh-CN" altLang="en-US" dirty="0" smtClean="0"/>
              <a:t>同</a:t>
            </a:r>
            <a:r>
              <a:rPr lang="en-US" altLang="zh-CN" dirty="0" smtClean="0"/>
              <a:t>OC</a:t>
            </a:r>
            <a:r>
              <a:rPr lang="zh-CN" altLang="en-US" dirty="0" smtClean="0"/>
              <a:t>沟通</a:t>
            </a:r>
            <a:endParaRPr lang="en-US" altLang="zh-CN" sz="1400" b="1"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3026588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b="1" dirty="0" smtClean="0"/>
              <a:t>目的：</a:t>
            </a:r>
            <a:endParaRPr lang="en-US" altLang="zh-CN" sz="1400" b="1" dirty="0" smtClean="0"/>
          </a:p>
          <a:p>
            <a:r>
              <a:rPr lang="zh-CN" altLang="en-US" sz="1400" dirty="0" smtClean="0"/>
              <a:t>不管是否走了打票，尽量把订单推到餐厅端，系统内部推成功后才能解决新单看不到、结账单下不来，锁单的问题。</a:t>
            </a:r>
            <a:endParaRPr lang="en-US" altLang="zh-CN" sz="1400" dirty="0" smtClean="0"/>
          </a:p>
          <a:p>
            <a:r>
              <a:rPr lang="zh-CN" altLang="en-US" sz="1400" dirty="0" smtClean="0"/>
              <a:t>打小票的目的是不想等待太长时间，尽量先出餐。</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打票和重试报文，</a:t>
            </a:r>
            <a:endParaRPr lang="en-US" altLang="zh-CN" dirty="0" smtClean="0"/>
          </a:p>
          <a:p>
            <a:pPr marL="0" indent="0">
              <a:buNone/>
            </a:pPr>
            <a:r>
              <a:rPr lang="zh-CN" altLang="en-US" dirty="0" smtClean="0"/>
              <a:t>叫制和是否提交到服务端没有任何关系的。叫制只是多打个票出来。</a:t>
            </a:r>
            <a:endParaRPr lang="en-US" altLang="zh-CN" dirty="0" smtClean="0"/>
          </a:p>
          <a:p>
            <a:pPr marL="0" indent="0">
              <a:buNone/>
            </a:pPr>
            <a:r>
              <a:rPr lang="zh-CN" altLang="en-US" dirty="0" smtClean="0"/>
              <a:t>不管是否叫制，终端都会继续推送订单到中心端。</a:t>
            </a:r>
            <a:endParaRPr lang="en-US" altLang="zh-CN" dirty="0" smtClean="0"/>
          </a:p>
          <a:p>
            <a:pPr marL="0" indent="0">
              <a:buNone/>
            </a:pPr>
            <a:r>
              <a:rPr lang="zh-CN" altLang="en-US" dirty="0" smtClean="0"/>
              <a:t>叫制是人工操作，有操作员决定是否打票，系统之前的实现方式是当终端连接总部端网络出问题的时候，终端上也显示提交成功，但终端一直再尝试提交，所以订单就具有延迟性。</a:t>
            </a:r>
            <a:endParaRPr lang="en-US" altLang="zh-CN" dirty="0" smtClean="0"/>
          </a:p>
          <a:p>
            <a:pPr marL="0" indent="0">
              <a:buNone/>
            </a:pPr>
            <a:endParaRPr lang="en-US" altLang="zh-CN" dirty="0" smtClean="0"/>
          </a:p>
          <a:p>
            <a:pPr marL="0" indent="0">
              <a:buNone/>
            </a:pPr>
            <a:r>
              <a:rPr lang="zh-CN" altLang="en-US" dirty="0" smtClean="0"/>
              <a:t>新的方案在提交发现后台无法提交的时候，需要给操作员两个选择：</a:t>
            </a:r>
            <a:r>
              <a:rPr lang="en-US" altLang="zh-CN" dirty="0" smtClean="0"/>
              <a:t>1.</a:t>
            </a:r>
            <a:r>
              <a:rPr lang="zh-CN" altLang="en-US" dirty="0" smtClean="0"/>
              <a:t>继续提交；</a:t>
            </a:r>
            <a:r>
              <a:rPr lang="en-US" altLang="zh-CN" dirty="0" smtClean="0"/>
              <a:t>2.</a:t>
            </a:r>
            <a:r>
              <a:rPr lang="zh-CN" altLang="en-US" dirty="0" smtClean="0"/>
              <a:t>叫制（后台继续提交，终端打印出来小票）；</a:t>
            </a:r>
            <a:endParaRPr lang="en-US" altLang="zh-CN" dirty="0" smtClean="0"/>
          </a:p>
          <a:p>
            <a:pPr marL="0" indent="0">
              <a:buNone/>
            </a:pPr>
            <a:endParaRPr lang="en-US" altLang="zh-CN" dirty="0" smtClean="0"/>
          </a:p>
          <a:p>
            <a:pPr marL="0" indent="0">
              <a:buNone/>
            </a:pPr>
            <a:r>
              <a:rPr lang="zh-CN" altLang="en-US" dirty="0" smtClean="0"/>
              <a:t>解决核心的问题是</a:t>
            </a:r>
            <a:endParaRPr lang="en-US" altLang="zh-CN" dirty="0" smtClean="0"/>
          </a:p>
          <a:p>
            <a:r>
              <a:rPr lang="en-US" altLang="zh-CN" sz="1400" b="1" dirty="0" smtClean="0"/>
              <a:t>1.</a:t>
            </a:r>
            <a:r>
              <a:rPr lang="zh-CN" altLang="en-US" sz="1400" b="1" dirty="0" smtClean="0"/>
              <a:t>报文系统乱序的时候</a:t>
            </a:r>
            <a:r>
              <a:rPr lang="en-US" altLang="zh-CN" sz="1400" b="1" dirty="0" smtClean="0"/>
              <a:t>KDS</a:t>
            </a:r>
            <a:r>
              <a:rPr lang="zh-CN" altLang="en-US" sz="1400" b="1" dirty="0" smtClean="0"/>
              <a:t>如何上屏？目前没有重现，是断网的时候我们并没有重推，现在的方案都涉及到重推，所以肯定会出现类似情况</a:t>
            </a:r>
            <a:endParaRPr lang="en-US" altLang="zh-CN" sz="1400" b="1" dirty="0" smtClean="0"/>
          </a:p>
          <a:p>
            <a:r>
              <a:rPr lang="en-US" altLang="zh-CN" sz="1400" b="1" dirty="0" smtClean="0"/>
              <a:t>2.</a:t>
            </a:r>
            <a:r>
              <a:rPr lang="zh-CN" altLang="en-US" sz="1400" b="1" dirty="0" smtClean="0"/>
              <a:t>打票和重试，重试报文厨房如何识别这个是已经打票的了；</a:t>
            </a:r>
            <a:endParaRPr lang="en-US" altLang="zh-CN" sz="1400" b="1" dirty="0" smtClean="0"/>
          </a:p>
          <a:p>
            <a:endParaRPr lang="en-US" altLang="zh-CN" sz="1400" b="1" dirty="0" smtClean="0"/>
          </a:p>
          <a:p>
            <a:endParaRPr lang="en-US" altLang="zh-CN" sz="1400" b="1" dirty="0" smtClean="0"/>
          </a:p>
          <a:p>
            <a:pPr marL="0" indent="0">
              <a:buNone/>
            </a:pPr>
            <a:r>
              <a:rPr lang="en-US" altLang="zh-CN" sz="1400" b="1" dirty="0" err="1" smtClean="0"/>
              <a:t>counter_order_oc</a:t>
            </a:r>
            <a:r>
              <a:rPr lang="zh-CN" altLang="en-US" sz="1400" b="1" dirty="0" smtClean="0"/>
              <a:t>用来打票，当打票操作成功后，</a:t>
            </a:r>
            <a:r>
              <a:rPr lang="en-US" altLang="zh-CN" sz="1400" b="1" dirty="0" err="1" smtClean="0"/>
              <a:t>counter_order_kds</a:t>
            </a:r>
            <a:r>
              <a:rPr lang="zh-CN" altLang="en-US" sz="1400" b="1" dirty="0" smtClean="0"/>
              <a:t>报文持续往总部端推送的时候需要修改状态（状态改成</a:t>
            </a:r>
            <a:r>
              <a:rPr lang="zh-CN" altLang="en-US" sz="1400" b="1" dirty="0" smtClean="0">
                <a:solidFill>
                  <a:srgbClr val="FF0000"/>
                </a:solidFill>
              </a:rPr>
              <a:t>已出票</a:t>
            </a:r>
            <a:r>
              <a:rPr lang="zh-CN" altLang="en-US" sz="1400" b="1" dirty="0" smtClean="0"/>
              <a:t>），修改状态由终端来修改；</a:t>
            </a:r>
            <a:endParaRPr lang="en-US" altLang="zh-CN" sz="1400" b="1" dirty="0" smtClean="0"/>
          </a:p>
          <a:p>
            <a:pPr marL="0" indent="0">
              <a:buNone/>
            </a:pPr>
            <a:endParaRPr lang="en-US" altLang="zh-CN" sz="1400" b="1" dirty="0" smtClean="0"/>
          </a:p>
          <a:p>
            <a:pPr marL="0" indent="0">
              <a:buNone/>
            </a:pPr>
            <a:r>
              <a:rPr lang="en-US" altLang="zh-CN" sz="1400" dirty="0" err="1" smtClean="0"/>
              <a:t>Mpos</a:t>
            </a:r>
            <a:r>
              <a:rPr lang="zh-CN" altLang="en-US" sz="1400" dirty="0" smtClean="0"/>
              <a:t>叫制</a:t>
            </a:r>
            <a:r>
              <a:rPr lang="en-US" altLang="zh-CN" sz="1400" dirty="0" smtClean="0"/>
              <a:t>-&gt;</a:t>
            </a:r>
            <a:endParaRPr lang="zh-CN" altLang="en-US" sz="1400"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叫制之后，</a:t>
            </a:r>
            <a:r>
              <a:rPr lang="en-US" altLang="zh-CN" dirty="0" err="1" smtClean="0"/>
              <a:t>mpos</a:t>
            </a:r>
            <a:r>
              <a:rPr lang="zh-CN" altLang="en-US" dirty="0" smtClean="0"/>
              <a:t>一直往总部端发送消息</a:t>
            </a:r>
            <a:endParaRPr lang="en-US" altLang="zh-CN" dirty="0" smtClean="0"/>
          </a:p>
          <a:p>
            <a:pPr marL="0" indent="0">
              <a:buNone/>
            </a:pPr>
            <a:r>
              <a:rPr lang="zh-CN" altLang="en-US" dirty="0" smtClean="0"/>
              <a:t>不管网络有没有问题 </a:t>
            </a:r>
            <a:r>
              <a:rPr lang="en-US" altLang="zh-CN" dirty="0" err="1" smtClean="0"/>
              <a:t>mpos</a:t>
            </a:r>
            <a:r>
              <a:rPr lang="en-US" altLang="zh-CN" dirty="0" smtClean="0"/>
              <a:t> </a:t>
            </a:r>
            <a:r>
              <a:rPr lang="zh-CN" altLang="en-US" dirty="0" smtClean="0"/>
              <a:t>都会显示提交成功</a:t>
            </a:r>
            <a:endParaRPr lang="en-US" altLang="zh-CN" dirty="0" smtClean="0"/>
          </a:p>
          <a:p>
            <a:pPr marL="0" indent="0">
              <a:buNone/>
            </a:pPr>
            <a:endParaRPr lang="en-US" altLang="zh-CN" dirty="0" smtClean="0"/>
          </a:p>
          <a:p>
            <a:pPr marL="0" indent="0">
              <a:buNone/>
            </a:pPr>
            <a:r>
              <a:rPr lang="zh-CN" altLang="en-US" dirty="0" smtClean="0"/>
              <a:t>当叫制之后，报文设置为已经打票；</a:t>
            </a:r>
            <a:endParaRPr lang="en-US" altLang="zh-CN" dirty="0" smtClean="0"/>
          </a:p>
          <a:p>
            <a:pPr marL="0" indent="0">
              <a:buNone/>
            </a:pPr>
            <a:r>
              <a:rPr lang="en-US" altLang="zh-CN" dirty="0" err="1" smtClean="0"/>
              <a:t>Counter_order_kds</a:t>
            </a:r>
            <a:r>
              <a:rPr lang="zh-CN" altLang="en-US" dirty="0" smtClean="0"/>
              <a:t>需要设置已经打票；</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只要终端和总部端是断网的情况下都是无法提交订单的。</a:t>
            </a:r>
            <a:endParaRPr lang="en-US" altLang="zh-CN" dirty="0" smtClean="0"/>
          </a:p>
          <a:p>
            <a:pPr marL="0" indent="0">
              <a:buNone/>
            </a:pPr>
            <a:r>
              <a:rPr lang="zh-CN" altLang="en-US" dirty="0" smtClean="0"/>
              <a:t>之前的处理逻辑是：终端</a:t>
            </a:r>
            <a:endParaRPr lang="zh-CN" altLang="en-US" dirty="0"/>
          </a:p>
        </p:txBody>
      </p:sp>
    </p:spTree>
    <p:extLst>
      <p:ext uri="{BB962C8B-B14F-4D97-AF65-F5344CB8AC3E}">
        <p14:creationId xmlns:p14="http://schemas.microsoft.com/office/powerpoint/2010/main" val="1481611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b="1" dirty="0" smtClean="0"/>
              <a:t>目的：</a:t>
            </a:r>
            <a:endParaRPr lang="en-US" altLang="zh-CN" sz="1400" b="1" dirty="0" smtClean="0"/>
          </a:p>
          <a:p>
            <a:r>
              <a:rPr lang="zh-CN" altLang="en-US" sz="1400" dirty="0" smtClean="0"/>
              <a:t>不管是否走了打票，尽量把订单推到餐厅端，系统内部推成功后才能解决新单看不到、结账单下不来，锁单的问题。</a:t>
            </a:r>
            <a:endParaRPr lang="en-US" altLang="zh-CN" sz="1400" dirty="0" smtClean="0"/>
          </a:p>
          <a:p>
            <a:r>
              <a:rPr lang="zh-CN" altLang="en-US" sz="1400" dirty="0" smtClean="0"/>
              <a:t>打小票的目的是不想等待太长时间，尽量先出餐。</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打票和重试报文，</a:t>
            </a:r>
            <a:endParaRPr lang="en-US" altLang="zh-CN" dirty="0" smtClean="0"/>
          </a:p>
          <a:p>
            <a:pPr marL="0" indent="0">
              <a:buNone/>
            </a:pPr>
            <a:r>
              <a:rPr lang="zh-CN" altLang="en-US" dirty="0" smtClean="0"/>
              <a:t>叫制和是否提交到服务端没有任何关系的。叫制只是多打个票出来。</a:t>
            </a:r>
            <a:endParaRPr lang="en-US" altLang="zh-CN" dirty="0" smtClean="0"/>
          </a:p>
          <a:p>
            <a:pPr marL="0" indent="0">
              <a:buNone/>
            </a:pPr>
            <a:r>
              <a:rPr lang="zh-CN" altLang="en-US" dirty="0" smtClean="0"/>
              <a:t>不管是否叫制，终端都会继续推送订单到中心端。</a:t>
            </a:r>
            <a:endParaRPr lang="en-US" altLang="zh-CN" dirty="0" smtClean="0"/>
          </a:p>
          <a:p>
            <a:pPr marL="0" indent="0">
              <a:buNone/>
            </a:pPr>
            <a:r>
              <a:rPr lang="zh-CN" altLang="en-US" dirty="0" smtClean="0"/>
              <a:t>叫制是人工操作，有操作员决定是否打票，系统之前的实现方式是当终端连接总部端网络出问题的时候，终端上也显示提交成功，但终端一直再尝试提交，所以订单就具有延迟性。</a:t>
            </a:r>
            <a:endParaRPr lang="en-US" altLang="zh-CN" dirty="0" smtClean="0"/>
          </a:p>
          <a:p>
            <a:pPr marL="0" indent="0">
              <a:buNone/>
            </a:pPr>
            <a:endParaRPr lang="en-US" altLang="zh-CN" dirty="0" smtClean="0"/>
          </a:p>
          <a:p>
            <a:pPr marL="0" indent="0">
              <a:buNone/>
            </a:pPr>
            <a:r>
              <a:rPr lang="zh-CN" altLang="en-US" dirty="0" smtClean="0"/>
              <a:t>新的方案在提交发现后台无法提交的时候，需要给操作员两个选择：</a:t>
            </a:r>
            <a:r>
              <a:rPr lang="en-US" altLang="zh-CN" dirty="0" smtClean="0"/>
              <a:t>1.</a:t>
            </a:r>
            <a:r>
              <a:rPr lang="zh-CN" altLang="en-US" dirty="0" smtClean="0"/>
              <a:t>继续提交；</a:t>
            </a:r>
            <a:r>
              <a:rPr lang="en-US" altLang="zh-CN" dirty="0" smtClean="0"/>
              <a:t>2.</a:t>
            </a:r>
            <a:r>
              <a:rPr lang="zh-CN" altLang="en-US" dirty="0" smtClean="0"/>
              <a:t>叫制（后台继续提交，终端打印出来小票）；</a:t>
            </a:r>
            <a:endParaRPr lang="en-US" altLang="zh-CN" dirty="0" smtClean="0"/>
          </a:p>
          <a:p>
            <a:pPr marL="0" indent="0">
              <a:buNone/>
            </a:pPr>
            <a:endParaRPr lang="en-US" altLang="zh-CN" dirty="0" smtClean="0"/>
          </a:p>
          <a:p>
            <a:pPr marL="0" indent="0">
              <a:buNone/>
            </a:pPr>
            <a:r>
              <a:rPr lang="zh-CN" altLang="en-US" dirty="0" smtClean="0"/>
              <a:t>解决核心的问题是</a:t>
            </a:r>
            <a:endParaRPr lang="en-US" altLang="zh-CN" dirty="0" smtClean="0"/>
          </a:p>
          <a:p>
            <a:r>
              <a:rPr lang="en-US" altLang="zh-CN" sz="1400" b="1" dirty="0" smtClean="0"/>
              <a:t>1.</a:t>
            </a:r>
            <a:r>
              <a:rPr lang="zh-CN" altLang="en-US" sz="1400" b="1" dirty="0" smtClean="0"/>
              <a:t>报文系统乱序的时候</a:t>
            </a:r>
            <a:r>
              <a:rPr lang="en-US" altLang="zh-CN" sz="1400" b="1" dirty="0" smtClean="0"/>
              <a:t>KDS</a:t>
            </a:r>
            <a:r>
              <a:rPr lang="zh-CN" altLang="en-US" sz="1400" b="1" dirty="0" smtClean="0"/>
              <a:t>如何上屏？目前没有重现，是断网的时候我们并没有重推，现在的方案都涉及到重推，所以肯定会出现类似情况</a:t>
            </a:r>
            <a:endParaRPr lang="en-US" altLang="zh-CN" sz="1400" b="1" dirty="0" smtClean="0"/>
          </a:p>
          <a:p>
            <a:r>
              <a:rPr lang="en-US" altLang="zh-CN" sz="1400" b="1" dirty="0" smtClean="0"/>
              <a:t>2.</a:t>
            </a:r>
            <a:r>
              <a:rPr lang="zh-CN" altLang="en-US" sz="1400" b="1" dirty="0" smtClean="0"/>
              <a:t>打票和重试，重试报文厨房如何识别这个是已经打票的了；</a:t>
            </a:r>
            <a:endParaRPr lang="en-US" altLang="zh-CN" sz="1400" b="1" dirty="0" smtClean="0"/>
          </a:p>
          <a:p>
            <a:endParaRPr lang="en-US" altLang="zh-CN" sz="1400" b="1" dirty="0" smtClean="0"/>
          </a:p>
          <a:p>
            <a:endParaRPr lang="en-US" altLang="zh-CN" sz="1400" b="1" dirty="0" smtClean="0"/>
          </a:p>
          <a:p>
            <a:pPr marL="0" indent="0">
              <a:buNone/>
            </a:pPr>
            <a:r>
              <a:rPr lang="en-US" altLang="zh-CN" sz="1400" b="1" dirty="0" err="1" smtClean="0"/>
              <a:t>counter_order_oc</a:t>
            </a:r>
            <a:r>
              <a:rPr lang="zh-CN" altLang="en-US" sz="1400" b="1" dirty="0" smtClean="0"/>
              <a:t>用来打票，当打票操作成功后，</a:t>
            </a:r>
            <a:r>
              <a:rPr lang="en-US" altLang="zh-CN" sz="1400" b="1" dirty="0" err="1" smtClean="0"/>
              <a:t>counter_order_kds</a:t>
            </a:r>
            <a:r>
              <a:rPr lang="zh-CN" altLang="en-US" sz="1400" b="1" dirty="0" smtClean="0"/>
              <a:t>报文持续往总部端推送的时候需要修改状态（状态改成</a:t>
            </a:r>
            <a:r>
              <a:rPr lang="zh-CN" altLang="en-US" sz="1400" b="1" dirty="0" smtClean="0">
                <a:solidFill>
                  <a:srgbClr val="FF0000"/>
                </a:solidFill>
              </a:rPr>
              <a:t>已出票</a:t>
            </a:r>
            <a:r>
              <a:rPr lang="zh-CN" altLang="en-US" sz="1400" b="1" dirty="0" smtClean="0"/>
              <a:t>），修改状态由终端来修改；</a:t>
            </a:r>
            <a:endParaRPr lang="en-US" altLang="zh-CN" sz="1400" b="1" dirty="0" smtClean="0"/>
          </a:p>
          <a:p>
            <a:pPr marL="0" indent="0">
              <a:buNone/>
            </a:pPr>
            <a:endParaRPr lang="en-US" altLang="zh-CN" sz="1400" b="1" dirty="0" smtClean="0"/>
          </a:p>
          <a:p>
            <a:pPr marL="0" indent="0">
              <a:buNone/>
            </a:pPr>
            <a:r>
              <a:rPr lang="en-US" altLang="zh-CN" sz="1400" dirty="0" err="1" smtClean="0"/>
              <a:t>Mpos</a:t>
            </a:r>
            <a:r>
              <a:rPr lang="zh-CN" altLang="en-US" sz="1400" dirty="0" smtClean="0"/>
              <a:t>叫制</a:t>
            </a:r>
            <a:r>
              <a:rPr lang="en-US" altLang="zh-CN" sz="1400" dirty="0" smtClean="0"/>
              <a:t>-&gt;</a:t>
            </a:r>
            <a:endParaRPr lang="zh-CN" altLang="en-US" sz="1400"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叫制之后，</a:t>
            </a:r>
            <a:r>
              <a:rPr lang="en-US" altLang="zh-CN" dirty="0" err="1" smtClean="0"/>
              <a:t>mpos</a:t>
            </a:r>
            <a:r>
              <a:rPr lang="zh-CN" altLang="en-US" dirty="0" smtClean="0"/>
              <a:t>一直往总部端发送消息</a:t>
            </a:r>
            <a:endParaRPr lang="en-US" altLang="zh-CN" dirty="0" smtClean="0"/>
          </a:p>
          <a:p>
            <a:pPr marL="0" indent="0">
              <a:buNone/>
            </a:pPr>
            <a:r>
              <a:rPr lang="zh-CN" altLang="en-US" dirty="0" smtClean="0"/>
              <a:t>不管网络有没有问题 </a:t>
            </a:r>
            <a:r>
              <a:rPr lang="en-US" altLang="zh-CN" dirty="0" err="1" smtClean="0"/>
              <a:t>mpos</a:t>
            </a:r>
            <a:r>
              <a:rPr lang="en-US" altLang="zh-CN" dirty="0" smtClean="0"/>
              <a:t> </a:t>
            </a:r>
            <a:r>
              <a:rPr lang="zh-CN" altLang="en-US" dirty="0" smtClean="0"/>
              <a:t>都会显示提交成功</a:t>
            </a:r>
            <a:endParaRPr lang="en-US" altLang="zh-CN" dirty="0" smtClean="0"/>
          </a:p>
          <a:p>
            <a:pPr marL="0" indent="0">
              <a:buNone/>
            </a:pPr>
            <a:endParaRPr lang="en-US" altLang="zh-CN" dirty="0" smtClean="0"/>
          </a:p>
          <a:p>
            <a:pPr marL="0" indent="0">
              <a:buNone/>
            </a:pPr>
            <a:r>
              <a:rPr lang="zh-CN" altLang="en-US" dirty="0" smtClean="0"/>
              <a:t>当叫制之后，报文设置为已经打票；</a:t>
            </a:r>
            <a:endParaRPr lang="en-US" altLang="zh-CN" dirty="0" smtClean="0"/>
          </a:p>
          <a:p>
            <a:pPr marL="0" indent="0">
              <a:buNone/>
            </a:pPr>
            <a:r>
              <a:rPr lang="en-US" altLang="zh-CN" dirty="0" err="1" smtClean="0"/>
              <a:t>Counter_order_kds</a:t>
            </a:r>
            <a:r>
              <a:rPr lang="zh-CN" altLang="en-US" dirty="0" smtClean="0"/>
              <a:t>需要设置已经打票；</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只要终端和总部端是断网的情况下都是无法提交订单的。</a:t>
            </a:r>
            <a:endParaRPr lang="en-US" altLang="zh-CN" dirty="0" smtClean="0"/>
          </a:p>
          <a:p>
            <a:pPr marL="0" indent="0">
              <a:buNone/>
            </a:pPr>
            <a:r>
              <a:rPr lang="zh-CN" altLang="en-US" dirty="0" smtClean="0"/>
              <a:t>之前的处理逻辑是：终端</a:t>
            </a:r>
            <a:endParaRPr lang="zh-CN" altLang="en-US" dirty="0"/>
          </a:p>
        </p:txBody>
      </p:sp>
    </p:spTree>
    <p:extLst>
      <p:ext uri="{BB962C8B-B14F-4D97-AF65-F5344CB8AC3E}">
        <p14:creationId xmlns:p14="http://schemas.microsoft.com/office/powerpoint/2010/main" val="3185656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实现思路（餐厅端到</a:t>
            </a:r>
            <a:r>
              <a:rPr lang="en-US" altLang="zh-CN" dirty="0" smtClean="0"/>
              <a:t>KDS</a:t>
            </a:r>
            <a:r>
              <a:rPr lang="zh-CN" altLang="en-US" dirty="0" smtClean="0"/>
              <a:t>不可用，这个解决思路就是通过银二代出票）：</a:t>
            </a:r>
            <a:endParaRPr lang="en-US" altLang="zh-CN" dirty="0" smtClean="0"/>
          </a:p>
          <a:p>
            <a:pPr marL="0" indent="0">
              <a:buNone/>
            </a:pPr>
            <a:r>
              <a:rPr lang="en-US" altLang="zh-CN" dirty="0" smtClean="0"/>
              <a:t>1.</a:t>
            </a:r>
            <a:r>
              <a:rPr lang="zh-CN" altLang="en-US" dirty="0" smtClean="0"/>
              <a:t>总部端封装一层接口，改接口调用</a:t>
            </a:r>
            <a:r>
              <a:rPr lang="en-US" altLang="zh-CN" dirty="0" smtClean="0"/>
              <a:t>OC</a:t>
            </a:r>
            <a:r>
              <a:rPr lang="zh-CN" altLang="en-US" dirty="0" smtClean="0"/>
              <a:t>异常下单接口；</a:t>
            </a:r>
            <a:endParaRPr lang="en-US" altLang="zh-CN" dirty="0" smtClean="0"/>
          </a:p>
          <a:p>
            <a:pPr marL="0" indent="0">
              <a:buNone/>
            </a:pPr>
            <a:r>
              <a:rPr lang="en-US" altLang="zh-CN" dirty="0" smtClean="0"/>
              <a:t>2.</a:t>
            </a:r>
            <a:r>
              <a:rPr lang="zh-CN" altLang="en-US" dirty="0" smtClean="0"/>
              <a:t>餐厅端调用总部端接口成功之后，由餐厅端持续像</a:t>
            </a:r>
            <a:r>
              <a:rPr lang="en-US" altLang="zh-CN" dirty="0" smtClean="0"/>
              <a:t>KDS</a:t>
            </a:r>
            <a:r>
              <a:rPr lang="zh-CN" altLang="en-US" dirty="0" smtClean="0"/>
              <a:t>推送报文，推送前，需要将状态改成已出票状态；</a:t>
            </a:r>
            <a:endParaRPr lang="en-US" altLang="zh-CN" dirty="0" smtClean="0"/>
          </a:p>
          <a:p>
            <a:pPr marL="0" indent="0">
              <a:buNone/>
            </a:pPr>
            <a:endParaRPr lang="en-US" altLang="zh-CN" dirty="0" smtClean="0"/>
          </a:p>
          <a:p>
            <a:pPr marL="0" indent="0">
              <a:buNone/>
            </a:pPr>
            <a:r>
              <a:rPr lang="en-US" altLang="zh-CN" dirty="0" smtClean="0"/>
              <a:t>Counter</a:t>
            </a:r>
            <a:r>
              <a:rPr lang="zh-CN" altLang="en-US" dirty="0" smtClean="0"/>
              <a:t>目前都是单向调用的，由</a:t>
            </a:r>
            <a:r>
              <a:rPr lang="en-US" altLang="zh-CN" dirty="0" smtClean="0"/>
              <a:t>counter</a:t>
            </a:r>
            <a:r>
              <a:rPr lang="zh-CN" altLang="en-US" dirty="0" smtClean="0"/>
              <a:t>调用餐厅端；</a:t>
            </a:r>
            <a:endParaRPr lang="en-US" altLang="zh-CN" dirty="0" smtClean="0"/>
          </a:p>
          <a:p>
            <a:pPr marL="0" indent="0">
              <a:buNone/>
            </a:pPr>
            <a:endParaRPr lang="en-US" altLang="zh-CN" dirty="0" smtClean="0"/>
          </a:p>
          <a:p>
            <a:pPr marL="0" indent="0">
              <a:buNone/>
            </a:pPr>
            <a:r>
              <a:rPr lang="zh-CN" altLang="en-US" dirty="0" smtClean="0"/>
              <a:t>餐厅端收到了银二代的订单 但餐厅端无法给</a:t>
            </a:r>
            <a:r>
              <a:rPr lang="en-US" altLang="zh-CN" dirty="0" smtClean="0"/>
              <a:t>KSD</a:t>
            </a:r>
            <a:r>
              <a:rPr lang="zh-CN" altLang="en-US" dirty="0" smtClean="0"/>
              <a:t>推送，需要考虑的场景</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异常下单</a:t>
            </a:r>
            <a:r>
              <a:rPr lang="en-US" altLang="zh-CN" dirty="0" smtClean="0"/>
              <a:t>-&gt;</a:t>
            </a:r>
            <a:r>
              <a:rPr lang="zh-CN" altLang="en-US" dirty="0" smtClean="0"/>
              <a:t>银二代打票</a:t>
            </a:r>
            <a:r>
              <a:rPr lang="en-US" altLang="zh-CN" dirty="0" smtClean="0"/>
              <a:t>-&gt;</a:t>
            </a:r>
            <a:r>
              <a:rPr lang="zh-CN" altLang="en-US" dirty="0" smtClean="0"/>
              <a:t>银二代重试推送餐厅端成功</a:t>
            </a:r>
            <a:r>
              <a:rPr lang="en-US" altLang="zh-CN" dirty="0" smtClean="0"/>
              <a:t>-&gt;</a:t>
            </a:r>
            <a:r>
              <a:rPr lang="zh-CN" altLang="en-US" dirty="0" smtClean="0"/>
              <a:t>餐厅端推送到</a:t>
            </a:r>
            <a:r>
              <a:rPr lang="en-US" altLang="zh-CN" dirty="0" smtClean="0"/>
              <a:t>KDS</a:t>
            </a:r>
            <a:r>
              <a:rPr lang="zh-CN" altLang="en-US" dirty="0" smtClean="0"/>
              <a:t>推送不成功的情况，这种情况就不再需要餐厅端推到总部端再到银二代打票了，继续重试就行了</a:t>
            </a:r>
            <a:endParaRPr lang="en-US" altLang="zh-CN" dirty="0" smtClean="0"/>
          </a:p>
          <a:p>
            <a:pPr marL="0" indent="0">
              <a:buNone/>
            </a:pPr>
            <a:r>
              <a:rPr lang="en-US" altLang="zh-CN" dirty="0" err="1" smtClean="0"/>
              <a:t>Mpos</a:t>
            </a:r>
            <a:r>
              <a:rPr lang="zh-CN" altLang="en-US" dirty="0" smtClean="0"/>
              <a:t>做了叫制</a:t>
            </a:r>
            <a:r>
              <a:rPr lang="en-US" altLang="zh-CN" dirty="0" smtClean="0"/>
              <a:t>-&gt;</a:t>
            </a:r>
            <a:r>
              <a:rPr lang="en-US" altLang="zh-CN" dirty="0" err="1" smtClean="0"/>
              <a:t>mpos</a:t>
            </a:r>
            <a:r>
              <a:rPr lang="zh-CN" altLang="en-US" dirty="0" smtClean="0"/>
              <a:t>网络通了后，订单会到总部端</a:t>
            </a:r>
            <a:r>
              <a:rPr lang="en-US" altLang="zh-CN" dirty="0" smtClean="0"/>
              <a:t>-&gt;</a:t>
            </a:r>
            <a:r>
              <a:rPr lang="zh-CN" altLang="en-US" dirty="0" smtClean="0"/>
              <a:t>总部端推送到餐厅端</a:t>
            </a:r>
            <a:r>
              <a:rPr lang="en-US" altLang="zh-CN" dirty="0" smtClean="0"/>
              <a:t>-&gt;</a:t>
            </a:r>
            <a:r>
              <a:rPr lang="zh-CN" altLang="en-US" dirty="0" smtClean="0"/>
              <a:t>餐厅端推送</a:t>
            </a:r>
            <a:r>
              <a:rPr lang="en-US" altLang="zh-CN" dirty="0" smtClean="0"/>
              <a:t>KDS</a:t>
            </a:r>
            <a:r>
              <a:rPr lang="zh-CN" altLang="en-US" dirty="0" smtClean="0"/>
              <a:t>不成功后，情况同上</a:t>
            </a:r>
            <a:endParaRPr lang="en-US" altLang="zh-CN" dirty="0" smtClean="0"/>
          </a:p>
          <a:p>
            <a:pPr marL="0" indent="0">
              <a:buNone/>
            </a:pPr>
            <a:r>
              <a:rPr lang="en-US" altLang="zh-CN" dirty="0" smtClean="0"/>
              <a:t>                                                                               -&gt;</a:t>
            </a:r>
            <a:r>
              <a:rPr lang="zh-CN" altLang="en-US" dirty="0" smtClean="0"/>
              <a:t>总部端异常下单不需要再走了，情况也同上类似</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总结来说，可以先判断下当前订单的状态是否是已出票，如果是，就重试即可；</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449626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2 line">
    <p:spTree>
      <p:nvGrpSpPr>
        <p:cNvPr id="1" name=""/>
        <p:cNvGrpSpPr/>
        <p:nvPr/>
      </p:nvGrpSpPr>
      <p:grpSpPr>
        <a:xfrm>
          <a:off x="0" y="0"/>
          <a:ext cx="0" cy="0"/>
          <a:chOff x="0" y="0"/>
          <a:chExt cx="0" cy="0"/>
        </a:xfrm>
      </p:grpSpPr>
      <p:pic>
        <p:nvPicPr>
          <p:cNvPr id="55" name="Picture 54"/>
          <p:cNvPicPr>
            <a:picLocks noChangeAspect="1"/>
          </p:cNvPicPr>
          <p:nvPr userDrawn="1"/>
        </p:nvPicPr>
        <p:blipFill rotWithShape="1">
          <a:blip r:embed="rId2" cstate="print"/>
          <a:srcRect/>
          <a:stretch>
            <a:fillRect/>
          </a:stretch>
        </p:blipFill>
        <p:spPr>
          <a:xfrm>
            <a:off x="-3736" y="1"/>
            <a:ext cx="9151472" cy="2072640"/>
          </a:xfrm>
          <a:prstGeom prst="rect">
            <a:avLst/>
          </a:prstGeom>
        </p:spPr>
      </p:pic>
      <p:sp>
        <p:nvSpPr>
          <p:cNvPr id="56" name="Rectangle 55"/>
          <p:cNvSpPr/>
          <p:nvPr userDrawn="1"/>
        </p:nvSpPr>
        <p:spPr>
          <a:xfrm>
            <a:off x="-7472" y="112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sp>
        <p:nvSpPr>
          <p:cNvPr id="53"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54"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s 1">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42" name="Text Placeholder 3"/>
          <p:cNvSpPr>
            <a:spLocks noGrp="1"/>
          </p:cNvSpPr>
          <p:nvPr>
            <p:ph type="body" sz="quarter" idx="99" hasCustomPrompt="1"/>
          </p:nvPr>
        </p:nvSpPr>
        <p:spPr>
          <a:xfrm>
            <a:off x="791214" y="1133087"/>
            <a:ext cx="7643029" cy="369332"/>
          </a:xfrm>
        </p:spPr>
        <p:txBody>
          <a:bodyPr/>
          <a:lstStyle>
            <a:lvl1pPr marL="0" indent="0">
              <a:buNone/>
              <a:defRPr sz="1800" b="1">
                <a:solidFill>
                  <a:srgbClr val="000000"/>
                </a:solidFill>
              </a:defRPr>
            </a:lvl1pPr>
          </a:lstStyle>
          <a:p>
            <a:pPr lvl="0"/>
            <a:r>
              <a:rPr lang="en-US" dirty="0"/>
              <a:t>Click to edit Master text styles</a:t>
            </a:r>
          </a:p>
        </p:txBody>
      </p:sp>
      <p:sp>
        <p:nvSpPr>
          <p:cNvPr id="43" name="Text Placeholder 3"/>
          <p:cNvSpPr>
            <a:spLocks noGrp="1"/>
          </p:cNvSpPr>
          <p:nvPr>
            <p:ph type="body" sz="quarter" idx="100" hasCustomPrompt="1"/>
          </p:nvPr>
        </p:nvSpPr>
        <p:spPr>
          <a:xfrm>
            <a:off x="791214" y="1497672"/>
            <a:ext cx="7643029" cy="338554"/>
          </a:xfrm>
        </p:spPr>
        <p:txBody>
          <a:bodyPr/>
          <a:lstStyle>
            <a:lvl1pPr marL="0" indent="0">
              <a:buNone/>
              <a:defRPr sz="1600">
                <a:solidFill>
                  <a:srgbClr val="000000"/>
                </a:solidFill>
              </a:defRPr>
            </a:lvl1pPr>
          </a:lstStyle>
          <a:p>
            <a:pPr lvl="0"/>
            <a:r>
              <a:rPr lang="en-US" dirty="0"/>
              <a:t>Click to edit Master text styles</a:t>
            </a:r>
          </a:p>
        </p:txBody>
      </p:sp>
      <p:sp>
        <p:nvSpPr>
          <p:cNvPr id="44" name="Text Placeholder 3"/>
          <p:cNvSpPr>
            <a:spLocks noGrp="1"/>
          </p:cNvSpPr>
          <p:nvPr>
            <p:ph type="body" sz="quarter" idx="101" hasCustomPrompt="1"/>
          </p:nvPr>
        </p:nvSpPr>
        <p:spPr>
          <a:xfrm>
            <a:off x="791214" y="2052757"/>
            <a:ext cx="7643029" cy="369332"/>
          </a:xfrm>
        </p:spPr>
        <p:txBody>
          <a:bodyPr/>
          <a:lstStyle>
            <a:lvl1pPr marL="0" indent="0">
              <a:buNone/>
              <a:defRPr sz="1800" b="1">
                <a:solidFill>
                  <a:srgbClr val="000000"/>
                </a:solidFill>
              </a:defRPr>
            </a:lvl1pPr>
          </a:lstStyle>
          <a:p>
            <a:pPr lvl="0"/>
            <a:r>
              <a:rPr lang="en-US" dirty="0"/>
              <a:t>Click to edit Master text styles</a:t>
            </a:r>
          </a:p>
        </p:txBody>
      </p:sp>
      <p:sp>
        <p:nvSpPr>
          <p:cNvPr id="45" name="Text Placeholder 3"/>
          <p:cNvSpPr>
            <a:spLocks noGrp="1"/>
          </p:cNvSpPr>
          <p:nvPr>
            <p:ph type="body" sz="quarter" idx="102" hasCustomPrompt="1"/>
          </p:nvPr>
        </p:nvSpPr>
        <p:spPr>
          <a:xfrm>
            <a:off x="791214" y="2417342"/>
            <a:ext cx="7643029" cy="338554"/>
          </a:xfrm>
        </p:spPr>
        <p:txBody>
          <a:bodyPr/>
          <a:lstStyle>
            <a:lvl1pPr marL="0" indent="0">
              <a:buNone/>
              <a:defRPr sz="1600">
                <a:solidFill>
                  <a:srgbClr val="000000"/>
                </a:solidFill>
              </a:defRPr>
            </a:lvl1pPr>
          </a:lstStyle>
          <a:p>
            <a:pPr lvl="0"/>
            <a:r>
              <a:rPr lang="en-US" dirty="0"/>
              <a:t>Click to edit Master text styles</a:t>
            </a:r>
          </a:p>
        </p:txBody>
      </p:sp>
      <p:sp>
        <p:nvSpPr>
          <p:cNvPr id="46" name="Text Placeholder 3"/>
          <p:cNvSpPr>
            <a:spLocks noGrp="1"/>
          </p:cNvSpPr>
          <p:nvPr>
            <p:ph type="body" sz="quarter" idx="103" hasCustomPrompt="1"/>
          </p:nvPr>
        </p:nvSpPr>
        <p:spPr>
          <a:xfrm>
            <a:off x="791214" y="2972427"/>
            <a:ext cx="7643029" cy="369332"/>
          </a:xfrm>
        </p:spPr>
        <p:txBody>
          <a:bodyPr/>
          <a:lstStyle>
            <a:lvl1pPr marL="0" indent="0">
              <a:buNone/>
              <a:defRPr sz="1800" b="1">
                <a:solidFill>
                  <a:srgbClr val="000000"/>
                </a:solidFill>
              </a:defRPr>
            </a:lvl1pPr>
          </a:lstStyle>
          <a:p>
            <a:pPr lvl="0"/>
            <a:r>
              <a:rPr lang="en-US" dirty="0"/>
              <a:t>Click to edit Master text styles</a:t>
            </a:r>
          </a:p>
        </p:txBody>
      </p:sp>
      <p:sp>
        <p:nvSpPr>
          <p:cNvPr id="47" name="Text Placeholder 3"/>
          <p:cNvSpPr>
            <a:spLocks noGrp="1"/>
          </p:cNvSpPr>
          <p:nvPr>
            <p:ph type="body" sz="quarter" idx="104" hasCustomPrompt="1"/>
          </p:nvPr>
        </p:nvSpPr>
        <p:spPr>
          <a:xfrm>
            <a:off x="791214" y="3337012"/>
            <a:ext cx="7643029" cy="338554"/>
          </a:xfrm>
        </p:spPr>
        <p:txBody>
          <a:bodyPr/>
          <a:lstStyle>
            <a:lvl1pPr marL="0" indent="0">
              <a:buNone/>
              <a:defRPr sz="1600">
                <a:solidFill>
                  <a:srgbClr val="000000"/>
                </a:solidFill>
              </a:defRPr>
            </a:lvl1pPr>
          </a:lstStyle>
          <a:p>
            <a:pPr lvl="0"/>
            <a:r>
              <a:rPr lang="en-US" dirty="0"/>
              <a:t>Click to edit Master text styles</a:t>
            </a:r>
          </a:p>
        </p:txBody>
      </p:sp>
      <p:sp>
        <p:nvSpPr>
          <p:cNvPr id="48" name="Text Placeholder 3"/>
          <p:cNvSpPr>
            <a:spLocks noGrp="1"/>
          </p:cNvSpPr>
          <p:nvPr>
            <p:ph type="body" sz="quarter" idx="105" hasCustomPrompt="1"/>
          </p:nvPr>
        </p:nvSpPr>
        <p:spPr>
          <a:xfrm>
            <a:off x="791214" y="3892097"/>
            <a:ext cx="7643029" cy="369332"/>
          </a:xfrm>
        </p:spPr>
        <p:txBody>
          <a:bodyPr/>
          <a:lstStyle>
            <a:lvl1pPr marL="0" indent="0">
              <a:buNone/>
              <a:defRPr sz="1800" b="1">
                <a:solidFill>
                  <a:srgbClr val="000000"/>
                </a:solidFill>
              </a:defRPr>
            </a:lvl1pPr>
          </a:lstStyle>
          <a:p>
            <a:pPr lvl="0"/>
            <a:r>
              <a:rPr lang="en-US" dirty="0"/>
              <a:t>Click to edit Master text styles</a:t>
            </a:r>
          </a:p>
        </p:txBody>
      </p:sp>
      <p:sp>
        <p:nvSpPr>
          <p:cNvPr id="49" name="Text Placeholder 3"/>
          <p:cNvSpPr>
            <a:spLocks noGrp="1"/>
          </p:cNvSpPr>
          <p:nvPr>
            <p:ph type="body" sz="quarter" idx="106" hasCustomPrompt="1"/>
          </p:nvPr>
        </p:nvSpPr>
        <p:spPr>
          <a:xfrm>
            <a:off x="791214" y="4256679"/>
            <a:ext cx="7643029" cy="338554"/>
          </a:xfrm>
        </p:spPr>
        <p:txBody>
          <a:bodyPr/>
          <a:lstStyle>
            <a:lvl1pPr marL="0" indent="0">
              <a:buNone/>
              <a:defRPr sz="1600">
                <a:solidFill>
                  <a:srgbClr val="000000"/>
                </a:solidFill>
              </a:defRPr>
            </a:lvl1pPr>
          </a:lstStyle>
          <a:p>
            <a:pPr lvl="0"/>
            <a:r>
              <a:rPr lang="en-US" dirty="0"/>
              <a:t>Click to edit Master text styles</a:t>
            </a:r>
          </a:p>
        </p:txBody>
      </p:sp>
      <p:sp>
        <p:nvSpPr>
          <p:cNvPr id="2" name="Rectangle 1"/>
          <p:cNvSpPr/>
          <p:nvPr userDrawn="1"/>
        </p:nvSpPr>
        <p:spPr>
          <a:xfrm>
            <a:off x="598655" y="1132627"/>
            <a:ext cx="52387" cy="3495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58" name="Picture 57"/>
          <p:cNvPicPr>
            <a:picLocks noChangeAspect="1"/>
          </p:cNvPicPr>
          <p:nvPr userDrawn="1"/>
        </p:nvPicPr>
        <p:blipFill rotWithShape="1">
          <a:blip r:embed="rId2" cstate="print"/>
          <a:srcRect/>
          <a:stretch>
            <a:fillRect/>
          </a:stretch>
        </p:blipFill>
        <p:spPr>
          <a:xfrm>
            <a:off x="-3736" y="1"/>
            <a:ext cx="9151472" cy="2072640"/>
          </a:xfrm>
          <a:prstGeom prst="rect">
            <a:avLst/>
          </a:prstGeom>
        </p:spPr>
      </p:pic>
      <p:sp>
        <p:nvSpPr>
          <p:cNvPr id="59" name="Rectangle 58"/>
          <p:cNvSpPr/>
          <p:nvPr userDrawn="1"/>
        </p:nvSpPr>
        <p:spPr>
          <a:xfrm>
            <a:off x="-74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80604020202020204" charset="0"/>
              </a:rPr>
              <a:t>‹#›</a:t>
            </a:fld>
            <a:endParaRPr lang="en-US" sz="800" dirty="0">
              <a:solidFill>
                <a:prstClr val="white">
                  <a:alpha val="50000"/>
                </a:prstClr>
              </a:solidFill>
              <a:latin typeface="Arial" panose="02080604020202020204" charset="0"/>
            </a:endParaRP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0" name="Picture 4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1" name="Picture 5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sum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5"/>
          <p:cNvSpPr>
            <a:spLocks noGrp="1"/>
          </p:cNvSpPr>
          <p:nvPr>
            <p:ph type="body" sz="quarter" idx="24" hasCustomPrompt="1"/>
          </p:nvPr>
        </p:nvSpPr>
        <p:spPr>
          <a:xfrm>
            <a:off x="264160" y="877455"/>
            <a:ext cx="8575040" cy="369332"/>
          </a:xfrm>
          <a:prstGeom prst="rect">
            <a:avLst/>
          </a:prstGeom>
        </p:spPr>
        <p:txBody>
          <a:bodyPr/>
          <a:lstStyle>
            <a:lvl1pPr marL="0" indent="0">
              <a:buNone/>
              <a:defRPr sz="1800" b="0"/>
            </a:lvl1pPr>
          </a:lstStyle>
          <a:p>
            <a:r>
              <a:rPr lang="en-US" dirty="0"/>
              <a:t>Slide subtitle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4_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4089246-47E5-41E3-9B20-6382744CE7CA}" type="datetime1">
              <a:rPr lang="zh-CN" altLang="en-US" smtClean="0"/>
              <a:t>2020/7/24</a:t>
            </a:fld>
            <a:endParaRPr lang="zh-CN" altLang="en-US"/>
          </a:p>
        </p:txBody>
      </p:sp>
      <p:sp>
        <p:nvSpPr>
          <p:cNvPr id="5" name="页脚占位符 4"/>
          <p:cNvSpPr>
            <a:spLocks noGrp="1"/>
          </p:cNvSpPr>
          <p:nvPr>
            <p:ph type="ftr" sz="quarter" idx="11"/>
          </p:nvPr>
        </p:nvSpPr>
        <p:spPr/>
        <p:txBody>
          <a:bodyPr/>
          <a:lstStyle/>
          <a:p>
            <a:r>
              <a:rPr lang="en-US" altLang="zh-CN"/>
              <a:t>1</a:t>
            </a:r>
            <a:endParaRPr lang="zh-CN" altLang="en-US"/>
          </a:p>
        </p:txBody>
      </p:sp>
      <p:sp>
        <p:nvSpPr>
          <p:cNvPr id="6" name="灯片编号占位符 5"/>
          <p:cNvSpPr>
            <a:spLocks noGrp="1"/>
          </p:cNvSpPr>
          <p:nvPr>
            <p:ph type="sldNum" sz="quarter" idx="12"/>
          </p:nvPr>
        </p:nvSpPr>
        <p:spPr/>
        <p:txBody>
          <a:bodyPr/>
          <a:lstStyle/>
          <a:p>
            <a:fld id="{79A8E2B1-EAE3-45F0-951B-B55A6ED240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line CONFIDENTIAL">
    <p:spTree>
      <p:nvGrpSpPr>
        <p:cNvPr id="1" name=""/>
        <p:cNvGrpSpPr/>
        <p:nvPr/>
      </p:nvGrpSpPr>
      <p:grpSpPr>
        <a:xfrm>
          <a:off x="0" y="0"/>
          <a:ext cx="0" cy="0"/>
          <a:chOff x="0" y="0"/>
          <a:chExt cx="0" cy="0"/>
        </a:xfrm>
      </p:grpSpPr>
      <p:sp>
        <p:nvSpPr>
          <p:cNvPr id="72" name="TextBox 71"/>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80604020202020204" charset="0"/>
              </a:rPr>
              <a:t>‹#›</a:t>
            </a:fld>
            <a:endParaRPr lang="en-US" sz="800" dirty="0">
              <a:solidFill>
                <a:prstClr val="white">
                  <a:alpha val="50000"/>
                </a:prstClr>
              </a:solidFill>
              <a:latin typeface="Arial" panose="02080604020202020204" charset="0"/>
            </a:endParaRPr>
          </a:p>
        </p:txBody>
      </p:sp>
      <p:sp>
        <p:nvSpPr>
          <p:cNvPr id="73"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75"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sp>
        <p:nvSpPr>
          <p:cNvPr id="111"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112"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pic>
        <p:nvPicPr>
          <p:cNvPr id="53" name="Picture 52"/>
          <p:cNvPicPr>
            <a:picLocks noChangeAspect="1"/>
          </p:cNvPicPr>
          <p:nvPr userDrawn="1"/>
        </p:nvPicPr>
        <p:blipFill rotWithShape="1">
          <a:blip r:embed="rId2" cstate="print"/>
          <a:srcRect/>
          <a:stretch>
            <a:fillRect/>
          </a:stretch>
        </p:blipFill>
        <p:spPr>
          <a:xfrm>
            <a:off x="-4572" y="1"/>
            <a:ext cx="9153144" cy="2072640"/>
          </a:xfrm>
          <a:prstGeom prst="rect">
            <a:avLst/>
          </a:prstGeom>
        </p:spPr>
      </p:pic>
      <p:sp>
        <p:nvSpPr>
          <p:cNvPr id="54" name="Rectangle 53"/>
          <p:cNvSpPr/>
          <p:nvPr userDrawn="1"/>
        </p:nvSpPr>
        <p:spPr>
          <a:xfrm>
            <a:off x="-45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8"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6" name="Picture 5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 2 line">
    <p:spTree>
      <p:nvGrpSpPr>
        <p:cNvPr id="1" name=""/>
        <p:cNvGrpSpPr/>
        <p:nvPr/>
      </p:nvGrpSpPr>
      <p:grpSpPr>
        <a:xfrm>
          <a:off x="0" y="0"/>
          <a:ext cx="0" cy="0"/>
          <a:chOff x="0" y="0"/>
          <a:chExt cx="0" cy="0"/>
        </a:xfrm>
      </p:grpSpPr>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grpSp>
        <p:nvGrpSpPr>
          <p:cNvPr id="53" name="Group 52"/>
          <p:cNvGrpSpPr/>
          <p:nvPr userDrawn="1"/>
        </p:nvGrpSpPr>
        <p:grpSpPr>
          <a:xfrm>
            <a:off x="7346191" y="2350565"/>
            <a:ext cx="1479921" cy="875210"/>
            <a:chOff x="7346191" y="2350565"/>
            <a:chExt cx="1479921" cy="875210"/>
          </a:xfrm>
        </p:grpSpPr>
        <p:sp>
          <p:nvSpPr>
            <p:cNvPr id="54" name="Rectangle 53"/>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8" name="Rectangle 57"/>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Consulting employees and other audiences under NDA only.</a:t>
              </a:r>
              <a:endParaRPr lang="en-US" sz="800" b="1" dirty="0">
                <a:solidFill>
                  <a:schemeClr val="accent2"/>
                </a:solidFill>
              </a:endParaRPr>
            </a:p>
          </p:txBody>
        </p:sp>
      </p:grpSp>
      <p:sp>
        <p:nvSpPr>
          <p:cNvPr id="59"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60"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pic>
        <p:nvPicPr>
          <p:cNvPr id="55" name="Picture 54"/>
          <p:cNvPicPr>
            <a:picLocks noChangeAspect="1"/>
          </p:cNvPicPr>
          <p:nvPr userDrawn="1"/>
        </p:nvPicPr>
        <p:blipFill rotWithShape="1">
          <a:blip r:embed="rId2" cstate="print"/>
          <a:srcRect/>
          <a:stretch>
            <a:fillRect/>
          </a:stretch>
        </p:blipFill>
        <p:spPr>
          <a:xfrm>
            <a:off x="-7472" y="1"/>
            <a:ext cx="9151472" cy="2072640"/>
          </a:xfrm>
          <a:prstGeom prst="rect">
            <a:avLst/>
          </a:prstGeom>
        </p:spPr>
      </p:pic>
      <p:sp>
        <p:nvSpPr>
          <p:cNvPr id="56" name="Rectangle 55"/>
          <p:cNvSpPr/>
          <p:nvPr userDrawn="1"/>
        </p:nvSpPr>
        <p:spPr>
          <a:xfrm>
            <a:off x="-74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61" name="Picture 6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62" name="Picture 6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 2 line CONFIDENTIAL">
    <p:spTree>
      <p:nvGrpSpPr>
        <p:cNvPr id="1" name=""/>
        <p:cNvGrpSpPr/>
        <p:nvPr/>
      </p:nvGrpSpPr>
      <p:grpSpPr>
        <a:xfrm>
          <a:off x="0" y="0"/>
          <a:ext cx="0" cy="0"/>
          <a:chOff x="0" y="0"/>
          <a:chExt cx="0" cy="0"/>
        </a:xfrm>
      </p:grpSpPr>
      <p:sp>
        <p:nvSpPr>
          <p:cNvPr id="72" name="TextBox 71"/>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80604020202020204" charset="0"/>
              </a:rPr>
              <a:t>‹#›</a:t>
            </a:fld>
            <a:endParaRPr lang="en-US" sz="800" dirty="0">
              <a:solidFill>
                <a:prstClr val="white">
                  <a:alpha val="50000"/>
                </a:prstClr>
              </a:solidFill>
              <a:latin typeface="Arial" panose="02080604020202020204" charset="0"/>
            </a:endParaRPr>
          </a:p>
        </p:txBody>
      </p:sp>
      <p:sp>
        <p:nvSpPr>
          <p:cNvPr id="73"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75"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p>
        </p:txBody>
      </p:sp>
      <p:grpSp>
        <p:nvGrpSpPr>
          <p:cNvPr id="126" name="Group 125"/>
          <p:cNvGrpSpPr/>
          <p:nvPr userDrawn="1"/>
        </p:nvGrpSpPr>
        <p:grpSpPr>
          <a:xfrm>
            <a:off x="7346191" y="2350565"/>
            <a:ext cx="1479921" cy="875210"/>
            <a:chOff x="7346191" y="2350565"/>
            <a:chExt cx="1479921" cy="875210"/>
          </a:xfrm>
        </p:grpSpPr>
        <p:sp>
          <p:nvSpPr>
            <p:cNvPr id="129" name="Rectangle 12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2" name="Rectangle 13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Consulting employees and other audiences under NDA only.</a:t>
              </a:r>
              <a:endParaRPr lang="en-US" sz="800" b="1" dirty="0">
                <a:solidFill>
                  <a:schemeClr val="accent2"/>
                </a:solidFill>
              </a:endParaRPr>
            </a:p>
          </p:txBody>
        </p:sp>
      </p:grpSp>
      <p:sp>
        <p:nvSpPr>
          <p:cNvPr id="111" name="Text Placeholder 6"/>
          <p:cNvSpPr>
            <a:spLocks noGrp="1"/>
          </p:cNvSpPr>
          <p:nvPr>
            <p:ph type="body" sz="quarter" idx="11" hasCustomPrompt="1"/>
          </p:nvPr>
        </p:nvSpPr>
        <p:spPr>
          <a:xfrm>
            <a:off x="1187862" y="4068884"/>
            <a:ext cx="5221816" cy="307777"/>
          </a:xfrm>
        </p:spPr>
        <p:txBody>
          <a:bodyPr anchor="t"/>
          <a:lstStyle>
            <a:lvl1pPr marL="0" indent="0">
              <a:spcBef>
                <a:spcPts val="0"/>
              </a:spcBef>
              <a:spcAft>
                <a:spcPts val="300"/>
              </a:spcAft>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p>
        </p:txBody>
      </p:sp>
      <p:sp>
        <p:nvSpPr>
          <p:cNvPr id="112" name="Text Placeholder 8"/>
          <p:cNvSpPr>
            <a:spLocks noGrp="1"/>
          </p:cNvSpPr>
          <p:nvPr>
            <p:ph type="body" sz="quarter" idx="12" hasCustomPrompt="1"/>
          </p:nvPr>
        </p:nvSpPr>
        <p:spPr>
          <a:xfrm>
            <a:off x="1187862" y="4298226"/>
            <a:ext cx="5221816" cy="461665"/>
          </a:xfrm>
        </p:spPr>
        <p:txBody>
          <a:bodyPr anchor="t"/>
          <a:lstStyle>
            <a:lvl1pPr marL="0" indent="0">
              <a:spcBef>
                <a:spcPts val="0"/>
              </a:spcBef>
              <a:spcAft>
                <a:spcPts val="300"/>
              </a:spcAft>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br>
              <a:rPr lang="en-US" dirty="0"/>
            </a:br>
            <a:r>
              <a:rPr lang="en-US" dirty="0"/>
              <a:t>Date</a:t>
            </a:r>
          </a:p>
        </p:txBody>
      </p:sp>
      <p:pic>
        <p:nvPicPr>
          <p:cNvPr id="58" name="Picture 57"/>
          <p:cNvPicPr>
            <a:picLocks noChangeAspect="1"/>
          </p:cNvPicPr>
          <p:nvPr userDrawn="1"/>
        </p:nvPicPr>
        <p:blipFill rotWithShape="1">
          <a:blip r:embed="rId2" cstate="print"/>
          <a:srcRect/>
          <a:stretch>
            <a:fillRect/>
          </a:stretch>
        </p:blipFill>
        <p:spPr>
          <a:xfrm>
            <a:off x="-4572" y="1"/>
            <a:ext cx="9153144" cy="2072640"/>
          </a:xfrm>
          <a:prstGeom prst="rect">
            <a:avLst/>
          </a:prstGeom>
        </p:spPr>
      </p:pic>
      <p:sp>
        <p:nvSpPr>
          <p:cNvPr id="76" name="Rectangle 75"/>
          <p:cNvSpPr/>
          <p:nvPr userDrawn="1"/>
        </p:nvSpPr>
        <p:spPr>
          <a:xfrm>
            <a:off x="-4572" y="-10739"/>
            <a:ext cx="9151219" cy="1651954"/>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56" name="Picture 5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7" name="Picture 5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t>‹#›</a:t>
            </a:fld>
            <a:endParaRPr lang="en-US" sz="800" dirty="0">
              <a:solidFill>
                <a:schemeClr val="bg1">
                  <a:alpha val="50000"/>
                </a:schemeClr>
              </a:solidFill>
              <a:latin typeface="+mj-lt"/>
            </a:endParaRPr>
          </a:p>
        </p:txBody>
      </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1" name="Picture 5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t>‹#›</a:t>
            </a:fld>
            <a:endParaRPr lang="en-US" sz="800" dirty="0">
              <a:solidFill>
                <a:schemeClr val="bg1">
                  <a:alpha val="50000"/>
                </a:schemeClr>
              </a:solidFill>
              <a:latin typeface="+mj-lt"/>
            </a:endParaRPr>
          </a:p>
        </p:txBody>
      </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3" name="Picture 5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t>‹#›</a:t>
            </a:fld>
            <a:endParaRPr lang="en-US" sz="800" dirty="0">
              <a:solidFill>
                <a:schemeClr val="bg1">
                  <a:alpha val="50000"/>
                </a:schemeClr>
              </a:solidFill>
              <a:latin typeface="+mj-lt"/>
            </a:endParaRPr>
          </a:p>
        </p:txBody>
      </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4" y="275970"/>
            <a:ext cx="1708434" cy="201498"/>
          </a:xfrm>
          <a:prstGeom prst="rect">
            <a:avLst/>
          </a:prstGeom>
        </p:spPr>
      </p:pic>
      <p:pic>
        <p:nvPicPr>
          <p:cNvPr id="53" name="Picture 5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61372" y="275970"/>
            <a:ext cx="1200300" cy="3447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746632"/>
          </a:xfrm>
          <a:prstGeom prst="rect">
            <a:avLst/>
          </a:prstGeom>
        </p:spPr>
        <p:txBody>
          <a:bodyPr vert="horz" wrap="square" lIns="91440" tIns="45720" rIns="91440" bIns="45720" rtlCol="0">
            <a:spAutoFit/>
          </a:bodyPr>
          <a:lstStyle>
            <a:lvl1pPr>
              <a:defRPr sz="2000"/>
            </a:lvl1pPr>
            <a:lvl2pPr>
              <a:defRPr sz="1800"/>
            </a:lvl2pPr>
            <a:lvl3pPr>
              <a:defRPr sz="16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2" name="Rectangle 1"/>
          <p:cNvSpPr/>
          <p:nvPr userDrawn="1"/>
        </p:nvSpPr>
        <p:spPr>
          <a:xfrm>
            <a:off x="264160" y="4911122"/>
            <a:ext cx="6159538" cy="215444"/>
          </a:xfrm>
          <a:prstGeom prst="rect">
            <a:avLst/>
          </a:prstGeom>
        </p:spPr>
        <p:txBody>
          <a:bodyPr wrap="square">
            <a:spAutoFit/>
          </a:bodyPr>
          <a:lstStyle/>
          <a:p>
            <a:pPr algn="l">
              <a:lnSpc>
                <a:spcPct val="100000"/>
              </a:lnSpc>
            </a:pPr>
            <a:r>
              <a:rPr lang="en-US" sz="800" b="1" kern="1200" dirty="0">
                <a:solidFill>
                  <a:schemeClr val="accent1"/>
                </a:solidFill>
                <a:latin typeface="+mn-lt"/>
                <a:ea typeface="+mn-ea"/>
                <a:cs typeface="+mn-cs"/>
              </a:rPr>
              <a:t>CONFIDENTIAL – For use by </a:t>
            </a:r>
            <a:r>
              <a:rPr kumimoji="0" lang="en-US" sz="800" b="1" i="0" u="none" strike="noStrike" kern="1200" cap="none" spc="0" normalizeH="0" baseline="0" noProof="0" dirty="0">
                <a:ln>
                  <a:noFill/>
                </a:ln>
                <a:solidFill>
                  <a:schemeClr val="accent1"/>
                </a:solidFill>
                <a:effectLst/>
                <a:uLnTx/>
                <a:uFillTx/>
                <a:latin typeface="+mn-lt"/>
                <a:ea typeface="+mn-ea"/>
                <a:cs typeface="+mn-cs"/>
              </a:rPr>
              <a:t>Hitachi Consulting Corporation </a:t>
            </a:r>
            <a:r>
              <a:rPr lang="en-US" sz="800" b="1" kern="1200" dirty="0">
                <a:solidFill>
                  <a:schemeClr val="accent1"/>
                </a:solidFill>
                <a:latin typeface="+mn-lt"/>
                <a:ea typeface="+mn-ea"/>
                <a:cs typeface="+mn-cs"/>
              </a:rPr>
              <a:t>employees and other audiences under NDA only.</a:t>
            </a:r>
            <a:endParaRPr lang="en-US" sz="800" b="1"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7690130" y="229219"/>
            <a:ext cx="1242687" cy="356281"/>
          </a:xfrm>
          <a:prstGeom prst="rect">
            <a:avLst/>
          </a:prstGeom>
        </p:spPr>
      </p:pic>
      <p:sp>
        <p:nvSpPr>
          <p:cNvPr id="13" name="Text Placeholder 53"/>
          <p:cNvSpPr>
            <a:spLocks noGrp="1"/>
          </p:cNvSpPr>
          <p:nvPr>
            <p:ph type="body" idx="1"/>
          </p:nvPr>
        </p:nvSpPr>
        <p:spPr>
          <a:xfrm>
            <a:off x="264160" y="967575"/>
            <a:ext cx="8584006" cy="1746632"/>
          </a:xfrm>
          <a:prstGeom prst="rect">
            <a:avLst/>
          </a:prstGeom>
        </p:spPr>
        <p:txBody>
          <a:bodyPr vert="horz" wrap="square"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dirty="0"/>
              <a:t>Click to edit Master title style</a:t>
            </a:r>
          </a:p>
        </p:txBody>
      </p:sp>
      <p:sp>
        <p:nvSpPr>
          <p:cNvPr id="37" name="TextBox 36"/>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t>‹#›</a:t>
            </a:fld>
            <a:endParaRPr lang="en-US" sz="800" dirty="0">
              <a:solidFill>
                <a:schemeClr val="tx1">
                  <a:alpha val="50000"/>
                </a:schemeClr>
              </a:solidFill>
              <a:latin typeface="+mj-lt"/>
            </a:endParaRPr>
          </a:p>
        </p:txBody>
      </p:sp>
      <p:grpSp>
        <p:nvGrpSpPr>
          <p:cNvPr id="43" name="グループ化 59"/>
          <p:cNvGrpSpPr/>
          <p:nvPr userDrawn="1"/>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sp>
        <p:nvSpPr>
          <p:cNvPr id="12" name="TextBox 11"/>
          <p:cNvSpPr txBox="1"/>
          <p:nvPr userDrawn="1"/>
        </p:nvSpPr>
        <p:spPr>
          <a:xfrm>
            <a:off x="6218617" y="4911221"/>
            <a:ext cx="2885726" cy="215444"/>
          </a:xfrm>
          <a:prstGeom prst="rect">
            <a:avLst/>
          </a:prstGeom>
          <a:noFill/>
        </p:spPr>
        <p:txBody>
          <a:bodyPr wrap="none" rtlCol="0">
            <a:spAutoFit/>
          </a:bodyPr>
          <a:lstStyle/>
          <a:p>
            <a:pPr algn="r" defTabSz="913765"/>
            <a:r>
              <a:rPr lang="en-US" sz="800" dirty="0">
                <a:solidFill>
                  <a:schemeClr val="tx1">
                    <a:alpha val="50000"/>
                  </a:schemeClr>
                </a:solidFill>
              </a:rPr>
              <a:t>© 2018 Hitachi Consulting Corporation.  All rights reserved.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75"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1305" indent="-281305" algn="l" defTabSz="914400" rtl="0" eaLnBrk="1" latinLnBrk="0" hangingPunct="1">
        <a:lnSpc>
          <a:spcPct val="100000"/>
        </a:lnSpc>
        <a:spcBef>
          <a:spcPts val="1200"/>
        </a:spcBef>
        <a:spcAft>
          <a:spcPts val="600"/>
        </a:spcAft>
        <a:buClr>
          <a:schemeClr val="accent2"/>
        </a:buClr>
        <a:buFont typeface="Wingdings" charset="2"/>
        <a:buChar char="§"/>
        <a:defRPr lang="en-US" sz="2000" kern="1200" dirty="0" smtClean="0">
          <a:solidFill>
            <a:schemeClr val="tx1"/>
          </a:solidFill>
          <a:latin typeface="+mn-lt"/>
          <a:ea typeface="+mn-ea"/>
          <a:cs typeface="+mn-cs"/>
        </a:defRPr>
      </a:lvl1pPr>
      <a:lvl2pPr marL="574675" indent="-294005" algn="l" defTabSz="914400" rtl="0" eaLnBrk="1" latinLnBrk="0" hangingPunct="1">
        <a:lnSpc>
          <a:spcPct val="95000"/>
        </a:lnSpc>
        <a:spcBef>
          <a:spcPct val="20000"/>
        </a:spcBef>
        <a:spcAft>
          <a:spcPts val="800"/>
        </a:spcAft>
        <a:buFontTx/>
        <a:buChar char="‒"/>
        <a:defRPr lang="en-US" sz="1800" kern="1200" dirty="0" smtClean="0">
          <a:solidFill>
            <a:schemeClr val="tx1"/>
          </a:solidFill>
          <a:latin typeface="+mn-lt"/>
          <a:ea typeface="+mn-ea"/>
          <a:cs typeface="+mn-cs"/>
        </a:defRPr>
      </a:lvl2pPr>
      <a:lvl3pPr marL="855980" indent="-281305" algn="l" defTabSz="914400" rtl="0" eaLnBrk="1" latinLnBrk="0" hangingPunct="1">
        <a:lnSpc>
          <a:spcPct val="95000"/>
        </a:lnSpc>
        <a:spcBef>
          <a:spcPts val="0"/>
        </a:spcBef>
        <a:spcAft>
          <a:spcPts val="800"/>
        </a:spcAft>
        <a:buFontTx/>
        <a:buChar char="‒"/>
        <a:defRPr lang="en-US" sz="1600" kern="1200" dirty="0" smtClean="0">
          <a:solidFill>
            <a:schemeClr val="tx1"/>
          </a:solidFill>
          <a:latin typeface="+mn-lt"/>
          <a:ea typeface="+mn-ea"/>
          <a:cs typeface="+mn-cs"/>
        </a:defRPr>
      </a:lvl3pPr>
      <a:lvl4pPr marL="1090930" indent="-234950"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4pPr>
      <a:lvl5pPr marL="1313180" indent="-222250" algn="l" defTabSz="914400" rtl="0" eaLnBrk="1" latinLnBrk="0" hangingPunct="1">
        <a:lnSpc>
          <a:spcPct val="95000"/>
        </a:lnSpc>
        <a:spcBef>
          <a:spcPts val="0"/>
        </a:spcBef>
        <a:spcAft>
          <a:spcPts val="800"/>
        </a:spcAft>
        <a:buFontTx/>
        <a:buChar char="‒"/>
        <a:defRPr lang="en-US" sz="14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11">
            <a:extLst>
              <a:ext uri="{FF2B5EF4-FFF2-40B4-BE49-F238E27FC236}">
                <a16:creationId xmlns:a16="http://schemas.microsoft.com/office/drawing/2014/main" id="{18011C36-E23F-4DB2-8085-CB9DA51EA10F}"/>
              </a:ext>
            </a:extLst>
          </p:cNvPr>
          <p:cNvSpPr>
            <a:spLocks noGrp="1"/>
          </p:cNvSpPr>
          <p:nvPr>
            <p:ph type="subTitle" idx="1"/>
          </p:nvPr>
        </p:nvSpPr>
        <p:spPr>
          <a:xfrm>
            <a:off x="1187863" y="3170478"/>
            <a:ext cx="7653702" cy="369332"/>
          </a:xfrm>
        </p:spPr>
        <p:txBody>
          <a:bodyPr/>
          <a:lstStyle/>
          <a:p>
            <a:r>
              <a:rPr lang="zh-CN" altLang="en-US" dirty="0" smtClean="0"/>
              <a:t>异常下单</a:t>
            </a:r>
            <a:endParaRPr lang="zh-CN" altLang="en-US" dirty="0"/>
          </a:p>
        </p:txBody>
      </p:sp>
      <p:sp>
        <p:nvSpPr>
          <p:cNvPr id="7" name="Title 6">
            <a:extLst>
              <a:ext uri="{FF2B5EF4-FFF2-40B4-BE49-F238E27FC236}">
                <a16:creationId xmlns:a16="http://schemas.microsoft.com/office/drawing/2014/main" id="{CD4D69FA-10A8-4157-BF2C-5E42E0E1D2A9}"/>
              </a:ext>
            </a:extLst>
          </p:cNvPr>
          <p:cNvSpPr>
            <a:spLocks noGrp="1"/>
          </p:cNvSpPr>
          <p:nvPr>
            <p:ph type="ctrTitle"/>
          </p:nvPr>
        </p:nvSpPr>
        <p:spPr>
          <a:xfrm>
            <a:off x="1187863" y="2296200"/>
            <a:ext cx="7653702" cy="833080"/>
          </a:xfrm>
        </p:spPr>
        <p:txBody>
          <a:bodyPr anchor="t"/>
          <a:lstStyle/>
          <a:p>
            <a:r>
              <a:rPr lang="en-US" altLang="zh-CN" dirty="0"/>
              <a:t>CPOS Counter</a:t>
            </a:r>
            <a:r>
              <a:rPr lang="zh-CN" altLang="en-US" dirty="0"/>
              <a:t>项目</a:t>
            </a:r>
            <a:endParaRPr lang="en-US" dirty="0"/>
          </a:p>
        </p:txBody>
      </p:sp>
      <p:sp>
        <p:nvSpPr>
          <p:cNvPr id="8" name="Text Placeholder 12">
            <a:extLst>
              <a:ext uri="{FF2B5EF4-FFF2-40B4-BE49-F238E27FC236}">
                <a16:creationId xmlns:a16="http://schemas.microsoft.com/office/drawing/2014/main" id="{66FC48A9-71F4-49EE-9E17-56ED6C9E5C0C}"/>
              </a:ext>
            </a:extLst>
          </p:cNvPr>
          <p:cNvSpPr>
            <a:spLocks noGrp="1"/>
          </p:cNvSpPr>
          <p:nvPr>
            <p:ph type="body" sz="quarter" idx="11"/>
          </p:nvPr>
        </p:nvSpPr>
        <p:spPr>
          <a:xfrm>
            <a:off x="1187862" y="4068884"/>
            <a:ext cx="5221816" cy="307777"/>
          </a:xfrm>
        </p:spPr>
        <p:txBody>
          <a:bodyPr/>
          <a:lstStyle/>
          <a:p>
            <a:r>
              <a:rPr lang="zh-CN" altLang="en-US" dirty="0"/>
              <a:t>日立咨询</a:t>
            </a:r>
            <a:endParaRPr lang="en-US" dirty="0"/>
          </a:p>
        </p:txBody>
      </p:sp>
      <p:sp>
        <p:nvSpPr>
          <p:cNvPr id="9" name="Text Placeholder 13">
            <a:extLst>
              <a:ext uri="{FF2B5EF4-FFF2-40B4-BE49-F238E27FC236}">
                <a16:creationId xmlns:a16="http://schemas.microsoft.com/office/drawing/2014/main" id="{01502820-F7CB-421E-90C5-E22BEAE5548D}"/>
              </a:ext>
            </a:extLst>
          </p:cNvPr>
          <p:cNvSpPr>
            <a:spLocks noGrp="1"/>
          </p:cNvSpPr>
          <p:nvPr>
            <p:ph type="body" sz="quarter" idx="12"/>
          </p:nvPr>
        </p:nvSpPr>
        <p:spPr>
          <a:xfrm>
            <a:off x="1187862" y="4298226"/>
            <a:ext cx="5221816" cy="276999"/>
          </a:xfrm>
        </p:spPr>
        <p:txBody>
          <a:bodyPr/>
          <a:lstStyle/>
          <a:p>
            <a:r>
              <a:rPr lang="en-US" altLang="zh-CN" dirty="0" smtClean="0"/>
              <a:t>July, 2020 </a:t>
            </a:r>
            <a:endParaRPr lang="en-US" dirty="0"/>
          </a:p>
        </p:txBody>
      </p:sp>
    </p:spTree>
    <p:extLst>
      <p:ext uri="{BB962C8B-B14F-4D97-AF65-F5344CB8AC3E}">
        <p14:creationId xmlns:p14="http://schemas.microsoft.com/office/powerpoint/2010/main" val="308077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a:t>
            </a:r>
            <a:r>
              <a:rPr lang="zh-CN" altLang="en-US" dirty="0" smtClean="0"/>
              <a:t>餐厅端不可用</a:t>
            </a:r>
            <a:endParaRPr lang="en-US" dirty="0"/>
          </a:p>
        </p:txBody>
      </p:sp>
      <p:grpSp>
        <p:nvGrpSpPr>
          <p:cNvPr id="3" name="组合 2"/>
          <p:cNvGrpSpPr/>
          <p:nvPr/>
        </p:nvGrpSpPr>
        <p:grpSpPr>
          <a:xfrm>
            <a:off x="0" y="1281950"/>
            <a:ext cx="5040000" cy="3165256"/>
            <a:chOff x="0" y="894329"/>
            <a:chExt cx="5040000" cy="3165256"/>
          </a:xfrm>
        </p:grpSpPr>
        <p:cxnSp>
          <p:nvCxnSpPr>
            <p:cNvPr id="4" name="Straight Connector 4">
              <a:extLst>
                <a:ext uri="{FF2B5EF4-FFF2-40B4-BE49-F238E27FC236}">
                  <a16:creationId xmlns:a16="http://schemas.microsoft.com/office/drawing/2014/main" id="{3985BA27-BC43-4BA9-B2B7-D2D35FB369F4}"/>
                </a:ext>
              </a:extLst>
            </p:cNvPr>
            <p:cNvCxnSpPr>
              <a:cxnSpLocks/>
            </p:cNvCxnSpPr>
            <p:nvPr/>
          </p:nvCxnSpPr>
          <p:spPr>
            <a:xfrm>
              <a:off x="0" y="2504702"/>
              <a:ext cx="5040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63">
              <a:extLst>
                <a:ext uri="{FF2B5EF4-FFF2-40B4-BE49-F238E27FC236}">
                  <a16:creationId xmlns:a16="http://schemas.microsoft.com/office/drawing/2014/main" id="{38B796C6-27FA-4F02-BD03-63E333F891A3}"/>
                </a:ext>
              </a:extLst>
            </p:cNvPr>
            <p:cNvSpPr txBox="1"/>
            <p:nvPr/>
          </p:nvSpPr>
          <p:spPr>
            <a:xfrm>
              <a:off x="0" y="999121"/>
              <a:ext cx="530915" cy="230832"/>
            </a:xfrm>
            <a:prstGeom prst="rect">
              <a:avLst/>
            </a:prstGeom>
            <a:solidFill>
              <a:schemeClr val="bg1">
                <a:lumMod val="85000"/>
              </a:schemeClr>
            </a:solidFill>
          </p:spPr>
          <p:txBody>
            <a:bodyPr wrap="none" rtlCol="0">
              <a:spAutoFit/>
            </a:bodyPr>
            <a:lstStyle/>
            <a:p>
              <a:r>
                <a:rPr lang="zh-CN" altLang="en-US" sz="900" b="1" dirty="0">
                  <a:latin typeface="微软雅黑" pitchFamily="34" charset="-122"/>
                  <a:ea typeface="微软雅黑" pitchFamily="34" charset="-122"/>
                </a:rPr>
                <a:t>总部端</a:t>
              </a:r>
            </a:p>
          </p:txBody>
        </p:sp>
        <p:sp>
          <p:nvSpPr>
            <p:cNvPr id="6" name="TextBox 63">
              <a:extLst>
                <a:ext uri="{FF2B5EF4-FFF2-40B4-BE49-F238E27FC236}">
                  <a16:creationId xmlns:a16="http://schemas.microsoft.com/office/drawing/2014/main" id="{51727318-B455-4563-8399-1F712D30665B}"/>
                </a:ext>
              </a:extLst>
            </p:cNvPr>
            <p:cNvSpPr txBox="1"/>
            <p:nvPr/>
          </p:nvSpPr>
          <p:spPr>
            <a:xfrm>
              <a:off x="0" y="3728169"/>
              <a:ext cx="530915" cy="230832"/>
            </a:xfrm>
            <a:prstGeom prst="rect">
              <a:avLst/>
            </a:prstGeom>
            <a:solidFill>
              <a:schemeClr val="bg1">
                <a:lumMod val="85000"/>
              </a:schemeClr>
            </a:solidFill>
          </p:spPr>
          <p:txBody>
            <a:bodyPr wrap="none" rtlCol="0">
              <a:spAutoFit/>
            </a:bodyPr>
            <a:lstStyle/>
            <a:p>
              <a:r>
                <a:rPr lang="zh-CN" altLang="en-US" sz="900" b="1" dirty="0">
                  <a:latin typeface="微软雅黑" pitchFamily="34" charset="-122"/>
                  <a:ea typeface="微软雅黑" pitchFamily="34" charset="-122"/>
                </a:rPr>
                <a:t>餐厅端</a:t>
              </a:r>
            </a:p>
          </p:txBody>
        </p:sp>
        <p:sp>
          <p:nvSpPr>
            <p:cNvPr id="7"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41413" y="1998436"/>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MPOS </a:t>
              </a:r>
              <a:r>
                <a:rPr lang="zh-CN" altLang="en-US" sz="900" dirty="0"/>
                <a:t>终端</a:t>
              </a:r>
            </a:p>
          </p:txBody>
        </p:sp>
        <p:sp>
          <p:nvSpPr>
            <p:cNvPr id="8"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1908436"/>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a:solidFill>
                    <a:srgbClr val="C00000"/>
                  </a:solidFill>
                </a:rPr>
                <a:t>总部</a:t>
              </a:r>
              <a:r>
                <a:rPr lang="zh-CN" altLang="en-US" sz="900" dirty="0" smtClean="0">
                  <a:solidFill>
                    <a:srgbClr val="C00000"/>
                  </a:solidFill>
                </a:rPr>
                <a:t>端</a:t>
              </a:r>
              <a:endParaRPr lang="en-US" altLang="zh-CN" sz="900" dirty="0" smtClean="0">
                <a:solidFill>
                  <a:srgbClr val="C00000"/>
                </a:solidFill>
              </a:endParaRPr>
            </a:p>
          </p:txBody>
        </p:sp>
        <p:cxnSp>
          <p:nvCxnSpPr>
            <p:cNvPr id="22" name="Straight Arrow Connector 24">
              <a:extLst>
                <a:ext uri="{FF2B5EF4-FFF2-40B4-BE49-F238E27FC236}">
                  <a16:creationId xmlns:a16="http://schemas.microsoft.com/office/drawing/2014/main" id="{544DA409-F510-4FB7-9CCE-AA05BD173FB5}"/>
                </a:ext>
              </a:extLst>
            </p:cNvPr>
            <p:cNvCxnSpPr>
              <a:cxnSpLocks/>
              <a:stCxn id="8" idx="1"/>
              <a:endCxn id="7" idx="3"/>
            </p:cNvCxnSpPr>
            <p:nvPr/>
          </p:nvCxnSpPr>
          <p:spPr>
            <a:xfrm flipH="1">
              <a:off x="1121413" y="2124436"/>
              <a:ext cx="992637"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3" name="十字形 12"/>
            <p:cNvSpPr/>
            <p:nvPr/>
          </p:nvSpPr>
          <p:spPr>
            <a:xfrm rot="18851109">
              <a:off x="2549504" y="3295211"/>
              <a:ext cx="198052" cy="198052"/>
            </a:xfrm>
            <a:prstGeom prst="plus">
              <a:avLst>
                <a:gd name="adj" fmla="val 403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38"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2791309"/>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餐厅端</a:t>
              </a:r>
              <a:endParaRPr lang="en-US" altLang="zh-CN" sz="900" dirty="0" smtClean="0">
                <a:solidFill>
                  <a:srgbClr val="C00000"/>
                </a:solidFill>
              </a:endParaRPr>
            </a:p>
          </p:txBody>
        </p:sp>
        <p:sp>
          <p:nvSpPr>
            <p:cNvPr id="39"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3627585"/>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solidFill>
                    <a:srgbClr val="C00000"/>
                  </a:solidFill>
                </a:rPr>
                <a:t>KDS</a:t>
              </a:r>
            </a:p>
          </p:txBody>
        </p:sp>
        <p:sp>
          <p:nvSpPr>
            <p:cNvPr id="41"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3638050" y="1998419"/>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Order Center</a:t>
              </a:r>
              <a:endParaRPr lang="zh-CN" altLang="en-US" sz="900" dirty="0"/>
            </a:p>
          </p:txBody>
        </p:sp>
        <p:cxnSp>
          <p:nvCxnSpPr>
            <p:cNvPr id="45" name="Straight Arrow Connector 24">
              <a:extLst>
                <a:ext uri="{FF2B5EF4-FFF2-40B4-BE49-F238E27FC236}">
                  <a16:creationId xmlns:a16="http://schemas.microsoft.com/office/drawing/2014/main" id="{544DA409-F510-4FB7-9CCE-AA05BD173FB5}"/>
                </a:ext>
              </a:extLst>
            </p:cNvPr>
            <p:cNvCxnSpPr>
              <a:cxnSpLocks/>
              <a:stCxn id="38" idx="0"/>
              <a:endCxn id="8" idx="2"/>
            </p:cNvCxnSpPr>
            <p:nvPr/>
          </p:nvCxnSpPr>
          <p:spPr>
            <a:xfrm flipV="1">
              <a:off x="2654050" y="2340436"/>
              <a:ext cx="0" cy="450873"/>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24">
              <a:extLst>
                <a:ext uri="{FF2B5EF4-FFF2-40B4-BE49-F238E27FC236}">
                  <a16:creationId xmlns:a16="http://schemas.microsoft.com/office/drawing/2014/main" id="{544DA409-F510-4FB7-9CCE-AA05BD173FB5}"/>
                </a:ext>
              </a:extLst>
            </p:cNvPr>
            <p:cNvCxnSpPr>
              <a:cxnSpLocks/>
              <a:stCxn id="39" idx="0"/>
              <a:endCxn id="38" idx="2"/>
            </p:cNvCxnSpPr>
            <p:nvPr/>
          </p:nvCxnSpPr>
          <p:spPr>
            <a:xfrm flipV="1">
              <a:off x="2654050" y="3223309"/>
              <a:ext cx="0" cy="404276"/>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4"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3638050" y="3052847"/>
              <a:ext cx="1080000" cy="440641"/>
            </a:xfrm>
            <a:prstGeom prst="rect">
              <a:avLst/>
            </a:prstGeom>
            <a:solidFill>
              <a:srgbClr val="F78E1E"/>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银二代备份下单渠道</a:t>
              </a:r>
              <a:endParaRPr lang="en-US" altLang="zh-CN" sz="900" dirty="0" smtClean="0">
                <a:solidFill>
                  <a:srgbClr val="C00000"/>
                </a:solidFill>
              </a:endParaRPr>
            </a:p>
          </p:txBody>
        </p:sp>
        <p:cxnSp>
          <p:nvCxnSpPr>
            <p:cNvPr id="55" name="Straight Arrow Connector 24">
              <a:extLst>
                <a:ext uri="{FF2B5EF4-FFF2-40B4-BE49-F238E27FC236}">
                  <a16:creationId xmlns:a16="http://schemas.microsoft.com/office/drawing/2014/main" id="{544DA409-F510-4FB7-9CCE-AA05BD173FB5}"/>
                </a:ext>
              </a:extLst>
            </p:cNvPr>
            <p:cNvCxnSpPr>
              <a:cxnSpLocks/>
              <a:stCxn id="54" idx="0"/>
              <a:endCxn id="41" idx="2"/>
            </p:cNvCxnSpPr>
            <p:nvPr/>
          </p:nvCxnSpPr>
          <p:spPr>
            <a:xfrm flipV="1">
              <a:off x="4178050" y="2250419"/>
              <a:ext cx="0" cy="802428"/>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4096306" y="2557928"/>
              <a:ext cx="354584" cy="246221"/>
            </a:xfrm>
            <a:prstGeom prst="rect">
              <a:avLst/>
            </a:prstGeom>
          </p:spPr>
          <p:txBody>
            <a:bodyPr wrap="none">
              <a:spAutoFit/>
            </a:bodyPr>
            <a:lstStyle/>
            <a:p>
              <a:r>
                <a:rPr lang="en-US" altLang="zh-CN" sz="1000" dirty="0" smtClean="0"/>
                <a:t>4G</a:t>
              </a:r>
              <a:endParaRPr lang="zh-CN" altLang="en-US" sz="1000" dirty="0"/>
            </a:p>
          </p:txBody>
        </p:sp>
        <p:cxnSp>
          <p:nvCxnSpPr>
            <p:cNvPr id="35" name="Straight Arrow Connector 24">
              <a:extLst>
                <a:ext uri="{FF2B5EF4-FFF2-40B4-BE49-F238E27FC236}">
                  <a16:creationId xmlns:a16="http://schemas.microsoft.com/office/drawing/2014/main" id="{544DA409-F510-4FB7-9CCE-AA05BD173FB5}"/>
                </a:ext>
              </a:extLst>
            </p:cNvPr>
            <p:cNvCxnSpPr>
              <a:cxnSpLocks/>
            </p:cNvCxnSpPr>
            <p:nvPr/>
          </p:nvCxnSpPr>
          <p:spPr>
            <a:xfrm flipH="1">
              <a:off x="3194050" y="2124419"/>
              <a:ext cx="444000" cy="1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44DA409-F510-4FB7-9CCE-AA05BD173FB5}"/>
                </a:ext>
              </a:extLst>
            </p:cNvPr>
            <p:cNvCxnSpPr>
              <a:cxnSpLocks/>
              <a:stCxn id="38" idx="3"/>
              <a:endCxn id="54" idx="1"/>
            </p:cNvCxnSpPr>
            <p:nvPr/>
          </p:nvCxnSpPr>
          <p:spPr>
            <a:xfrm>
              <a:off x="3194050" y="3007309"/>
              <a:ext cx="444000" cy="265859"/>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161231" y="3170234"/>
              <a:ext cx="441146" cy="400110"/>
            </a:xfrm>
            <a:prstGeom prst="rect">
              <a:avLst/>
            </a:prstGeom>
          </p:spPr>
          <p:txBody>
            <a:bodyPr wrap="none">
              <a:spAutoFit/>
            </a:bodyPr>
            <a:lstStyle/>
            <a:p>
              <a:r>
                <a:rPr lang="zh-CN" altLang="en-US" sz="1000" dirty="0" smtClean="0"/>
                <a:t>餐厅</a:t>
              </a:r>
              <a:endParaRPr lang="en-US" altLang="zh-CN" sz="1000" dirty="0" smtClean="0"/>
            </a:p>
            <a:p>
              <a:r>
                <a:rPr lang="zh-CN" altLang="en-US" sz="1000" dirty="0" smtClean="0"/>
                <a:t>网络</a:t>
              </a:r>
              <a:endParaRPr lang="zh-CN" altLang="en-US" sz="1000" dirty="0"/>
            </a:p>
          </p:txBody>
        </p:sp>
        <p:sp>
          <p:nvSpPr>
            <p:cNvPr id="36"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41413" y="2880620"/>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a:t>Counter</a:t>
              </a:r>
              <a:r>
                <a:rPr lang="en-US" altLang="zh-CN" sz="900" dirty="0" smtClean="0"/>
                <a:t> </a:t>
              </a:r>
              <a:r>
                <a:rPr lang="zh-CN" altLang="en-US" sz="900" dirty="0"/>
                <a:t>终端</a:t>
              </a:r>
            </a:p>
          </p:txBody>
        </p:sp>
        <p:cxnSp>
          <p:nvCxnSpPr>
            <p:cNvPr id="37" name="Straight Arrow Connector 24">
              <a:extLst>
                <a:ext uri="{FF2B5EF4-FFF2-40B4-BE49-F238E27FC236}">
                  <a16:creationId xmlns:a16="http://schemas.microsoft.com/office/drawing/2014/main" id="{544DA409-F510-4FB7-9CCE-AA05BD173FB5}"/>
                </a:ext>
              </a:extLst>
            </p:cNvPr>
            <p:cNvCxnSpPr>
              <a:cxnSpLocks/>
              <a:endCxn id="36" idx="3"/>
            </p:cNvCxnSpPr>
            <p:nvPr/>
          </p:nvCxnSpPr>
          <p:spPr>
            <a:xfrm flipH="1">
              <a:off x="1121413" y="3006620"/>
              <a:ext cx="992637"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370334" y="2786220"/>
              <a:ext cx="441146" cy="246221"/>
            </a:xfrm>
            <a:prstGeom prst="rect">
              <a:avLst/>
            </a:prstGeom>
          </p:spPr>
          <p:txBody>
            <a:bodyPr wrap="none">
              <a:spAutoFit/>
            </a:bodyPr>
            <a:lstStyle/>
            <a:p>
              <a:r>
                <a:rPr lang="zh-CN" altLang="en-US" sz="1000" dirty="0" smtClean="0"/>
                <a:t>下单</a:t>
              </a:r>
              <a:endParaRPr lang="zh-CN" altLang="en-US" sz="1000" dirty="0"/>
            </a:p>
          </p:txBody>
        </p:sp>
        <p:sp>
          <p:nvSpPr>
            <p:cNvPr id="44"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1161148" y="1195748"/>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t>扫码点餐应用</a:t>
              </a:r>
              <a:endParaRPr lang="zh-CN" altLang="en-US" sz="900" dirty="0"/>
            </a:p>
          </p:txBody>
        </p:sp>
        <p:cxnSp>
          <p:nvCxnSpPr>
            <p:cNvPr id="46" name="Straight Arrow Connector 24">
              <a:extLst>
                <a:ext uri="{FF2B5EF4-FFF2-40B4-BE49-F238E27FC236}">
                  <a16:creationId xmlns:a16="http://schemas.microsoft.com/office/drawing/2014/main" id="{544DA409-F510-4FB7-9CCE-AA05BD173FB5}"/>
                </a:ext>
              </a:extLst>
            </p:cNvPr>
            <p:cNvCxnSpPr>
              <a:cxnSpLocks/>
              <a:endCxn id="44" idx="2"/>
            </p:cNvCxnSpPr>
            <p:nvPr/>
          </p:nvCxnSpPr>
          <p:spPr>
            <a:xfrm flipH="1" flipV="1">
              <a:off x="1701148" y="1447748"/>
              <a:ext cx="952902" cy="460688"/>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7"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636369" y="1331239"/>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Order Center</a:t>
              </a:r>
              <a:endParaRPr lang="zh-CN" altLang="en-US" sz="900" dirty="0"/>
            </a:p>
          </p:txBody>
        </p:sp>
        <p:sp>
          <p:nvSpPr>
            <p:cNvPr id="49"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611469" y="894329"/>
              <a:ext cx="1143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t>外带、外送等渠道</a:t>
              </a:r>
              <a:endParaRPr lang="zh-CN" altLang="en-US" sz="900" dirty="0"/>
            </a:p>
          </p:txBody>
        </p:sp>
        <p:cxnSp>
          <p:nvCxnSpPr>
            <p:cNvPr id="50" name="Straight Arrow Connector 24">
              <a:extLst>
                <a:ext uri="{FF2B5EF4-FFF2-40B4-BE49-F238E27FC236}">
                  <a16:creationId xmlns:a16="http://schemas.microsoft.com/office/drawing/2014/main" id="{544DA409-F510-4FB7-9CCE-AA05BD173FB5}"/>
                </a:ext>
              </a:extLst>
            </p:cNvPr>
            <p:cNvCxnSpPr>
              <a:cxnSpLocks/>
              <a:stCxn id="47" idx="0"/>
              <a:endCxn id="49" idx="2"/>
            </p:cNvCxnSpPr>
            <p:nvPr/>
          </p:nvCxnSpPr>
          <p:spPr>
            <a:xfrm flipV="1">
              <a:off x="3176369" y="1146329"/>
              <a:ext cx="6600" cy="18491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2830698" y="1704146"/>
              <a:ext cx="441146" cy="246221"/>
            </a:xfrm>
            <a:prstGeom prst="rect">
              <a:avLst/>
            </a:prstGeom>
          </p:spPr>
          <p:txBody>
            <a:bodyPr wrap="none">
              <a:spAutoFit/>
            </a:bodyPr>
            <a:lstStyle/>
            <a:p>
              <a:r>
                <a:rPr lang="zh-CN" altLang="en-US" sz="1000" dirty="0" smtClean="0"/>
                <a:t>下单</a:t>
              </a:r>
              <a:endParaRPr lang="zh-CN" altLang="en-US" sz="1000" dirty="0"/>
            </a:p>
          </p:txBody>
        </p:sp>
        <p:sp>
          <p:nvSpPr>
            <p:cNvPr id="52" name="矩形 51"/>
            <p:cNvSpPr/>
            <p:nvPr/>
          </p:nvSpPr>
          <p:spPr>
            <a:xfrm>
              <a:off x="3108580" y="2144628"/>
              <a:ext cx="569387" cy="246221"/>
            </a:xfrm>
            <a:prstGeom prst="rect">
              <a:avLst/>
            </a:prstGeom>
          </p:spPr>
          <p:txBody>
            <a:bodyPr wrap="none">
              <a:spAutoFit/>
            </a:bodyPr>
            <a:lstStyle/>
            <a:p>
              <a:r>
                <a:rPr lang="zh-CN" altLang="en-US" sz="1000" dirty="0" smtClean="0"/>
                <a:t>异常单</a:t>
              </a:r>
              <a:endParaRPr lang="zh-CN" altLang="en-US" sz="1000" dirty="0"/>
            </a:p>
          </p:txBody>
        </p:sp>
        <p:sp>
          <p:nvSpPr>
            <p:cNvPr id="53" name="矩形 52"/>
            <p:cNvSpPr/>
            <p:nvPr/>
          </p:nvSpPr>
          <p:spPr>
            <a:xfrm>
              <a:off x="1777926" y="1655519"/>
              <a:ext cx="441146" cy="246221"/>
            </a:xfrm>
            <a:prstGeom prst="rect">
              <a:avLst/>
            </a:prstGeom>
          </p:spPr>
          <p:txBody>
            <a:bodyPr wrap="none">
              <a:spAutoFit/>
            </a:bodyPr>
            <a:lstStyle/>
            <a:p>
              <a:r>
                <a:rPr lang="zh-CN" altLang="en-US" sz="1000" dirty="0" smtClean="0"/>
                <a:t>下单</a:t>
              </a:r>
              <a:endParaRPr lang="zh-CN" altLang="en-US" sz="1000" dirty="0"/>
            </a:p>
          </p:txBody>
        </p:sp>
        <p:sp>
          <p:nvSpPr>
            <p:cNvPr id="56" name="矩形 55"/>
            <p:cNvSpPr/>
            <p:nvPr/>
          </p:nvSpPr>
          <p:spPr>
            <a:xfrm>
              <a:off x="1370334" y="1904036"/>
              <a:ext cx="441146" cy="246221"/>
            </a:xfrm>
            <a:prstGeom prst="rect">
              <a:avLst/>
            </a:prstGeom>
          </p:spPr>
          <p:txBody>
            <a:bodyPr wrap="none">
              <a:spAutoFit/>
            </a:bodyPr>
            <a:lstStyle/>
            <a:p>
              <a:r>
                <a:rPr lang="zh-CN" altLang="en-US" sz="1000" dirty="0" smtClean="0"/>
                <a:t>下单</a:t>
              </a:r>
              <a:endParaRPr lang="zh-CN" altLang="en-US" sz="1000" dirty="0"/>
            </a:p>
          </p:txBody>
        </p:sp>
        <p:cxnSp>
          <p:nvCxnSpPr>
            <p:cNvPr id="57" name="Straight Arrow Connector 24">
              <a:extLst>
                <a:ext uri="{FF2B5EF4-FFF2-40B4-BE49-F238E27FC236}">
                  <a16:creationId xmlns:a16="http://schemas.microsoft.com/office/drawing/2014/main" id="{544DA409-F510-4FB7-9CCE-AA05BD173FB5}"/>
                </a:ext>
              </a:extLst>
            </p:cNvPr>
            <p:cNvCxnSpPr>
              <a:cxnSpLocks/>
            </p:cNvCxnSpPr>
            <p:nvPr/>
          </p:nvCxnSpPr>
          <p:spPr>
            <a:xfrm flipV="1">
              <a:off x="2654050" y="1583239"/>
              <a:ext cx="522319" cy="32519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42" name="Freeform 6">
            <a:extLst>
              <a:ext uri="{FF2B5EF4-FFF2-40B4-BE49-F238E27FC236}">
                <a16:creationId xmlns:a16="http://schemas.microsoft.com/office/drawing/2014/main" id="{BD136067-DB28-C14A-8571-BF5AFEC2C5A2}"/>
              </a:ext>
            </a:extLst>
          </p:cNvPr>
          <p:cNvSpPr>
            <a:spLocks/>
          </p:cNvSpPr>
          <p:nvPr/>
        </p:nvSpPr>
        <p:spPr bwMode="auto">
          <a:xfrm>
            <a:off x="6503438" y="976429"/>
            <a:ext cx="1304369" cy="348787"/>
          </a:xfrm>
          <a:prstGeom prst="rect">
            <a:avLst/>
          </a:prstGeom>
          <a:solidFill>
            <a:srgbClr val="C00000"/>
          </a:solidFill>
          <a:ln w="9525">
            <a:noFill/>
            <a:round/>
            <a:headEnd/>
            <a:tailEnd/>
          </a:ln>
        </p:spPr>
        <p:txBody>
          <a:bodyPr vert="horz" wrap="square" lIns="91440" tIns="45720" rIns="91440" bIns="45720" numCol="1" anchor="t" anchorCtr="0" compatLnSpc="1">
            <a:prstTxWarp prst="textNoShape">
              <a:avLst/>
            </a:prstTxWarp>
          </a:bodyPr>
          <a:lstStyle/>
          <a:p>
            <a:endParaRPr lang="en-US" altLang="zh-CN" sz="1000" b="1" dirty="0">
              <a:solidFill>
                <a:schemeClr val="bg1"/>
              </a:solidFill>
              <a:latin typeface="+mn-ea"/>
            </a:endParaRPr>
          </a:p>
        </p:txBody>
      </p:sp>
      <p:sp>
        <p:nvSpPr>
          <p:cNvPr id="43" name="矩形 42"/>
          <p:cNvSpPr/>
          <p:nvPr/>
        </p:nvSpPr>
        <p:spPr>
          <a:xfrm>
            <a:off x="6601625" y="967139"/>
            <a:ext cx="1107996" cy="369332"/>
          </a:xfrm>
          <a:prstGeom prst="rect">
            <a:avLst/>
          </a:prstGeom>
        </p:spPr>
        <p:txBody>
          <a:bodyPr wrap="none">
            <a:spAutoFit/>
          </a:bodyPr>
          <a:lstStyle/>
          <a:p>
            <a:r>
              <a:rPr lang="zh-CN" altLang="en-US" dirty="0">
                <a:solidFill>
                  <a:schemeClr val="bg1"/>
                </a:solidFill>
              </a:rPr>
              <a:t>解决思路</a:t>
            </a:r>
          </a:p>
        </p:txBody>
      </p:sp>
      <p:sp>
        <p:nvSpPr>
          <p:cNvPr id="58" name="Freeform 6">
            <a:extLst>
              <a:ext uri="{FF2B5EF4-FFF2-40B4-BE49-F238E27FC236}">
                <a16:creationId xmlns:a16="http://schemas.microsoft.com/office/drawing/2014/main" id="{C78A46E7-4E8D-3746-A3D4-93BA538F6BBD}"/>
              </a:ext>
            </a:extLst>
          </p:cNvPr>
          <p:cNvSpPr>
            <a:spLocks/>
          </p:cNvSpPr>
          <p:nvPr/>
        </p:nvSpPr>
        <p:spPr bwMode="auto">
          <a:xfrm>
            <a:off x="5288921" y="1666119"/>
            <a:ext cx="3833952" cy="1774350"/>
          </a:xfrm>
          <a:prstGeom prst="rect">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r>
              <a:rPr lang="en-US" altLang="zh-CN" sz="1000" b="1" dirty="0">
                <a:solidFill>
                  <a:schemeClr val="bg1"/>
                </a:solidFill>
              </a:rPr>
              <a:t>1.</a:t>
            </a:r>
            <a:r>
              <a:rPr lang="zh-CN" altLang="en-US" sz="1000" b="1" dirty="0">
                <a:solidFill>
                  <a:schemeClr val="bg1"/>
                </a:solidFill>
              </a:rPr>
              <a:t>总部端封装</a:t>
            </a:r>
            <a:r>
              <a:rPr lang="en-US" altLang="zh-CN" sz="1000" b="1" dirty="0">
                <a:solidFill>
                  <a:schemeClr val="bg1"/>
                </a:solidFill>
              </a:rPr>
              <a:t>OC</a:t>
            </a:r>
            <a:r>
              <a:rPr lang="zh-CN" altLang="en-US" sz="1000" b="1" dirty="0">
                <a:solidFill>
                  <a:schemeClr val="bg1"/>
                </a:solidFill>
              </a:rPr>
              <a:t>异常下单接口；</a:t>
            </a:r>
            <a:endParaRPr lang="en-US" altLang="zh-CN" sz="1000" b="1" dirty="0">
              <a:solidFill>
                <a:schemeClr val="bg1"/>
              </a:solidFill>
            </a:endParaRPr>
          </a:p>
          <a:p>
            <a:pPr>
              <a:lnSpc>
                <a:spcPct val="150000"/>
              </a:lnSpc>
            </a:pPr>
            <a:r>
              <a:rPr lang="en-US" altLang="zh-CN" sz="1000" b="1" dirty="0">
                <a:solidFill>
                  <a:schemeClr val="bg1"/>
                </a:solidFill>
              </a:rPr>
              <a:t>2.</a:t>
            </a:r>
            <a:r>
              <a:rPr lang="zh-CN" altLang="en-US" sz="1000" b="1" dirty="0">
                <a:solidFill>
                  <a:schemeClr val="bg1"/>
                </a:solidFill>
              </a:rPr>
              <a:t>餐厅端调用该接口完成异常下单</a:t>
            </a:r>
            <a:r>
              <a:rPr lang="zh-CN" altLang="en-US" sz="1000" b="1" dirty="0" smtClean="0">
                <a:solidFill>
                  <a:schemeClr val="bg1"/>
                </a:solidFill>
              </a:rPr>
              <a:t>动作，调用接口前先将</a:t>
            </a:r>
            <a:r>
              <a:rPr lang="zh-CN" altLang="en-US" sz="1000" b="1" dirty="0" smtClean="0">
                <a:solidFill>
                  <a:srgbClr val="C00000"/>
                </a:solidFill>
                <a:latin typeface="+mn-ea"/>
              </a:rPr>
              <a:t> </a:t>
            </a:r>
            <a:r>
              <a:rPr lang="zh-CN" altLang="en-US" sz="1000" b="1" dirty="0">
                <a:solidFill>
                  <a:schemeClr val="accent1">
                    <a:lumMod val="40000"/>
                    <a:lumOff val="60000"/>
                  </a:schemeClr>
                </a:solidFill>
                <a:latin typeface="+mn-ea"/>
              </a:rPr>
              <a:t>“</a:t>
            </a:r>
            <a:r>
              <a:rPr lang="en-US" altLang="zh-CN" sz="1000" b="1" dirty="0">
                <a:solidFill>
                  <a:schemeClr val="accent1">
                    <a:lumMod val="40000"/>
                    <a:lumOff val="60000"/>
                  </a:schemeClr>
                </a:solidFill>
                <a:latin typeface="+mn-ea"/>
              </a:rPr>
              <a:t>KDS</a:t>
            </a:r>
            <a:r>
              <a:rPr lang="zh-CN" altLang="en-US" sz="1000" b="1" dirty="0">
                <a:solidFill>
                  <a:schemeClr val="accent1">
                    <a:lumMod val="40000"/>
                    <a:lumOff val="60000"/>
                  </a:schemeClr>
                </a:solidFill>
                <a:latin typeface="+mn-ea"/>
              </a:rPr>
              <a:t>以异常单打印”属性设置为</a:t>
            </a:r>
            <a:r>
              <a:rPr lang="en-US" altLang="zh-CN" sz="1000" b="1" dirty="0">
                <a:solidFill>
                  <a:schemeClr val="accent1">
                    <a:lumMod val="40000"/>
                    <a:lumOff val="60000"/>
                  </a:schemeClr>
                </a:solidFill>
                <a:latin typeface="+mn-ea"/>
              </a:rPr>
              <a:t>2</a:t>
            </a:r>
            <a:r>
              <a:rPr lang="zh-CN" altLang="en-US" sz="1000" b="1" dirty="0">
                <a:solidFill>
                  <a:schemeClr val="accent1">
                    <a:lumMod val="40000"/>
                    <a:lumOff val="60000"/>
                  </a:schemeClr>
                </a:solidFill>
                <a:latin typeface="+mn-ea"/>
              </a:rPr>
              <a:t>；</a:t>
            </a:r>
            <a:endParaRPr lang="en-US" altLang="zh-CN" sz="1000" b="1" dirty="0">
              <a:solidFill>
                <a:schemeClr val="accent1">
                  <a:lumMod val="40000"/>
                  <a:lumOff val="60000"/>
                </a:schemeClr>
              </a:solidFill>
              <a:latin typeface="+mn-ea"/>
            </a:endParaRPr>
          </a:p>
          <a:p>
            <a:pPr>
              <a:lnSpc>
                <a:spcPct val="150000"/>
              </a:lnSpc>
            </a:pPr>
            <a:r>
              <a:rPr lang="en-US" altLang="zh-CN" sz="1000" b="1" dirty="0">
                <a:solidFill>
                  <a:schemeClr val="bg1"/>
                </a:solidFill>
              </a:rPr>
              <a:t>3.</a:t>
            </a:r>
            <a:r>
              <a:rPr lang="zh-CN" altLang="en-US" sz="1000" b="1" dirty="0">
                <a:solidFill>
                  <a:schemeClr val="bg1"/>
                </a:solidFill>
              </a:rPr>
              <a:t>餐厅端调用接口成功后，修改订单报文状态为已下单，并持续推通过餐厅端往</a:t>
            </a:r>
            <a:r>
              <a:rPr lang="en-US" altLang="zh-CN" sz="1000" b="1" dirty="0">
                <a:solidFill>
                  <a:schemeClr val="bg1"/>
                </a:solidFill>
              </a:rPr>
              <a:t>KDS</a:t>
            </a:r>
            <a:r>
              <a:rPr lang="zh-CN" altLang="en-US" sz="1000" b="1" dirty="0">
                <a:solidFill>
                  <a:schemeClr val="bg1"/>
                </a:solidFill>
              </a:rPr>
              <a:t>推送报文；</a:t>
            </a:r>
            <a:endParaRPr lang="en-US" altLang="zh-CN" sz="1000" b="1" dirty="0">
              <a:solidFill>
                <a:schemeClr val="bg1"/>
              </a:solidFill>
            </a:endParaRPr>
          </a:p>
          <a:p>
            <a:pPr>
              <a:lnSpc>
                <a:spcPct val="150000"/>
              </a:lnSpc>
            </a:pPr>
            <a:r>
              <a:rPr lang="en-US" altLang="zh-CN" sz="1000" b="1" dirty="0">
                <a:solidFill>
                  <a:schemeClr val="bg1"/>
                </a:solidFill>
              </a:rPr>
              <a:t>4.</a:t>
            </a:r>
            <a:r>
              <a:rPr lang="zh-CN" altLang="en-US" sz="1000" b="1" dirty="0">
                <a:solidFill>
                  <a:schemeClr val="bg1"/>
                </a:solidFill>
              </a:rPr>
              <a:t>银二代获取到异常单后，判断该订单为异常下单仅出票，直接打印小票，不再通过餐厅网络推餐厅端；</a:t>
            </a:r>
            <a:endParaRPr lang="en-US" altLang="zh-CN" sz="1000" b="1" dirty="0">
              <a:solidFill>
                <a:schemeClr val="bg1"/>
              </a:solidFill>
            </a:endParaRPr>
          </a:p>
        </p:txBody>
      </p:sp>
      <p:sp>
        <p:nvSpPr>
          <p:cNvPr id="59" name="Freeform 6">
            <a:extLst>
              <a:ext uri="{FF2B5EF4-FFF2-40B4-BE49-F238E27FC236}">
                <a16:creationId xmlns:a16="http://schemas.microsoft.com/office/drawing/2014/main" id="{BD136067-DB28-C14A-8571-BF5AFEC2C5A2}"/>
              </a:ext>
            </a:extLst>
          </p:cNvPr>
          <p:cNvSpPr>
            <a:spLocks/>
          </p:cNvSpPr>
          <p:nvPr/>
        </p:nvSpPr>
        <p:spPr bwMode="auto">
          <a:xfrm>
            <a:off x="5784146" y="1264058"/>
            <a:ext cx="2781292" cy="405613"/>
          </a:xfrm>
          <a:prstGeom prst="rect">
            <a:avLst/>
          </a:prstGeom>
          <a:solidFill>
            <a:srgbClr val="C00000"/>
          </a:solidFill>
          <a:ln w="9525">
            <a:noFill/>
            <a:round/>
            <a:headEnd/>
            <a:tailEnd/>
          </a:ln>
        </p:spPr>
        <p:txBody>
          <a:bodyPr vert="horz" wrap="square" lIns="91440" tIns="45720" rIns="91440" bIns="45720" numCol="2" anchor="t" anchorCtr="0" compatLnSpc="1">
            <a:prstTxWarp prst="textNoShape">
              <a:avLst/>
            </a:prstTxWarp>
          </a:bodyPr>
          <a:lstStyle/>
          <a:p>
            <a:pPr algn="ctr"/>
            <a:endParaRPr lang="en-US" altLang="zh-CN" sz="1000" b="1" dirty="0"/>
          </a:p>
        </p:txBody>
      </p:sp>
      <p:sp>
        <p:nvSpPr>
          <p:cNvPr id="60" name="矩形 59"/>
          <p:cNvSpPr/>
          <p:nvPr/>
        </p:nvSpPr>
        <p:spPr>
          <a:xfrm>
            <a:off x="6706181" y="1317168"/>
            <a:ext cx="902811" cy="307777"/>
          </a:xfrm>
          <a:prstGeom prst="rect">
            <a:avLst/>
          </a:prstGeom>
        </p:spPr>
        <p:txBody>
          <a:bodyPr wrap="none">
            <a:spAutoFit/>
          </a:bodyPr>
          <a:lstStyle/>
          <a:p>
            <a:pPr algn="ctr"/>
            <a:r>
              <a:rPr lang="zh-CN" altLang="en-US" sz="1400" b="1" dirty="0" smtClean="0">
                <a:solidFill>
                  <a:schemeClr val="bg1"/>
                </a:solidFill>
              </a:rPr>
              <a:t>打印小票</a:t>
            </a:r>
            <a:endParaRPr lang="en-US" altLang="zh-CN" sz="1400" b="1" dirty="0">
              <a:solidFill>
                <a:schemeClr val="bg1"/>
              </a:solidFill>
            </a:endParaRPr>
          </a:p>
        </p:txBody>
      </p:sp>
    </p:spTree>
    <p:extLst>
      <p:ext uri="{BB962C8B-B14F-4D97-AF65-F5344CB8AC3E}">
        <p14:creationId xmlns:p14="http://schemas.microsoft.com/office/powerpoint/2010/main" val="229681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a:t>
            </a:r>
            <a:r>
              <a:rPr lang="zh-CN" altLang="en-US" dirty="0" smtClean="0"/>
              <a:t>餐厅端不</a:t>
            </a:r>
            <a:r>
              <a:rPr lang="zh-CN" altLang="en-US" dirty="0" smtClean="0"/>
              <a:t>可用流程图</a:t>
            </a:r>
            <a:endParaRPr 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850" y="1076325"/>
            <a:ext cx="4229100" cy="3829050"/>
          </a:xfrm>
          <a:prstGeom prst="rect">
            <a:avLst/>
          </a:prstGeom>
        </p:spPr>
      </p:pic>
    </p:spTree>
    <p:extLst>
      <p:ext uri="{BB962C8B-B14F-4D97-AF65-F5344CB8AC3E}">
        <p14:creationId xmlns:p14="http://schemas.microsoft.com/office/powerpoint/2010/main" val="357084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报文时序</a:t>
            </a:r>
            <a:endParaRPr lang="en-US" dirty="0"/>
          </a:p>
        </p:txBody>
      </p:sp>
      <p:sp>
        <p:nvSpPr>
          <p:cNvPr id="3" name="矩形 2"/>
          <p:cNvSpPr/>
          <p:nvPr/>
        </p:nvSpPr>
        <p:spPr>
          <a:xfrm>
            <a:off x="526773" y="1260508"/>
            <a:ext cx="7891670" cy="1477328"/>
          </a:xfrm>
          <a:prstGeom prst="rect">
            <a:avLst/>
          </a:prstGeom>
        </p:spPr>
        <p:txBody>
          <a:bodyPr wrap="square">
            <a:spAutoFit/>
          </a:bodyPr>
          <a:lstStyle/>
          <a:p>
            <a:pPr>
              <a:lnSpc>
                <a:spcPct val="150000"/>
              </a:lnSpc>
            </a:pPr>
            <a:r>
              <a:rPr lang="en-US" altLang="zh-CN" sz="1200" dirty="0">
                <a:solidFill>
                  <a:srgbClr val="000000"/>
                </a:solidFill>
                <a:latin typeface="+mn-ea"/>
              </a:rPr>
              <a:t>1.OC</a:t>
            </a:r>
            <a:r>
              <a:rPr lang="zh-CN" altLang="en-US" sz="1200" dirty="0">
                <a:solidFill>
                  <a:srgbClr val="000000"/>
                </a:solidFill>
                <a:latin typeface="+mn-ea"/>
              </a:rPr>
              <a:t>报文中增加“时序”；</a:t>
            </a:r>
          </a:p>
          <a:p>
            <a:pPr>
              <a:lnSpc>
                <a:spcPct val="150000"/>
              </a:lnSpc>
            </a:pPr>
            <a:r>
              <a:rPr lang="en-US" altLang="zh-CN" sz="1200" dirty="0" smtClean="0">
                <a:solidFill>
                  <a:srgbClr val="000000"/>
                </a:solidFill>
                <a:latin typeface="+mn-ea"/>
              </a:rPr>
              <a:t>2</a:t>
            </a:r>
            <a:r>
              <a:rPr lang="en-US" altLang="zh-CN" sz="1200" dirty="0">
                <a:solidFill>
                  <a:srgbClr val="000000"/>
                </a:solidFill>
                <a:latin typeface="+mn-ea"/>
              </a:rPr>
              <a:t>.</a:t>
            </a:r>
            <a:r>
              <a:rPr lang="zh-CN" altLang="en-US" sz="1200" dirty="0">
                <a:solidFill>
                  <a:srgbClr val="000000"/>
                </a:solidFill>
                <a:latin typeface="+mn-ea"/>
              </a:rPr>
              <a:t>安卓终端时序同步问题（对应</a:t>
            </a:r>
            <a:r>
              <a:rPr lang="en-US" altLang="zh-CN" sz="1200" dirty="0">
                <a:solidFill>
                  <a:srgbClr val="000000"/>
                </a:solidFill>
                <a:latin typeface="+mn-ea"/>
              </a:rPr>
              <a:t>JIRA CPOS-1799</a:t>
            </a:r>
            <a:r>
              <a:rPr lang="zh-CN" altLang="en-US" sz="1200" dirty="0">
                <a:solidFill>
                  <a:srgbClr val="000000"/>
                </a:solidFill>
                <a:latin typeface="+mn-ea"/>
              </a:rPr>
              <a:t>），</a:t>
            </a:r>
            <a:r>
              <a:rPr lang="en-US" altLang="zh-CN" sz="1200" dirty="0">
                <a:solidFill>
                  <a:srgbClr val="000000"/>
                </a:solidFill>
                <a:latin typeface="+mn-ea"/>
              </a:rPr>
              <a:t>Ubuntu</a:t>
            </a:r>
            <a:r>
              <a:rPr lang="zh-CN" altLang="en-US" sz="1200" dirty="0">
                <a:solidFill>
                  <a:srgbClr val="000000"/>
                </a:solidFill>
                <a:latin typeface="+mn-ea"/>
              </a:rPr>
              <a:t>已经解决；</a:t>
            </a:r>
          </a:p>
          <a:p>
            <a:pPr>
              <a:lnSpc>
                <a:spcPct val="150000"/>
              </a:lnSpc>
            </a:pPr>
            <a:r>
              <a:rPr lang="en-US" altLang="zh-CN" sz="1200" dirty="0" smtClean="0">
                <a:solidFill>
                  <a:srgbClr val="000000"/>
                </a:solidFill>
                <a:latin typeface="+mn-ea"/>
              </a:rPr>
              <a:t>3.CPOS</a:t>
            </a:r>
            <a:r>
              <a:rPr lang="zh-CN" altLang="en-US" sz="1200" dirty="0">
                <a:solidFill>
                  <a:srgbClr val="000000"/>
                </a:solidFill>
                <a:latin typeface="+mn-ea"/>
              </a:rPr>
              <a:t>终端操作产生的订单报文报文时序按照基于报文生成时间为时序时间</a:t>
            </a:r>
            <a:r>
              <a:rPr lang="zh-CN" altLang="en-US" sz="1200" dirty="0" smtClean="0">
                <a:solidFill>
                  <a:srgbClr val="000000"/>
                </a:solidFill>
                <a:latin typeface="+mn-ea"/>
              </a:rPr>
              <a:t>，</a:t>
            </a:r>
            <a:r>
              <a:rPr lang="en-US" altLang="zh-CN" sz="1200" dirty="0" err="1" smtClean="0">
                <a:solidFill>
                  <a:srgbClr val="000000"/>
                </a:solidFill>
                <a:latin typeface="+mn-ea"/>
              </a:rPr>
              <a:t>counter_order_oc</a:t>
            </a:r>
            <a:r>
              <a:rPr lang="zh-CN" altLang="en-US" sz="1200" dirty="0">
                <a:solidFill>
                  <a:srgbClr val="000000"/>
                </a:solidFill>
                <a:latin typeface="+mn-ea"/>
              </a:rPr>
              <a:t>之前已经用了取单时间戳，是否调整无所谓，关键</a:t>
            </a:r>
            <a:r>
              <a:rPr lang="zh-CN" altLang="en-US" sz="1200" dirty="0" smtClean="0">
                <a:solidFill>
                  <a:srgbClr val="000000"/>
                </a:solidFill>
                <a:latin typeface="+mn-ea"/>
              </a:rPr>
              <a:t>是</a:t>
            </a:r>
            <a:r>
              <a:rPr lang="en-US" altLang="zh-CN" sz="1200" dirty="0" err="1" smtClean="0">
                <a:solidFill>
                  <a:srgbClr val="000000"/>
                </a:solidFill>
                <a:latin typeface="+mn-ea"/>
              </a:rPr>
              <a:t>counter_order_kds</a:t>
            </a:r>
            <a:r>
              <a:rPr lang="zh-CN" altLang="en-US" sz="1200" dirty="0">
                <a:solidFill>
                  <a:srgbClr val="000000"/>
                </a:solidFill>
                <a:latin typeface="+mn-ea"/>
              </a:rPr>
              <a:t>的报文，需要调整的</a:t>
            </a:r>
            <a:r>
              <a:rPr lang="zh-CN" altLang="en-US" sz="1200" dirty="0" smtClean="0">
                <a:solidFill>
                  <a:srgbClr val="000000"/>
                </a:solidFill>
                <a:latin typeface="+mn-ea"/>
              </a:rPr>
              <a:t>是</a:t>
            </a:r>
            <a:r>
              <a:rPr lang="en-US" altLang="zh-CN" sz="1200" dirty="0" err="1" smtClean="0">
                <a:solidFill>
                  <a:srgbClr val="000000"/>
                </a:solidFill>
                <a:latin typeface="+mn-ea"/>
              </a:rPr>
              <a:t>counter_order_kds</a:t>
            </a:r>
            <a:r>
              <a:rPr lang="zh-CN" altLang="en-US" sz="1200" dirty="0">
                <a:solidFill>
                  <a:srgbClr val="000000"/>
                </a:solidFill>
                <a:latin typeface="+mn-ea"/>
              </a:rPr>
              <a:t>的时间戳；</a:t>
            </a:r>
          </a:p>
          <a:p>
            <a:pPr>
              <a:lnSpc>
                <a:spcPct val="150000"/>
              </a:lnSpc>
            </a:pPr>
            <a:r>
              <a:rPr lang="en-US" altLang="zh-CN" sz="1200" dirty="0" smtClean="0">
                <a:solidFill>
                  <a:srgbClr val="000000"/>
                </a:solidFill>
                <a:latin typeface="+mn-ea"/>
              </a:rPr>
              <a:t>4</a:t>
            </a:r>
            <a:r>
              <a:rPr lang="en-US" altLang="zh-CN" sz="1200" dirty="0">
                <a:solidFill>
                  <a:srgbClr val="000000"/>
                </a:solidFill>
                <a:latin typeface="+mn-ea"/>
              </a:rPr>
              <a:t>.</a:t>
            </a:r>
            <a:r>
              <a:rPr lang="zh-CN" altLang="en-US" sz="1200" dirty="0">
                <a:solidFill>
                  <a:srgbClr val="000000"/>
                </a:solidFill>
                <a:latin typeface="+mn-ea"/>
              </a:rPr>
              <a:t>其它渠道订单首先要保证时序同步，其次可以以提交订单为报文时序为报文时序；</a:t>
            </a:r>
          </a:p>
        </p:txBody>
      </p:sp>
    </p:spTree>
    <p:extLst>
      <p:ext uri="{BB962C8B-B14F-4D97-AF65-F5344CB8AC3E}">
        <p14:creationId xmlns:p14="http://schemas.microsoft.com/office/powerpoint/2010/main" val="350805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总部</a:t>
            </a:r>
            <a:r>
              <a:rPr lang="zh-CN" altLang="en-US" dirty="0" smtClean="0"/>
              <a:t>端</a:t>
            </a:r>
            <a:r>
              <a:rPr lang="en-US" altLang="zh-CN" dirty="0" smtClean="0"/>
              <a:t>&amp;</a:t>
            </a:r>
            <a:r>
              <a:rPr lang="zh-CN" altLang="en-US" dirty="0" smtClean="0"/>
              <a:t>餐厅端</a:t>
            </a:r>
            <a:r>
              <a:rPr lang="en-US" altLang="zh-CN" dirty="0" smtClean="0"/>
              <a:t>&amp;</a:t>
            </a:r>
            <a:r>
              <a:rPr lang="zh-CN" altLang="en-US" dirty="0" smtClean="0"/>
              <a:t>订单报文</a:t>
            </a:r>
            <a:endParaRPr lang="en-US" dirty="0"/>
          </a:p>
        </p:txBody>
      </p:sp>
      <p:sp>
        <p:nvSpPr>
          <p:cNvPr id="3" name="矩形 2"/>
          <p:cNvSpPr/>
          <p:nvPr/>
        </p:nvSpPr>
        <p:spPr>
          <a:xfrm>
            <a:off x="526773" y="1260508"/>
            <a:ext cx="7891670" cy="1477328"/>
          </a:xfrm>
          <a:prstGeom prst="rect">
            <a:avLst/>
          </a:prstGeom>
        </p:spPr>
        <p:txBody>
          <a:bodyPr wrap="square">
            <a:spAutoFit/>
          </a:bodyPr>
          <a:lstStyle/>
          <a:p>
            <a:pPr>
              <a:lnSpc>
                <a:spcPct val="150000"/>
              </a:lnSpc>
            </a:pPr>
            <a:r>
              <a:rPr lang="en-US" altLang="zh-CN" sz="1200" dirty="0" smtClean="0">
                <a:solidFill>
                  <a:srgbClr val="000000"/>
                </a:solidFill>
                <a:latin typeface="+mn-ea"/>
              </a:rPr>
              <a:t>1.</a:t>
            </a:r>
            <a:r>
              <a:rPr lang="zh-CN" altLang="en-US" sz="1200" dirty="0" smtClean="0">
                <a:solidFill>
                  <a:srgbClr val="000000"/>
                </a:solidFill>
                <a:latin typeface="+mn-ea"/>
              </a:rPr>
              <a:t>总部端封装</a:t>
            </a:r>
            <a:r>
              <a:rPr lang="en-US" altLang="zh-CN" sz="1200" dirty="0" smtClean="0">
                <a:solidFill>
                  <a:srgbClr val="000000"/>
                </a:solidFill>
                <a:latin typeface="+mn-ea"/>
              </a:rPr>
              <a:t>OC</a:t>
            </a:r>
            <a:r>
              <a:rPr lang="zh-CN" altLang="en-US" sz="1200" dirty="0" smtClean="0">
                <a:solidFill>
                  <a:srgbClr val="000000"/>
                </a:solidFill>
                <a:latin typeface="+mn-ea"/>
              </a:rPr>
              <a:t>提供异常下单接口，支持设置</a:t>
            </a:r>
            <a:r>
              <a:rPr lang="zh-CN" altLang="en-US" sz="1200" b="1" dirty="0">
                <a:solidFill>
                  <a:schemeClr val="accent1">
                    <a:lumMod val="40000"/>
                    <a:lumOff val="60000"/>
                  </a:schemeClr>
                </a:solidFill>
                <a:latin typeface="+mn-ea"/>
              </a:rPr>
              <a:t>“</a:t>
            </a:r>
            <a:r>
              <a:rPr lang="en-US" altLang="zh-CN" sz="1200" b="1" dirty="0">
                <a:solidFill>
                  <a:schemeClr val="accent1">
                    <a:lumMod val="40000"/>
                    <a:lumOff val="60000"/>
                  </a:schemeClr>
                </a:solidFill>
                <a:latin typeface="+mn-ea"/>
              </a:rPr>
              <a:t>KDS</a:t>
            </a:r>
            <a:r>
              <a:rPr lang="zh-CN" altLang="en-US" sz="1200" b="1" dirty="0">
                <a:solidFill>
                  <a:schemeClr val="accent1">
                    <a:lumMod val="40000"/>
                    <a:lumOff val="60000"/>
                  </a:schemeClr>
                </a:solidFill>
                <a:latin typeface="+mn-ea"/>
              </a:rPr>
              <a:t>以异常单打印”</a:t>
            </a:r>
            <a:r>
              <a:rPr lang="zh-CN" altLang="en-US" sz="1200" b="1" dirty="0" smtClean="0">
                <a:solidFill>
                  <a:schemeClr val="accent1">
                    <a:lumMod val="40000"/>
                    <a:lumOff val="60000"/>
                  </a:schemeClr>
                </a:solidFill>
                <a:latin typeface="+mn-ea"/>
              </a:rPr>
              <a:t>属性</a:t>
            </a:r>
            <a:r>
              <a:rPr lang="zh-CN" altLang="en-US" sz="1200" dirty="0" smtClean="0">
                <a:solidFill>
                  <a:srgbClr val="000000"/>
                </a:solidFill>
                <a:latin typeface="+mn-ea"/>
              </a:rPr>
              <a:t>；</a:t>
            </a:r>
            <a:endParaRPr lang="en-US" altLang="zh-CN" sz="1200" dirty="0" smtClean="0">
              <a:solidFill>
                <a:srgbClr val="000000"/>
              </a:solidFill>
              <a:latin typeface="+mn-ea"/>
            </a:endParaRPr>
          </a:p>
          <a:p>
            <a:pPr>
              <a:lnSpc>
                <a:spcPct val="150000"/>
              </a:lnSpc>
            </a:pPr>
            <a:r>
              <a:rPr lang="en-US" altLang="zh-CN" sz="1200" dirty="0" smtClean="0">
                <a:solidFill>
                  <a:srgbClr val="000000"/>
                </a:solidFill>
                <a:latin typeface="+mn-ea"/>
              </a:rPr>
              <a:t>2.</a:t>
            </a:r>
            <a:r>
              <a:rPr lang="zh-CN" altLang="en-US" sz="1200" dirty="0">
                <a:solidFill>
                  <a:srgbClr val="000000"/>
                </a:solidFill>
                <a:latin typeface="+mn-ea"/>
              </a:rPr>
              <a:t>当餐厅</a:t>
            </a:r>
            <a:r>
              <a:rPr lang="en-US" altLang="zh-CN" sz="1200" dirty="0">
                <a:solidFill>
                  <a:srgbClr val="000000"/>
                </a:solidFill>
                <a:latin typeface="+mn-ea"/>
              </a:rPr>
              <a:t>-KDS</a:t>
            </a:r>
            <a:r>
              <a:rPr lang="zh-CN" altLang="en-US" sz="1200" dirty="0">
                <a:solidFill>
                  <a:srgbClr val="000000"/>
                </a:solidFill>
                <a:latin typeface="+mn-ea"/>
              </a:rPr>
              <a:t>网络不通的</a:t>
            </a:r>
            <a:r>
              <a:rPr lang="zh-CN" altLang="en-US" sz="1200" dirty="0" smtClean="0">
                <a:solidFill>
                  <a:srgbClr val="000000"/>
                </a:solidFill>
                <a:latin typeface="+mn-ea"/>
              </a:rPr>
              <a:t>时候，餐厅端调用总部端封装的异常下单接口</a:t>
            </a:r>
            <a:r>
              <a:rPr lang="zh-CN" altLang="en-US" sz="1200" dirty="0">
                <a:solidFill>
                  <a:srgbClr val="000000"/>
                </a:solidFill>
                <a:latin typeface="+mn-ea"/>
              </a:rPr>
              <a:t>，传递设置</a:t>
            </a:r>
            <a:r>
              <a:rPr lang="zh-CN" altLang="en-US" sz="1200" b="1" dirty="0">
                <a:solidFill>
                  <a:schemeClr val="accent1">
                    <a:lumMod val="40000"/>
                    <a:lumOff val="60000"/>
                  </a:schemeClr>
                </a:solidFill>
                <a:latin typeface="+mn-ea"/>
              </a:rPr>
              <a:t>“</a:t>
            </a:r>
            <a:r>
              <a:rPr lang="en-US" altLang="zh-CN" sz="1200" b="1" dirty="0">
                <a:solidFill>
                  <a:schemeClr val="accent1">
                    <a:lumMod val="40000"/>
                    <a:lumOff val="60000"/>
                  </a:schemeClr>
                </a:solidFill>
                <a:latin typeface="+mn-ea"/>
              </a:rPr>
              <a:t>KDS</a:t>
            </a:r>
            <a:r>
              <a:rPr lang="zh-CN" altLang="en-US" sz="1200" b="1" dirty="0">
                <a:solidFill>
                  <a:schemeClr val="accent1">
                    <a:lumMod val="40000"/>
                    <a:lumOff val="60000"/>
                  </a:schemeClr>
                </a:solidFill>
                <a:latin typeface="+mn-ea"/>
              </a:rPr>
              <a:t>以异常单打印”</a:t>
            </a:r>
            <a:r>
              <a:rPr lang="zh-CN" altLang="en-US" sz="1200" b="1" dirty="0" smtClean="0">
                <a:solidFill>
                  <a:schemeClr val="accent1">
                    <a:lumMod val="40000"/>
                    <a:lumOff val="60000"/>
                  </a:schemeClr>
                </a:solidFill>
                <a:latin typeface="+mn-ea"/>
              </a:rPr>
              <a:t>属性为</a:t>
            </a:r>
            <a:r>
              <a:rPr lang="en-US" altLang="zh-CN" sz="1200" b="1" dirty="0" smtClean="0">
                <a:solidFill>
                  <a:schemeClr val="accent1">
                    <a:lumMod val="40000"/>
                    <a:lumOff val="60000"/>
                  </a:schemeClr>
                </a:solidFill>
                <a:latin typeface="+mn-ea"/>
              </a:rPr>
              <a:t>2</a:t>
            </a:r>
            <a:r>
              <a:rPr lang="zh-CN" altLang="en-US" sz="1200" b="1" dirty="0" smtClean="0">
                <a:solidFill>
                  <a:schemeClr val="accent1">
                    <a:lumMod val="40000"/>
                    <a:lumOff val="60000"/>
                  </a:schemeClr>
                </a:solidFill>
                <a:latin typeface="+mn-ea"/>
              </a:rPr>
              <a:t>；</a:t>
            </a:r>
            <a:endParaRPr lang="en-US" altLang="zh-CN" sz="1200" b="1" dirty="0" smtClean="0">
              <a:solidFill>
                <a:schemeClr val="accent1">
                  <a:lumMod val="40000"/>
                  <a:lumOff val="60000"/>
                </a:schemeClr>
              </a:solidFill>
              <a:latin typeface="+mn-ea"/>
            </a:endParaRPr>
          </a:p>
          <a:p>
            <a:pPr>
              <a:lnSpc>
                <a:spcPct val="150000"/>
              </a:lnSpc>
            </a:pPr>
            <a:r>
              <a:rPr lang="en-US" altLang="zh-CN" sz="1200" dirty="0" smtClean="0">
                <a:solidFill>
                  <a:srgbClr val="000000"/>
                </a:solidFill>
                <a:latin typeface="+mn-ea"/>
              </a:rPr>
              <a:t>3.</a:t>
            </a:r>
            <a:r>
              <a:rPr lang="zh-CN" altLang="en-US" sz="1200" dirty="0" smtClean="0">
                <a:solidFill>
                  <a:srgbClr val="000000"/>
                </a:solidFill>
                <a:latin typeface="+mn-ea"/>
              </a:rPr>
              <a:t>订单报文增加</a:t>
            </a:r>
            <a:r>
              <a:rPr lang="zh-CN" altLang="en-US" sz="1200" b="1" dirty="0">
                <a:solidFill>
                  <a:schemeClr val="accent1">
                    <a:lumMod val="40000"/>
                    <a:lumOff val="60000"/>
                  </a:schemeClr>
                </a:solidFill>
                <a:latin typeface="+mn-ea"/>
              </a:rPr>
              <a:t>“</a:t>
            </a:r>
            <a:r>
              <a:rPr lang="en-US" altLang="zh-CN" sz="1200" b="1" dirty="0">
                <a:solidFill>
                  <a:schemeClr val="accent1">
                    <a:lumMod val="40000"/>
                    <a:lumOff val="60000"/>
                  </a:schemeClr>
                </a:solidFill>
                <a:latin typeface="+mn-ea"/>
              </a:rPr>
              <a:t>KDS</a:t>
            </a:r>
            <a:r>
              <a:rPr lang="zh-CN" altLang="en-US" sz="1200" b="1" dirty="0">
                <a:solidFill>
                  <a:schemeClr val="accent1">
                    <a:lumMod val="40000"/>
                    <a:lumOff val="60000"/>
                  </a:schemeClr>
                </a:solidFill>
                <a:latin typeface="+mn-ea"/>
              </a:rPr>
              <a:t>以异常单打印</a:t>
            </a:r>
            <a:r>
              <a:rPr lang="zh-CN" altLang="en-US" sz="1200" b="1" dirty="0" smtClean="0">
                <a:solidFill>
                  <a:schemeClr val="accent1">
                    <a:lumMod val="40000"/>
                    <a:lumOff val="60000"/>
                  </a:schemeClr>
                </a:solidFill>
                <a:latin typeface="+mn-ea"/>
              </a:rPr>
              <a:t>”属性，该属性可以为空</a:t>
            </a:r>
            <a:r>
              <a:rPr lang="en-US" altLang="zh-CN" sz="1200" b="1" dirty="0" smtClean="0">
                <a:solidFill>
                  <a:schemeClr val="accent1">
                    <a:lumMod val="40000"/>
                    <a:lumOff val="60000"/>
                  </a:schemeClr>
                </a:solidFill>
                <a:latin typeface="+mn-ea"/>
              </a:rPr>
              <a:t>,0,1,2</a:t>
            </a:r>
            <a:r>
              <a:rPr lang="zh-CN" altLang="en-US" sz="1200" b="1" dirty="0" smtClean="0">
                <a:solidFill>
                  <a:schemeClr val="accent1">
                    <a:lumMod val="40000"/>
                    <a:lumOff val="60000"/>
                  </a:schemeClr>
                </a:solidFill>
                <a:latin typeface="+mn-ea"/>
              </a:rPr>
              <a:t>；</a:t>
            </a:r>
            <a:endParaRPr lang="en-US" altLang="zh-CN" sz="1200" b="1" dirty="0" smtClean="0">
              <a:solidFill>
                <a:schemeClr val="accent1">
                  <a:lumMod val="40000"/>
                  <a:lumOff val="60000"/>
                </a:schemeClr>
              </a:solidFill>
              <a:latin typeface="+mn-ea"/>
            </a:endParaRPr>
          </a:p>
          <a:p>
            <a:pPr>
              <a:lnSpc>
                <a:spcPct val="150000"/>
              </a:lnSpc>
            </a:pPr>
            <a:r>
              <a:rPr lang="zh-CN" altLang="en-US" sz="1200" dirty="0">
                <a:solidFill>
                  <a:srgbClr val="000000"/>
                </a:solidFill>
                <a:latin typeface="+mn-ea"/>
              </a:rPr>
              <a:t>为空表示正常单，</a:t>
            </a:r>
            <a:r>
              <a:rPr lang="en-US" altLang="zh-CN" sz="1200" dirty="0">
                <a:solidFill>
                  <a:srgbClr val="000000"/>
                </a:solidFill>
                <a:latin typeface="+mn-ea"/>
              </a:rPr>
              <a:t>0</a:t>
            </a:r>
            <a:r>
              <a:rPr lang="zh-CN" altLang="en-US" sz="1200" dirty="0">
                <a:solidFill>
                  <a:srgbClr val="000000"/>
                </a:solidFill>
                <a:latin typeface="+mn-ea"/>
              </a:rPr>
              <a:t>表示总部端</a:t>
            </a:r>
            <a:r>
              <a:rPr lang="en-US" altLang="zh-CN" sz="1200" dirty="0">
                <a:solidFill>
                  <a:srgbClr val="000000"/>
                </a:solidFill>
                <a:latin typeface="+mn-ea"/>
              </a:rPr>
              <a:t>-</a:t>
            </a:r>
            <a:r>
              <a:rPr lang="zh-CN" altLang="en-US" sz="1200" dirty="0">
                <a:solidFill>
                  <a:srgbClr val="000000"/>
                </a:solidFill>
                <a:latin typeface="+mn-ea"/>
              </a:rPr>
              <a:t>餐厅端网络不通，</a:t>
            </a:r>
            <a:r>
              <a:rPr lang="en-US" altLang="zh-CN" sz="1200" dirty="0">
                <a:solidFill>
                  <a:srgbClr val="000000"/>
                </a:solidFill>
                <a:latin typeface="+mn-ea"/>
              </a:rPr>
              <a:t>1</a:t>
            </a:r>
            <a:r>
              <a:rPr lang="zh-CN" altLang="en-US" sz="1200" dirty="0">
                <a:solidFill>
                  <a:srgbClr val="000000"/>
                </a:solidFill>
                <a:latin typeface="+mn-ea"/>
              </a:rPr>
              <a:t>表示已经打印过小票，银二代不会再打印小票，</a:t>
            </a:r>
            <a:r>
              <a:rPr lang="en-US" altLang="zh-CN" sz="1200" dirty="0">
                <a:solidFill>
                  <a:srgbClr val="000000"/>
                </a:solidFill>
                <a:latin typeface="+mn-ea"/>
              </a:rPr>
              <a:t>2</a:t>
            </a:r>
            <a:r>
              <a:rPr lang="zh-CN" altLang="en-US" sz="1200" dirty="0">
                <a:solidFill>
                  <a:srgbClr val="000000"/>
                </a:solidFill>
                <a:latin typeface="+mn-ea"/>
              </a:rPr>
              <a:t>表示餐厅端</a:t>
            </a:r>
            <a:r>
              <a:rPr lang="en-US" altLang="zh-CN" sz="1200" dirty="0">
                <a:solidFill>
                  <a:srgbClr val="000000"/>
                </a:solidFill>
                <a:latin typeface="+mn-ea"/>
              </a:rPr>
              <a:t>-</a:t>
            </a:r>
            <a:r>
              <a:rPr lang="en-US" altLang="zh-CN" sz="1200" dirty="0" err="1">
                <a:solidFill>
                  <a:srgbClr val="000000"/>
                </a:solidFill>
                <a:latin typeface="+mn-ea"/>
              </a:rPr>
              <a:t>kds</a:t>
            </a:r>
            <a:r>
              <a:rPr lang="zh-CN" altLang="en-US" sz="1200" dirty="0">
                <a:solidFill>
                  <a:srgbClr val="000000"/>
                </a:solidFill>
                <a:latin typeface="+mn-ea"/>
              </a:rPr>
              <a:t>网络不通，报文不再推送到餐厅端，银二代直接打小票</a:t>
            </a:r>
            <a:r>
              <a:rPr lang="zh-CN" altLang="en-US" sz="1200" dirty="0" smtClean="0">
                <a:solidFill>
                  <a:srgbClr val="000000"/>
                </a:solidFill>
                <a:latin typeface="+mn-ea"/>
              </a:rPr>
              <a:t>；</a:t>
            </a:r>
            <a:endParaRPr lang="en-US" altLang="zh-CN" sz="1200" dirty="0" smtClean="0">
              <a:solidFill>
                <a:srgbClr val="000000"/>
              </a:solidFill>
              <a:latin typeface="+mn-ea"/>
            </a:endParaRPr>
          </a:p>
        </p:txBody>
      </p:sp>
      <p:cxnSp>
        <p:nvCxnSpPr>
          <p:cNvPr id="6" name="Straight Connector 4">
            <a:extLst>
              <a:ext uri="{FF2B5EF4-FFF2-40B4-BE49-F238E27FC236}">
                <a16:creationId xmlns:a16="http://schemas.microsoft.com/office/drawing/2014/main" id="{3985BA27-BC43-4BA9-B2B7-D2D35FB369F4}"/>
              </a:ext>
            </a:extLst>
          </p:cNvPr>
          <p:cNvCxnSpPr>
            <a:cxnSpLocks/>
          </p:cNvCxnSpPr>
          <p:nvPr/>
        </p:nvCxnSpPr>
        <p:spPr>
          <a:xfrm>
            <a:off x="409575" y="5292623"/>
            <a:ext cx="5040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09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OC&amp;</a:t>
            </a:r>
            <a:r>
              <a:rPr lang="zh-CN" altLang="en-US" dirty="0" smtClean="0"/>
              <a:t>银二代</a:t>
            </a:r>
            <a:endParaRPr lang="en-US" dirty="0"/>
          </a:p>
        </p:txBody>
      </p:sp>
      <p:sp>
        <p:nvSpPr>
          <p:cNvPr id="8" name="矩形 7"/>
          <p:cNvSpPr/>
          <p:nvPr/>
        </p:nvSpPr>
        <p:spPr>
          <a:xfrm>
            <a:off x="171290" y="1001040"/>
            <a:ext cx="3477234" cy="438582"/>
          </a:xfrm>
          <a:prstGeom prst="rect">
            <a:avLst/>
          </a:prstGeom>
        </p:spPr>
        <p:txBody>
          <a:bodyPr wrap="none">
            <a:spAutoFit/>
          </a:bodyPr>
          <a:lstStyle/>
          <a:p>
            <a:r>
              <a:rPr lang="en-US" altLang="zh-CN" sz="1200" b="1" dirty="0" smtClean="0"/>
              <a:t>OC</a:t>
            </a:r>
            <a:r>
              <a:rPr lang="zh-CN" altLang="en-US" sz="1200" b="1" dirty="0" smtClean="0"/>
              <a:t>端：</a:t>
            </a:r>
            <a:endParaRPr lang="en-US" altLang="zh-CN" sz="1200" b="1" dirty="0" smtClean="0"/>
          </a:p>
          <a:p>
            <a:r>
              <a:rPr lang="en-US" altLang="zh-CN" sz="1050" dirty="0" smtClean="0"/>
              <a:t>1.OC</a:t>
            </a:r>
            <a:r>
              <a:rPr lang="zh-CN" altLang="en-US" sz="1050" dirty="0" smtClean="0"/>
              <a:t>需要扩展字段支持</a:t>
            </a:r>
            <a:r>
              <a:rPr lang="zh-CN" altLang="en-US" sz="1050" dirty="0">
                <a:solidFill>
                  <a:srgbClr val="000000"/>
                </a:solidFill>
                <a:latin typeface="+mn-ea"/>
              </a:rPr>
              <a:t>设置</a:t>
            </a:r>
            <a:r>
              <a:rPr lang="zh-CN" altLang="en-US" sz="1050" b="1" dirty="0">
                <a:solidFill>
                  <a:schemeClr val="accent1">
                    <a:lumMod val="40000"/>
                    <a:lumOff val="60000"/>
                  </a:schemeClr>
                </a:solidFill>
                <a:latin typeface="+mn-ea"/>
              </a:rPr>
              <a:t>“</a:t>
            </a:r>
            <a:r>
              <a:rPr lang="en-US" altLang="zh-CN" sz="1050" b="1" dirty="0">
                <a:solidFill>
                  <a:schemeClr val="accent1">
                    <a:lumMod val="40000"/>
                    <a:lumOff val="60000"/>
                  </a:schemeClr>
                </a:solidFill>
                <a:latin typeface="+mn-ea"/>
              </a:rPr>
              <a:t>KDS</a:t>
            </a:r>
            <a:r>
              <a:rPr lang="zh-CN" altLang="en-US" sz="1050" b="1" dirty="0">
                <a:solidFill>
                  <a:schemeClr val="accent1">
                    <a:lumMod val="40000"/>
                    <a:lumOff val="60000"/>
                  </a:schemeClr>
                </a:solidFill>
                <a:latin typeface="+mn-ea"/>
              </a:rPr>
              <a:t>以异常单打印”</a:t>
            </a:r>
            <a:r>
              <a:rPr lang="zh-CN" altLang="en-US" sz="1050" b="1" dirty="0" smtClean="0">
                <a:solidFill>
                  <a:schemeClr val="accent1">
                    <a:lumMod val="40000"/>
                    <a:lumOff val="60000"/>
                  </a:schemeClr>
                </a:solidFill>
                <a:latin typeface="+mn-ea"/>
              </a:rPr>
              <a:t>属性；</a:t>
            </a:r>
            <a:endParaRPr lang="en-US" altLang="zh-CN" sz="1050" dirty="0" smtClean="0"/>
          </a:p>
        </p:txBody>
      </p:sp>
      <p:sp>
        <p:nvSpPr>
          <p:cNvPr id="9" name="矩形 8"/>
          <p:cNvSpPr/>
          <p:nvPr/>
        </p:nvSpPr>
        <p:spPr>
          <a:xfrm>
            <a:off x="177895" y="1581845"/>
            <a:ext cx="7557567" cy="1310039"/>
          </a:xfrm>
          <a:prstGeom prst="rect">
            <a:avLst/>
          </a:prstGeom>
        </p:spPr>
        <p:txBody>
          <a:bodyPr wrap="square">
            <a:spAutoFit/>
          </a:bodyPr>
          <a:lstStyle/>
          <a:p>
            <a:pPr>
              <a:lnSpc>
                <a:spcPct val="150000"/>
              </a:lnSpc>
            </a:pPr>
            <a:r>
              <a:rPr lang="zh-CN" altLang="en-US" sz="1200" b="1" dirty="0" smtClean="0"/>
              <a:t>银二代端（非</a:t>
            </a:r>
            <a:r>
              <a:rPr lang="en-US" altLang="zh-CN" sz="1200" b="1" dirty="0" smtClean="0"/>
              <a:t>Counter</a:t>
            </a:r>
            <a:r>
              <a:rPr lang="zh-CN" altLang="en-US" sz="1200" b="1" dirty="0" smtClean="0"/>
              <a:t>）：</a:t>
            </a:r>
            <a:endParaRPr lang="en-US" altLang="zh-CN" sz="1200" b="1" dirty="0" smtClean="0"/>
          </a:p>
          <a:p>
            <a:pPr>
              <a:lnSpc>
                <a:spcPct val="150000"/>
              </a:lnSpc>
            </a:pPr>
            <a:r>
              <a:rPr lang="en-US" altLang="zh-CN" sz="1050" dirty="0" smtClean="0"/>
              <a:t>1.</a:t>
            </a:r>
            <a:r>
              <a:rPr lang="zh-CN" altLang="en-US" sz="1050" dirty="0" smtClean="0"/>
              <a:t>银</a:t>
            </a:r>
            <a:r>
              <a:rPr lang="zh-CN" altLang="en-US" sz="1050" dirty="0"/>
              <a:t>二代通过异常下单获取到的订单报文推送到餐厅端的报文包括包括：</a:t>
            </a:r>
            <a:r>
              <a:rPr lang="en-US" altLang="zh-CN" sz="1050" dirty="0"/>
              <a:t>OC_ORDER_STORE</a:t>
            </a:r>
            <a:r>
              <a:rPr lang="zh-CN" altLang="en-US" sz="1050" dirty="0"/>
              <a:t>、</a:t>
            </a:r>
            <a:r>
              <a:rPr lang="en-US" altLang="zh-CN" sz="1050" dirty="0"/>
              <a:t>COUNTER_ORDER_KDS</a:t>
            </a:r>
            <a:r>
              <a:rPr lang="zh-CN" altLang="en-US" sz="1050" dirty="0"/>
              <a:t>、</a:t>
            </a:r>
            <a:r>
              <a:rPr lang="en-US" altLang="zh-CN" sz="1050" dirty="0"/>
              <a:t>COUNTER_ORDER_OC</a:t>
            </a:r>
            <a:r>
              <a:rPr lang="zh-CN" altLang="en-US" sz="1050" dirty="0"/>
              <a:t>和</a:t>
            </a:r>
            <a:r>
              <a:rPr lang="en-US" altLang="zh-CN" sz="1050" dirty="0" smtClean="0"/>
              <a:t>SWEEP_ORDER_OC</a:t>
            </a:r>
            <a:r>
              <a:rPr lang="zh-CN" altLang="en-US" sz="1050" dirty="0" smtClean="0"/>
              <a:t>（</a:t>
            </a:r>
            <a:r>
              <a:rPr lang="en-US" altLang="zh-CN" sz="1050" dirty="0"/>
              <a:t> </a:t>
            </a:r>
            <a:r>
              <a:rPr lang="en-US" altLang="zh-CN" sz="1050" b="1" dirty="0"/>
              <a:t>COUNTER_ORDER_KDS </a:t>
            </a:r>
            <a:r>
              <a:rPr lang="zh-CN" altLang="en-US" sz="1050" b="1" dirty="0" smtClean="0"/>
              <a:t>为新增</a:t>
            </a:r>
            <a:r>
              <a:rPr lang="zh-CN" altLang="en-US" sz="1050" dirty="0" smtClean="0"/>
              <a:t>）；</a:t>
            </a:r>
            <a:endParaRPr lang="en-US" altLang="zh-CN" sz="1050" dirty="0"/>
          </a:p>
          <a:p>
            <a:pPr>
              <a:lnSpc>
                <a:spcPct val="150000"/>
              </a:lnSpc>
            </a:pPr>
            <a:r>
              <a:rPr lang="en-US" altLang="zh-CN" sz="1050" b="1" dirty="0" smtClean="0"/>
              <a:t>2.</a:t>
            </a:r>
            <a:r>
              <a:rPr lang="zh-CN" altLang="en-US" sz="1050" b="1" dirty="0" smtClean="0"/>
              <a:t>打印小票逻辑调整：</a:t>
            </a:r>
            <a:r>
              <a:rPr lang="en-US" altLang="zh-CN" sz="1050" b="1" dirty="0" err="1"/>
              <a:t>coutner_order_oc</a:t>
            </a:r>
            <a:r>
              <a:rPr lang="zh-CN" altLang="en-US" sz="1050" b="1" dirty="0"/>
              <a:t>不再打印小</a:t>
            </a:r>
            <a:r>
              <a:rPr lang="zh-CN" altLang="en-US" sz="1050" b="1" dirty="0" smtClean="0"/>
              <a:t>票只通过银二代备份通道推送到餐厅端，</a:t>
            </a:r>
            <a:r>
              <a:rPr lang="en-US" altLang="zh-CN" sz="1050" dirty="0"/>
              <a:t> COUNTER_ORDER_KDS</a:t>
            </a:r>
            <a:r>
              <a:rPr lang="zh-CN" altLang="en-US" sz="1050" dirty="0"/>
              <a:t>、</a:t>
            </a:r>
            <a:r>
              <a:rPr lang="en-US" altLang="zh-CN" sz="1050" dirty="0"/>
              <a:t>COUNTER_ORDER_OC</a:t>
            </a:r>
            <a:r>
              <a:rPr lang="zh-CN" altLang="en-US" sz="1050" dirty="0"/>
              <a:t>和</a:t>
            </a:r>
            <a:r>
              <a:rPr lang="en-US" altLang="zh-CN" sz="1050" dirty="0"/>
              <a:t>SWEEP_ORDER_OC</a:t>
            </a:r>
            <a:r>
              <a:rPr lang="zh-CN" altLang="en-US" sz="1050" b="1" dirty="0" smtClean="0"/>
              <a:t>要根据</a:t>
            </a:r>
            <a:r>
              <a:rPr lang="zh-CN" altLang="en-US" sz="1050" b="1" dirty="0">
                <a:solidFill>
                  <a:schemeClr val="accent1">
                    <a:lumMod val="40000"/>
                    <a:lumOff val="60000"/>
                  </a:schemeClr>
                </a:solidFill>
                <a:latin typeface="+mn-ea"/>
              </a:rPr>
              <a:t>“</a:t>
            </a:r>
            <a:r>
              <a:rPr lang="en-US" altLang="zh-CN" sz="1050" b="1" dirty="0">
                <a:solidFill>
                  <a:schemeClr val="accent1">
                    <a:lumMod val="40000"/>
                    <a:lumOff val="60000"/>
                  </a:schemeClr>
                </a:solidFill>
                <a:latin typeface="+mn-ea"/>
              </a:rPr>
              <a:t>KDS</a:t>
            </a:r>
            <a:r>
              <a:rPr lang="zh-CN" altLang="en-US" sz="1050" b="1" dirty="0">
                <a:solidFill>
                  <a:schemeClr val="accent1">
                    <a:lumMod val="40000"/>
                    <a:lumOff val="60000"/>
                  </a:schemeClr>
                </a:solidFill>
                <a:latin typeface="+mn-ea"/>
              </a:rPr>
              <a:t>以异常单打印”</a:t>
            </a:r>
            <a:r>
              <a:rPr lang="zh-CN" altLang="en-US" sz="1050" b="1" dirty="0" smtClean="0">
                <a:solidFill>
                  <a:schemeClr val="accent1">
                    <a:lumMod val="40000"/>
                    <a:lumOff val="60000"/>
                  </a:schemeClr>
                </a:solidFill>
                <a:latin typeface="+mn-ea"/>
              </a:rPr>
              <a:t>属性判断是否打印小票；</a:t>
            </a:r>
            <a:endParaRPr lang="en-US" altLang="zh-CN" sz="1050" b="1" dirty="0"/>
          </a:p>
        </p:txBody>
      </p:sp>
      <p:grpSp>
        <p:nvGrpSpPr>
          <p:cNvPr id="6" name="组合 5"/>
          <p:cNvGrpSpPr/>
          <p:nvPr/>
        </p:nvGrpSpPr>
        <p:grpSpPr>
          <a:xfrm>
            <a:off x="607907" y="3222860"/>
            <a:ext cx="2604000" cy="1661908"/>
            <a:chOff x="790075" y="3461274"/>
            <a:chExt cx="2604000" cy="1661908"/>
          </a:xfrm>
        </p:grpSpPr>
        <p:sp>
          <p:nvSpPr>
            <p:cNvPr id="10"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790075" y="3461274"/>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a:solidFill>
                    <a:srgbClr val="C00000"/>
                  </a:solidFill>
                </a:rPr>
                <a:t>总部</a:t>
              </a:r>
              <a:r>
                <a:rPr lang="zh-CN" altLang="en-US" sz="900" dirty="0" smtClean="0">
                  <a:solidFill>
                    <a:srgbClr val="C00000"/>
                  </a:solidFill>
                </a:rPr>
                <a:t>端</a:t>
              </a:r>
              <a:endParaRPr lang="en-US" altLang="zh-CN" sz="900" dirty="0" smtClean="0">
                <a:solidFill>
                  <a:srgbClr val="C00000"/>
                </a:solidFill>
              </a:endParaRPr>
            </a:p>
          </p:txBody>
        </p:sp>
        <p:sp>
          <p:nvSpPr>
            <p:cNvPr id="11"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790075" y="4344147"/>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餐厅端</a:t>
              </a:r>
              <a:endParaRPr lang="en-US" altLang="zh-CN" sz="900" dirty="0" smtClean="0">
                <a:solidFill>
                  <a:srgbClr val="C00000"/>
                </a:solidFill>
              </a:endParaRPr>
            </a:p>
          </p:txBody>
        </p:sp>
        <p:sp>
          <p:nvSpPr>
            <p:cNvPr id="12"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314075" y="3551257"/>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Order Center</a:t>
              </a:r>
              <a:endParaRPr lang="zh-CN" altLang="en-US" sz="900" dirty="0"/>
            </a:p>
          </p:txBody>
        </p:sp>
        <p:cxnSp>
          <p:nvCxnSpPr>
            <p:cNvPr id="13" name="Straight Arrow Connector 24">
              <a:extLst>
                <a:ext uri="{FF2B5EF4-FFF2-40B4-BE49-F238E27FC236}">
                  <a16:creationId xmlns:a16="http://schemas.microsoft.com/office/drawing/2014/main" id="{544DA409-F510-4FB7-9CCE-AA05BD173FB5}"/>
                </a:ext>
              </a:extLst>
            </p:cNvPr>
            <p:cNvCxnSpPr>
              <a:cxnSpLocks/>
              <a:stCxn id="11" idx="0"/>
              <a:endCxn id="10" idx="2"/>
            </p:cNvCxnSpPr>
            <p:nvPr/>
          </p:nvCxnSpPr>
          <p:spPr>
            <a:xfrm flipV="1">
              <a:off x="1330075" y="3893274"/>
              <a:ext cx="0" cy="450873"/>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4"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314075" y="4605685"/>
              <a:ext cx="1080000" cy="440641"/>
            </a:xfrm>
            <a:prstGeom prst="rect">
              <a:avLst/>
            </a:prstGeom>
            <a:solidFill>
              <a:srgbClr val="F78E1E"/>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银二代备份下单渠道</a:t>
              </a:r>
              <a:endParaRPr lang="en-US" altLang="zh-CN" sz="900" dirty="0" smtClean="0">
                <a:solidFill>
                  <a:srgbClr val="C00000"/>
                </a:solidFill>
              </a:endParaRPr>
            </a:p>
          </p:txBody>
        </p:sp>
        <p:cxnSp>
          <p:nvCxnSpPr>
            <p:cNvPr id="15" name="Straight Arrow Connector 24">
              <a:extLst>
                <a:ext uri="{FF2B5EF4-FFF2-40B4-BE49-F238E27FC236}">
                  <a16:creationId xmlns:a16="http://schemas.microsoft.com/office/drawing/2014/main" id="{544DA409-F510-4FB7-9CCE-AA05BD173FB5}"/>
                </a:ext>
              </a:extLst>
            </p:cNvPr>
            <p:cNvCxnSpPr>
              <a:cxnSpLocks/>
              <a:stCxn id="14" idx="0"/>
              <a:endCxn id="12" idx="2"/>
            </p:cNvCxnSpPr>
            <p:nvPr/>
          </p:nvCxnSpPr>
          <p:spPr>
            <a:xfrm flipV="1">
              <a:off x="2854075" y="3803257"/>
              <a:ext cx="0" cy="802428"/>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772331" y="4110766"/>
              <a:ext cx="354584" cy="246221"/>
            </a:xfrm>
            <a:prstGeom prst="rect">
              <a:avLst/>
            </a:prstGeom>
          </p:spPr>
          <p:txBody>
            <a:bodyPr wrap="none">
              <a:spAutoFit/>
            </a:bodyPr>
            <a:lstStyle/>
            <a:p>
              <a:r>
                <a:rPr lang="en-US" altLang="zh-CN" sz="1000" dirty="0" smtClean="0"/>
                <a:t>4G</a:t>
              </a:r>
              <a:endParaRPr lang="zh-CN" altLang="en-US" sz="1000" dirty="0"/>
            </a:p>
          </p:txBody>
        </p:sp>
        <p:cxnSp>
          <p:nvCxnSpPr>
            <p:cNvPr id="17" name="Straight Arrow Connector 24">
              <a:extLst>
                <a:ext uri="{FF2B5EF4-FFF2-40B4-BE49-F238E27FC236}">
                  <a16:creationId xmlns:a16="http://schemas.microsoft.com/office/drawing/2014/main" id="{544DA409-F510-4FB7-9CCE-AA05BD173FB5}"/>
                </a:ext>
              </a:extLst>
            </p:cNvPr>
            <p:cNvCxnSpPr>
              <a:cxnSpLocks/>
            </p:cNvCxnSpPr>
            <p:nvPr/>
          </p:nvCxnSpPr>
          <p:spPr>
            <a:xfrm flipH="1">
              <a:off x="1870075" y="3677257"/>
              <a:ext cx="444000" cy="1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24">
              <a:extLst>
                <a:ext uri="{FF2B5EF4-FFF2-40B4-BE49-F238E27FC236}">
                  <a16:creationId xmlns:a16="http://schemas.microsoft.com/office/drawing/2014/main" id="{544DA409-F510-4FB7-9CCE-AA05BD173FB5}"/>
                </a:ext>
              </a:extLst>
            </p:cNvPr>
            <p:cNvCxnSpPr>
              <a:cxnSpLocks/>
              <a:stCxn id="11" idx="3"/>
              <a:endCxn id="14" idx="1"/>
            </p:cNvCxnSpPr>
            <p:nvPr/>
          </p:nvCxnSpPr>
          <p:spPr>
            <a:xfrm>
              <a:off x="1870075" y="4560147"/>
              <a:ext cx="444000" cy="265859"/>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837256" y="4723072"/>
              <a:ext cx="441146" cy="400110"/>
            </a:xfrm>
            <a:prstGeom prst="rect">
              <a:avLst/>
            </a:prstGeom>
          </p:spPr>
          <p:txBody>
            <a:bodyPr wrap="none">
              <a:spAutoFit/>
            </a:bodyPr>
            <a:lstStyle/>
            <a:p>
              <a:r>
                <a:rPr lang="zh-CN" altLang="en-US" sz="1000" dirty="0" smtClean="0"/>
                <a:t>餐厅</a:t>
              </a:r>
              <a:endParaRPr lang="en-US" altLang="zh-CN" sz="1000" dirty="0" smtClean="0"/>
            </a:p>
            <a:p>
              <a:r>
                <a:rPr lang="zh-CN" altLang="en-US" sz="1000" dirty="0" smtClean="0"/>
                <a:t>网络</a:t>
              </a:r>
              <a:endParaRPr lang="zh-CN" altLang="en-US" sz="1000" dirty="0"/>
            </a:p>
          </p:txBody>
        </p:sp>
        <p:sp>
          <p:nvSpPr>
            <p:cNvPr id="20" name="矩形 19"/>
            <p:cNvSpPr/>
            <p:nvPr/>
          </p:nvSpPr>
          <p:spPr>
            <a:xfrm>
              <a:off x="1784605" y="3697466"/>
              <a:ext cx="569387" cy="246221"/>
            </a:xfrm>
            <a:prstGeom prst="rect">
              <a:avLst/>
            </a:prstGeom>
          </p:spPr>
          <p:txBody>
            <a:bodyPr wrap="none">
              <a:spAutoFit/>
            </a:bodyPr>
            <a:lstStyle/>
            <a:p>
              <a:r>
                <a:rPr lang="zh-CN" altLang="en-US" sz="1000" dirty="0" smtClean="0"/>
                <a:t>异常单</a:t>
              </a:r>
              <a:endParaRPr lang="zh-CN" altLang="en-US" sz="1000" dirty="0"/>
            </a:p>
          </p:txBody>
        </p:sp>
      </p:grpSp>
      <p:grpSp>
        <p:nvGrpSpPr>
          <p:cNvPr id="21" name="组合 20"/>
          <p:cNvGrpSpPr/>
          <p:nvPr/>
        </p:nvGrpSpPr>
        <p:grpSpPr>
          <a:xfrm>
            <a:off x="3655906" y="3312843"/>
            <a:ext cx="4191348" cy="1415267"/>
            <a:chOff x="3758852" y="3410737"/>
            <a:chExt cx="4191348" cy="1415267"/>
          </a:xfrm>
        </p:grpSpPr>
        <p:sp>
          <p:nvSpPr>
            <p:cNvPr id="22" name="Rectangle 7">
              <a:extLst>
                <a:ext uri="{FF2B5EF4-FFF2-40B4-BE49-F238E27FC236}">
                  <a16:creationId xmlns:a16="http://schemas.microsoft.com/office/drawing/2014/main" id="{7977F4BB-9175-FB40-BD60-3EC888D2D5A3}"/>
                </a:ext>
              </a:extLst>
            </p:cNvPr>
            <p:cNvSpPr/>
            <p:nvPr/>
          </p:nvSpPr>
          <p:spPr>
            <a:xfrm>
              <a:off x="3758852" y="3410737"/>
              <a:ext cx="4191348" cy="347714"/>
            </a:xfrm>
            <a:prstGeom prst="rect">
              <a:avLst/>
            </a:prstGeom>
            <a:solidFill>
              <a:schemeClr val="tx1">
                <a:lumMod val="75000"/>
              </a:schemeClr>
            </a:solidFill>
            <a:ln>
              <a:noFill/>
            </a:ln>
          </p:spPr>
          <p:txBody>
            <a:bodyPr wrap="square" lIns="0" tIns="91440" rIns="182880" bIns="91440" anchor="ctr">
              <a:noAutofit/>
            </a:bodyPr>
            <a:lstStyle/>
            <a:p>
              <a:r>
                <a:rPr lang="en-US" altLang="zh-CN" sz="1200" b="1" dirty="0" smtClean="0">
                  <a:solidFill>
                    <a:schemeClr val="bg1"/>
                  </a:solidFill>
                  <a:latin typeface="+mn-ea"/>
                </a:rPr>
                <a:t>  </a:t>
              </a:r>
              <a:r>
                <a:rPr lang="en-US" altLang="zh-CN" sz="1200" b="1" dirty="0" err="1" smtClean="0">
                  <a:solidFill>
                    <a:schemeClr val="bg1"/>
                  </a:solidFill>
                  <a:latin typeface="+mn-ea"/>
                </a:rPr>
                <a:t>counter_order_oc</a:t>
              </a:r>
              <a:r>
                <a:rPr lang="zh-CN" altLang="en-US" sz="1200" b="1" dirty="0">
                  <a:solidFill>
                    <a:schemeClr val="bg1"/>
                  </a:solidFill>
                  <a:latin typeface="+mn-ea"/>
                </a:rPr>
                <a:t>：</a:t>
              </a:r>
              <a:r>
                <a:rPr lang="zh-CN" altLang="en-US" sz="1200" b="1" dirty="0" smtClean="0">
                  <a:solidFill>
                    <a:schemeClr val="bg1"/>
                  </a:solidFill>
                  <a:latin typeface="+mn-ea"/>
                </a:rPr>
                <a:t>只推送餐厅端；</a:t>
              </a:r>
              <a:endParaRPr lang="en-US" altLang="zh-CN" sz="1200" b="1" dirty="0">
                <a:solidFill>
                  <a:schemeClr val="bg1"/>
                </a:solidFill>
                <a:latin typeface="+mn-ea"/>
              </a:endParaRPr>
            </a:p>
          </p:txBody>
        </p:sp>
        <p:sp>
          <p:nvSpPr>
            <p:cNvPr id="23" name="Rectangle 7">
              <a:extLst>
                <a:ext uri="{FF2B5EF4-FFF2-40B4-BE49-F238E27FC236}">
                  <a16:creationId xmlns:a16="http://schemas.microsoft.com/office/drawing/2014/main" id="{7977F4BB-9175-FB40-BD60-3EC888D2D5A3}"/>
                </a:ext>
              </a:extLst>
            </p:cNvPr>
            <p:cNvSpPr/>
            <p:nvPr/>
          </p:nvSpPr>
          <p:spPr>
            <a:xfrm>
              <a:off x="3758852" y="3913543"/>
              <a:ext cx="4191348" cy="912461"/>
            </a:xfrm>
            <a:prstGeom prst="rect">
              <a:avLst/>
            </a:prstGeom>
            <a:solidFill>
              <a:schemeClr val="tx1">
                <a:lumMod val="75000"/>
              </a:schemeClr>
            </a:solidFill>
            <a:ln>
              <a:noFill/>
            </a:ln>
          </p:spPr>
          <p:txBody>
            <a:bodyPr wrap="square" lIns="0" tIns="91440" rIns="182880" bIns="91440" anchor="ctr">
              <a:noAutofit/>
            </a:bodyPr>
            <a:lstStyle/>
            <a:p>
              <a:r>
                <a:rPr lang="en-US" altLang="zh-CN" sz="1200" b="1" dirty="0" smtClean="0">
                  <a:solidFill>
                    <a:schemeClr val="bg1"/>
                  </a:solidFill>
                  <a:latin typeface="+mn-ea"/>
                </a:rPr>
                <a:t> </a:t>
              </a:r>
              <a:r>
                <a:rPr lang="zh-CN" altLang="en-US" sz="1200" b="1" dirty="0">
                  <a:solidFill>
                    <a:schemeClr val="bg1"/>
                  </a:solidFill>
                  <a:latin typeface="+mn-ea"/>
                </a:rPr>
                <a:t>counter_order_kds </a:t>
              </a:r>
              <a:endParaRPr lang="en-US" altLang="zh-CN" sz="1200" b="1" dirty="0">
                <a:solidFill>
                  <a:schemeClr val="bg1"/>
                </a:solidFill>
                <a:latin typeface="+mn-ea"/>
              </a:endParaRPr>
            </a:p>
            <a:p>
              <a:r>
                <a:rPr lang="zh-CN" altLang="en-US" sz="1200" b="1" dirty="0">
                  <a:solidFill>
                    <a:schemeClr val="bg1"/>
                  </a:solidFill>
                  <a:latin typeface="+mn-ea"/>
                </a:rPr>
                <a:t>sweep_order_oc</a:t>
              </a:r>
              <a:endParaRPr lang="en-US" altLang="zh-CN" sz="1200" b="1" dirty="0">
                <a:solidFill>
                  <a:schemeClr val="bg1"/>
                </a:solidFill>
                <a:latin typeface="+mn-ea"/>
              </a:endParaRPr>
            </a:p>
            <a:p>
              <a:r>
                <a:rPr lang="zh-CN" altLang="en-US" sz="1200" b="1" dirty="0">
                  <a:solidFill>
                    <a:schemeClr val="bg1"/>
                  </a:solidFill>
                  <a:latin typeface="+mn-ea"/>
                </a:rPr>
                <a:t>oc_order_store</a:t>
              </a:r>
              <a:endParaRPr lang="en-US" altLang="zh-CN" sz="1200" b="1" dirty="0">
                <a:solidFill>
                  <a:schemeClr val="bg1"/>
                </a:solidFill>
                <a:latin typeface="+mn-ea"/>
              </a:endParaRPr>
            </a:p>
          </p:txBody>
        </p:sp>
        <p:sp>
          <p:nvSpPr>
            <p:cNvPr id="24" name="矩形 23"/>
            <p:cNvSpPr/>
            <p:nvPr/>
          </p:nvSpPr>
          <p:spPr>
            <a:xfrm>
              <a:off x="5449575" y="4251315"/>
              <a:ext cx="2185214" cy="276999"/>
            </a:xfrm>
            <a:prstGeom prst="rect">
              <a:avLst/>
            </a:prstGeom>
          </p:spPr>
          <p:txBody>
            <a:bodyPr wrap="none">
              <a:spAutoFit/>
            </a:bodyPr>
            <a:lstStyle/>
            <a:p>
              <a:r>
                <a:rPr lang="zh-CN" altLang="en-US" sz="1200" b="1" dirty="0" smtClean="0">
                  <a:solidFill>
                    <a:schemeClr val="bg1"/>
                  </a:solidFill>
                  <a:latin typeface="+mn-ea"/>
                </a:rPr>
                <a:t>根据属性判断推送和打印动作</a:t>
              </a:r>
              <a:endParaRPr lang="zh-CN" altLang="en-US" sz="1200" dirty="0"/>
            </a:p>
          </p:txBody>
        </p:sp>
      </p:grpSp>
    </p:spTree>
    <p:extLst>
      <p:ext uri="{BB962C8B-B14F-4D97-AF65-F5344CB8AC3E}">
        <p14:creationId xmlns:p14="http://schemas.microsoft.com/office/powerpoint/2010/main" val="110832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银</a:t>
            </a:r>
            <a:r>
              <a:rPr lang="zh-CN" altLang="en-US" dirty="0" smtClean="0"/>
              <a:t>二</a:t>
            </a:r>
            <a:r>
              <a:rPr lang="zh-CN" altLang="en-US" dirty="0" smtClean="0"/>
              <a:t>代流程图（仅供参考）</a:t>
            </a:r>
            <a:endParaRPr 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801" y="891540"/>
            <a:ext cx="5903759" cy="4241463"/>
          </a:xfrm>
          <a:prstGeom prst="rect">
            <a:avLst/>
          </a:prstGeom>
        </p:spPr>
      </p:pic>
    </p:spTree>
    <p:extLst>
      <p:ext uri="{BB962C8B-B14F-4D97-AF65-F5344CB8AC3E}">
        <p14:creationId xmlns:p14="http://schemas.microsoft.com/office/powerpoint/2010/main" val="58956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a:t>
            </a:r>
            <a:r>
              <a:rPr lang="zh-CN" altLang="en-US" dirty="0" smtClean="0"/>
              <a:t>与</a:t>
            </a:r>
            <a:r>
              <a:rPr lang="en-US" altLang="zh-CN" dirty="0" smtClean="0"/>
              <a:t>OC</a:t>
            </a:r>
            <a:r>
              <a:rPr lang="zh-CN" altLang="en-US" dirty="0" smtClean="0"/>
              <a:t>讨论</a:t>
            </a:r>
            <a:endParaRPr lang="en-US" dirty="0"/>
          </a:p>
        </p:txBody>
      </p:sp>
      <p:sp>
        <p:nvSpPr>
          <p:cNvPr id="29" name="矩形 28"/>
          <p:cNvSpPr/>
          <p:nvPr/>
        </p:nvSpPr>
        <p:spPr>
          <a:xfrm>
            <a:off x="58420" y="1010773"/>
            <a:ext cx="8879840" cy="1061829"/>
          </a:xfrm>
          <a:prstGeom prst="rect">
            <a:avLst/>
          </a:prstGeom>
        </p:spPr>
        <p:txBody>
          <a:bodyPr wrap="square">
            <a:spAutoFit/>
          </a:bodyPr>
          <a:lstStyle/>
          <a:p>
            <a:r>
              <a:rPr lang="zh-CN" altLang="en-US" sz="1050" b="1" dirty="0" smtClean="0"/>
              <a:t>需要和</a:t>
            </a:r>
            <a:r>
              <a:rPr lang="en-US" altLang="zh-CN" sz="1050" b="1" dirty="0" smtClean="0"/>
              <a:t>OC</a:t>
            </a:r>
            <a:r>
              <a:rPr lang="zh-CN" altLang="en-US" sz="1050" b="1" dirty="0" smtClean="0"/>
              <a:t>讨论</a:t>
            </a:r>
            <a:r>
              <a:rPr lang="en-US" altLang="zh-CN" sz="1050" b="1" dirty="0" smtClean="0"/>
              <a:t>1</a:t>
            </a:r>
            <a:r>
              <a:rPr lang="zh-CN" altLang="en-US" sz="1050" b="1" dirty="0" smtClean="0"/>
              <a:t>：</a:t>
            </a:r>
            <a:endParaRPr lang="en-US" altLang="zh-CN" sz="1050" b="1" dirty="0" smtClean="0"/>
          </a:p>
          <a:p>
            <a:r>
              <a:rPr lang="en-US" altLang="zh-CN" sz="1050" dirty="0"/>
              <a:t>1.</a:t>
            </a:r>
            <a:r>
              <a:rPr lang="zh-CN" altLang="en-US" sz="1050" dirty="0"/>
              <a:t>采用异常下单之后，数据推送到</a:t>
            </a:r>
            <a:r>
              <a:rPr lang="en-US" altLang="zh-CN" sz="1050" dirty="0"/>
              <a:t>OC</a:t>
            </a:r>
            <a:r>
              <a:rPr lang="zh-CN" altLang="en-US" sz="1050" dirty="0"/>
              <a:t>，银二代监听</a:t>
            </a:r>
            <a:r>
              <a:rPr lang="en-US" altLang="zh-CN" sz="1050" dirty="0"/>
              <a:t>OC</a:t>
            </a:r>
            <a:r>
              <a:rPr lang="zh-CN" altLang="en-US" sz="1050" dirty="0"/>
              <a:t>获取到订单报文；</a:t>
            </a:r>
            <a:endParaRPr lang="en-US" altLang="zh-CN" sz="1050" dirty="0"/>
          </a:p>
          <a:p>
            <a:r>
              <a:rPr lang="en-US" altLang="zh-CN" sz="1050" dirty="0"/>
              <a:t>2.</a:t>
            </a:r>
            <a:r>
              <a:rPr lang="zh-CN" altLang="en-US" sz="1050" dirty="0">
                <a:solidFill>
                  <a:srgbClr val="FF0000"/>
                </a:solidFill>
              </a:rPr>
              <a:t>由</a:t>
            </a:r>
            <a:r>
              <a:rPr lang="en-US" altLang="zh-CN" sz="1050" dirty="0">
                <a:solidFill>
                  <a:srgbClr val="FF0000"/>
                </a:solidFill>
              </a:rPr>
              <a:t>OC</a:t>
            </a:r>
            <a:r>
              <a:rPr lang="zh-CN" altLang="en-US" sz="1050" dirty="0">
                <a:solidFill>
                  <a:srgbClr val="FF0000"/>
                </a:solidFill>
              </a:rPr>
              <a:t>来保证数据能够推送到有底座的银二代上</a:t>
            </a:r>
            <a:r>
              <a:rPr lang="zh-CN" altLang="en-US" sz="1050" dirty="0"/>
              <a:t>；</a:t>
            </a:r>
            <a:endParaRPr lang="en-US" altLang="zh-CN" sz="1050" dirty="0"/>
          </a:p>
          <a:p>
            <a:r>
              <a:rPr lang="en-US" altLang="zh-CN" sz="1050" dirty="0"/>
              <a:t>3.</a:t>
            </a:r>
            <a:r>
              <a:rPr lang="zh-CN" altLang="en-US" sz="1050" dirty="0"/>
              <a:t>餐厅端提供接口，由银二代调用接口将数据传送到餐厅</a:t>
            </a:r>
            <a:r>
              <a:rPr lang="zh-CN" altLang="en-US" sz="1050" dirty="0" smtClean="0"/>
              <a:t>端</a:t>
            </a:r>
            <a:r>
              <a:rPr lang="zh-CN" altLang="en-US" sz="1050" dirty="0"/>
              <a:t>，</a:t>
            </a:r>
            <a:r>
              <a:rPr lang="zh-CN" altLang="en-US" sz="1050" dirty="0" smtClean="0"/>
              <a:t>假设</a:t>
            </a:r>
            <a:r>
              <a:rPr lang="zh-CN" altLang="en-US" sz="1050" dirty="0"/>
              <a:t>接口调用失败（可以设置调用尝试次数），由银二代出小票，</a:t>
            </a:r>
            <a:r>
              <a:rPr lang="zh-CN" altLang="en-US" sz="1050" dirty="0">
                <a:solidFill>
                  <a:srgbClr val="FF0000"/>
                </a:solidFill>
              </a:rPr>
              <a:t>银二代</a:t>
            </a:r>
            <a:r>
              <a:rPr lang="zh-CN" altLang="en-US" sz="1050" dirty="0" smtClean="0">
                <a:solidFill>
                  <a:srgbClr val="FF0000"/>
                </a:solidFill>
              </a:rPr>
              <a:t>继续向餐厅</a:t>
            </a:r>
            <a:r>
              <a:rPr lang="zh-CN" altLang="en-US" sz="1050" dirty="0">
                <a:solidFill>
                  <a:srgbClr val="FF0000"/>
                </a:solidFill>
              </a:rPr>
              <a:t>端推送订单报文，但该报文</a:t>
            </a:r>
            <a:r>
              <a:rPr lang="zh-CN" altLang="en-US" sz="1050" b="1" dirty="0">
                <a:solidFill>
                  <a:srgbClr val="FF0000"/>
                </a:solidFill>
              </a:rPr>
              <a:t>需要修改</a:t>
            </a:r>
            <a:r>
              <a:rPr lang="zh-CN" altLang="en-US" sz="1050" dirty="0">
                <a:solidFill>
                  <a:srgbClr val="FF0000"/>
                </a:solidFill>
              </a:rPr>
              <a:t>状态（状态改成已出票）</a:t>
            </a:r>
            <a:r>
              <a:rPr lang="zh-CN" altLang="en-US" sz="1050" dirty="0"/>
              <a:t>，</a:t>
            </a:r>
            <a:endParaRPr lang="en-US" altLang="zh-CN" sz="1050" dirty="0"/>
          </a:p>
          <a:p>
            <a:r>
              <a:rPr lang="en-US" altLang="zh-CN" sz="1050" dirty="0"/>
              <a:t>4.</a:t>
            </a:r>
            <a:r>
              <a:rPr lang="zh-CN" altLang="en-US" sz="1050" dirty="0"/>
              <a:t>餐厅端再将数据推给</a:t>
            </a:r>
            <a:r>
              <a:rPr lang="en-US" altLang="zh-CN" sz="1050" dirty="0"/>
              <a:t>KDS</a:t>
            </a:r>
            <a:r>
              <a:rPr lang="zh-CN" altLang="en-US" sz="1050" dirty="0"/>
              <a:t>上</a:t>
            </a:r>
            <a:r>
              <a:rPr lang="zh-CN" altLang="en-US" sz="1050" dirty="0" smtClean="0"/>
              <a:t>屏。</a:t>
            </a:r>
            <a:endParaRPr lang="en-US" altLang="zh-CN" sz="1050" dirty="0"/>
          </a:p>
        </p:txBody>
      </p:sp>
      <p:sp>
        <p:nvSpPr>
          <p:cNvPr id="3" name="矩形 2"/>
          <p:cNvSpPr/>
          <p:nvPr/>
        </p:nvSpPr>
        <p:spPr>
          <a:xfrm>
            <a:off x="58420" y="2072602"/>
            <a:ext cx="8806688" cy="738664"/>
          </a:xfrm>
          <a:prstGeom prst="rect">
            <a:avLst/>
          </a:prstGeom>
        </p:spPr>
        <p:txBody>
          <a:bodyPr wrap="square">
            <a:spAutoFit/>
          </a:bodyPr>
          <a:lstStyle/>
          <a:p>
            <a:r>
              <a:rPr lang="zh-CN" altLang="en-US" sz="1050" b="1" dirty="0"/>
              <a:t>需要和</a:t>
            </a:r>
            <a:r>
              <a:rPr lang="en-US" altLang="zh-CN" sz="1050" b="1" dirty="0"/>
              <a:t>OC</a:t>
            </a:r>
            <a:r>
              <a:rPr lang="zh-CN" altLang="en-US" sz="1050" b="1" dirty="0" smtClean="0"/>
              <a:t>讨论</a:t>
            </a:r>
            <a:r>
              <a:rPr lang="en-US" altLang="zh-CN" sz="1050" b="1" dirty="0" smtClean="0"/>
              <a:t>2</a:t>
            </a:r>
            <a:r>
              <a:rPr lang="zh-CN" altLang="en-US" sz="1050" b="1" dirty="0" smtClean="0"/>
              <a:t>：</a:t>
            </a:r>
            <a:endParaRPr lang="en-US" altLang="zh-CN" sz="1050" b="1" dirty="0" smtClean="0"/>
          </a:p>
          <a:p>
            <a:r>
              <a:rPr lang="zh-CN" altLang="en-US" sz="1050" dirty="0" smtClean="0"/>
              <a:t>由于</a:t>
            </a:r>
            <a:r>
              <a:rPr lang="zh-CN" altLang="en-US" sz="1050" dirty="0"/>
              <a:t>网络不通</a:t>
            </a:r>
            <a:r>
              <a:rPr lang="zh-CN" altLang="en-US" sz="1050" dirty="0" smtClean="0"/>
              <a:t>，</a:t>
            </a:r>
            <a:r>
              <a:rPr lang="en-US" altLang="zh-CN" sz="1050" dirty="0" err="1" smtClean="0"/>
              <a:t>counter_order_kds</a:t>
            </a:r>
            <a:r>
              <a:rPr lang="zh-CN" altLang="en-US" sz="1050" dirty="0" smtClean="0"/>
              <a:t>通过该方案下来后，但</a:t>
            </a:r>
            <a:r>
              <a:rPr lang="en-US" altLang="zh-CN" sz="1050" dirty="0" err="1" smtClean="0"/>
              <a:t>kds_order_oc</a:t>
            </a:r>
            <a:r>
              <a:rPr lang="zh-CN" altLang="en-US" sz="1050" dirty="0" smtClean="0"/>
              <a:t>报文无法</a:t>
            </a:r>
            <a:r>
              <a:rPr lang="zh-CN" altLang="en-US" sz="1050" dirty="0"/>
              <a:t>上传上去，这个报文包括两种场景：</a:t>
            </a:r>
            <a:endParaRPr lang="en-US" altLang="zh-CN" sz="1050" dirty="0"/>
          </a:p>
          <a:p>
            <a:r>
              <a:rPr lang="en-US" altLang="zh-CN" sz="1050" dirty="0"/>
              <a:t>1.</a:t>
            </a:r>
            <a:r>
              <a:rPr lang="zh-CN" altLang="en-US" sz="1050" dirty="0"/>
              <a:t>下新单回传，</a:t>
            </a:r>
            <a:r>
              <a:rPr lang="en-US" altLang="zh-CN" sz="1050" dirty="0" smtClean="0"/>
              <a:t>OC</a:t>
            </a:r>
            <a:r>
              <a:rPr lang="zh-CN" altLang="en-US" sz="1050" dirty="0"/>
              <a:t>应该有超时机制，如果超时，自动回推送结账单下来；</a:t>
            </a:r>
            <a:endParaRPr lang="en-US" altLang="zh-CN" sz="1050" dirty="0"/>
          </a:p>
          <a:p>
            <a:r>
              <a:rPr lang="en-US" altLang="zh-CN" sz="1050" dirty="0"/>
              <a:t>2.</a:t>
            </a:r>
            <a:r>
              <a:rPr lang="zh-CN" altLang="en-US" sz="1050" dirty="0"/>
              <a:t>下结账单，需要同</a:t>
            </a:r>
            <a:r>
              <a:rPr lang="en-US" altLang="zh-CN" sz="1050" dirty="0"/>
              <a:t>OC</a:t>
            </a:r>
            <a:r>
              <a:rPr lang="zh-CN" altLang="en-US" sz="1050" dirty="0"/>
              <a:t>讨论影响在哪里？？</a:t>
            </a:r>
            <a:endParaRPr lang="en-US" altLang="zh-CN" sz="1050" dirty="0"/>
          </a:p>
        </p:txBody>
      </p:sp>
      <p:sp>
        <p:nvSpPr>
          <p:cNvPr id="30" name="矩形 29"/>
          <p:cNvSpPr/>
          <p:nvPr/>
        </p:nvSpPr>
        <p:spPr>
          <a:xfrm>
            <a:off x="52544" y="2871346"/>
            <a:ext cx="7463028" cy="577081"/>
          </a:xfrm>
          <a:prstGeom prst="rect">
            <a:avLst/>
          </a:prstGeom>
        </p:spPr>
        <p:txBody>
          <a:bodyPr wrap="square">
            <a:spAutoFit/>
          </a:bodyPr>
          <a:lstStyle/>
          <a:p>
            <a:r>
              <a:rPr lang="zh-CN" altLang="en-US" sz="1050" b="1" dirty="0" smtClean="0"/>
              <a:t>需要和银二代讨论：</a:t>
            </a:r>
            <a:endParaRPr lang="en-US" altLang="zh-CN" sz="1050" b="1" dirty="0" smtClean="0"/>
          </a:p>
          <a:p>
            <a:r>
              <a:rPr lang="en-US" altLang="zh-CN" sz="1050" dirty="0" smtClean="0"/>
              <a:t>1.</a:t>
            </a:r>
            <a:r>
              <a:rPr lang="zh-CN" altLang="en-US" sz="1050" dirty="0" smtClean="0"/>
              <a:t>银二代如何保证从</a:t>
            </a:r>
            <a:r>
              <a:rPr lang="en-US" altLang="zh-CN" sz="1050" dirty="0" smtClean="0"/>
              <a:t>OC</a:t>
            </a:r>
            <a:r>
              <a:rPr lang="zh-CN" altLang="en-US" sz="1050" dirty="0" smtClean="0"/>
              <a:t>获取的异常订单的信息正好对应的是放在底座的机器上？</a:t>
            </a:r>
            <a:endParaRPr lang="en-US" altLang="zh-CN" sz="1050" dirty="0" smtClean="0"/>
          </a:p>
          <a:p>
            <a:r>
              <a:rPr lang="en-US" altLang="zh-CN" sz="1050" dirty="0" smtClean="0"/>
              <a:t>2.</a:t>
            </a:r>
            <a:r>
              <a:rPr lang="zh-CN" altLang="en-US" sz="1050" dirty="0" smtClean="0"/>
              <a:t>银二代从</a:t>
            </a:r>
            <a:r>
              <a:rPr lang="en-US" altLang="zh-CN" sz="1050" dirty="0" smtClean="0"/>
              <a:t>OC</a:t>
            </a:r>
            <a:r>
              <a:rPr lang="zh-CN" altLang="en-US" sz="1050" dirty="0" smtClean="0"/>
              <a:t>中获取的异常下单报文，如何保证正确的</a:t>
            </a:r>
            <a:r>
              <a:rPr lang="en-US" altLang="zh-CN" sz="1050" dirty="0" smtClean="0"/>
              <a:t>Location</a:t>
            </a:r>
            <a:r>
              <a:rPr lang="zh-CN" altLang="en-US" sz="1050" dirty="0" smtClean="0"/>
              <a:t>？银二代属于关联哪个餐厅地址，属于哪个区域？</a:t>
            </a:r>
            <a:endParaRPr lang="en-US" altLang="zh-CN" sz="1050" dirty="0"/>
          </a:p>
        </p:txBody>
      </p:sp>
      <p:sp>
        <p:nvSpPr>
          <p:cNvPr id="31"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7794504" y="2702431"/>
            <a:ext cx="73812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餐厅端</a:t>
            </a:r>
            <a:endParaRPr lang="en-US" altLang="zh-CN" sz="900" dirty="0" smtClean="0">
              <a:solidFill>
                <a:srgbClr val="C00000"/>
              </a:solidFill>
            </a:endParaRPr>
          </a:p>
        </p:txBody>
      </p:sp>
      <p:sp>
        <p:nvSpPr>
          <p:cNvPr id="33"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6897120" y="2551819"/>
            <a:ext cx="54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OC</a:t>
            </a:r>
            <a:endParaRPr lang="zh-CN" altLang="en-US" sz="900" dirty="0"/>
          </a:p>
        </p:txBody>
      </p:sp>
      <p:sp>
        <p:nvSpPr>
          <p:cNvPr id="36"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6904740" y="2996647"/>
            <a:ext cx="540000" cy="440641"/>
          </a:xfrm>
          <a:prstGeom prst="rect">
            <a:avLst/>
          </a:prstGeom>
          <a:solidFill>
            <a:srgbClr val="F78E1E"/>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银二代</a:t>
            </a:r>
            <a:endParaRPr lang="en-US" altLang="zh-CN" sz="900" dirty="0" smtClean="0">
              <a:solidFill>
                <a:srgbClr val="C00000"/>
              </a:solidFill>
            </a:endParaRPr>
          </a:p>
        </p:txBody>
      </p:sp>
      <p:cxnSp>
        <p:nvCxnSpPr>
          <p:cNvPr id="37" name="Straight Arrow Connector 24">
            <a:extLst>
              <a:ext uri="{FF2B5EF4-FFF2-40B4-BE49-F238E27FC236}">
                <a16:creationId xmlns:a16="http://schemas.microsoft.com/office/drawing/2014/main" id="{544DA409-F510-4FB7-9CCE-AA05BD173FB5}"/>
              </a:ext>
            </a:extLst>
          </p:cNvPr>
          <p:cNvCxnSpPr>
            <a:cxnSpLocks/>
            <a:stCxn id="36" idx="0"/>
            <a:endCxn id="33" idx="2"/>
          </p:cNvCxnSpPr>
          <p:nvPr/>
        </p:nvCxnSpPr>
        <p:spPr>
          <a:xfrm flipH="1" flipV="1">
            <a:off x="7167120" y="2803819"/>
            <a:ext cx="7620" cy="192828"/>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8064504" y="2942877"/>
            <a:ext cx="510076" cy="246221"/>
          </a:xfrm>
          <a:prstGeom prst="rect">
            <a:avLst/>
          </a:prstGeom>
        </p:spPr>
        <p:txBody>
          <a:bodyPr wrap="none">
            <a:spAutoFit/>
          </a:bodyPr>
          <a:lstStyle/>
          <a:p>
            <a:r>
              <a:rPr lang="en-US" altLang="zh-CN" sz="1000" dirty="0" smtClean="0"/>
              <a:t>L0-L1</a:t>
            </a:r>
            <a:endParaRPr lang="zh-CN" altLang="en-US" sz="1000" dirty="0"/>
          </a:p>
        </p:txBody>
      </p:sp>
      <p:sp>
        <p:nvSpPr>
          <p:cNvPr id="44" name="矩形 43"/>
          <p:cNvSpPr/>
          <p:nvPr/>
        </p:nvSpPr>
        <p:spPr>
          <a:xfrm>
            <a:off x="7011372" y="3226764"/>
            <a:ext cx="510076" cy="246221"/>
          </a:xfrm>
          <a:prstGeom prst="rect">
            <a:avLst/>
          </a:prstGeom>
        </p:spPr>
        <p:txBody>
          <a:bodyPr wrap="none">
            <a:spAutoFit/>
          </a:bodyPr>
          <a:lstStyle/>
          <a:p>
            <a:r>
              <a:rPr lang="en-US" altLang="zh-CN" sz="1000" dirty="0" smtClean="0"/>
              <a:t>L0-L1</a:t>
            </a:r>
            <a:endParaRPr lang="zh-CN" altLang="en-US" sz="1000" dirty="0"/>
          </a:p>
        </p:txBody>
      </p:sp>
      <p:sp>
        <p:nvSpPr>
          <p:cNvPr id="46"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7785572" y="3382746"/>
            <a:ext cx="73812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餐厅端</a:t>
            </a:r>
            <a:endParaRPr lang="en-US" altLang="zh-CN" sz="900" dirty="0" smtClean="0">
              <a:solidFill>
                <a:srgbClr val="C00000"/>
              </a:solidFill>
            </a:endParaRPr>
          </a:p>
        </p:txBody>
      </p:sp>
      <p:sp>
        <p:nvSpPr>
          <p:cNvPr id="47" name="矩形 46"/>
          <p:cNvSpPr/>
          <p:nvPr/>
        </p:nvSpPr>
        <p:spPr>
          <a:xfrm>
            <a:off x="8055572" y="3623192"/>
            <a:ext cx="325730" cy="246221"/>
          </a:xfrm>
          <a:prstGeom prst="rect">
            <a:avLst/>
          </a:prstGeom>
        </p:spPr>
        <p:txBody>
          <a:bodyPr wrap="none">
            <a:spAutoFit/>
          </a:bodyPr>
          <a:lstStyle/>
          <a:p>
            <a:r>
              <a:rPr lang="en-US" altLang="zh-CN" sz="1000" dirty="0" smtClean="0"/>
              <a:t>L0</a:t>
            </a:r>
            <a:endParaRPr lang="zh-CN" altLang="en-US" sz="1000" dirty="0"/>
          </a:p>
        </p:txBody>
      </p:sp>
      <p:sp>
        <p:nvSpPr>
          <p:cNvPr id="49"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7794504" y="3954226"/>
            <a:ext cx="73812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餐厅端</a:t>
            </a:r>
            <a:endParaRPr lang="en-US" altLang="zh-CN" sz="900" dirty="0" smtClean="0">
              <a:solidFill>
                <a:srgbClr val="C00000"/>
              </a:solidFill>
            </a:endParaRPr>
          </a:p>
        </p:txBody>
      </p:sp>
      <p:sp>
        <p:nvSpPr>
          <p:cNvPr id="50" name="矩形 49"/>
          <p:cNvSpPr/>
          <p:nvPr/>
        </p:nvSpPr>
        <p:spPr>
          <a:xfrm>
            <a:off x="8064504" y="4194672"/>
            <a:ext cx="325730" cy="246221"/>
          </a:xfrm>
          <a:prstGeom prst="rect">
            <a:avLst/>
          </a:prstGeom>
        </p:spPr>
        <p:txBody>
          <a:bodyPr wrap="none">
            <a:spAutoFit/>
          </a:bodyPr>
          <a:lstStyle/>
          <a:p>
            <a:r>
              <a:rPr lang="en-US" altLang="zh-CN" sz="1000" dirty="0" smtClean="0"/>
              <a:t>L1</a:t>
            </a:r>
            <a:endParaRPr lang="zh-CN" altLang="en-US" sz="1000" dirty="0"/>
          </a:p>
        </p:txBody>
      </p:sp>
      <p:cxnSp>
        <p:nvCxnSpPr>
          <p:cNvPr id="51" name="Straight Connector 4">
            <a:extLst>
              <a:ext uri="{FF2B5EF4-FFF2-40B4-BE49-F238E27FC236}">
                <a16:creationId xmlns:a16="http://schemas.microsoft.com/office/drawing/2014/main" id="{3985BA27-BC43-4BA9-B2B7-D2D35FB369F4}"/>
              </a:ext>
            </a:extLst>
          </p:cNvPr>
          <p:cNvCxnSpPr>
            <a:cxnSpLocks/>
          </p:cNvCxnSpPr>
          <p:nvPr/>
        </p:nvCxnSpPr>
        <p:spPr>
          <a:xfrm>
            <a:off x="7597140" y="3283706"/>
            <a:ext cx="1440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Arrow Connector 24">
            <a:extLst>
              <a:ext uri="{FF2B5EF4-FFF2-40B4-BE49-F238E27FC236}">
                <a16:creationId xmlns:a16="http://schemas.microsoft.com/office/drawing/2014/main" id="{544DA409-F510-4FB7-9CCE-AA05BD173FB5}"/>
              </a:ext>
            </a:extLst>
          </p:cNvPr>
          <p:cNvCxnSpPr>
            <a:cxnSpLocks/>
            <a:stCxn id="31" idx="1"/>
            <a:endCxn id="36" idx="3"/>
          </p:cNvCxnSpPr>
          <p:nvPr/>
        </p:nvCxnSpPr>
        <p:spPr>
          <a:xfrm flipH="1">
            <a:off x="7444740" y="2918431"/>
            <a:ext cx="349764" cy="298537"/>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24">
            <a:extLst>
              <a:ext uri="{FF2B5EF4-FFF2-40B4-BE49-F238E27FC236}">
                <a16:creationId xmlns:a16="http://schemas.microsoft.com/office/drawing/2014/main" id="{544DA409-F510-4FB7-9CCE-AA05BD173FB5}"/>
              </a:ext>
            </a:extLst>
          </p:cNvPr>
          <p:cNvCxnSpPr>
            <a:cxnSpLocks/>
            <a:stCxn id="46" idx="1"/>
          </p:cNvCxnSpPr>
          <p:nvPr/>
        </p:nvCxnSpPr>
        <p:spPr>
          <a:xfrm flipH="1" flipV="1">
            <a:off x="7444740" y="3226764"/>
            <a:ext cx="340832" cy="371982"/>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24">
            <a:extLst>
              <a:ext uri="{FF2B5EF4-FFF2-40B4-BE49-F238E27FC236}">
                <a16:creationId xmlns:a16="http://schemas.microsoft.com/office/drawing/2014/main" id="{544DA409-F510-4FB7-9CCE-AA05BD173FB5}"/>
              </a:ext>
            </a:extLst>
          </p:cNvPr>
          <p:cNvCxnSpPr>
            <a:cxnSpLocks/>
            <a:stCxn id="49" idx="1"/>
          </p:cNvCxnSpPr>
          <p:nvPr/>
        </p:nvCxnSpPr>
        <p:spPr>
          <a:xfrm flipH="1" flipV="1">
            <a:off x="7444740" y="3216968"/>
            <a:ext cx="349764" cy="953258"/>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68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当网络不通时存在的问题</a:t>
            </a:r>
            <a:endParaRPr lang="en-US" dirty="0"/>
          </a:p>
        </p:txBody>
      </p:sp>
      <p:grpSp>
        <p:nvGrpSpPr>
          <p:cNvPr id="18" name="组合 17"/>
          <p:cNvGrpSpPr/>
          <p:nvPr/>
        </p:nvGrpSpPr>
        <p:grpSpPr>
          <a:xfrm>
            <a:off x="264160" y="940015"/>
            <a:ext cx="8640000" cy="1210191"/>
            <a:chOff x="264160" y="940015"/>
            <a:chExt cx="8640000" cy="1210191"/>
          </a:xfrm>
        </p:grpSpPr>
        <p:grpSp>
          <p:nvGrpSpPr>
            <p:cNvPr id="15" name="组合 14"/>
            <p:cNvGrpSpPr/>
            <p:nvPr/>
          </p:nvGrpSpPr>
          <p:grpSpPr>
            <a:xfrm>
              <a:off x="768626" y="1109538"/>
              <a:ext cx="1964971" cy="609600"/>
              <a:chOff x="758687" y="1344762"/>
              <a:chExt cx="1964971" cy="60960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687" y="1344762"/>
                <a:ext cx="609600" cy="60960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4058" y="1344762"/>
                <a:ext cx="609600" cy="609600"/>
              </a:xfrm>
              <a:prstGeom prst="rect">
                <a:avLst/>
              </a:prstGeom>
            </p:spPr>
          </p:pic>
          <p:cxnSp>
            <p:nvCxnSpPr>
              <p:cNvPr id="57" name="Straight Arrow Connector 24">
                <a:extLst>
                  <a:ext uri="{FF2B5EF4-FFF2-40B4-BE49-F238E27FC236}">
                    <a16:creationId xmlns:a16="http://schemas.microsoft.com/office/drawing/2014/main" id="{544DA409-F510-4FB7-9CCE-AA05BD173FB5}"/>
                  </a:ext>
                </a:extLst>
              </p:cNvPr>
              <p:cNvCxnSpPr>
                <a:cxnSpLocks/>
                <a:stCxn id="9" idx="1"/>
                <a:endCxn id="3" idx="3"/>
              </p:cNvCxnSpPr>
              <p:nvPr/>
            </p:nvCxnSpPr>
            <p:spPr>
              <a:xfrm flipH="1">
                <a:off x="1368287" y="1649562"/>
                <a:ext cx="745771"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8" name="十字形 57"/>
              <p:cNvSpPr/>
              <p:nvPr/>
            </p:nvSpPr>
            <p:spPr>
              <a:xfrm rot="18851109">
                <a:off x="1613818" y="1550536"/>
                <a:ext cx="198052" cy="198052"/>
              </a:xfrm>
              <a:prstGeom prst="plus">
                <a:avLst>
                  <a:gd name="adj" fmla="val 403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grpSp>
        <p:cxnSp>
          <p:nvCxnSpPr>
            <p:cNvPr id="60" name="Straight Connector 4">
              <a:extLst>
                <a:ext uri="{FF2B5EF4-FFF2-40B4-BE49-F238E27FC236}">
                  <a16:creationId xmlns:a16="http://schemas.microsoft.com/office/drawing/2014/main" id="{3985BA27-BC43-4BA9-B2B7-D2D35FB369F4}"/>
                </a:ext>
              </a:extLst>
            </p:cNvPr>
            <p:cNvCxnSpPr>
              <a:cxnSpLocks/>
            </p:cNvCxnSpPr>
            <p:nvPr/>
          </p:nvCxnSpPr>
          <p:spPr>
            <a:xfrm>
              <a:off x="264160" y="2150206"/>
              <a:ext cx="8640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74319" y="1824778"/>
              <a:ext cx="2879477" cy="307777"/>
            </a:xfrm>
            <a:prstGeom prst="rect">
              <a:avLst/>
            </a:prstGeom>
          </p:spPr>
          <p:txBody>
            <a:bodyPr wrap="square">
              <a:spAutoFit/>
            </a:bodyPr>
            <a:lstStyle/>
            <a:p>
              <a:r>
                <a:rPr lang="zh-CN" altLang="en-US" sz="1400" b="1" dirty="0" smtClean="0"/>
                <a:t>终端</a:t>
              </a:r>
              <a:r>
                <a:rPr lang="en-US" altLang="zh-CN" sz="1400" b="1" dirty="0">
                  <a:sym typeface="Wingdings" panose="05000000000000000000" pitchFamily="2" charset="2"/>
                </a:rPr>
                <a:t>&lt;—</a:t>
              </a:r>
              <a:r>
                <a:rPr lang="en-US" altLang="zh-CN" sz="1400" b="1" dirty="0"/>
                <a:t>&gt;</a:t>
              </a:r>
              <a:r>
                <a:rPr lang="zh-CN" altLang="en-US" sz="1400" b="1" dirty="0"/>
                <a:t>服务</a:t>
              </a:r>
              <a:r>
                <a:rPr lang="zh-CN" altLang="en-US" sz="1400" b="1" dirty="0" smtClean="0"/>
                <a:t>端网络</a:t>
              </a:r>
              <a:r>
                <a:rPr lang="zh-CN" altLang="en-US" sz="1400" b="1" dirty="0"/>
                <a:t>不通</a:t>
              </a:r>
              <a:endParaRPr lang="zh-CN" altLang="en-US" sz="1400" dirty="0"/>
            </a:p>
          </p:txBody>
        </p:sp>
        <p:sp>
          <p:nvSpPr>
            <p:cNvPr id="61" name="Text Placeholder 3">
              <a:extLst>
                <a:ext uri="{FF2B5EF4-FFF2-40B4-BE49-F238E27FC236}">
                  <a16:creationId xmlns:a16="http://schemas.microsoft.com/office/drawing/2014/main" id="{E39C802E-D80A-0F4F-8742-B469C6A7778F}"/>
                </a:ext>
              </a:extLst>
            </p:cNvPr>
            <p:cNvSpPr txBox="1">
              <a:spLocks/>
            </p:cNvSpPr>
            <p:nvPr/>
          </p:nvSpPr>
          <p:spPr>
            <a:xfrm>
              <a:off x="3553796" y="940015"/>
              <a:ext cx="5088554" cy="228600"/>
            </a:xfrm>
            <a:prstGeom prst="rect">
              <a:avLst/>
            </a:prstGeom>
            <a:solidFill>
              <a:srgbClr val="919D9D"/>
            </a:solidFill>
          </p:spPr>
          <p:txBody>
            <a:bodyPr lIns="91440" tIns="91440" bIns="91440" anchor="ctr" anchorCtr="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sz="1050" b="1" dirty="0" smtClean="0">
                  <a:solidFill>
                    <a:schemeClr val="bg1"/>
                  </a:solidFill>
                </a:rPr>
                <a:t>终端上提示订单提交成功，但操作员</a:t>
              </a:r>
              <a:r>
                <a:rPr lang="zh-CN" altLang="en-US" sz="1050" b="1" dirty="0">
                  <a:solidFill>
                    <a:schemeClr val="bg1"/>
                  </a:solidFill>
                </a:rPr>
                <a:t>无法得知当前下单的实际情况</a:t>
              </a:r>
              <a:endParaRPr lang="en-US" sz="1050" dirty="0">
                <a:solidFill>
                  <a:schemeClr val="bg1"/>
                </a:solidFill>
              </a:endParaRPr>
            </a:p>
          </p:txBody>
        </p:sp>
        <p:sp>
          <p:nvSpPr>
            <p:cNvPr id="64" name="Text Placeholder 14">
              <a:extLst>
                <a:ext uri="{FF2B5EF4-FFF2-40B4-BE49-F238E27FC236}">
                  <a16:creationId xmlns:a16="http://schemas.microsoft.com/office/drawing/2014/main" id="{B73DE1F0-2056-F24F-BFF9-44A3212A53C3}"/>
                </a:ext>
              </a:extLst>
            </p:cNvPr>
            <p:cNvSpPr txBox="1">
              <a:spLocks/>
            </p:cNvSpPr>
            <p:nvPr/>
          </p:nvSpPr>
          <p:spPr>
            <a:xfrm>
              <a:off x="3710399" y="1373834"/>
              <a:ext cx="4287891" cy="758721"/>
            </a:xfrm>
            <a:prstGeom prst="rect">
              <a:avLst/>
            </a:prstGeom>
          </p:spPr>
          <p:txBody>
            <a:bodyPr lIns="0" tIns="0" rIns="0" bIns="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lvl="1" indent="-228600">
                <a:spcBef>
                  <a:spcPts val="0"/>
                </a:spcBef>
                <a:spcAft>
                  <a:spcPts val="600"/>
                </a:spcAft>
                <a:buClr>
                  <a:srgbClr val="DA291C"/>
                </a:buClr>
                <a:buSzPct val="80000"/>
                <a:buFont typeface="Wingdings" panose="05000000000000000000" pitchFamily="2" charset="2"/>
                <a:buChar char="u"/>
                <a:defRPr/>
              </a:pPr>
              <a:r>
                <a:rPr lang="zh-CN" altLang="en-US" sz="1000" b="1" dirty="0" smtClean="0"/>
                <a:t>可能会出现的问题</a:t>
              </a:r>
              <a:endParaRPr lang="en-US" altLang="zh-CN" sz="1000" b="1" dirty="0" smtClean="0"/>
            </a:p>
            <a:p>
              <a:pPr marL="628650" lvl="2">
                <a:spcBef>
                  <a:spcPts val="0"/>
                </a:spcBef>
                <a:spcAft>
                  <a:spcPts val="600"/>
                </a:spcAft>
                <a:buClr>
                  <a:srgbClr val="DA291C"/>
                </a:buClr>
                <a:buSzPct val="80000"/>
                <a:buFont typeface="Wingdings" panose="05000000000000000000" pitchFamily="2" charset="2"/>
                <a:buChar char="u"/>
                <a:defRPr/>
              </a:pPr>
              <a:r>
                <a:rPr lang="en-US" altLang="zh-CN" sz="800" dirty="0" smtClean="0"/>
                <a:t>MPOS</a:t>
              </a:r>
              <a:r>
                <a:rPr lang="zh-CN" altLang="en-US" sz="800" dirty="0"/>
                <a:t>下新单</a:t>
              </a:r>
              <a:r>
                <a:rPr lang="en-US" altLang="zh-CN" sz="800" dirty="0"/>
                <a:t>/</a:t>
              </a:r>
              <a:r>
                <a:rPr lang="zh-CN" altLang="en-US" sz="800" dirty="0"/>
                <a:t>结账单，扫码点餐</a:t>
              </a:r>
              <a:r>
                <a:rPr lang="en-US" altLang="zh-CN" sz="800" dirty="0"/>
                <a:t>/Counter</a:t>
              </a:r>
              <a:r>
                <a:rPr lang="zh-CN" altLang="en-US" sz="800" dirty="0"/>
                <a:t>终端看不到，</a:t>
              </a:r>
              <a:r>
                <a:rPr lang="zh-CN" altLang="en-US" sz="800" dirty="0" smtClean="0"/>
                <a:t>反之亦然；</a:t>
              </a:r>
              <a:endParaRPr lang="en-US" altLang="zh-CN" sz="800" dirty="0" smtClean="0"/>
            </a:p>
            <a:p>
              <a:pPr marL="628650" lvl="2">
                <a:spcBef>
                  <a:spcPts val="0"/>
                </a:spcBef>
                <a:spcAft>
                  <a:spcPts val="600"/>
                </a:spcAft>
                <a:buClr>
                  <a:srgbClr val="DA291C"/>
                </a:buClr>
                <a:buSzPct val="80000"/>
                <a:buFont typeface="Wingdings" panose="05000000000000000000" pitchFamily="2" charset="2"/>
                <a:buChar char="u"/>
                <a:defRPr/>
              </a:pPr>
              <a:r>
                <a:rPr lang="zh-CN" altLang="en-US" sz="800" dirty="0"/>
                <a:t>桌位上会出现锁</a:t>
              </a:r>
              <a:r>
                <a:rPr lang="zh-CN" altLang="en-US" sz="800" dirty="0" smtClean="0"/>
                <a:t>单。</a:t>
              </a:r>
              <a:endParaRPr lang="en-US" sz="800" dirty="0"/>
            </a:p>
          </p:txBody>
        </p:sp>
      </p:grpSp>
      <p:grpSp>
        <p:nvGrpSpPr>
          <p:cNvPr id="16" name="组合 15"/>
          <p:cNvGrpSpPr/>
          <p:nvPr/>
        </p:nvGrpSpPr>
        <p:grpSpPr>
          <a:xfrm>
            <a:off x="264160" y="2315671"/>
            <a:ext cx="8640000" cy="1210191"/>
            <a:chOff x="264160" y="2228377"/>
            <a:chExt cx="8640000" cy="1210191"/>
          </a:xfrm>
        </p:grpSpPr>
        <p:pic>
          <p:nvPicPr>
            <p:cNvPr id="68" name="图片 6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3997" y="2397900"/>
              <a:ext cx="609600" cy="609600"/>
            </a:xfrm>
            <a:prstGeom prst="rect">
              <a:avLst/>
            </a:prstGeom>
          </p:spPr>
        </p:pic>
        <p:cxnSp>
          <p:nvCxnSpPr>
            <p:cNvPr id="69" name="Straight Arrow Connector 24">
              <a:extLst>
                <a:ext uri="{FF2B5EF4-FFF2-40B4-BE49-F238E27FC236}">
                  <a16:creationId xmlns:a16="http://schemas.microsoft.com/office/drawing/2014/main" id="{544DA409-F510-4FB7-9CCE-AA05BD173FB5}"/>
                </a:ext>
              </a:extLst>
            </p:cNvPr>
            <p:cNvCxnSpPr>
              <a:cxnSpLocks/>
              <a:stCxn id="68" idx="1"/>
            </p:cNvCxnSpPr>
            <p:nvPr/>
          </p:nvCxnSpPr>
          <p:spPr>
            <a:xfrm flipH="1">
              <a:off x="1378226" y="2702700"/>
              <a:ext cx="745771"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0" name="十字形 69"/>
            <p:cNvSpPr/>
            <p:nvPr/>
          </p:nvSpPr>
          <p:spPr>
            <a:xfrm rot="18851109">
              <a:off x="1623757" y="2603674"/>
              <a:ext cx="198052" cy="198052"/>
            </a:xfrm>
            <a:prstGeom prst="plus">
              <a:avLst>
                <a:gd name="adj" fmla="val 403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cxnSp>
          <p:nvCxnSpPr>
            <p:cNvPr id="71" name="Straight Connector 4">
              <a:extLst>
                <a:ext uri="{FF2B5EF4-FFF2-40B4-BE49-F238E27FC236}">
                  <a16:creationId xmlns:a16="http://schemas.microsoft.com/office/drawing/2014/main" id="{3985BA27-BC43-4BA9-B2B7-D2D35FB369F4}"/>
                </a:ext>
              </a:extLst>
            </p:cNvPr>
            <p:cNvCxnSpPr>
              <a:cxnSpLocks/>
            </p:cNvCxnSpPr>
            <p:nvPr/>
          </p:nvCxnSpPr>
          <p:spPr>
            <a:xfrm>
              <a:off x="264160" y="3438568"/>
              <a:ext cx="8640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674319" y="3113140"/>
              <a:ext cx="2879477" cy="307777"/>
            </a:xfrm>
            <a:prstGeom prst="rect">
              <a:avLst/>
            </a:prstGeom>
          </p:spPr>
          <p:txBody>
            <a:bodyPr wrap="square">
              <a:spAutoFit/>
            </a:bodyPr>
            <a:lstStyle/>
            <a:p>
              <a:r>
                <a:rPr lang="zh-CN" altLang="en-US" sz="1400" b="1" dirty="0" smtClean="0"/>
                <a:t>总部端</a:t>
              </a:r>
              <a:r>
                <a:rPr lang="en-US" altLang="zh-CN" sz="1400" b="1" dirty="0" smtClean="0">
                  <a:sym typeface="Wingdings" panose="05000000000000000000" pitchFamily="2" charset="2"/>
                </a:rPr>
                <a:t>&lt;—</a:t>
              </a:r>
              <a:r>
                <a:rPr lang="en-US" altLang="zh-CN" sz="1400" b="1" dirty="0" smtClean="0"/>
                <a:t>&gt;</a:t>
              </a:r>
              <a:r>
                <a:rPr lang="zh-CN" altLang="en-US" sz="1400" b="1" dirty="0"/>
                <a:t>服务</a:t>
              </a:r>
              <a:r>
                <a:rPr lang="zh-CN" altLang="en-US" sz="1400" b="1" dirty="0" smtClean="0"/>
                <a:t>端网络</a:t>
              </a:r>
              <a:r>
                <a:rPr lang="zh-CN" altLang="en-US" sz="1400" b="1" dirty="0"/>
                <a:t>不通</a:t>
              </a:r>
              <a:endParaRPr lang="zh-CN" altLang="en-US" sz="1400" dirty="0"/>
            </a:p>
          </p:txBody>
        </p:sp>
        <p:sp>
          <p:nvSpPr>
            <p:cNvPr id="73" name="Text Placeholder 3">
              <a:extLst>
                <a:ext uri="{FF2B5EF4-FFF2-40B4-BE49-F238E27FC236}">
                  <a16:creationId xmlns:a16="http://schemas.microsoft.com/office/drawing/2014/main" id="{E39C802E-D80A-0F4F-8742-B469C6A7778F}"/>
                </a:ext>
              </a:extLst>
            </p:cNvPr>
            <p:cNvSpPr txBox="1">
              <a:spLocks/>
            </p:cNvSpPr>
            <p:nvPr/>
          </p:nvSpPr>
          <p:spPr>
            <a:xfrm>
              <a:off x="3553796" y="2228377"/>
              <a:ext cx="5088554" cy="228600"/>
            </a:xfrm>
            <a:prstGeom prst="rect">
              <a:avLst/>
            </a:prstGeom>
            <a:solidFill>
              <a:srgbClr val="919D9D"/>
            </a:solidFill>
          </p:spPr>
          <p:txBody>
            <a:bodyPr lIns="91440" tIns="91440" bIns="91440" anchor="ctr" anchorCtr="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sz="1050" b="1" dirty="0">
                  <a:solidFill>
                    <a:schemeClr val="bg1"/>
                  </a:solidFill>
                </a:rPr>
                <a:t>网络不通</a:t>
              </a:r>
              <a:r>
                <a:rPr lang="zh-CN" altLang="en-US" sz="1050" b="1" dirty="0" smtClean="0">
                  <a:solidFill>
                    <a:schemeClr val="bg1"/>
                  </a:solidFill>
                </a:rPr>
                <a:t>时虽然通过异常</a:t>
              </a:r>
              <a:r>
                <a:rPr lang="zh-CN" altLang="en-US" sz="1050" b="1" dirty="0">
                  <a:solidFill>
                    <a:schemeClr val="bg1"/>
                  </a:solidFill>
                </a:rPr>
                <a:t>下单的方式打印小票推到餐厅</a:t>
              </a:r>
              <a:r>
                <a:rPr lang="zh-CN" altLang="en-US" sz="1050" b="1" dirty="0" smtClean="0">
                  <a:solidFill>
                    <a:schemeClr val="bg1"/>
                  </a:solidFill>
                </a:rPr>
                <a:t>端，但假设网络一直不可用</a:t>
              </a:r>
              <a:endParaRPr lang="en-US" sz="1050" b="1" dirty="0">
                <a:solidFill>
                  <a:schemeClr val="bg1"/>
                </a:solidFill>
              </a:endParaRPr>
            </a:p>
          </p:txBody>
        </p:sp>
        <p:sp>
          <p:nvSpPr>
            <p:cNvPr id="74" name="Text Placeholder 14">
              <a:extLst>
                <a:ext uri="{FF2B5EF4-FFF2-40B4-BE49-F238E27FC236}">
                  <a16:creationId xmlns:a16="http://schemas.microsoft.com/office/drawing/2014/main" id="{B73DE1F0-2056-F24F-BFF9-44A3212A53C3}"/>
                </a:ext>
              </a:extLst>
            </p:cNvPr>
            <p:cNvSpPr txBox="1">
              <a:spLocks/>
            </p:cNvSpPr>
            <p:nvPr/>
          </p:nvSpPr>
          <p:spPr>
            <a:xfrm>
              <a:off x="3710399" y="2662196"/>
              <a:ext cx="4287891" cy="758721"/>
            </a:xfrm>
            <a:prstGeom prst="rect">
              <a:avLst/>
            </a:prstGeom>
          </p:spPr>
          <p:txBody>
            <a:bodyPr lIns="0" tIns="0" rIns="0" bIns="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lvl="1" indent="-228600">
                <a:spcBef>
                  <a:spcPts val="0"/>
                </a:spcBef>
                <a:spcAft>
                  <a:spcPts val="600"/>
                </a:spcAft>
                <a:buClr>
                  <a:srgbClr val="DA291C"/>
                </a:buClr>
                <a:buSzPct val="80000"/>
                <a:buFont typeface="Wingdings" panose="05000000000000000000" pitchFamily="2" charset="2"/>
                <a:buChar char="u"/>
                <a:defRPr/>
              </a:pPr>
              <a:r>
                <a:rPr lang="zh-CN" altLang="en-US" sz="1000" b="1" dirty="0" smtClean="0"/>
                <a:t>可能会出现的问题</a:t>
              </a:r>
              <a:endParaRPr lang="en-US" altLang="zh-CN" sz="1000" b="1" dirty="0" smtClean="0"/>
            </a:p>
            <a:p>
              <a:pPr marL="628650" lvl="2">
                <a:spcBef>
                  <a:spcPts val="0"/>
                </a:spcBef>
                <a:spcAft>
                  <a:spcPts val="600"/>
                </a:spcAft>
                <a:buClr>
                  <a:srgbClr val="DA291C"/>
                </a:buClr>
                <a:buSzPct val="80000"/>
                <a:buFont typeface="Wingdings" panose="05000000000000000000" pitchFamily="2" charset="2"/>
                <a:buChar char="u"/>
                <a:defRPr/>
              </a:pPr>
              <a:r>
                <a:rPr lang="zh-CN" altLang="en-US" sz="800" dirty="0"/>
                <a:t>扫码点餐</a:t>
              </a:r>
              <a:r>
                <a:rPr lang="en-US" altLang="zh-CN" sz="800" dirty="0"/>
                <a:t>/MPOS</a:t>
              </a:r>
              <a:r>
                <a:rPr lang="zh-CN" altLang="en-US" sz="800" dirty="0"/>
                <a:t>下新单</a:t>
              </a:r>
              <a:r>
                <a:rPr lang="en-US" altLang="zh-CN" sz="800" dirty="0"/>
                <a:t>/</a:t>
              </a:r>
              <a:r>
                <a:rPr lang="zh-CN" altLang="en-US" sz="800" dirty="0"/>
                <a:t>结账单，餐厅模式无法看到，反之亦然</a:t>
              </a:r>
              <a:r>
                <a:rPr lang="zh-CN" altLang="en-US" sz="800" dirty="0" smtClean="0"/>
                <a:t>；</a:t>
              </a:r>
              <a:endParaRPr lang="en-US" altLang="zh-CN" sz="800" dirty="0" smtClean="0"/>
            </a:p>
            <a:p>
              <a:pPr marL="628650" lvl="2">
                <a:spcBef>
                  <a:spcPts val="0"/>
                </a:spcBef>
                <a:spcAft>
                  <a:spcPts val="600"/>
                </a:spcAft>
                <a:buClr>
                  <a:srgbClr val="DA291C"/>
                </a:buClr>
                <a:buSzPct val="80000"/>
                <a:buFont typeface="Wingdings" panose="05000000000000000000" pitchFamily="2" charset="2"/>
                <a:buChar char="u"/>
                <a:defRPr/>
              </a:pPr>
              <a:r>
                <a:rPr lang="zh-CN" altLang="en-US" sz="800" dirty="0"/>
                <a:t>桌位上会出现锁单</a:t>
              </a:r>
              <a:r>
                <a:rPr lang="zh-CN" altLang="en-US" sz="800" dirty="0" smtClean="0"/>
                <a:t>。</a:t>
              </a:r>
              <a:endParaRPr lang="en-US" sz="800" dirty="0"/>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554" y="2397900"/>
              <a:ext cx="609600" cy="609600"/>
            </a:xfrm>
            <a:prstGeom prst="rect">
              <a:avLst/>
            </a:prstGeom>
          </p:spPr>
        </p:pic>
      </p:grpSp>
      <p:cxnSp>
        <p:nvCxnSpPr>
          <p:cNvPr id="78" name="Straight Arrow Connector 24">
            <a:extLst>
              <a:ext uri="{FF2B5EF4-FFF2-40B4-BE49-F238E27FC236}">
                <a16:creationId xmlns:a16="http://schemas.microsoft.com/office/drawing/2014/main" id="{544DA409-F510-4FB7-9CCE-AA05BD173FB5}"/>
              </a:ext>
            </a:extLst>
          </p:cNvPr>
          <p:cNvCxnSpPr>
            <a:cxnSpLocks/>
          </p:cNvCxnSpPr>
          <p:nvPr/>
        </p:nvCxnSpPr>
        <p:spPr>
          <a:xfrm flipH="1">
            <a:off x="1378226" y="4165650"/>
            <a:ext cx="745771"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9" name="十字形 78"/>
          <p:cNvSpPr/>
          <p:nvPr/>
        </p:nvSpPr>
        <p:spPr>
          <a:xfrm rot="18851109">
            <a:off x="1623757" y="4066624"/>
            <a:ext cx="198052" cy="198052"/>
          </a:xfrm>
          <a:prstGeom prst="plus">
            <a:avLst>
              <a:gd name="adj" fmla="val 403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cxnSp>
        <p:nvCxnSpPr>
          <p:cNvPr id="80" name="Straight Connector 4">
            <a:extLst>
              <a:ext uri="{FF2B5EF4-FFF2-40B4-BE49-F238E27FC236}">
                <a16:creationId xmlns:a16="http://schemas.microsoft.com/office/drawing/2014/main" id="{3985BA27-BC43-4BA9-B2B7-D2D35FB369F4}"/>
              </a:ext>
            </a:extLst>
          </p:cNvPr>
          <p:cNvCxnSpPr>
            <a:cxnSpLocks/>
          </p:cNvCxnSpPr>
          <p:nvPr/>
        </p:nvCxnSpPr>
        <p:spPr>
          <a:xfrm>
            <a:off x="264160" y="4901518"/>
            <a:ext cx="8640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674319" y="4576090"/>
            <a:ext cx="2879477" cy="307777"/>
          </a:xfrm>
          <a:prstGeom prst="rect">
            <a:avLst/>
          </a:prstGeom>
        </p:spPr>
        <p:txBody>
          <a:bodyPr wrap="square">
            <a:spAutoFit/>
          </a:bodyPr>
          <a:lstStyle/>
          <a:p>
            <a:r>
              <a:rPr lang="zh-CN" altLang="en-US" sz="1400" b="1" dirty="0"/>
              <a:t>服务端</a:t>
            </a:r>
            <a:r>
              <a:rPr lang="en-US" altLang="zh-CN" sz="1400" b="1" dirty="0" smtClean="0">
                <a:sym typeface="Wingdings" panose="05000000000000000000" pitchFamily="2" charset="2"/>
              </a:rPr>
              <a:t>&lt;—</a:t>
            </a:r>
            <a:r>
              <a:rPr lang="en-US" altLang="zh-CN" sz="1400" b="1" dirty="0" smtClean="0"/>
              <a:t>&gt;KDS</a:t>
            </a:r>
            <a:r>
              <a:rPr lang="zh-CN" altLang="en-US" sz="1400" b="1" dirty="0" smtClean="0"/>
              <a:t>网络</a:t>
            </a:r>
            <a:r>
              <a:rPr lang="zh-CN" altLang="en-US" sz="1400" b="1" dirty="0"/>
              <a:t>不通</a:t>
            </a:r>
            <a:endParaRPr lang="zh-CN" altLang="en-US" sz="1400" dirty="0"/>
          </a:p>
        </p:txBody>
      </p:sp>
      <p:sp>
        <p:nvSpPr>
          <p:cNvPr id="82" name="Text Placeholder 3">
            <a:extLst>
              <a:ext uri="{FF2B5EF4-FFF2-40B4-BE49-F238E27FC236}">
                <a16:creationId xmlns:a16="http://schemas.microsoft.com/office/drawing/2014/main" id="{E39C802E-D80A-0F4F-8742-B469C6A7778F}"/>
              </a:ext>
            </a:extLst>
          </p:cNvPr>
          <p:cNvSpPr txBox="1">
            <a:spLocks/>
          </p:cNvSpPr>
          <p:nvPr/>
        </p:nvSpPr>
        <p:spPr>
          <a:xfrm>
            <a:off x="3553796" y="3691327"/>
            <a:ext cx="5088554" cy="228600"/>
          </a:xfrm>
          <a:prstGeom prst="rect">
            <a:avLst/>
          </a:prstGeom>
          <a:solidFill>
            <a:srgbClr val="919D9D"/>
          </a:solidFill>
        </p:spPr>
        <p:txBody>
          <a:bodyPr lIns="91440" tIns="91440" bIns="91440" anchor="ctr" anchorCtr="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zh-CN" altLang="en-US" sz="1050" b="1" dirty="0">
                <a:solidFill>
                  <a:schemeClr val="bg1"/>
                </a:solidFill>
              </a:rPr>
              <a:t>网络</a:t>
            </a:r>
            <a:r>
              <a:rPr lang="zh-CN" altLang="en-US" sz="1050" b="1" dirty="0" smtClean="0">
                <a:solidFill>
                  <a:schemeClr val="bg1"/>
                </a:solidFill>
              </a:rPr>
              <a:t>不通导致订单一直无法下到厨房</a:t>
            </a:r>
            <a:endParaRPr lang="en-US" sz="1050" b="1" dirty="0">
              <a:solidFill>
                <a:schemeClr val="bg1"/>
              </a:solidFill>
            </a:endParaRPr>
          </a:p>
        </p:txBody>
      </p:sp>
      <p:sp>
        <p:nvSpPr>
          <p:cNvPr id="83" name="Text Placeholder 14">
            <a:extLst>
              <a:ext uri="{FF2B5EF4-FFF2-40B4-BE49-F238E27FC236}">
                <a16:creationId xmlns:a16="http://schemas.microsoft.com/office/drawing/2014/main" id="{B73DE1F0-2056-F24F-BFF9-44A3212A53C3}"/>
              </a:ext>
            </a:extLst>
          </p:cNvPr>
          <p:cNvSpPr txBox="1">
            <a:spLocks/>
          </p:cNvSpPr>
          <p:nvPr/>
        </p:nvSpPr>
        <p:spPr>
          <a:xfrm>
            <a:off x="3710399" y="4125146"/>
            <a:ext cx="4287891" cy="758721"/>
          </a:xfrm>
          <a:prstGeom prst="rect">
            <a:avLst/>
          </a:prstGeom>
        </p:spPr>
        <p:txBody>
          <a:bodyPr lIns="0" tIns="0" rIns="0" bIns="0"/>
          <a:lstStyle>
            <a:lvl1pPr marL="342900" indent="-342900" algn="l" defTabSz="457200" rtl="0" eaLnBrk="1" latinLnBrk="0" hangingPunct="1">
              <a:spcBef>
                <a:spcPct val="20000"/>
              </a:spcBef>
              <a:buSzPct val="75000"/>
              <a:buFont typeface="Wingdings" panose="05000000000000000000" pitchFamily="2" charset="2"/>
              <a:buChar char="u"/>
              <a:defRPr sz="24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mn-cs"/>
              </a:defRPr>
            </a:lvl2pPr>
            <a:lvl3pPr marL="1143000" indent="-228600" algn="l" defTabSz="457200" rtl="0" eaLnBrk="1" latinLnBrk="0" hangingPunct="1">
              <a:spcBef>
                <a:spcPct val="20000"/>
              </a:spcBef>
              <a:buFont typeface="Arial" panose="020B0604020202020204" pitchFamily="34" charset="0"/>
              <a:buChar char="■"/>
              <a:defRPr sz="18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lvl="1" indent="-228600">
              <a:spcBef>
                <a:spcPts val="0"/>
              </a:spcBef>
              <a:spcAft>
                <a:spcPts val="600"/>
              </a:spcAft>
              <a:buClr>
                <a:srgbClr val="DA291C"/>
              </a:buClr>
              <a:buSzPct val="80000"/>
              <a:buFont typeface="Wingdings" panose="05000000000000000000" pitchFamily="2" charset="2"/>
              <a:buChar char="u"/>
              <a:defRPr/>
            </a:pPr>
            <a:r>
              <a:rPr lang="zh-CN" altLang="en-US" sz="1000" b="1" dirty="0" smtClean="0"/>
              <a:t>可能会出现的问题</a:t>
            </a:r>
            <a:endParaRPr lang="en-US" altLang="zh-CN" sz="1000" b="1" dirty="0" smtClean="0"/>
          </a:p>
          <a:p>
            <a:pPr marL="628650" lvl="2">
              <a:spcBef>
                <a:spcPts val="0"/>
              </a:spcBef>
              <a:spcAft>
                <a:spcPts val="600"/>
              </a:spcAft>
              <a:buClr>
                <a:srgbClr val="DA291C"/>
              </a:buClr>
              <a:buSzPct val="80000"/>
              <a:buFont typeface="Wingdings" panose="05000000000000000000" pitchFamily="2" charset="2"/>
              <a:buChar char="u"/>
              <a:defRPr/>
            </a:pPr>
            <a:r>
              <a:rPr lang="zh-CN" altLang="en-US" sz="800" dirty="0" smtClean="0"/>
              <a:t>厨房无法及时备餐。</a:t>
            </a:r>
            <a:endParaRPr lang="en-US" sz="800" dirty="0"/>
          </a:p>
        </p:txBody>
      </p:sp>
      <p:pic>
        <p:nvPicPr>
          <p:cNvPr id="84" name="图片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554" y="3860850"/>
            <a:ext cx="609600" cy="609600"/>
          </a:xfrm>
          <a:prstGeom prst="rect">
            <a:avLst/>
          </a:prstGeom>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6424" y="3936302"/>
            <a:ext cx="544746" cy="471132"/>
          </a:xfrm>
          <a:prstGeom prst="rect">
            <a:avLst/>
          </a:prstGeom>
        </p:spPr>
      </p:pic>
    </p:spTree>
    <p:extLst>
      <p:ext uri="{BB962C8B-B14F-4D97-AF65-F5344CB8AC3E}">
        <p14:creationId xmlns:p14="http://schemas.microsoft.com/office/powerpoint/2010/main" val="414103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6">
            <a:extLst>
              <a:ext uri="{FF2B5EF4-FFF2-40B4-BE49-F238E27FC236}">
                <a16:creationId xmlns:a16="http://schemas.microsoft.com/office/drawing/2014/main" id="{BD136067-DB28-C14A-8571-BF5AFEC2C5A2}"/>
              </a:ext>
            </a:extLst>
          </p:cNvPr>
          <p:cNvSpPr>
            <a:spLocks/>
          </p:cNvSpPr>
          <p:nvPr/>
        </p:nvSpPr>
        <p:spPr bwMode="auto">
          <a:xfrm>
            <a:off x="6503438" y="976429"/>
            <a:ext cx="1304369" cy="348787"/>
          </a:xfrm>
          <a:prstGeom prst="rect">
            <a:avLst/>
          </a:prstGeom>
          <a:solidFill>
            <a:srgbClr val="C00000"/>
          </a:solidFill>
          <a:ln w="9525">
            <a:noFill/>
            <a:round/>
            <a:headEnd/>
            <a:tailEnd/>
          </a:ln>
        </p:spPr>
        <p:txBody>
          <a:bodyPr vert="horz" wrap="square" lIns="91440" tIns="45720" rIns="91440" bIns="45720" numCol="1" anchor="t" anchorCtr="0" compatLnSpc="1">
            <a:prstTxWarp prst="textNoShape">
              <a:avLst/>
            </a:prstTxWarp>
          </a:bodyPr>
          <a:lstStyle/>
          <a:p>
            <a:endParaRPr lang="en-US" altLang="zh-CN" sz="1000" b="1" dirty="0">
              <a:solidFill>
                <a:schemeClr val="bg1"/>
              </a:solidFill>
              <a:latin typeface="+mn-ea"/>
            </a:endParaRPr>
          </a:p>
        </p:txBody>
      </p:sp>
      <p:sp>
        <p:nvSpPr>
          <p:cNvPr id="2" name="标题 1"/>
          <p:cNvSpPr>
            <a:spLocks noGrp="1"/>
          </p:cNvSpPr>
          <p:nvPr>
            <p:ph type="title"/>
          </p:nvPr>
        </p:nvSpPr>
        <p:spPr/>
        <p:txBody>
          <a:bodyPr/>
          <a:lstStyle/>
          <a:p>
            <a:r>
              <a:rPr lang="zh-CN" altLang="en-US" dirty="0" smtClean="0"/>
              <a:t>异常下单</a:t>
            </a:r>
            <a:r>
              <a:rPr lang="en-US" altLang="zh-CN" dirty="0" smtClean="0"/>
              <a:t>-</a:t>
            </a:r>
            <a:r>
              <a:rPr lang="zh-CN" altLang="en-US" dirty="0" smtClean="0"/>
              <a:t>终端无法连接服务端</a:t>
            </a:r>
            <a:endParaRPr lang="en-US" dirty="0"/>
          </a:p>
        </p:txBody>
      </p:sp>
      <p:grpSp>
        <p:nvGrpSpPr>
          <p:cNvPr id="9" name="组合 8"/>
          <p:cNvGrpSpPr/>
          <p:nvPr/>
        </p:nvGrpSpPr>
        <p:grpSpPr>
          <a:xfrm>
            <a:off x="95250" y="1325216"/>
            <a:ext cx="5040000" cy="3165256"/>
            <a:chOff x="0" y="894329"/>
            <a:chExt cx="5040000" cy="3165256"/>
          </a:xfrm>
        </p:grpSpPr>
        <p:sp>
          <p:nvSpPr>
            <p:cNvPr id="5" name="TextBox 63">
              <a:extLst>
                <a:ext uri="{FF2B5EF4-FFF2-40B4-BE49-F238E27FC236}">
                  <a16:creationId xmlns:a16="http://schemas.microsoft.com/office/drawing/2014/main" id="{38B796C6-27FA-4F02-BD03-63E333F891A3}"/>
                </a:ext>
              </a:extLst>
            </p:cNvPr>
            <p:cNvSpPr txBox="1"/>
            <p:nvPr/>
          </p:nvSpPr>
          <p:spPr>
            <a:xfrm>
              <a:off x="0" y="999121"/>
              <a:ext cx="530915" cy="230832"/>
            </a:xfrm>
            <a:prstGeom prst="rect">
              <a:avLst/>
            </a:prstGeom>
            <a:solidFill>
              <a:schemeClr val="bg1">
                <a:lumMod val="85000"/>
              </a:schemeClr>
            </a:solidFill>
          </p:spPr>
          <p:txBody>
            <a:bodyPr wrap="none" rtlCol="0">
              <a:spAutoFit/>
            </a:bodyPr>
            <a:lstStyle/>
            <a:p>
              <a:r>
                <a:rPr lang="zh-CN" altLang="en-US" sz="900" b="1" dirty="0">
                  <a:latin typeface="微软雅黑" pitchFamily="34" charset="-122"/>
                  <a:ea typeface="微软雅黑" pitchFamily="34" charset="-122"/>
                </a:rPr>
                <a:t>总部端</a:t>
              </a:r>
            </a:p>
          </p:txBody>
        </p:sp>
        <p:cxnSp>
          <p:nvCxnSpPr>
            <p:cNvPr id="4" name="Straight Connector 4">
              <a:extLst>
                <a:ext uri="{FF2B5EF4-FFF2-40B4-BE49-F238E27FC236}">
                  <a16:creationId xmlns:a16="http://schemas.microsoft.com/office/drawing/2014/main" id="{3985BA27-BC43-4BA9-B2B7-D2D35FB369F4}"/>
                </a:ext>
              </a:extLst>
            </p:cNvPr>
            <p:cNvCxnSpPr>
              <a:cxnSpLocks/>
            </p:cNvCxnSpPr>
            <p:nvPr/>
          </p:nvCxnSpPr>
          <p:spPr>
            <a:xfrm>
              <a:off x="0" y="2504702"/>
              <a:ext cx="5040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TextBox 63">
              <a:extLst>
                <a:ext uri="{FF2B5EF4-FFF2-40B4-BE49-F238E27FC236}">
                  <a16:creationId xmlns:a16="http://schemas.microsoft.com/office/drawing/2014/main" id="{51727318-B455-4563-8399-1F712D30665B}"/>
                </a:ext>
              </a:extLst>
            </p:cNvPr>
            <p:cNvSpPr txBox="1"/>
            <p:nvPr/>
          </p:nvSpPr>
          <p:spPr>
            <a:xfrm>
              <a:off x="0" y="3728169"/>
              <a:ext cx="530915" cy="230832"/>
            </a:xfrm>
            <a:prstGeom prst="rect">
              <a:avLst/>
            </a:prstGeom>
            <a:solidFill>
              <a:schemeClr val="bg1">
                <a:lumMod val="85000"/>
              </a:schemeClr>
            </a:solidFill>
          </p:spPr>
          <p:txBody>
            <a:bodyPr wrap="none" rtlCol="0">
              <a:spAutoFit/>
            </a:bodyPr>
            <a:lstStyle/>
            <a:p>
              <a:r>
                <a:rPr lang="zh-CN" altLang="en-US" sz="900" b="1" dirty="0">
                  <a:latin typeface="微软雅黑" pitchFamily="34" charset="-122"/>
                  <a:ea typeface="微软雅黑" pitchFamily="34" charset="-122"/>
                </a:rPr>
                <a:t>餐厅端</a:t>
              </a:r>
            </a:p>
          </p:txBody>
        </p:sp>
        <p:sp>
          <p:nvSpPr>
            <p:cNvPr id="7"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41413" y="1998436"/>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MPOS </a:t>
              </a:r>
              <a:r>
                <a:rPr lang="zh-CN" altLang="en-US" sz="900" dirty="0"/>
                <a:t>终端</a:t>
              </a:r>
            </a:p>
          </p:txBody>
        </p:sp>
        <p:sp>
          <p:nvSpPr>
            <p:cNvPr id="8"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1908436"/>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a:solidFill>
                    <a:srgbClr val="C00000"/>
                  </a:solidFill>
                </a:rPr>
                <a:t>总部</a:t>
              </a:r>
              <a:r>
                <a:rPr lang="zh-CN" altLang="en-US" sz="900" dirty="0" smtClean="0">
                  <a:solidFill>
                    <a:srgbClr val="C00000"/>
                  </a:solidFill>
                </a:rPr>
                <a:t>端</a:t>
              </a:r>
              <a:endParaRPr lang="en-US" altLang="zh-CN" sz="900" dirty="0" smtClean="0">
                <a:solidFill>
                  <a:srgbClr val="C00000"/>
                </a:solidFill>
              </a:endParaRPr>
            </a:p>
          </p:txBody>
        </p:sp>
        <p:cxnSp>
          <p:nvCxnSpPr>
            <p:cNvPr id="22" name="Straight Arrow Connector 24">
              <a:extLst>
                <a:ext uri="{FF2B5EF4-FFF2-40B4-BE49-F238E27FC236}">
                  <a16:creationId xmlns:a16="http://schemas.microsoft.com/office/drawing/2014/main" id="{544DA409-F510-4FB7-9CCE-AA05BD173FB5}"/>
                </a:ext>
              </a:extLst>
            </p:cNvPr>
            <p:cNvCxnSpPr>
              <a:cxnSpLocks/>
              <a:stCxn id="8" idx="1"/>
              <a:endCxn id="7" idx="3"/>
            </p:cNvCxnSpPr>
            <p:nvPr/>
          </p:nvCxnSpPr>
          <p:spPr>
            <a:xfrm flipH="1">
              <a:off x="1121413" y="2124436"/>
              <a:ext cx="992637"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3" name="十字形 12"/>
            <p:cNvSpPr/>
            <p:nvPr/>
          </p:nvSpPr>
          <p:spPr>
            <a:xfrm rot="18851109">
              <a:off x="1544214" y="2026739"/>
              <a:ext cx="198052" cy="198052"/>
            </a:xfrm>
            <a:prstGeom prst="plus">
              <a:avLst>
                <a:gd name="adj" fmla="val 403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38"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2791309"/>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餐厅端</a:t>
              </a:r>
              <a:endParaRPr lang="en-US" altLang="zh-CN" sz="900" dirty="0" smtClean="0">
                <a:solidFill>
                  <a:srgbClr val="C00000"/>
                </a:solidFill>
              </a:endParaRPr>
            </a:p>
          </p:txBody>
        </p:sp>
        <p:sp>
          <p:nvSpPr>
            <p:cNvPr id="39"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3627585"/>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solidFill>
                    <a:srgbClr val="C00000"/>
                  </a:solidFill>
                </a:rPr>
                <a:t>KDS</a:t>
              </a:r>
            </a:p>
          </p:txBody>
        </p:sp>
        <p:sp>
          <p:nvSpPr>
            <p:cNvPr id="41"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3638050" y="1998419"/>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Order Center</a:t>
              </a:r>
              <a:endParaRPr lang="zh-CN" altLang="en-US" sz="900" dirty="0"/>
            </a:p>
          </p:txBody>
        </p:sp>
        <p:cxnSp>
          <p:nvCxnSpPr>
            <p:cNvPr id="45" name="Straight Arrow Connector 24">
              <a:extLst>
                <a:ext uri="{FF2B5EF4-FFF2-40B4-BE49-F238E27FC236}">
                  <a16:creationId xmlns:a16="http://schemas.microsoft.com/office/drawing/2014/main" id="{544DA409-F510-4FB7-9CCE-AA05BD173FB5}"/>
                </a:ext>
              </a:extLst>
            </p:cNvPr>
            <p:cNvCxnSpPr>
              <a:cxnSpLocks/>
              <a:stCxn id="38" idx="0"/>
              <a:endCxn id="8" idx="2"/>
            </p:cNvCxnSpPr>
            <p:nvPr/>
          </p:nvCxnSpPr>
          <p:spPr>
            <a:xfrm flipV="1">
              <a:off x="2654050" y="2340436"/>
              <a:ext cx="0" cy="450873"/>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24">
              <a:extLst>
                <a:ext uri="{FF2B5EF4-FFF2-40B4-BE49-F238E27FC236}">
                  <a16:creationId xmlns:a16="http://schemas.microsoft.com/office/drawing/2014/main" id="{544DA409-F510-4FB7-9CCE-AA05BD173FB5}"/>
                </a:ext>
              </a:extLst>
            </p:cNvPr>
            <p:cNvCxnSpPr>
              <a:cxnSpLocks/>
              <a:stCxn id="39" idx="0"/>
              <a:endCxn id="38" idx="2"/>
            </p:cNvCxnSpPr>
            <p:nvPr/>
          </p:nvCxnSpPr>
          <p:spPr>
            <a:xfrm flipV="1">
              <a:off x="2654050" y="3223309"/>
              <a:ext cx="0" cy="404276"/>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4"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3638050" y="3052847"/>
              <a:ext cx="1080000" cy="440641"/>
            </a:xfrm>
            <a:prstGeom prst="rect">
              <a:avLst/>
            </a:prstGeom>
            <a:solidFill>
              <a:srgbClr val="F78E1E"/>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银二代备份下单渠道</a:t>
              </a:r>
              <a:endParaRPr lang="en-US" altLang="zh-CN" sz="900" dirty="0" smtClean="0">
                <a:solidFill>
                  <a:srgbClr val="C00000"/>
                </a:solidFill>
              </a:endParaRPr>
            </a:p>
          </p:txBody>
        </p:sp>
        <p:cxnSp>
          <p:nvCxnSpPr>
            <p:cNvPr id="55" name="Straight Arrow Connector 24">
              <a:extLst>
                <a:ext uri="{FF2B5EF4-FFF2-40B4-BE49-F238E27FC236}">
                  <a16:creationId xmlns:a16="http://schemas.microsoft.com/office/drawing/2014/main" id="{544DA409-F510-4FB7-9CCE-AA05BD173FB5}"/>
                </a:ext>
              </a:extLst>
            </p:cNvPr>
            <p:cNvCxnSpPr>
              <a:cxnSpLocks/>
              <a:stCxn id="54" idx="0"/>
              <a:endCxn id="41" idx="2"/>
            </p:cNvCxnSpPr>
            <p:nvPr/>
          </p:nvCxnSpPr>
          <p:spPr>
            <a:xfrm flipV="1">
              <a:off x="4178050" y="2250419"/>
              <a:ext cx="0" cy="802428"/>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24">
              <a:extLst>
                <a:ext uri="{FF2B5EF4-FFF2-40B4-BE49-F238E27FC236}">
                  <a16:creationId xmlns:a16="http://schemas.microsoft.com/office/drawing/2014/main" id="{544DA409-F510-4FB7-9CCE-AA05BD173FB5}"/>
                </a:ext>
              </a:extLst>
            </p:cNvPr>
            <p:cNvCxnSpPr>
              <a:cxnSpLocks/>
              <a:stCxn id="38" idx="3"/>
              <a:endCxn id="54" idx="1"/>
            </p:cNvCxnSpPr>
            <p:nvPr/>
          </p:nvCxnSpPr>
          <p:spPr>
            <a:xfrm>
              <a:off x="3194050" y="3007309"/>
              <a:ext cx="444000" cy="265859"/>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4096306" y="2557928"/>
              <a:ext cx="354584" cy="246221"/>
            </a:xfrm>
            <a:prstGeom prst="rect">
              <a:avLst/>
            </a:prstGeom>
          </p:spPr>
          <p:txBody>
            <a:bodyPr wrap="none">
              <a:spAutoFit/>
            </a:bodyPr>
            <a:lstStyle/>
            <a:p>
              <a:r>
                <a:rPr lang="en-US" altLang="zh-CN" sz="1000" dirty="0" smtClean="0"/>
                <a:t>4G</a:t>
              </a:r>
              <a:endParaRPr lang="zh-CN" altLang="en-US" sz="1000" dirty="0"/>
            </a:p>
          </p:txBody>
        </p:sp>
        <p:sp>
          <p:nvSpPr>
            <p:cNvPr id="63" name="矩形 62"/>
            <p:cNvSpPr/>
            <p:nvPr/>
          </p:nvSpPr>
          <p:spPr>
            <a:xfrm>
              <a:off x="3161231" y="3170234"/>
              <a:ext cx="441146" cy="400110"/>
            </a:xfrm>
            <a:prstGeom prst="rect">
              <a:avLst/>
            </a:prstGeom>
          </p:spPr>
          <p:txBody>
            <a:bodyPr wrap="none">
              <a:spAutoFit/>
            </a:bodyPr>
            <a:lstStyle/>
            <a:p>
              <a:r>
                <a:rPr lang="zh-CN" altLang="en-US" sz="1000" dirty="0" smtClean="0"/>
                <a:t>餐厅</a:t>
              </a:r>
              <a:endParaRPr lang="en-US" altLang="zh-CN" sz="1000" dirty="0" smtClean="0"/>
            </a:p>
            <a:p>
              <a:r>
                <a:rPr lang="zh-CN" altLang="en-US" sz="1000" dirty="0" smtClean="0"/>
                <a:t>网络</a:t>
              </a:r>
              <a:endParaRPr lang="zh-CN" altLang="en-US" sz="1000" dirty="0"/>
            </a:p>
          </p:txBody>
        </p:sp>
        <p:cxnSp>
          <p:nvCxnSpPr>
            <p:cNvPr id="29" name="Straight Arrow Connector 24">
              <a:extLst>
                <a:ext uri="{FF2B5EF4-FFF2-40B4-BE49-F238E27FC236}">
                  <a16:creationId xmlns:a16="http://schemas.microsoft.com/office/drawing/2014/main" id="{544DA409-F510-4FB7-9CCE-AA05BD173FB5}"/>
                </a:ext>
              </a:extLst>
            </p:cNvPr>
            <p:cNvCxnSpPr>
              <a:cxnSpLocks/>
              <a:stCxn id="41" idx="1"/>
              <a:endCxn id="8" idx="3"/>
            </p:cNvCxnSpPr>
            <p:nvPr/>
          </p:nvCxnSpPr>
          <p:spPr>
            <a:xfrm flipH="1">
              <a:off x="3194050" y="2124419"/>
              <a:ext cx="444000" cy="1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5"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4855" y="2902875"/>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Counter</a:t>
              </a:r>
              <a:r>
                <a:rPr lang="zh-CN" altLang="en-US" sz="900" dirty="0" smtClean="0"/>
                <a:t>终端</a:t>
              </a:r>
              <a:endParaRPr lang="zh-CN" altLang="en-US" sz="900" dirty="0"/>
            </a:p>
          </p:txBody>
        </p:sp>
        <p:cxnSp>
          <p:nvCxnSpPr>
            <p:cNvPr id="36" name="Straight Arrow Connector 24">
              <a:extLst>
                <a:ext uri="{FF2B5EF4-FFF2-40B4-BE49-F238E27FC236}">
                  <a16:creationId xmlns:a16="http://schemas.microsoft.com/office/drawing/2014/main" id="{544DA409-F510-4FB7-9CCE-AA05BD173FB5}"/>
                </a:ext>
              </a:extLst>
            </p:cNvPr>
            <p:cNvCxnSpPr>
              <a:cxnSpLocks/>
              <a:endCxn id="35" idx="3"/>
            </p:cNvCxnSpPr>
            <p:nvPr/>
          </p:nvCxnSpPr>
          <p:spPr>
            <a:xfrm flipH="1">
              <a:off x="1104855" y="3028875"/>
              <a:ext cx="992637"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7" name="十字形 36"/>
            <p:cNvSpPr/>
            <p:nvPr/>
          </p:nvSpPr>
          <p:spPr>
            <a:xfrm rot="18851109">
              <a:off x="1527656" y="2931178"/>
              <a:ext cx="198052" cy="198052"/>
            </a:xfrm>
            <a:prstGeom prst="plus">
              <a:avLst>
                <a:gd name="adj" fmla="val 403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31"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1161148" y="1195748"/>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t>扫码点餐应用</a:t>
              </a:r>
              <a:endParaRPr lang="zh-CN" altLang="en-US" sz="900" dirty="0"/>
            </a:p>
          </p:txBody>
        </p:sp>
        <p:cxnSp>
          <p:nvCxnSpPr>
            <p:cNvPr id="32" name="Straight Arrow Connector 24">
              <a:extLst>
                <a:ext uri="{FF2B5EF4-FFF2-40B4-BE49-F238E27FC236}">
                  <a16:creationId xmlns:a16="http://schemas.microsoft.com/office/drawing/2014/main" id="{544DA409-F510-4FB7-9CCE-AA05BD173FB5}"/>
                </a:ext>
              </a:extLst>
            </p:cNvPr>
            <p:cNvCxnSpPr>
              <a:cxnSpLocks/>
              <a:endCxn id="31" idx="2"/>
            </p:cNvCxnSpPr>
            <p:nvPr/>
          </p:nvCxnSpPr>
          <p:spPr>
            <a:xfrm flipH="1" flipV="1">
              <a:off x="1701148" y="1447748"/>
              <a:ext cx="952902" cy="460688"/>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4"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636369" y="1331239"/>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Order Center</a:t>
              </a:r>
              <a:endParaRPr lang="zh-CN" altLang="en-US" sz="900" dirty="0"/>
            </a:p>
          </p:txBody>
        </p:sp>
        <p:sp>
          <p:nvSpPr>
            <p:cNvPr id="46"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611469" y="894329"/>
              <a:ext cx="1143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t>外带、外送等渠道</a:t>
              </a:r>
              <a:endParaRPr lang="zh-CN" altLang="en-US" sz="900" dirty="0"/>
            </a:p>
          </p:txBody>
        </p:sp>
        <p:cxnSp>
          <p:nvCxnSpPr>
            <p:cNvPr id="47" name="Straight Arrow Connector 24">
              <a:extLst>
                <a:ext uri="{FF2B5EF4-FFF2-40B4-BE49-F238E27FC236}">
                  <a16:creationId xmlns:a16="http://schemas.microsoft.com/office/drawing/2014/main" id="{544DA409-F510-4FB7-9CCE-AA05BD173FB5}"/>
                </a:ext>
              </a:extLst>
            </p:cNvPr>
            <p:cNvCxnSpPr>
              <a:cxnSpLocks/>
              <a:stCxn id="44" idx="0"/>
              <a:endCxn id="46" idx="2"/>
            </p:cNvCxnSpPr>
            <p:nvPr/>
          </p:nvCxnSpPr>
          <p:spPr>
            <a:xfrm flipV="1">
              <a:off x="3176369" y="1146329"/>
              <a:ext cx="6600" cy="18491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2830698" y="1704146"/>
              <a:ext cx="441146" cy="246221"/>
            </a:xfrm>
            <a:prstGeom prst="rect">
              <a:avLst/>
            </a:prstGeom>
          </p:spPr>
          <p:txBody>
            <a:bodyPr wrap="none">
              <a:spAutoFit/>
            </a:bodyPr>
            <a:lstStyle/>
            <a:p>
              <a:r>
                <a:rPr lang="zh-CN" altLang="en-US" sz="1000" dirty="0" smtClean="0"/>
                <a:t>下单</a:t>
              </a:r>
              <a:endParaRPr lang="zh-CN" altLang="en-US" sz="1000" dirty="0"/>
            </a:p>
          </p:txBody>
        </p:sp>
        <p:sp>
          <p:nvSpPr>
            <p:cNvPr id="50" name="矩形 49"/>
            <p:cNvSpPr/>
            <p:nvPr/>
          </p:nvSpPr>
          <p:spPr>
            <a:xfrm>
              <a:off x="3108580" y="2144628"/>
              <a:ext cx="569387" cy="246221"/>
            </a:xfrm>
            <a:prstGeom prst="rect">
              <a:avLst/>
            </a:prstGeom>
          </p:spPr>
          <p:txBody>
            <a:bodyPr wrap="none">
              <a:spAutoFit/>
            </a:bodyPr>
            <a:lstStyle/>
            <a:p>
              <a:r>
                <a:rPr lang="zh-CN" altLang="en-US" sz="1000" dirty="0" smtClean="0"/>
                <a:t>异常单</a:t>
              </a:r>
              <a:endParaRPr lang="zh-CN" altLang="en-US" sz="1000" dirty="0"/>
            </a:p>
          </p:txBody>
        </p:sp>
        <p:sp>
          <p:nvSpPr>
            <p:cNvPr id="51" name="矩形 50"/>
            <p:cNvSpPr/>
            <p:nvPr/>
          </p:nvSpPr>
          <p:spPr>
            <a:xfrm>
              <a:off x="1777926" y="1655519"/>
              <a:ext cx="441146" cy="246221"/>
            </a:xfrm>
            <a:prstGeom prst="rect">
              <a:avLst/>
            </a:prstGeom>
          </p:spPr>
          <p:txBody>
            <a:bodyPr wrap="none">
              <a:spAutoFit/>
            </a:bodyPr>
            <a:lstStyle/>
            <a:p>
              <a:r>
                <a:rPr lang="zh-CN" altLang="en-US" sz="1000" dirty="0" smtClean="0"/>
                <a:t>下单</a:t>
              </a:r>
              <a:endParaRPr lang="zh-CN" altLang="en-US" sz="1000" dirty="0"/>
            </a:p>
          </p:txBody>
        </p:sp>
        <p:sp>
          <p:nvSpPr>
            <p:cNvPr id="52" name="矩形 51"/>
            <p:cNvSpPr/>
            <p:nvPr/>
          </p:nvSpPr>
          <p:spPr>
            <a:xfrm>
              <a:off x="1370334" y="1904036"/>
              <a:ext cx="441146" cy="246221"/>
            </a:xfrm>
            <a:prstGeom prst="rect">
              <a:avLst/>
            </a:prstGeom>
          </p:spPr>
          <p:txBody>
            <a:bodyPr wrap="none">
              <a:spAutoFit/>
            </a:bodyPr>
            <a:lstStyle/>
            <a:p>
              <a:r>
                <a:rPr lang="zh-CN" altLang="en-US" sz="1000" dirty="0" smtClean="0"/>
                <a:t>下单</a:t>
              </a:r>
              <a:endParaRPr lang="zh-CN" altLang="en-US" sz="1000" dirty="0"/>
            </a:p>
          </p:txBody>
        </p:sp>
        <p:cxnSp>
          <p:nvCxnSpPr>
            <p:cNvPr id="53" name="Straight Arrow Connector 24">
              <a:extLst>
                <a:ext uri="{FF2B5EF4-FFF2-40B4-BE49-F238E27FC236}">
                  <a16:creationId xmlns:a16="http://schemas.microsoft.com/office/drawing/2014/main" id="{544DA409-F510-4FB7-9CCE-AA05BD173FB5}"/>
                </a:ext>
              </a:extLst>
            </p:cNvPr>
            <p:cNvCxnSpPr>
              <a:cxnSpLocks/>
            </p:cNvCxnSpPr>
            <p:nvPr/>
          </p:nvCxnSpPr>
          <p:spPr>
            <a:xfrm flipV="1">
              <a:off x="2654050" y="1583239"/>
              <a:ext cx="522319" cy="32519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601625" y="967139"/>
            <a:ext cx="1107996" cy="369332"/>
          </a:xfrm>
          <a:prstGeom prst="rect">
            <a:avLst/>
          </a:prstGeom>
        </p:spPr>
        <p:txBody>
          <a:bodyPr wrap="none">
            <a:spAutoFit/>
          </a:bodyPr>
          <a:lstStyle/>
          <a:p>
            <a:r>
              <a:rPr lang="zh-CN" altLang="en-US" dirty="0">
                <a:solidFill>
                  <a:schemeClr val="bg1"/>
                </a:solidFill>
              </a:rPr>
              <a:t>解决思路</a:t>
            </a:r>
          </a:p>
        </p:txBody>
      </p:sp>
      <p:sp>
        <p:nvSpPr>
          <p:cNvPr id="56" name="Freeform 6">
            <a:extLst>
              <a:ext uri="{FF2B5EF4-FFF2-40B4-BE49-F238E27FC236}">
                <a16:creationId xmlns:a16="http://schemas.microsoft.com/office/drawing/2014/main" id="{C78A46E7-4E8D-3746-A3D4-93BA538F6BBD}"/>
              </a:ext>
            </a:extLst>
          </p:cNvPr>
          <p:cNvSpPr>
            <a:spLocks/>
          </p:cNvSpPr>
          <p:nvPr/>
        </p:nvSpPr>
        <p:spPr bwMode="auto">
          <a:xfrm>
            <a:off x="5197032" y="2155972"/>
            <a:ext cx="1896540" cy="1785117"/>
          </a:xfrm>
          <a:prstGeom prst="rect">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r>
              <a:rPr lang="zh-CN" altLang="en-US" sz="1000" b="1" dirty="0">
                <a:solidFill>
                  <a:schemeClr val="bg1"/>
                </a:solidFill>
                <a:latin typeface="+mn-ea"/>
              </a:rPr>
              <a:t>终端</a:t>
            </a:r>
            <a:r>
              <a:rPr lang="zh-CN" altLang="en-US" sz="1000" b="1" dirty="0" smtClean="0">
                <a:solidFill>
                  <a:schemeClr val="bg1"/>
                </a:solidFill>
                <a:latin typeface="+mn-ea"/>
              </a:rPr>
              <a:t>增加“重试”按钮和“叫制”按钮，</a:t>
            </a:r>
            <a:r>
              <a:rPr lang="zh-CN" altLang="en-US" sz="1000" b="1" dirty="0">
                <a:solidFill>
                  <a:schemeClr val="bg1"/>
                </a:solidFill>
                <a:latin typeface="+mn-ea"/>
              </a:rPr>
              <a:t>由操作员自行决定</a:t>
            </a:r>
            <a:r>
              <a:rPr lang="zh-CN" altLang="en-US" sz="1000" b="1" dirty="0" smtClean="0">
                <a:solidFill>
                  <a:schemeClr val="bg1"/>
                </a:solidFill>
                <a:latin typeface="+mn-ea"/>
              </a:rPr>
              <a:t>：</a:t>
            </a:r>
            <a:endParaRPr lang="en-US" altLang="zh-CN" sz="1000" b="1" dirty="0" smtClean="0">
              <a:solidFill>
                <a:schemeClr val="bg1"/>
              </a:solidFill>
              <a:latin typeface="+mn-ea"/>
            </a:endParaRPr>
          </a:p>
          <a:p>
            <a:r>
              <a:rPr lang="en-US" sz="1000" b="1" dirty="0" smtClean="0">
                <a:solidFill>
                  <a:schemeClr val="bg1"/>
                </a:solidFill>
                <a:latin typeface="+mn-ea"/>
              </a:rPr>
              <a:t>1.</a:t>
            </a:r>
            <a:r>
              <a:rPr lang="zh-CN" altLang="en-US" sz="1000" b="1" dirty="0">
                <a:solidFill>
                  <a:schemeClr val="bg1"/>
                </a:solidFill>
                <a:latin typeface="+mn-ea"/>
              </a:rPr>
              <a:t>继续重试提交订单（点击重试后，终端再一次向服务端提交订单，如果提交失败仍然弹出这两个按钮）</a:t>
            </a:r>
            <a:r>
              <a:rPr lang="zh-CN" altLang="en-US" sz="1000" b="1" dirty="0" smtClean="0">
                <a:solidFill>
                  <a:schemeClr val="bg1"/>
                </a:solidFill>
                <a:latin typeface="+mn-ea"/>
              </a:rPr>
              <a:t>；</a:t>
            </a:r>
            <a:endParaRPr lang="en-US" altLang="zh-CN" sz="1000" b="1" dirty="0" smtClean="0">
              <a:solidFill>
                <a:schemeClr val="bg1"/>
              </a:solidFill>
              <a:latin typeface="+mn-ea"/>
            </a:endParaRPr>
          </a:p>
          <a:p>
            <a:r>
              <a:rPr lang="en-US" altLang="zh-CN" sz="1000" b="1" dirty="0" smtClean="0">
                <a:solidFill>
                  <a:schemeClr val="bg1"/>
                </a:solidFill>
                <a:latin typeface="+mn-ea"/>
              </a:rPr>
              <a:t>2.</a:t>
            </a:r>
            <a:r>
              <a:rPr lang="zh-CN" altLang="en-US" sz="1000" b="1" dirty="0" smtClean="0">
                <a:solidFill>
                  <a:schemeClr val="bg1"/>
                </a:solidFill>
                <a:latin typeface="+mn-ea"/>
              </a:rPr>
              <a:t>点击叫制（打印小票，小票规则见后面介绍），修改订单</a:t>
            </a:r>
            <a:r>
              <a:rPr lang="zh-CN" altLang="en-US" sz="1000" b="1" dirty="0">
                <a:solidFill>
                  <a:schemeClr val="bg1"/>
                </a:solidFill>
                <a:latin typeface="+mn-ea"/>
              </a:rPr>
              <a:t>“</a:t>
            </a:r>
            <a:r>
              <a:rPr lang="en-US" altLang="zh-CN" sz="1000" b="1" dirty="0">
                <a:solidFill>
                  <a:schemeClr val="bg1"/>
                </a:solidFill>
                <a:latin typeface="+mn-ea"/>
              </a:rPr>
              <a:t>KDS</a:t>
            </a:r>
            <a:r>
              <a:rPr lang="zh-CN" altLang="en-US" sz="1000" b="1" dirty="0">
                <a:solidFill>
                  <a:schemeClr val="bg1"/>
                </a:solidFill>
                <a:latin typeface="+mn-ea"/>
              </a:rPr>
              <a:t>以异常单打印</a:t>
            </a:r>
            <a:r>
              <a:rPr lang="zh-CN" altLang="en-US" sz="1000" b="1" dirty="0" smtClean="0">
                <a:solidFill>
                  <a:schemeClr val="bg1"/>
                </a:solidFill>
                <a:latin typeface="+mn-ea"/>
              </a:rPr>
              <a:t>”属性为</a:t>
            </a:r>
            <a:r>
              <a:rPr lang="en-US" altLang="zh-CN" sz="1000" b="1" dirty="0" smtClean="0">
                <a:solidFill>
                  <a:schemeClr val="bg1"/>
                </a:solidFill>
                <a:latin typeface="+mn-ea"/>
              </a:rPr>
              <a:t>1</a:t>
            </a:r>
            <a:r>
              <a:rPr lang="zh-CN" altLang="en-US" sz="1000" b="1" dirty="0" smtClean="0">
                <a:solidFill>
                  <a:schemeClr val="bg1"/>
                </a:solidFill>
                <a:latin typeface="+mn-ea"/>
              </a:rPr>
              <a:t>，表示已经打印小票。终端后台持续像服务端提交订单。</a:t>
            </a:r>
            <a:endParaRPr lang="en-US" altLang="zh-CN" sz="1000" b="1" dirty="0">
              <a:solidFill>
                <a:schemeClr val="bg1"/>
              </a:solidFill>
              <a:latin typeface="+mn-ea"/>
            </a:endParaRPr>
          </a:p>
          <a:p>
            <a:endParaRPr lang="en-US" sz="1000" b="1" dirty="0">
              <a:solidFill>
                <a:schemeClr val="bg1"/>
              </a:solidFill>
              <a:latin typeface="+mn-ea"/>
            </a:endParaRPr>
          </a:p>
        </p:txBody>
      </p:sp>
      <p:sp>
        <p:nvSpPr>
          <p:cNvPr id="57" name="Freeform 6">
            <a:extLst>
              <a:ext uri="{FF2B5EF4-FFF2-40B4-BE49-F238E27FC236}">
                <a16:creationId xmlns:a16="http://schemas.microsoft.com/office/drawing/2014/main" id="{C78A46E7-4E8D-3746-A3D4-93BA538F6BBD}"/>
              </a:ext>
            </a:extLst>
          </p:cNvPr>
          <p:cNvSpPr>
            <a:spLocks/>
          </p:cNvSpPr>
          <p:nvPr/>
        </p:nvSpPr>
        <p:spPr bwMode="auto">
          <a:xfrm>
            <a:off x="7229505" y="2139258"/>
            <a:ext cx="1896540" cy="1785117"/>
          </a:xfrm>
          <a:prstGeom prst="rect">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r>
              <a:rPr lang="zh-CN" altLang="en-US" sz="1000" b="1" dirty="0">
                <a:solidFill>
                  <a:schemeClr val="bg1"/>
                </a:solidFill>
                <a:latin typeface="+mn-ea"/>
              </a:rPr>
              <a:t>终端</a:t>
            </a:r>
            <a:r>
              <a:rPr lang="zh-CN" altLang="en-US" sz="1000" b="1" dirty="0" smtClean="0">
                <a:solidFill>
                  <a:schemeClr val="bg1"/>
                </a:solidFill>
                <a:latin typeface="+mn-ea"/>
              </a:rPr>
              <a:t>增加</a:t>
            </a:r>
            <a:r>
              <a:rPr lang="zh-CN" altLang="en-US" sz="1200" b="1" dirty="0" smtClean="0">
                <a:solidFill>
                  <a:schemeClr val="bg1"/>
                </a:solidFill>
                <a:latin typeface="+mn-ea"/>
              </a:rPr>
              <a:t>“</a:t>
            </a:r>
            <a:r>
              <a:rPr lang="zh-CN" altLang="en-US" sz="1200" b="1" dirty="0">
                <a:solidFill>
                  <a:schemeClr val="bg1"/>
                </a:solidFill>
                <a:latin typeface="+mn-ea"/>
              </a:rPr>
              <a:t>重试</a:t>
            </a:r>
            <a:r>
              <a:rPr lang="zh-CN" altLang="en-US" sz="1200" b="1" dirty="0" smtClean="0">
                <a:solidFill>
                  <a:schemeClr val="bg1"/>
                </a:solidFill>
                <a:latin typeface="+mn-ea"/>
              </a:rPr>
              <a:t>” </a:t>
            </a:r>
            <a:r>
              <a:rPr lang="zh-CN" altLang="en-US" sz="1000" b="1" dirty="0" smtClean="0">
                <a:solidFill>
                  <a:schemeClr val="bg1"/>
                </a:solidFill>
                <a:latin typeface="+mn-ea"/>
              </a:rPr>
              <a:t>按钮和</a:t>
            </a:r>
            <a:r>
              <a:rPr lang="zh-CN" altLang="en-US" sz="1200" b="1" dirty="0">
                <a:solidFill>
                  <a:schemeClr val="bg1"/>
                </a:solidFill>
                <a:latin typeface="+mn-ea"/>
              </a:rPr>
              <a:t>“取消” </a:t>
            </a:r>
            <a:r>
              <a:rPr lang="zh-CN" altLang="en-US" sz="1000" b="1" dirty="0" smtClean="0">
                <a:solidFill>
                  <a:schemeClr val="bg1"/>
                </a:solidFill>
                <a:latin typeface="+mn-ea"/>
              </a:rPr>
              <a:t>按钮，由操作员</a:t>
            </a:r>
            <a:r>
              <a:rPr lang="zh-CN" altLang="en-US" sz="1000" b="1" dirty="0">
                <a:solidFill>
                  <a:schemeClr val="bg1"/>
                </a:solidFill>
                <a:latin typeface="+mn-ea"/>
              </a:rPr>
              <a:t>自行</a:t>
            </a:r>
            <a:r>
              <a:rPr lang="zh-CN" altLang="en-US" sz="1000" b="1" dirty="0" smtClean="0">
                <a:solidFill>
                  <a:schemeClr val="bg1"/>
                </a:solidFill>
                <a:latin typeface="+mn-ea"/>
              </a:rPr>
              <a:t>决定：</a:t>
            </a:r>
            <a:endParaRPr lang="en-US" altLang="zh-CN" sz="1000" b="1" dirty="0" smtClean="0">
              <a:solidFill>
                <a:schemeClr val="bg1"/>
              </a:solidFill>
              <a:latin typeface="+mn-ea"/>
            </a:endParaRPr>
          </a:p>
          <a:p>
            <a:r>
              <a:rPr lang="en-US" altLang="zh-CN" sz="1000" b="1" dirty="0" smtClean="0">
                <a:solidFill>
                  <a:schemeClr val="bg1"/>
                </a:solidFill>
                <a:latin typeface="+mn-ea"/>
              </a:rPr>
              <a:t>1.</a:t>
            </a:r>
            <a:r>
              <a:rPr lang="zh-CN" altLang="en-US" sz="1000" b="1" dirty="0">
                <a:solidFill>
                  <a:schemeClr val="bg1"/>
                </a:solidFill>
                <a:latin typeface="+mn-ea"/>
              </a:rPr>
              <a:t>继续</a:t>
            </a:r>
            <a:r>
              <a:rPr lang="zh-CN" altLang="en-US" sz="1000" b="1" dirty="0" smtClean="0">
                <a:solidFill>
                  <a:schemeClr val="bg1"/>
                </a:solidFill>
                <a:latin typeface="+mn-ea"/>
              </a:rPr>
              <a:t>重试</a:t>
            </a:r>
            <a:r>
              <a:rPr lang="zh-CN" altLang="en-US" sz="1000" b="1" dirty="0">
                <a:solidFill>
                  <a:schemeClr val="bg1"/>
                </a:solidFill>
                <a:latin typeface="+mn-ea"/>
              </a:rPr>
              <a:t>提交</a:t>
            </a:r>
            <a:r>
              <a:rPr lang="zh-CN" altLang="en-US" sz="1000" b="1" dirty="0" smtClean="0">
                <a:solidFill>
                  <a:schemeClr val="bg1"/>
                </a:solidFill>
                <a:latin typeface="+mn-ea"/>
              </a:rPr>
              <a:t>订单（点击重试后，终端再一次向服务端提交订单，如果提交失败仍然弹出这两个按钮）；</a:t>
            </a:r>
            <a:endParaRPr lang="en-US" altLang="zh-CN" sz="1000" b="1" dirty="0" smtClean="0">
              <a:solidFill>
                <a:schemeClr val="bg1"/>
              </a:solidFill>
              <a:latin typeface="+mn-ea"/>
            </a:endParaRPr>
          </a:p>
          <a:p>
            <a:r>
              <a:rPr lang="en-US" altLang="zh-CN" sz="1000" b="1" dirty="0" smtClean="0">
                <a:solidFill>
                  <a:schemeClr val="bg1"/>
                </a:solidFill>
                <a:latin typeface="+mn-ea"/>
              </a:rPr>
              <a:t>2.</a:t>
            </a:r>
            <a:r>
              <a:rPr lang="zh-CN" altLang="en-US" sz="1000" b="1" dirty="0" smtClean="0">
                <a:solidFill>
                  <a:schemeClr val="bg1"/>
                </a:solidFill>
                <a:latin typeface="+mn-ea"/>
              </a:rPr>
              <a:t> 取消当前订单操作（取消当前终端操作的订单操作）。</a:t>
            </a:r>
            <a:endParaRPr lang="en-US" sz="1000" b="1" dirty="0">
              <a:solidFill>
                <a:schemeClr val="bg1"/>
              </a:solidFill>
              <a:latin typeface="+mn-ea"/>
            </a:endParaRPr>
          </a:p>
        </p:txBody>
      </p:sp>
      <p:cxnSp>
        <p:nvCxnSpPr>
          <p:cNvPr id="14" name="曲线连接符 13"/>
          <p:cNvCxnSpPr>
            <a:stCxn id="43" idx="2"/>
            <a:endCxn id="56" idx="0"/>
          </p:cNvCxnSpPr>
          <p:nvPr/>
        </p:nvCxnSpPr>
        <p:spPr>
          <a:xfrm rot="5400000">
            <a:off x="6416897" y="1398076"/>
            <a:ext cx="486301" cy="1029490"/>
          </a:xfrm>
          <a:prstGeom prst="curvedConnector3">
            <a:avLst>
              <a:gd name="adj1" fmla="val 50000"/>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曲线连接符 57"/>
          <p:cNvCxnSpPr>
            <a:stCxn id="43" idx="2"/>
            <a:endCxn id="57" idx="0"/>
          </p:cNvCxnSpPr>
          <p:nvPr/>
        </p:nvCxnSpPr>
        <p:spPr>
          <a:xfrm rot="16200000" flipH="1">
            <a:off x="7441490" y="1402972"/>
            <a:ext cx="469587" cy="1002983"/>
          </a:xfrm>
          <a:prstGeom prst="curvedConnector3">
            <a:avLst>
              <a:gd name="adj1" fmla="val 50000"/>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6236500" y="1718876"/>
            <a:ext cx="312906" cy="246221"/>
          </a:xfrm>
          <a:prstGeom prst="rect">
            <a:avLst/>
          </a:prstGeom>
        </p:spPr>
        <p:txBody>
          <a:bodyPr wrap="none">
            <a:spAutoFit/>
          </a:bodyPr>
          <a:lstStyle/>
          <a:p>
            <a:r>
              <a:rPr lang="zh-CN" altLang="en-US" sz="1000" dirty="0"/>
              <a:t>是</a:t>
            </a:r>
          </a:p>
        </p:txBody>
      </p:sp>
      <p:sp>
        <p:nvSpPr>
          <p:cNvPr id="61" name="矩形 60"/>
          <p:cNvSpPr/>
          <p:nvPr/>
        </p:nvSpPr>
        <p:spPr>
          <a:xfrm>
            <a:off x="7572219" y="1709351"/>
            <a:ext cx="312906" cy="246221"/>
          </a:xfrm>
          <a:prstGeom prst="rect">
            <a:avLst/>
          </a:prstGeom>
        </p:spPr>
        <p:txBody>
          <a:bodyPr wrap="none">
            <a:spAutoFit/>
          </a:bodyPr>
          <a:lstStyle/>
          <a:p>
            <a:r>
              <a:rPr lang="zh-CN" altLang="en-US" sz="1000" dirty="0" smtClean="0"/>
              <a:t>否</a:t>
            </a:r>
            <a:endParaRPr lang="zh-CN" altLang="en-US" sz="1000" dirty="0"/>
          </a:p>
        </p:txBody>
      </p:sp>
      <p:sp>
        <p:nvSpPr>
          <p:cNvPr id="43" name="Freeform 6">
            <a:extLst>
              <a:ext uri="{FF2B5EF4-FFF2-40B4-BE49-F238E27FC236}">
                <a16:creationId xmlns:a16="http://schemas.microsoft.com/office/drawing/2014/main" id="{BD136067-DB28-C14A-8571-BF5AFEC2C5A2}"/>
              </a:ext>
            </a:extLst>
          </p:cNvPr>
          <p:cNvSpPr>
            <a:spLocks/>
          </p:cNvSpPr>
          <p:nvPr/>
        </p:nvSpPr>
        <p:spPr bwMode="auto">
          <a:xfrm>
            <a:off x="5784146" y="1264058"/>
            <a:ext cx="2781292" cy="405613"/>
          </a:xfrm>
          <a:prstGeom prst="rect">
            <a:avLst/>
          </a:prstGeom>
          <a:solidFill>
            <a:srgbClr val="C00000"/>
          </a:solidFill>
          <a:ln w="9525">
            <a:noFill/>
            <a:round/>
            <a:headEnd/>
            <a:tailEnd/>
          </a:ln>
        </p:spPr>
        <p:txBody>
          <a:bodyPr vert="horz" wrap="square" lIns="91440" tIns="45720" rIns="91440" bIns="45720" numCol="1" anchor="t" anchorCtr="0" compatLnSpc="1">
            <a:prstTxWarp prst="textNoShape">
              <a:avLst/>
            </a:prstTxWarp>
          </a:bodyPr>
          <a:lstStyle/>
          <a:p>
            <a:r>
              <a:rPr lang="zh-CN" altLang="en-US" sz="1000" b="1" dirty="0">
                <a:solidFill>
                  <a:schemeClr val="bg1"/>
                </a:solidFill>
                <a:latin typeface="+mn-ea"/>
              </a:rPr>
              <a:t>总部端设置按品牌设置“是否</a:t>
            </a:r>
            <a:r>
              <a:rPr lang="zh-CN" altLang="en-US" sz="1000" b="1" dirty="0" smtClean="0">
                <a:solidFill>
                  <a:schemeClr val="bg1"/>
                </a:solidFill>
                <a:latin typeface="+mn-ea"/>
              </a:rPr>
              <a:t>允许</a:t>
            </a:r>
            <a:r>
              <a:rPr lang="en-US" altLang="zh-CN" sz="1000" b="1" dirty="0" smtClean="0">
                <a:solidFill>
                  <a:schemeClr val="bg1"/>
                </a:solidFill>
                <a:latin typeface="+mn-ea"/>
              </a:rPr>
              <a:t>CPOS</a:t>
            </a:r>
            <a:r>
              <a:rPr lang="zh-CN" altLang="en-US" sz="1000" b="1" dirty="0" smtClean="0">
                <a:solidFill>
                  <a:schemeClr val="bg1"/>
                </a:solidFill>
                <a:latin typeface="+mn-ea"/>
              </a:rPr>
              <a:t>终端</a:t>
            </a:r>
            <a:r>
              <a:rPr lang="zh-CN" altLang="en-US" sz="1000" b="1" dirty="0">
                <a:solidFill>
                  <a:schemeClr val="bg1"/>
                </a:solidFill>
                <a:latin typeface="+mn-ea"/>
              </a:rPr>
              <a:t>（</a:t>
            </a:r>
            <a:r>
              <a:rPr lang="en-US" altLang="zh-CN" sz="1000" b="1" dirty="0">
                <a:solidFill>
                  <a:schemeClr val="bg1"/>
                </a:solidFill>
                <a:latin typeface="+mn-ea"/>
              </a:rPr>
              <a:t>Counter/MPOS</a:t>
            </a:r>
            <a:r>
              <a:rPr lang="zh-CN" altLang="en-US" sz="1000" b="1" dirty="0">
                <a:solidFill>
                  <a:schemeClr val="bg1"/>
                </a:solidFill>
                <a:latin typeface="+mn-ea"/>
              </a:rPr>
              <a:t>）离线存单操作”开关</a:t>
            </a:r>
            <a:endParaRPr lang="en-US" altLang="zh-CN" sz="1000" b="1" dirty="0">
              <a:solidFill>
                <a:schemeClr val="bg1"/>
              </a:solidFill>
              <a:latin typeface="+mn-ea"/>
            </a:endParaRPr>
          </a:p>
        </p:txBody>
      </p:sp>
      <p:sp>
        <p:nvSpPr>
          <p:cNvPr id="65" name="Rectangle 7">
            <a:extLst>
              <a:ext uri="{FF2B5EF4-FFF2-40B4-BE49-F238E27FC236}">
                <a16:creationId xmlns:a16="http://schemas.microsoft.com/office/drawing/2014/main" id="{7977F4BB-9175-FB40-BD60-3EC888D2D5A3}"/>
              </a:ext>
            </a:extLst>
          </p:cNvPr>
          <p:cNvSpPr/>
          <p:nvPr/>
        </p:nvSpPr>
        <p:spPr>
          <a:xfrm>
            <a:off x="3992124" y="4274472"/>
            <a:ext cx="5133922" cy="869028"/>
          </a:xfrm>
          <a:prstGeom prst="rect">
            <a:avLst/>
          </a:prstGeom>
          <a:solidFill>
            <a:schemeClr val="tx1">
              <a:lumMod val="75000"/>
            </a:schemeClr>
          </a:solidFill>
          <a:ln>
            <a:noFill/>
          </a:ln>
        </p:spPr>
        <p:txBody>
          <a:bodyPr wrap="square" lIns="0" tIns="91440" rIns="182880" bIns="91440" anchor="ctr">
            <a:noAutofit/>
          </a:bodyPr>
          <a:lstStyle/>
          <a:p>
            <a:pPr marL="228600" fontAlgn="auto">
              <a:spcBef>
                <a:spcPts val="0"/>
              </a:spcBef>
              <a:spcAft>
                <a:spcPts val="0"/>
              </a:spcAft>
              <a:defRPr/>
            </a:pPr>
            <a:endParaRPr lang="en-GB" sz="1000" b="1" dirty="0">
              <a:solidFill>
                <a:schemeClr val="bg1"/>
              </a:solidFill>
              <a:latin typeface="+mn-ea"/>
            </a:endParaRPr>
          </a:p>
        </p:txBody>
      </p:sp>
      <p:cxnSp>
        <p:nvCxnSpPr>
          <p:cNvPr id="25" name="直接箭头连接符 24"/>
          <p:cNvCxnSpPr>
            <a:stCxn id="56" idx="2"/>
          </p:cNvCxnSpPr>
          <p:nvPr/>
        </p:nvCxnSpPr>
        <p:spPr>
          <a:xfrm>
            <a:off x="6145302" y="3941089"/>
            <a:ext cx="4203" cy="333383"/>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4002598" y="4290718"/>
            <a:ext cx="5314898" cy="707886"/>
          </a:xfrm>
          <a:prstGeom prst="rect">
            <a:avLst/>
          </a:prstGeom>
        </p:spPr>
        <p:txBody>
          <a:bodyPr wrap="square">
            <a:spAutoFit/>
          </a:bodyPr>
          <a:lstStyle/>
          <a:p>
            <a:r>
              <a:rPr lang="zh-CN" altLang="en-US" sz="1000" b="1" dirty="0" smtClean="0">
                <a:solidFill>
                  <a:schemeClr val="bg1"/>
                </a:solidFill>
                <a:latin typeface="+mn-ea"/>
              </a:rPr>
              <a:t>修改状涉及到的订单报文：</a:t>
            </a:r>
            <a:r>
              <a:rPr lang="en-US" altLang="zh-CN" sz="1000" b="1" dirty="0" err="1" smtClean="0">
                <a:solidFill>
                  <a:schemeClr val="bg1"/>
                </a:solidFill>
                <a:latin typeface="+mn-ea"/>
              </a:rPr>
              <a:t>counter_order_oc</a:t>
            </a:r>
            <a:r>
              <a:rPr lang="zh-CN" altLang="en-US" sz="1000" b="1" dirty="0" smtClean="0">
                <a:solidFill>
                  <a:schemeClr val="bg1"/>
                </a:solidFill>
                <a:latin typeface="+mn-ea"/>
              </a:rPr>
              <a:t>和</a:t>
            </a:r>
            <a:r>
              <a:rPr lang="en-US" altLang="zh-CN" sz="1000" b="1" dirty="0" err="1" smtClean="0">
                <a:solidFill>
                  <a:schemeClr val="bg1"/>
                </a:solidFill>
                <a:latin typeface="+mn-ea"/>
              </a:rPr>
              <a:t>counter_order_kds</a:t>
            </a:r>
            <a:r>
              <a:rPr lang="zh-CN" altLang="en-US" sz="1000" b="1" dirty="0" smtClean="0">
                <a:solidFill>
                  <a:schemeClr val="bg1"/>
                </a:solidFill>
                <a:latin typeface="+mn-ea"/>
              </a:rPr>
              <a:t>，</a:t>
            </a:r>
            <a:endParaRPr lang="en-US" altLang="zh-CN" sz="1000" b="1" dirty="0" smtClean="0">
              <a:solidFill>
                <a:schemeClr val="bg1"/>
              </a:solidFill>
              <a:latin typeface="+mn-ea"/>
            </a:endParaRPr>
          </a:p>
          <a:p>
            <a:r>
              <a:rPr lang="zh-CN" altLang="en-US" sz="1000" b="1" dirty="0" smtClean="0">
                <a:solidFill>
                  <a:schemeClr val="bg1"/>
                </a:solidFill>
                <a:latin typeface="+mn-ea"/>
              </a:rPr>
              <a:t>当出票操作成功后，</a:t>
            </a:r>
            <a:r>
              <a:rPr lang="en-US" altLang="zh-CN" sz="1000" b="1" dirty="0" smtClean="0">
                <a:solidFill>
                  <a:schemeClr val="bg1"/>
                </a:solidFill>
                <a:latin typeface="+mn-ea"/>
              </a:rPr>
              <a:t> </a:t>
            </a:r>
            <a:r>
              <a:rPr lang="zh-CN" altLang="en-US" sz="1000" b="1" dirty="0" smtClean="0">
                <a:solidFill>
                  <a:schemeClr val="bg1"/>
                </a:solidFill>
                <a:latin typeface="+mn-ea"/>
              </a:rPr>
              <a:t>这两个报文持续往总部端推送，</a:t>
            </a:r>
            <a:endParaRPr lang="en-US" altLang="zh-CN" sz="1000" b="1" dirty="0" smtClean="0">
              <a:solidFill>
                <a:schemeClr val="bg1"/>
              </a:solidFill>
              <a:latin typeface="+mn-ea"/>
            </a:endParaRPr>
          </a:p>
          <a:p>
            <a:r>
              <a:rPr lang="zh-CN" altLang="en-US" sz="1000" b="1" dirty="0" smtClean="0">
                <a:solidFill>
                  <a:schemeClr val="bg1"/>
                </a:solidFill>
                <a:latin typeface="+mn-ea"/>
              </a:rPr>
              <a:t>但</a:t>
            </a:r>
            <a:r>
              <a:rPr lang="en-US" altLang="zh-CN" sz="1000" b="1" dirty="0" err="1" smtClean="0">
                <a:solidFill>
                  <a:schemeClr val="bg1"/>
                </a:solidFill>
                <a:latin typeface="+mn-ea"/>
              </a:rPr>
              <a:t>counter_order_kds</a:t>
            </a:r>
            <a:r>
              <a:rPr lang="zh-CN" altLang="en-US" sz="1000" b="1" dirty="0" smtClean="0">
                <a:solidFill>
                  <a:schemeClr val="bg1"/>
                </a:solidFill>
                <a:latin typeface="+mn-ea"/>
              </a:rPr>
              <a:t>需要修改状态（</a:t>
            </a:r>
            <a:r>
              <a:rPr lang="en-US" altLang="zh-CN" sz="1000" b="1" dirty="0" smtClean="0">
                <a:solidFill>
                  <a:schemeClr val="bg1"/>
                </a:solidFill>
                <a:latin typeface="+mn-ea"/>
              </a:rPr>
              <a:t> KDS</a:t>
            </a:r>
            <a:r>
              <a:rPr lang="zh-CN" altLang="en-US" sz="1000" b="1" dirty="0" smtClean="0">
                <a:solidFill>
                  <a:schemeClr val="bg1"/>
                </a:solidFill>
                <a:latin typeface="+mn-ea"/>
              </a:rPr>
              <a:t>以异常单打印”属性为</a:t>
            </a:r>
            <a:r>
              <a:rPr lang="en-US" altLang="zh-CN" sz="1000" b="1" dirty="0" smtClean="0">
                <a:solidFill>
                  <a:schemeClr val="bg1"/>
                </a:solidFill>
                <a:latin typeface="+mn-ea"/>
              </a:rPr>
              <a:t>1 </a:t>
            </a:r>
            <a:r>
              <a:rPr lang="zh-CN" altLang="en-US" sz="1000" b="1" dirty="0" smtClean="0">
                <a:solidFill>
                  <a:schemeClr val="bg1"/>
                </a:solidFill>
                <a:latin typeface="+mn-ea"/>
              </a:rPr>
              <a:t>），</a:t>
            </a:r>
            <a:r>
              <a:rPr lang="en-US" altLang="zh-CN" sz="1000" b="1" dirty="0">
                <a:solidFill>
                  <a:schemeClr val="bg1"/>
                </a:solidFill>
                <a:latin typeface="+mn-ea"/>
              </a:rPr>
              <a:t> </a:t>
            </a:r>
            <a:r>
              <a:rPr lang="zh-CN" altLang="en-US" sz="1000" b="1" dirty="0" smtClean="0">
                <a:solidFill>
                  <a:schemeClr val="accent1">
                    <a:lumMod val="40000"/>
                    <a:lumOff val="60000"/>
                  </a:schemeClr>
                </a:solidFill>
                <a:latin typeface="+mn-ea"/>
              </a:rPr>
              <a:t>银二代拿到</a:t>
            </a:r>
            <a:r>
              <a:rPr lang="en-US" altLang="zh-CN" sz="1000" b="1" dirty="0" err="1" smtClean="0">
                <a:solidFill>
                  <a:schemeClr val="accent1">
                    <a:lumMod val="40000"/>
                    <a:lumOff val="60000"/>
                  </a:schemeClr>
                </a:solidFill>
                <a:latin typeface="+mn-ea"/>
              </a:rPr>
              <a:t>counter_order_oc</a:t>
            </a:r>
            <a:r>
              <a:rPr lang="zh-CN" altLang="en-US" sz="1000" b="1" dirty="0" smtClean="0">
                <a:solidFill>
                  <a:schemeClr val="accent1">
                    <a:lumMod val="40000"/>
                    <a:lumOff val="60000"/>
                  </a:schemeClr>
                </a:solidFill>
                <a:latin typeface="+mn-ea"/>
              </a:rPr>
              <a:t>，后只做推送，不打印小票</a:t>
            </a:r>
            <a:endParaRPr lang="en-US" altLang="zh-CN" sz="1000" b="1" dirty="0" smtClean="0">
              <a:solidFill>
                <a:schemeClr val="accent1">
                  <a:lumMod val="40000"/>
                  <a:lumOff val="60000"/>
                </a:schemeClr>
              </a:solidFill>
              <a:latin typeface="+mn-ea"/>
            </a:endParaRPr>
          </a:p>
        </p:txBody>
      </p:sp>
    </p:spTree>
    <p:extLst>
      <p:ext uri="{BB962C8B-B14F-4D97-AF65-F5344CB8AC3E}">
        <p14:creationId xmlns:p14="http://schemas.microsoft.com/office/powerpoint/2010/main" val="4183211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a:t>
            </a:r>
            <a:r>
              <a:rPr lang="zh-CN" altLang="en-US" dirty="0" smtClean="0"/>
              <a:t>叫制出小票逻辑</a:t>
            </a:r>
            <a:endParaRPr lang="en-US" dirty="0"/>
          </a:p>
        </p:txBody>
      </p:sp>
      <p:sp>
        <p:nvSpPr>
          <p:cNvPr id="3" name="矩形 2"/>
          <p:cNvSpPr/>
          <p:nvPr/>
        </p:nvSpPr>
        <p:spPr>
          <a:xfrm>
            <a:off x="340360" y="785554"/>
            <a:ext cx="8520611" cy="4247317"/>
          </a:xfrm>
          <a:prstGeom prst="rect">
            <a:avLst/>
          </a:prstGeom>
        </p:spPr>
        <p:txBody>
          <a:bodyPr wrap="square">
            <a:spAutoFit/>
          </a:bodyPr>
          <a:lstStyle/>
          <a:p>
            <a:pPr>
              <a:lnSpc>
                <a:spcPct val="150000"/>
              </a:lnSpc>
            </a:pPr>
            <a:r>
              <a:rPr lang="en-US" altLang="zh-CN" sz="1200" dirty="0">
                <a:solidFill>
                  <a:srgbClr val="000000"/>
                </a:solidFill>
                <a:latin typeface="+mn-ea"/>
              </a:rPr>
              <a:t>1.</a:t>
            </a:r>
            <a:r>
              <a:rPr lang="zh-CN" altLang="en-US" sz="1200" dirty="0">
                <a:solidFill>
                  <a:srgbClr val="000000"/>
                </a:solidFill>
                <a:latin typeface="+mn-ea"/>
              </a:rPr>
              <a:t>前提：终端获取“是否允许</a:t>
            </a:r>
            <a:r>
              <a:rPr lang="en-US" altLang="zh-CN" sz="1200" dirty="0">
                <a:solidFill>
                  <a:srgbClr val="000000"/>
                </a:solidFill>
                <a:latin typeface="+mn-ea"/>
              </a:rPr>
              <a:t>CPOS </a:t>
            </a:r>
            <a:r>
              <a:rPr lang="zh-CN" altLang="en-US" sz="1200" dirty="0">
                <a:solidFill>
                  <a:srgbClr val="000000"/>
                </a:solidFill>
                <a:latin typeface="+mn-ea"/>
              </a:rPr>
              <a:t>终端（</a:t>
            </a:r>
            <a:r>
              <a:rPr lang="en-US" altLang="zh-CN" sz="1200" dirty="0">
                <a:solidFill>
                  <a:srgbClr val="000000"/>
                </a:solidFill>
                <a:latin typeface="+mn-ea"/>
              </a:rPr>
              <a:t>Counter/MPOS</a:t>
            </a:r>
            <a:r>
              <a:rPr lang="zh-CN" altLang="en-US" sz="1200" dirty="0">
                <a:solidFill>
                  <a:srgbClr val="000000"/>
                </a:solidFill>
                <a:latin typeface="+mn-ea"/>
              </a:rPr>
              <a:t>）离线存单操作”为</a:t>
            </a:r>
            <a:r>
              <a:rPr lang="zh-CN" altLang="en-US" sz="1200" b="1" dirty="0">
                <a:solidFill>
                  <a:srgbClr val="000000"/>
                </a:solidFill>
                <a:latin typeface="+mn-ea"/>
              </a:rPr>
              <a:t>是；</a:t>
            </a:r>
            <a:endParaRPr lang="zh-CN" altLang="en-US" sz="1200" dirty="0">
              <a:solidFill>
                <a:srgbClr val="000000"/>
              </a:solidFill>
              <a:latin typeface="+mn-ea"/>
            </a:endParaRPr>
          </a:p>
          <a:p>
            <a:pPr>
              <a:lnSpc>
                <a:spcPct val="150000"/>
              </a:lnSpc>
            </a:pPr>
            <a:r>
              <a:rPr lang="en-US" altLang="zh-CN" sz="1200" dirty="0" smtClean="0">
                <a:solidFill>
                  <a:srgbClr val="000000"/>
                </a:solidFill>
                <a:latin typeface="+mn-ea"/>
              </a:rPr>
              <a:t>2.</a:t>
            </a:r>
            <a:r>
              <a:rPr lang="zh-CN" altLang="en-US" sz="1200" dirty="0" smtClean="0">
                <a:solidFill>
                  <a:srgbClr val="000000"/>
                </a:solidFill>
                <a:latin typeface="+mn-ea"/>
              </a:rPr>
              <a:t>终端</a:t>
            </a:r>
            <a:r>
              <a:rPr lang="en-US" altLang="zh-CN" sz="1200" dirty="0">
                <a:solidFill>
                  <a:srgbClr val="000000"/>
                </a:solidFill>
                <a:latin typeface="+mn-ea"/>
              </a:rPr>
              <a:t>-</a:t>
            </a:r>
            <a:r>
              <a:rPr lang="zh-CN" altLang="en-US" sz="1200" dirty="0">
                <a:solidFill>
                  <a:srgbClr val="000000"/>
                </a:solidFill>
                <a:latin typeface="+mn-ea"/>
              </a:rPr>
              <a:t>服务端网络不通时，订单无法提交到服务端，操作员在终端可以点击重试按钮，订单会再次尝试提交服务端一次，也可以点击“叫制”按钮，点击“叫制”按钮后，终端给出提示，当前是离线单，并打印订单小票；</a:t>
            </a:r>
          </a:p>
          <a:p>
            <a:pPr>
              <a:lnSpc>
                <a:spcPct val="150000"/>
              </a:lnSpc>
            </a:pPr>
            <a:r>
              <a:rPr lang="en-US" altLang="zh-CN" sz="1200" dirty="0" smtClean="0">
                <a:solidFill>
                  <a:srgbClr val="000000"/>
                </a:solidFill>
                <a:latin typeface="+mn-ea"/>
              </a:rPr>
              <a:t>3</a:t>
            </a:r>
            <a:r>
              <a:rPr lang="en-US" altLang="zh-CN" sz="1200" dirty="0">
                <a:solidFill>
                  <a:srgbClr val="000000"/>
                </a:solidFill>
                <a:latin typeface="+mn-ea"/>
              </a:rPr>
              <a:t>.</a:t>
            </a:r>
            <a:r>
              <a:rPr lang="zh-CN" altLang="en-US" sz="1200" dirty="0">
                <a:solidFill>
                  <a:srgbClr val="000000"/>
                </a:solidFill>
                <a:latin typeface="+mn-ea"/>
              </a:rPr>
              <a:t>终端针对离线单可以显示“重新打印”按钮，点击重新打印按钮，会再次打印小票；</a:t>
            </a:r>
          </a:p>
          <a:p>
            <a:pPr>
              <a:lnSpc>
                <a:spcPct val="150000"/>
              </a:lnSpc>
            </a:pPr>
            <a:r>
              <a:rPr lang="en-US" altLang="zh-CN" sz="1200" b="1" dirty="0" smtClean="0">
                <a:solidFill>
                  <a:srgbClr val="000000"/>
                </a:solidFill>
                <a:latin typeface="+mn-ea"/>
              </a:rPr>
              <a:t>4</a:t>
            </a:r>
            <a:r>
              <a:rPr lang="en-US" altLang="zh-CN" sz="1200" b="1" dirty="0">
                <a:solidFill>
                  <a:srgbClr val="000000"/>
                </a:solidFill>
                <a:latin typeface="+mn-ea"/>
              </a:rPr>
              <a:t>.</a:t>
            </a:r>
            <a:r>
              <a:rPr lang="zh-CN" altLang="en-US" sz="1200" b="1" dirty="0">
                <a:solidFill>
                  <a:srgbClr val="000000"/>
                </a:solidFill>
                <a:latin typeface="+mn-ea"/>
              </a:rPr>
              <a:t>打印小</a:t>
            </a:r>
            <a:r>
              <a:rPr lang="zh-CN" altLang="en-US" sz="1200" b="1" dirty="0" smtClean="0">
                <a:solidFill>
                  <a:srgbClr val="000000"/>
                </a:solidFill>
                <a:latin typeface="+mn-ea"/>
              </a:rPr>
              <a:t>票：</a:t>
            </a:r>
            <a:endParaRPr lang="zh-CN" altLang="en-US" sz="1200" b="1" dirty="0">
              <a:solidFill>
                <a:srgbClr val="000000"/>
              </a:solidFill>
              <a:latin typeface="+mn-ea"/>
            </a:endParaRPr>
          </a:p>
          <a:p>
            <a:pPr>
              <a:lnSpc>
                <a:spcPct val="150000"/>
              </a:lnSpc>
            </a:pPr>
            <a:r>
              <a:rPr lang="zh-CN" altLang="en-US" sz="1200" b="1" dirty="0">
                <a:solidFill>
                  <a:srgbClr val="000000"/>
                </a:solidFill>
                <a:latin typeface="+mn-ea"/>
              </a:rPr>
              <a:t>    </a:t>
            </a:r>
            <a:r>
              <a:rPr lang="en-US" altLang="zh-CN" sz="1200" b="1" dirty="0">
                <a:solidFill>
                  <a:srgbClr val="000000"/>
                </a:solidFill>
                <a:latin typeface="+mn-ea"/>
              </a:rPr>
              <a:t>4.1</a:t>
            </a:r>
            <a:r>
              <a:rPr lang="zh-CN" altLang="en-US" sz="1200" b="1" dirty="0">
                <a:solidFill>
                  <a:srgbClr val="000000"/>
                </a:solidFill>
                <a:latin typeface="+mn-ea"/>
              </a:rPr>
              <a:t>小票上明确标记该订单为“未完成订单上传”订单；</a:t>
            </a:r>
          </a:p>
          <a:p>
            <a:pPr>
              <a:lnSpc>
                <a:spcPct val="150000"/>
              </a:lnSpc>
            </a:pPr>
            <a:r>
              <a:rPr lang="zh-CN" altLang="en-US" sz="1200" b="1" dirty="0">
                <a:solidFill>
                  <a:srgbClr val="000000"/>
                </a:solidFill>
                <a:latin typeface="+mn-ea"/>
              </a:rPr>
              <a:t>    </a:t>
            </a:r>
            <a:r>
              <a:rPr lang="en-US" altLang="zh-CN" sz="1200" b="1" dirty="0">
                <a:solidFill>
                  <a:srgbClr val="000000"/>
                </a:solidFill>
                <a:latin typeface="+mn-ea"/>
              </a:rPr>
              <a:t>4.2</a:t>
            </a:r>
            <a:r>
              <a:rPr lang="zh-CN" altLang="en-US" sz="1200" b="1" dirty="0">
                <a:solidFill>
                  <a:srgbClr val="000000"/>
                </a:solidFill>
                <a:latin typeface="+mn-ea"/>
              </a:rPr>
              <a:t>本次订单新增后又删除的内容不需要在小票上显示（比如新增一个套餐，又取消了，新增一个单品，又取消了，包括之前已有的套餐和单品，</a:t>
            </a:r>
            <a:r>
              <a:rPr lang="en-US" altLang="zh-CN" sz="1200" b="1" dirty="0">
                <a:solidFill>
                  <a:srgbClr val="000000"/>
                </a:solidFill>
                <a:latin typeface="+mn-ea"/>
              </a:rPr>
              <a:t>+1</a:t>
            </a:r>
            <a:r>
              <a:rPr lang="zh-CN" altLang="en-US" sz="1200" b="1" dirty="0">
                <a:solidFill>
                  <a:srgbClr val="000000"/>
                </a:solidFill>
                <a:latin typeface="+mn-ea"/>
              </a:rPr>
              <a:t>，</a:t>
            </a:r>
            <a:r>
              <a:rPr lang="en-US" altLang="zh-CN" sz="1200" b="1" dirty="0">
                <a:solidFill>
                  <a:srgbClr val="000000"/>
                </a:solidFill>
                <a:latin typeface="+mn-ea"/>
              </a:rPr>
              <a:t>-1</a:t>
            </a:r>
            <a:r>
              <a:rPr lang="zh-CN" altLang="en-US" sz="1200" b="1" dirty="0">
                <a:solidFill>
                  <a:srgbClr val="000000"/>
                </a:solidFill>
                <a:latin typeface="+mn-ea"/>
              </a:rPr>
              <a:t>操作都不显示）；</a:t>
            </a:r>
          </a:p>
          <a:p>
            <a:pPr>
              <a:lnSpc>
                <a:spcPct val="150000"/>
              </a:lnSpc>
            </a:pPr>
            <a:r>
              <a:rPr lang="zh-CN" altLang="en-US" sz="1200" b="1" dirty="0">
                <a:solidFill>
                  <a:srgbClr val="000000"/>
                </a:solidFill>
                <a:latin typeface="+mn-ea"/>
              </a:rPr>
              <a:t>    </a:t>
            </a:r>
            <a:r>
              <a:rPr lang="en-US" altLang="zh-CN" sz="1200" b="1" dirty="0">
                <a:solidFill>
                  <a:srgbClr val="000000"/>
                </a:solidFill>
                <a:latin typeface="+mn-ea"/>
              </a:rPr>
              <a:t>4.3</a:t>
            </a:r>
            <a:r>
              <a:rPr lang="zh-CN" altLang="en-US" sz="1200" b="1" dirty="0">
                <a:solidFill>
                  <a:srgbClr val="000000"/>
                </a:solidFill>
                <a:latin typeface="+mn-ea"/>
              </a:rPr>
              <a:t>在小票打印订单当前完整餐品下面增加本次调整的内容：</a:t>
            </a:r>
          </a:p>
          <a:p>
            <a:pPr>
              <a:lnSpc>
                <a:spcPct val="150000"/>
              </a:lnSpc>
            </a:pPr>
            <a:r>
              <a:rPr lang="zh-CN" altLang="en-US" sz="1200" b="1" dirty="0">
                <a:solidFill>
                  <a:srgbClr val="000000"/>
                </a:solidFill>
                <a:latin typeface="+mn-ea"/>
              </a:rPr>
              <a:t>针对本次调整的本次订单新增的</a:t>
            </a:r>
            <a:r>
              <a:rPr lang="en-US" altLang="zh-CN" sz="1200" b="1" dirty="0" err="1">
                <a:solidFill>
                  <a:srgbClr val="000000"/>
                </a:solidFill>
                <a:latin typeface="+mn-ea"/>
              </a:rPr>
              <a:t>MealDeal</a:t>
            </a:r>
            <a:r>
              <a:rPr lang="zh-CN" altLang="en-US" sz="1200" b="1" dirty="0">
                <a:solidFill>
                  <a:srgbClr val="000000"/>
                </a:solidFill>
                <a:latin typeface="+mn-ea"/>
              </a:rPr>
              <a:t>、</a:t>
            </a:r>
            <a:r>
              <a:rPr lang="en-US" altLang="zh-CN" sz="1200" b="1" dirty="0">
                <a:solidFill>
                  <a:srgbClr val="000000"/>
                </a:solidFill>
                <a:latin typeface="+mn-ea"/>
              </a:rPr>
              <a:t>Noun</a:t>
            </a:r>
            <a:r>
              <a:rPr lang="zh-CN" altLang="en-US" sz="1200" b="1" dirty="0">
                <a:solidFill>
                  <a:srgbClr val="000000"/>
                </a:solidFill>
                <a:latin typeface="+mn-ea"/>
              </a:rPr>
              <a:t>、</a:t>
            </a:r>
            <a:r>
              <a:rPr lang="en-US" altLang="zh-CN" sz="1200" b="1" dirty="0">
                <a:solidFill>
                  <a:srgbClr val="000000"/>
                </a:solidFill>
                <a:latin typeface="+mn-ea"/>
              </a:rPr>
              <a:t>Condiment</a:t>
            </a:r>
            <a:r>
              <a:rPr lang="zh-CN" altLang="en-US" sz="1200" b="1" dirty="0">
                <a:solidFill>
                  <a:srgbClr val="000000"/>
                </a:solidFill>
                <a:latin typeface="+mn-ea"/>
              </a:rPr>
              <a:t>、</a:t>
            </a:r>
            <a:r>
              <a:rPr lang="en-US" altLang="zh-CN" sz="1200" b="1" dirty="0">
                <a:solidFill>
                  <a:srgbClr val="000000"/>
                </a:solidFill>
                <a:latin typeface="+mn-ea"/>
              </a:rPr>
              <a:t>Modify</a:t>
            </a:r>
            <a:r>
              <a:rPr lang="zh-CN" altLang="en-US" sz="1200" b="1" dirty="0">
                <a:solidFill>
                  <a:srgbClr val="000000"/>
                </a:solidFill>
                <a:latin typeface="+mn-ea"/>
              </a:rPr>
              <a:t>，在小票前都增加 </a:t>
            </a:r>
            <a:r>
              <a:rPr lang="en-US" altLang="zh-CN" sz="1200" b="1" dirty="0">
                <a:solidFill>
                  <a:srgbClr val="000000"/>
                </a:solidFill>
                <a:latin typeface="+mn-ea"/>
              </a:rPr>
              <a:t>+ </a:t>
            </a:r>
            <a:r>
              <a:rPr lang="zh-CN" altLang="en-US" sz="1200" b="1" dirty="0">
                <a:solidFill>
                  <a:srgbClr val="000000"/>
                </a:solidFill>
                <a:latin typeface="+mn-ea"/>
              </a:rPr>
              <a:t>符号以及名称、数量；</a:t>
            </a:r>
          </a:p>
          <a:p>
            <a:pPr>
              <a:lnSpc>
                <a:spcPct val="150000"/>
              </a:lnSpc>
            </a:pPr>
            <a:r>
              <a:rPr lang="zh-CN" altLang="en-US" sz="1200" b="1" dirty="0">
                <a:solidFill>
                  <a:srgbClr val="000000"/>
                </a:solidFill>
                <a:latin typeface="+mn-ea"/>
              </a:rPr>
              <a:t>针对本次调整的本次订单删除的</a:t>
            </a:r>
            <a:r>
              <a:rPr lang="en-US" altLang="zh-CN" sz="1200" b="1" dirty="0" err="1">
                <a:solidFill>
                  <a:srgbClr val="000000"/>
                </a:solidFill>
                <a:latin typeface="+mn-ea"/>
              </a:rPr>
              <a:t>MealDeal</a:t>
            </a:r>
            <a:r>
              <a:rPr lang="zh-CN" altLang="en-US" sz="1200" b="1" dirty="0">
                <a:solidFill>
                  <a:srgbClr val="000000"/>
                </a:solidFill>
                <a:latin typeface="+mn-ea"/>
              </a:rPr>
              <a:t>、</a:t>
            </a:r>
            <a:r>
              <a:rPr lang="en-US" altLang="zh-CN" sz="1200" b="1" dirty="0">
                <a:solidFill>
                  <a:srgbClr val="000000"/>
                </a:solidFill>
                <a:latin typeface="+mn-ea"/>
              </a:rPr>
              <a:t>Noun</a:t>
            </a:r>
            <a:r>
              <a:rPr lang="zh-CN" altLang="en-US" sz="1200" b="1" dirty="0">
                <a:solidFill>
                  <a:srgbClr val="000000"/>
                </a:solidFill>
                <a:latin typeface="+mn-ea"/>
              </a:rPr>
              <a:t>、</a:t>
            </a:r>
            <a:r>
              <a:rPr lang="en-US" altLang="zh-CN" sz="1200" b="1" dirty="0">
                <a:solidFill>
                  <a:srgbClr val="000000"/>
                </a:solidFill>
                <a:latin typeface="+mn-ea"/>
              </a:rPr>
              <a:t>Condiment</a:t>
            </a:r>
            <a:r>
              <a:rPr lang="zh-CN" altLang="en-US" sz="1200" b="1" dirty="0">
                <a:solidFill>
                  <a:srgbClr val="000000"/>
                </a:solidFill>
                <a:latin typeface="+mn-ea"/>
              </a:rPr>
              <a:t>、</a:t>
            </a:r>
            <a:r>
              <a:rPr lang="en-US" altLang="zh-CN" sz="1200" b="1" dirty="0">
                <a:solidFill>
                  <a:srgbClr val="000000"/>
                </a:solidFill>
                <a:latin typeface="+mn-ea"/>
              </a:rPr>
              <a:t>Modify</a:t>
            </a:r>
            <a:r>
              <a:rPr lang="zh-CN" altLang="en-US" sz="1200" b="1" dirty="0">
                <a:solidFill>
                  <a:srgbClr val="000000"/>
                </a:solidFill>
                <a:latin typeface="+mn-ea"/>
              </a:rPr>
              <a:t>，在小票前都增加 </a:t>
            </a:r>
            <a:r>
              <a:rPr lang="en-US" altLang="zh-CN" sz="1200" b="1" dirty="0">
                <a:solidFill>
                  <a:srgbClr val="000000"/>
                </a:solidFill>
                <a:latin typeface="+mn-ea"/>
              </a:rPr>
              <a:t>- </a:t>
            </a:r>
            <a:r>
              <a:rPr lang="zh-CN" altLang="en-US" sz="1200" b="1" dirty="0">
                <a:solidFill>
                  <a:srgbClr val="000000"/>
                </a:solidFill>
                <a:latin typeface="+mn-ea"/>
              </a:rPr>
              <a:t>符号以及名称、数量；</a:t>
            </a:r>
          </a:p>
          <a:p>
            <a:pPr>
              <a:lnSpc>
                <a:spcPct val="150000"/>
              </a:lnSpc>
            </a:pPr>
            <a:r>
              <a:rPr lang="zh-CN" altLang="en-US" sz="1200" b="1" dirty="0">
                <a:solidFill>
                  <a:srgbClr val="000000"/>
                </a:solidFill>
                <a:latin typeface="+mn-ea"/>
              </a:rPr>
              <a:t>如果</a:t>
            </a:r>
            <a:r>
              <a:rPr lang="en-US" altLang="zh-CN" sz="1200" b="1" dirty="0">
                <a:solidFill>
                  <a:srgbClr val="000000"/>
                </a:solidFill>
                <a:latin typeface="+mn-ea"/>
              </a:rPr>
              <a:t>Condiment/Modify</a:t>
            </a:r>
            <a:r>
              <a:rPr lang="zh-CN" altLang="en-US" sz="1200" b="1" dirty="0">
                <a:solidFill>
                  <a:srgbClr val="000000"/>
                </a:solidFill>
                <a:latin typeface="+mn-ea"/>
              </a:rPr>
              <a:t>发生变化，需要在本次调整中先展现变化的</a:t>
            </a:r>
            <a:r>
              <a:rPr lang="en-US" altLang="zh-CN" sz="1200" b="1" dirty="0" err="1">
                <a:solidFill>
                  <a:srgbClr val="000000"/>
                </a:solidFill>
                <a:latin typeface="+mn-ea"/>
              </a:rPr>
              <a:t>MealDeal</a:t>
            </a:r>
            <a:r>
              <a:rPr lang="zh-CN" altLang="en-US" sz="1200" b="1" dirty="0">
                <a:solidFill>
                  <a:srgbClr val="000000"/>
                </a:solidFill>
                <a:latin typeface="+mn-ea"/>
              </a:rPr>
              <a:t>或</a:t>
            </a:r>
            <a:r>
              <a:rPr lang="en-US" altLang="zh-CN" sz="1200" b="1" dirty="0">
                <a:solidFill>
                  <a:srgbClr val="000000"/>
                </a:solidFill>
                <a:latin typeface="+mn-ea"/>
              </a:rPr>
              <a:t>Noun</a:t>
            </a:r>
            <a:r>
              <a:rPr lang="zh-CN" altLang="en-US" sz="1200" b="1" dirty="0">
                <a:solidFill>
                  <a:srgbClr val="000000"/>
                </a:solidFill>
                <a:latin typeface="+mn-ea"/>
              </a:rPr>
              <a:t>，在他们下面展现出变化的</a:t>
            </a:r>
            <a:r>
              <a:rPr lang="en-US" altLang="zh-CN" sz="1200" b="1" dirty="0">
                <a:solidFill>
                  <a:srgbClr val="000000"/>
                </a:solidFill>
                <a:latin typeface="+mn-ea"/>
              </a:rPr>
              <a:t>Condiment/Modify</a:t>
            </a:r>
            <a:r>
              <a:rPr lang="zh-CN" altLang="en-US" sz="1200" b="1" dirty="0">
                <a:solidFill>
                  <a:srgbClr val="000000"/>
                </a:solidFill>
                <a:latin typeface="+mn-ea"/>
              </a:rPr>
              <a:t>（增加的显示</a:t>
            </a:r>
            <a:r>
              <a:rPr lang="en-US" altLang="zh-CN" sz="1200" b="1" dirty="0">
                <a:solidFill>
                  <a:srgbClr val="000000"/>
                </a:solidFill>
                <a:latin typeface="+mn-ea"/>
              </a:rPr>
              <a:t>+</a:t>
            </a:r>
            <a:r>
              <a:rPr lang="zh-CN" altLang="en-US" sz="1200" b="1" dirty="0">
                <a:solidFill>
                  <a:srgbClr val="000000"/>
                </a:solidFill>
                <a:latin typeface="+mn-ea"/>
              </a:rPr>
              <a:t>，删除的显示</a:t>
            </a:r>
            <a:r>
              <a:rPr lang="en-US" altLang="zh-CN" sz="1200" b="1" dirty="0">
                <a:solidFill>
                  <a:srgbClr val="000000"/>
                </a:solidFill>
                <a:latin typeface="+mn-ea"/>
              </a:rPr>
              <a:t>-</a:t>
            </a:r>
            <a:r>
              <a:rPr lang="zh-CN" altLang="en-US" sz="1200" b="1" dirty="0" smtClean="0">
                <a:solidFill>
                  <a:srgbClr val="000000"/>
                </a:solidFill>
                <a:latin typeface="+mn-ea"/>
              </a:rPr>
              <a:t>）；</a:t>
            </a:r>
            <a:endParaRPr lang="zh-CN" altLang="en-US" sz="1200" b="1" dirty="0">
              <a:solidFill>
                <a:srgbClr val="000000"/>
              </a:solidFill>
              <a:latin typeface="+mn-ea"/>
            </a:endParaRPr>
          </a:p>
          <a:p>
            <a:pPr>
              <a:lnSpc>
                <a:spcPct val="150000"/>
              </a:lnSpc>
            </a:pPr>
            <a:r>
              <a:rPr lang="en-US" altLang="zh-CN" sz="1200" b="1" dirty="0" smtClean="0">
                <a:solidFill>
                  <a:srgbClr val="000000"/>
                </a:solidFill>
                <a:latin typeface="+mn-ea"/>
              </a:rPr>
              <a:t>5</a:t>
            </a:r>
            <a:r>
              <a:rPr lang="en-US" altLang="zh-CN" sz="1200" b="1" dirty="0">
                <a:solidFill>
                  <a:srgbClr val="000000"/>
                </a:solidFill>
                <a:latin typeface="+mn-ea"/>
              </a:rPr>
              <a:t>.</a:t>
            </a:r>
            <a:r>
              <a:rPr lang="zh-CN" altLang="en-US" sz="1200" b="1" dirty="0">
                <a:solidFill>
                  <a:srgbClr val="000000"/>
                </a:solidFill>
                <a:latin typeface="+mn-ea"/>
              </a:rPr>
              <a:t>重新打印小票：只执行</a:t>
            </a:r>
            <a:r>
              <a:rPr lang="en-US" altLang="zh-CN" sz="1200" b="1" dirty="0">
                <a:solidFill>
                  <a:srgbClr val="000000"/>
                </a:solidFill>
                <a:latin typeface="+mn-ea"/>
              </a:rPr>
              <a:t>4.1</a:t>
            </a:r>
            <a:r>
              <a:rPr lang="zh-CN" altLang="en-US" sz="1200" b="1" dirty="0">
                <a:solidFill>
                  <a:srgbClr val="000000"/>
                </a:solidFill>
                <a:latin typeface="+mn-ea"/>
              </a:rPr>
              <a:t>，</a:t>
            </a:r>
            <a:r>
              <a:rPr lang="en-US" altLang="zh-CN" sz="1200" b="1" dirty="0">
                <a:solidFill>
                  <a:srgbClr val="000000"/>
                </a:solidFill>
                <a:latin typeface="+mn-ea"/>
              </a:rPr>
              <a:t>4.2,4.3</a:t>
            </a:r>
            <a:r>
              <a:rPr lang="zh-CN" altLang="en-US" sz="1200" b="1" dirty="0">
                <a:solidFill>
                  <a:srgbClr val="000000"/>
                </a:solidFill>
                <a:latin typeface="+mn-ea"/>
              </a:rPr>
              <a:t>不</a:t>
            </a:r>
            <a:r>
              <a:rPr lang="zh-CN" altLang="en-US" sz="1200" b="1" dirty="0" smtClean="0">
                <a:solidFill>
                  <a:srgbClr val="000000"/>
                </a:solidFill>
                <a:latin typeface="+mn-ea"/>
              </a:rPr>
              <a:t>执行，并在小票中标记当前的小票是 “</a:t>
            </a:r>
            <a:r>
              <a:rPr lang="zh-CN" altLang="en-US" sz="1200" b="1" dirty="0">
                <a:solidFill>
                  <a:srgbClr val="000000"/>
                </a:solidFill>
                <a:latin typeface="+mn-ea"/>
              </a:rPr>
              <a:t>重新打印 未完成订单上传 </a:t>
            </a:r>
            <a:r>
              <a:rPr lang="zh-CN" altLang="en-US" sz="1200" b="1" dirty="0" smtClean="0">
                <a:solidFill>
                  <a:srgbClr val="000000"/>
                </a:solidFill>
                <a:latin typeface="+mn-ea"/>
              </a:rPr>
              <a:t>”订单；</a:t>
            </a:r>
            <a:endParaRPr lang="en-US" altLang="zh-CN" sz="1200" b="1" dirty="0" smtClean="0">
              <a:solidFill>
                <a:srgbClr val="000000"/>
              </a:solidFill>
              <a:latin typeface="+mn-ea"/>
            </a:endParaRPr>
          </a:p>
          <a:p>
            <a:pPr>
              <a:lnSpc>
                <a:spcPct val="150000"/>
              </a:lnSpc>
            </a:pPr>
            <a:r>
              <a:rPr lang="en-US" altLang="zh-CN" sz="1200" b="1" i="0" dirty="0" smtClean="0">
                <a:solidFill>
                  <a:srgbClr val="000000"/>
                </a:solidFill>
                <a:effectLst/>
                <a:latin typeface="+mn-ea"/>
              </a:rPr>
              <a:t>6.</a:t>
            </a:r>
            <a:r>
              <a:rPr lang="zh-CN" altLang="en-US" sz="1200" b="1" dirty="0">
                <a:solidFill>
                  <a:srgbClr val="000000"/>
                </a:solidFill>
                <a:latin typeface="+mn-ea"/>
              </a:rPr>
              <a:t>以“</a:t>
            </a:r>
            <a:r>
              <a:rPr lang="en-US" altLang="zh-CN" sz="1200" b="1" dirty="0">
                <a:solidFill>
                  <a:srgbClr val="000000"/>
                </a:solidFill>
                <a:latin typeface="+mn-ea"/>
              </a:rPr>
              <a:t>KDS </a:t>
            </a:r>
            <a:r>
              <a:rPr lang="zh-CN" altLang="en-US" sz="1200" b="1" dirty="0">
                <a:solidFill>
                  <a:srgbClr val="000000"/>
                </a:solidFill>
                <a:latin typeface="+mn-ea"/>
              </a:rPr>
              <a:t>异常品项”作为段落标示，并将该标示加粗反显</a:t>
            </a:r>
            <a:r>
              <a:rPr lang="zh-CN" altLang="en-US" sz="1200" b="1" dirty="0" smtClean="0">
                <a:solidFill>
                  <a:srgbClr val="000000"/>
                </a:solidFill>
                <a:latin typeface="+mn-ea"/>
              </a:rPr>
              <a:t>显示。</a:t>
            </a:r>
            <a:endParaRPr lang="zh-CN" altLang="en-US" sz="1200" b="1" i="0" dirty="0">
              <a:solidFill>
                <a:srgbClr val="000000"/>
              </a:solidFill>
              <a:effectLst/>
              <a:latin typeface="+mn-ea"/>
            </a:endParaRPr>
          </a:p>
        </p:txBody>
      </p:sp>
    </p:spTree>
    <p:extLst>
      <p:ext uri="{BB962C8B-B14F-4D97-AF65-F5344CB8AC3E}">
        <p14:creationId xmlns:p14="http://schemas.microsoft.com/office/powerpoint/2010/main" val="377875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-OC</a:t>
            </a:r>
            <a:r>
              <a:rPr lang="zh-CN" altLang="en-US" dirty="0" smtClean="0"/>
              <a:t>订单报文</a:t>
            </a:r>
            <a:endParaRPr lang="en-US" dirty="0"/>
          </a:p>
        </p:txBody>
      </p:sp>
      <p:sp>
        <p:nvSpPr>
          <p:cNvPr id="3" name="矩形 2"/>
          <p:cNvSpPr/>
          <p:nvPr/>
        </p:nvSpPr>
        <p:spPr>
          <a:xfrm>
            <a:off x="340360" y="964459"/>
            <a:ext cx="8520611" cy="1200329"/>
          </a:xfrm>
          <a:prstGeom prst="rect">
            <a:avLst/>
          </a:prstGeom>
        </p:spPr>
        <p:txBody>
          <a:bodyPr wrap="square">
            <a:spAutoFit/>
          </a:bodyPr>
          <a:lstStyle/>
          <a:p>
            <a:pPr>
              <a:lnSpc>
                <a:spcPct val="150000"/>
              </a:lnSpc>
            </a:pPr>
            <a:r>
              <a:rPr lang="zh-CN" altLang="en-US" sz="1200" dirty="0">
                <a:solidFill>
                  <a:srgbClr val="000000"/>
                </a:solidFill>
                <a:latin typeface="+mn-ea"/>
              </a:rPr>
              <a:t>上一</a:t>
            </a:r>
            <a:r>
              <a:rPr lang="zh-CN" altLang="en-US" sz="1200" dirty="0" smtClean="0">
                <a:solidFill>
                  <a:srgbClr val="000000"/>
                </a:solidFill>
                <a:latin typeface="+mn-ea"/>
              </a:rPr>
              <a:t>页中所有的逻辑是在小票上打印的，但不要在订单报文中体现；</a:t>
            </a:r>
            <a:endParaRPr lang="en-US" altLang="zh-CN" sz="1200" dirty="0" smtClean="0">
              <a:solidFill>
                <a:srgbClr val="000000"/>
              </a:solidFill>
              <a:latin typeface="+mn-ea"/>
            </a:endParaRPr>
          </a:p>
          <a:p>
            <a:pPr>
              <a:lnSpc>
                <a:spcPct val="150000"/>
              </a:lnSpc>
            </a:pPr>
            <a:r>
              <a:rPr lang="zh-CN" altLang="en-US" sz="1200" b="1" dirty="0" smtClean="0">
                <a:solidFill>
                  <a:schemeClr val="accent1">
                    <a:lumMod val="40000"/>
                    <a:lumOff val="60000"/>
                  </a:schemeClr>
                </a:solidFill>
                <a:latin typeface="+mn-ea"/>
              </a:rPr>
              <a:t>订单层面根据“</a:t>
            </a:r>
            <a:r>
              <a:rPr lang="en-US" altLang="zh-CN" sz="1200" b="1" dirty="0">
                <a:solidFill>
                  <a:schemeClr val="accent1">
                    <a:lumMod val="40000"/>
                    <a:lumOff val="60000"/>
                  </a:schemeClr>
                </a:solidFill>
                <a:latin typeface="+mn-ea"/>
              </a:rPr>
              <a:t>KDS</a:t>
            </a:r>
            <a:r>
              <a:rPr lang="zh-CN" altLang="en-US" sz="1200" b="1" dirty="0">
                <a:solidFill>
                  <a:schemeClr val="accent1">
                    <a:lumMod val="40000"/>
                    <a:lumOff val="60000"/>
                  </a:schemeClr>
                </a:solidFill>
                <a:latin typeface="+mn-ea"/>
              </a:rPr>
              <a:t>以异常单打印</a:t>
            </a:r>
            <a:r>
              <a:rPr lang="zh-CN" altLang="en-US" sz="1200" b="1" dirty="0" smtClean="0">
                <a:solidFill>
                  <a:schemeClr val="accent1">
                    <a:lumMod val="40000"/>
                    <a:lumOff val="60000"/>
                  </a:schemeClr>
                </a:solidFill>
                <a:latin typeface="+mn-ea"/>
              </a:rPr>
              <a:t>”判断是否为异常单；</a:t>
            </a:r>
            <a:endParaRPr lang="en-US" altLang="zh-CN" sz="1200" b="1" dirty="0" smtClean="0">
              <a:solidFill>
                <a:schemeClr val="accent1">
                  <a:lumMod val="40000"/>
                  <a:lumOff val="60000"/>
                </a:schemeClr>
              </a:solidFill>
              <a:latin typeface="+mn-ea"/>
            </a:endParaRPr>
          </a:p>
          <a:p>
            <a:pPr>
              <a:lnSpc>
                <a:spcPct val="150000"/>
              </a:lnSpc>
            </a:pPr>
            <a:r>
              <a:rPr lang="zh-CN" altLang="en-US" sz="1200" dirty="0" smtClean="0">
                <a:solidFill>
                  <a:srgbClr val="000000"/>
                </a:solidFill>
                <a:latin typeface="+mn-ea"/>
              </a:rPr>
              <a:t>每个</a:t>
            </a:r>
            <a:r>
              <a:rPr lang="zh-CN" altLang="en-US" sz="1200" dirty="0">
                <a:solidFill>
                  <a:srgbClr val="000000"/>
                </a:solidFill>
                <a:latin typeface="+mn-ea"/>
              </a:rPr>
              <a:t>品项上会有前一次数量和本</a:t>
            </a:r>
            <a:r>
              <a:rPr lang="zh-CN" altLang="en-US" sz="1200" dirty="0" smtClean="0">
                <a:solidFill>
                  <a:srgbClr val="000000"/>
                </a:solidFill>
                <a:latin typeface="+mn-ea"/>
              </a:rPr>
              <a:t>次最终数量；</a:t>
            </a:r>
            <a:endParaRPr lang="en-US" altLang="zh-CN" sz="1200" dirty="0" smtClean="0">
              <a:solidFill>
                <a:srgbClr val="000000"/>
              </a:solidFill>
              <a:latin typeface="+mn-ea"/>
            </a:endParaRPr>
          </a:p>
          <a:p>
            <a:pPr>
              <a:lnSpc>
                <a:spcPct val="150000"/>
              </a:lnSpc>
            </a:pPr>
            <a:r>
              <a:rPr lang="zh-CN" altLang="en-US" sz="1200" dirty="0">
                <a:solidFill>
                  <a:srgbClr val="000000"/>
                </a:solidFill>
                <a:latin typeface="+mn-ea"/>
              </a:rPr>
              <a:t>保证</a:t>
            </a:r>
            <a:r>
              <a:rPr lang="zh-CN" altLang="en-US" sz="1200" dirty="0" smtClean="0">
                <a:solidFill>
                  <a:srgbClr val="000000"/>
                </a:solidFill>
                <a:latin typeface="+mn-ea"/>
              </a:rPr>
              <a:t>时序（主要用在</a:t>
            </a:r>
            <a:r>
              <a:rPr lang="en-US" altLang="zh-CN" sz="1200" dirty="0" smtClean="0">
                <a:solidFill>
                  <a:srgbClr val="000000"/>
                </a:solidFill>
                <a:latin typeface="+mn-ea"/>
              </a:rPr>
              <a:t>CPOS</a:t>
            </a:r>
            <a:r>
              <a:rPr lang="zh-CN" altLang="en-US" sz="1200" dirty="0" smtClean="0">
                <a:solidFill>
                  <a:srgbClr val="000000"/>
                </a:solidFill>
                <a:latin typeface="+mn-ea"/>
              </a:rPr>
              <a:t>和</a:t>
            </a:r>
            <a:r>
              <a:rPr lang="en-US" altLang="zh-CN" sz="1200" dirty="0" smtClean="0">
                <a:solidFill>
                  <a:srgbClr val="000000"/>
                </a:solidFill>
                <a:latin typeface="+mn-ea"/>
              </a:rPr>
              <a:t>KDS</a:t>
            </a:r>
            <a:r>
              <a:rPr lang="zh-CN" altLang="en-US" sz="1200" dirty="0" smtClean="0">
                <a:solidFill>
                  <a:srgbClr val="000000"/>
                </a:solidFill>
                <a:latin typeface="+mn-ea"/>
              </a:rPr>
              <a:t>，所以可以放在扩展属性中，不用放在</a:t>
            </a:r>
            <a:r>
              <a:rPr lang="en-US" altLang="zh-CN" sz="1200" dirty="0" smtClean="0">
                <a:solidFill>
                  <a:srgbClr val="000000"/>
                </a:solidFill>
                <a:latin typeface="+mn-ea"/>
              </a:rPr>
              <a:t>OC</a:t>
            </a:r>
            <a:r>
              <a:rPr lang="zh-CN" altLang="en-US" sz="1200" dirty="0">
                <a:solidFill>
                  <a:srgbClr val="000000"/>
                </a:solidFill>
                <a:latin typeface="+mn-ea"/>
              </a:rPr>
              <a:t>标准</a:t>
            </a:r>
            <a:r>
              <a:rPr lang="zh-CN" altLang="en-US" sz="1200" dirty="0" smtClean="0">
                <a:solidFill>
                  <a:srgbClr val="000000"/>
                </a:solidFill>
                <a:latin typeface="+mn-ea"/>
              </a:rPr>
              <a:t>字段中）</a:t>
            </a:r>
            <a:endParaRPr lang="zh-CN" altLang="en-US" sz="1200" b="1" i="0" dirty="0">
              <a:solidFill>
                <a:srgbClr val="000000"/>
              </a:solidFill>
              <a:effectLst/>
              <a:latin typeface="+mn-ea"/>
            </a:endParaRPr>
          </a:p>
        </p:txBody>
      </p:sp>
    </p:spTree>
    <p:extLst>
      <p:ext uri="{BB962C8B-B14F-4D97-AF65-F5344CB8AC3E}">
        <p14:creationId xmlns:p14="http://schemas.microsoft.com/office/powerpoint/2010/main" val="174688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a:t>
            </a:r>
            <a:r>
              <a:rPr lang="zh-CN" altLang="en-US" dirty="0"/>
              <a:t>终端无法连接服务</a:t>
            </a:r>
            <a:r>
              <a:rPr lang="zh-CN" altLang="en-US" dirty="0" smtClean="0"/>
              <a:t>端流程图</a:t>
            </a:r>
            <a:endParaRPr 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029" y="889000"/>
            <a:ext cx="5131272" cy="4206179"/>
          </a:xfrm>
          <a:prstGeom prst="rect">
            <a:avLst/>
          </a:prstGeom>
        </p:spPr>
      </p:pic>
    </p:spTree>
    <p:extLst>
      <p:ext uri="{BB962C8B-B14F-4D97-AF65-F5344CB8AC3E}">
        <p14:creationId xmlns:p14="http://schemas.microsoft.com/office/powerpoint/2010/main" val="59430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a:t>
            </a:r>
            <a:r>
              <a:rPr lang="zh-CN" altLang="en-US" dirty="0" smtClean="0"/>
              <a:t>餐点端与中心端离线</a:t>
            </a:r>
            <a:endParaRPr lang="en-US" dirty="0"/>
          </a:p>
        </p:txBody>
      </p:sp>
      <p:grpSp>
        <p:nvGrpSpPr>
          <p:cNvPr id="9" name="组合 8"/>
          <p:cNvGrpSpPr/>
          <p:nvPr/>
        </p:nvGrpSpPr>
        <p:grpSpPr>
          <a:xfrm>
            <a:off x="0" y="1401218"/>
            <a:ext cx="5040000" cy="3165256"/>
            <a:chOff x="0" y="894329"/>
            <a:chExt cx="5040000" cy="3165256"/>
          </a:xfrm>
        </p:grpSpPr>
        <p:cxnSp>
          <p:nvCxnSpPr>
            <p:cNvPr id="4" name="Straight Connector 4">
              <a:extLst>
                <a:ext uri="{FF2B5EF4-FFF2-40B4-BE49-F238E27FC236}">
                  <a16:creationId xmlns:a16="http://schemas.microsoft.com/office/drawing/2014/main" id="{3985BA27-BC43-4BA9-B2B7-D2D35FB369F4}"/>
                </a:ext>
              </a:extLst>
            </p:cNvPr>
            <p:cNvCxnSpPr>
              <a:cxnSpLocks/>
            </p:cNvCxnSpPr>
            <p:nvPr/>
          </p:nvCxnSpPr>
          <p:spPr>
            <a:xfrm>
              <a:off x="0" y="2504702"/>
              <a:ext cx="5040000" cy="0"/>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63">
              <a:extLst>
                <a:ext uri="{FF2B5EF4-FFF2-40B4-BE49-F238E27FC236}">
                  <a16:creationId xmlns:a16="http://schemas.microsoft.com/office/drawing/2014/main" id="{38B796C6-27FA-4F02-BD03-63E333F891A3}"/>
                </a:ext>
              </a:extLst>
            </p:cNvPr>
            <p:cNvSpPr txBox="1"/>
            <p:nvPr/>
          </p:nvSpPr>
          <p:spPr>
            <a:xfrm>
              <a:off x="0" y="999121"/>
              <a:ext cx="530915" cy="230832"/>
            </a:xfrm>
            <a:prstGeom prst="rect">
              <a:avLst/>
            </a:prstGeom>
            <a:solidFill>
              <a:schemeClr val="bg1">
                <a:lumMod val="85000"/>
              </a:schemeClr>
            </a:solidFill>
          </p:spPr>
          <p:txBody>
            <a:bodyPr wrap="none" rtlCol="0">
              <a:spAutoFit/>
            </a:bodyPr>
            <a:lstStyle/>
            <a:p>
              <a:r>
                <a:rPr lang="zh-CN" altLang="en-US" sz="900" b="1" dirty="0">
                  <a:latin typeface="微软雅黑" pitchFamily="34" charset="-122"/>
                  <a:ea typeface="微软雅黑" pitchFamily="34" charset="-122"/>
                </a:rPr>
                <a:t>总部端</a:t>
              </a:r>
            </a:p>
          </p:txBody>
        </p:sp>
        <p:sp>
          <p:nvSpPr>
            <p:cNvPr id="6" name="TextBox 63">
              <a:extLst>
                <a:ext uri="{FF2B5EF4-FFF2-40B4-BE49-F238E27FC236}">
                  <a16:creationId xmlns:a16="http://schemas.microsoft.com/office/drawing/2014/main" id="{51727318-B455-4563-8399-1F712D30665B}"/>
                </a:ext>
              </a:extLst>
            </p:cNvPr>
            <p:cNvSpPr txBox="1"/>
            <p:nvPr/>
          </p:nvSpPr>
          <p:spPr>
            <a:xfrm>
              <a:off x="0" y="3728169"/>
              <a:ext cx="530915" cy="230832"/>
            </a:xfrm>
            <a:prstGeom prst="rect">
              <a:avLst/>
            </a:prstGeom>
            <a:solidFill>
              <a:schemeClr val="bg1">
                <a:lumMod val="85000"/>
              </a:schemeClr>
            </a:solidFill>
          </p:spPr>
          <p:txBody>
            <a:bodyPr wrap="none" rtlCol="0">
              <a:spAutoFit/>
            </a:bodyPr>
            <a:lstStyle/>
            <a:p>
              <a:r>
                <a:rPr lang="zh-CN" altLang="en-US" sz="900" b="1" dirty="0">
                  <a:latin typeface="微软雅黑" pitchFamily="34" charset="-122"/>
                  <a:ea typeface="微软雅黑" pitchFamily="34" charset="-122"/>
                </a:rPr>
                <a:t>餐厅端</a:t>
              </a:r>
            </a:p>
          </p:txBody>
        </p:sp>
        <p:sp>
          <p:nvSpPr>
            <p:cNvPr id="7"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41413" y="1998436"/>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MPOS </a:t>
              </a:r>
              <a:r>
                <a:rPr lang="zh-CN" altLang="en-US" sz="900" dirty="0"/>
                <a:t>终端</a:t>
              </a:r>
            </a:p>
          </p:txBody>
        </p:sp>
        <p:sp>
          <p:nvSpPr>
            <p:cNvPr id="8"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1908436"/>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a:solidFill>
                    <a:srgbClr val="C00000"/>
                  </a:solidFill>
                </a:rPr>
                <a:t>总部</a:t>
              </a:r>
              <a:r>
                <a:rPr lang="zh-CN" altLang="en-US" sz="900" dirty="0" smtClean="0">
                  <a:solidFill>
                    <a:srgbClr val="C00000"/>
                  </a:solidFill>
                </a:rPr>
                <a:t>端</a:t>
              </a:r>
              <a:endParaRPr lang="en-US" altLang="zh-CN" sz="900" dirty="0" smtClean="0">
                <a:solidFill>
                  <a:srgbClr val="C00000"/>
                </a:solidFill>
              </a:endParaRPr>
            </a:p>
          </p:txBody>
        </p:sp>
        <p:cxnSp>
          <p:nvCxnSpPr>
            <p:cNvPr id="22" name="Straight Arrow Connector 24">
              <a:extLst>
                <a:ext uri="{FF2B5EF4-FFF2-40B4-BE49-F238E27FC236}">
                  <a16:creationId xmlns:a16="http://schemas.microsoft.com/office/drawing/2014/main" id="{544DA409-F510-4FB7-9CCE-AA05BD173FB5}"/>
                </a:ext>
              </a:extLst>
            </p:cNvPr>
            <p:cNvCxnSpPr>
              <a:cxnSpLocks/>
              <a:stCxn id="8" idx="1"/>
              <a:endCxn id="7" idx="3"/>
            </p:cNvCxnSpPr>
            <p:nvPr/>
          </p:nvCxnSpPr>
          <p:spPr>
            <a:xfrm flipH="1">
              <a:off x="1121413" y="2124436"/>
              <a:ext cx="992637"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8"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1161148" y="1195748"/>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t>扫码点餐应用</a:t>
              </a:r>
              <a:endParaRPr lang="zh-CN" altLang="en-US" sz="900" dirty="0"/>
            </a:p>
          </p:txBody>
        </p:sp>
        <p:cxnSp>
          <p:nvCxnSpPr>
            <p:cNvPr id="34" name="Straight Arrow Connector 24">
              <a:extLst>
                <a:ext uri="{FF2B5EF4-FFF2-40B4-BE49-F238E27FC236}">
                  <a16:creationId xmlns:a16="http://schemas.microsoft.com/office/drawing/2014/main" id="{544DA409-F510-4FB7-9CCE-AA05BD173FB5}"/>
                </a:ext>
              </a:extLst>
            </p:cNvPr>
            <p:cNvCxnSpPr>
              <a:cxnSpLocks/>
              <a:stCxn id="8" idx="0"/>
              <a:endCxn id="28" idx="2"/>
            </p:cNvCxnSpPr>
            <p:nvPr/>
          </p:nvCxnSpPr>
          <p:spPr>
            <a:xfrm flipH="1" flipV="1">
              <a:off x="1701148" y="1447748"/>
              <a:ext cx="952902" cy="460688"/>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3" name="十字形 12"/>
            <p:cNvSpPr/>
            <p:nvPr/>
          </p:nvSpPr>
          <p:spPr>
            <a:xfrm rot="18851109">
              <a:off x="2561004" y="2473469"/>
              <a:ext cx="198052" cy="198052"/>
            </a:xfrm>
            <a:prstGeom prst="plus">
              <a:avLst>
                <a:gd name="adj" fmla="val 403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38"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2791309"/>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餐厅端</a:t>
              </a:r>
              <a:endParaRPr lang="en-US" altLang="zh-CN" sz="900" dirty="0" smtClean="0">
                <a:solidFill>
                  <a:srgbClr val="C00000"/>
                </a:solidFill>
              </a:endParaRPr>
            </a:p>
          </p:txBody>
        </p:sp>
        <p:sp>
          <p:nvSpPr>
            <p:cNvPr id="39"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2114050" y="3627585"/>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solidFill>
                    <a:srgbClr val="C00000"/>
                  </a:solidFill>
                </a:rPr>
                <a:t>KDS</a:t>
              </a:r>
            </a:p>
          </p:txBody>
        </p:sp>
        <p:sp>
          <p:nvSpPr>
            <p:cNvPr id="41"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3638050" y="1998419"/>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Order Center</a:t>
              </a:r>
              <a:endParaRPr lang="zh-CN" altLang="en-US" sz="900" dirty="0"/>
            </a:p>
          </p:txBody>
        </p:sp>
        <p:cxnSp>
          <p:nvCxnSpPr>
            <p:cNvPr id="43" name="Straight Arrow Connector 24">
              <a:extLst>
                <a:ext uri="{FF2B5EF4-FFF2-40B4-BE49-F238E27FC236}">
                  <a16:creationId xmlns:a16="http://schemas.microsoft.com/office/drawing/2014/main" id="{544DA409-F510-4FB7-9CCE-AA05BD173FB5}"/>
                </a:ext>
              </a:extLst>
            </p:cNvPr>
            <p:cNvCxnSpPr>
              <a:cxnSpLocks/>
              <a:stCxn id="8" idx="0"/>
              <a:endCxn id="44" idx="2"/>
            </p:cNvCxnSpPr>
            <p:nvPr/>
          </p:nvCxnSpPr>
          <p:spPr>
            <a:xfrm flipV="1">
              <a:off x="2654050" y="1583239"/>
              <a:ext cx="522319" cy="32519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24">
              <a:extLst>
                <a:ext uri="{FF2B5EF4-FFF2-40B4-BE49-F238E27FC236}">
                  <a16:creationId xmlns:a16="http://schemas.microsoft.com/office/drawing/2014/main" id="{544DA409-F510-4FB7-9CCE-AA05BD173FB5}"/>
                </a:ext>
              </a:extLst>
            </p:cNvPr>
            <p:cNvCxnSpPr>
              <a:cxnSpLocks/>
              <a:stCxn id="38" idx="0"/>
              <a:endCxn id="8" idx="2"/>
            </p:cNvCxnSpPr>
            <p:nvPr/>
          </p:nvCxnSpPr>
          <p:spPr>
            <a:xfrm flipV="1">
              <a:off x="2654050" y="2340436"/>
              <a:ext cx="0" cy="450873"/>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24">
              <a:extLst>
                <a:ext uri="{FF2B5EF4-FFF2-40B4-BE49-F238E27FC236}">
                  <a16:creationId xmlns:a16="http://schemas.microsoft.com/office/drawing/2014/main" id="{544DA409-F510-4FB7-9CCE-AA05BD173FB5}"/>
                </a:ext>
              </a:extLst>
            </p:cNvPr>
            <p:cNvCxnSpPr>
              <a:cxnSpLocks/>
              <a:stCxn id="39" idx="0"/>
              <a:endCxn id="38" idx="2"/>
            </p:cNvCxnSpPr>
            <p:nvPr/>
          </p:nvCxnSpPr>
          <p:spPr>
            <a:xfrm flipV="1">
              <a:off x="2654050" y="3223309"/>
              <a:ext cx="0" cy="404276"/>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4"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3638050" y="3052847"/>
              <a:ext cx="1080000" cy="440641"/>
            </a:xfrm>
            <a:prstGeom prst="rect">
              <a:avLst/>
            </a:prstGeom>
            <a:solidFill>
              <a:srgbClr val="F78E1E"/>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银二代备份下单渠道</a:t>
              </a:r>
              <a:endParaRPr lang="en-US" altLang="zh-CN" sz="900" dirty="0" smtClean="0">
                <a:solidFill>
                  <a:srgbClr val="C00000"/>
                </a:solidFill>
              </a:endParaRPr>
            </a:p>
          </p:txBody>
        </p:sp>
        <p:cxnSp>
          <p:nvCxnSpPr>
            <p:cNvPr id="55" name="Straight Arrow Connector 24">
              <a:extLst>
                <a:ext uri="{FF2B5EF4-FFF2-40B4-BE49-F238E27FC236}">
                  <a16:creationId xmlns:a16="http://schemas.microsoft.com/office/drawing/2014/main" id="{544DA409-F510-4FB7-9CCE-AA05BD173FB5}"/>
                </a:ext>
              </a:extLst>
            </p:cNvPr>
            <p:cNvCxnSpPr>
              <a:cxnSpLocks/>
              <a:stCxn id="54" idx="0"/>
              <a:endCxn id="41" idx="2"/>
            </p:cNvCxnSpPr>
            <p:nvPr/>
          </p:nvCxnSpPr>
          <p:spPr>
            <a:xfrm flipV="1">
              <a:off x="4178050" y="2250419"/>
              <a:ext cx="0" cy="802428"/>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24">
              <a:extLst>
                <a:ext uri="{FF2B5EF4-FFF2-40B4-BE49-F238E27FC236}">
                  <a16:creationId xmlns:a16="http://schemas.microsoft.com/office/drawing/2014/main" id="{544DA409-F510-4FB7-9CCE-AA05BD173FB5}"/>
                </a:ext>
              </a:extLst>
            </p:cNvPr>
            <p:cNvCxnSpPr>
              <a:cxnSpLocks/>
              <a:stCxn id="38" idx="3"/>
              <a:endCxn id="54" idx="1"/>
            </p:cNvCxnSpPr>
            <p:nvPr/>
          </p:nvCxnSpPr>
          <p:spPr>
            <a:xfrm>
              <a:off x="3194050" y="3007309"/>
              <a:ext cx="444000" cy="265859"/>
            </a:xfrm>
            <a:prstGeom prst="straightConnector1">
              <a:avLst/>
            </a:prstGeom>
            <a:ln w="6350">
              <a:solidFill>
                <a:srgbClr val="0070C0"/>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4096306" y="2557928"/>
              <a:ext cx="338554" cy="230832"/>
            </a:xfrm>
            <a:prstGeom prst="rect">
              <a:avLst/>
            </a:prstGeom>
          </p:spPr>
          <p:txBody>
            <a:bodyPr wrap="none">
              <a:spAutoFit/>
            </a:bodyPr>
            <a:lstStyle/>
            <a:p>
              <a:r>
                <a:rPr lang="en-US" altLang="zh-CN" sz="900" dirty="0" smtClean="0"/>
                <a:t>4G</a:t>
              </a:r>
              <a:endParaRPr lang="zh-CN" altLang="en-US" sz="900" dirty="0"/>
            </a:p>
          </p:txBody>
        </p:sp>
        <p:sp>
          <p:nvSpPr>
            <p:cNvPr id="63" name="矩形 62"/>
            <p:cNvSpPr/>
            <p:nvPr/>
          </p:nvSpPr>
          <p:spPr>
            <a:xfrm>
              <a:off x="3161231" y="3170234"/>
              <a:ext cx="441146" cy="400110"/>
            </a:xfrm>
            <a:prstGeom prst="rect">
              <a:avLst/>
            </a:prstGeom>
          </p:spPr>
          <p:txBody>
            <a:bodyPr wrap="none">
              <a:spAutoFit/>
            </a:bodyPr>
            <a:lstStyle/>
            <a:p>
              <a:r>
                <a:rPr lang="zh-CN" altLang="en-US" sz="1000" dirty="0" smtClean="0"/>
                <a:t>餐厅</a:t>
              </a:r>
              <a:endParaRPr lang="en-US" altLang="zh-CN" sz="1000" dirty="0" smtClean="0"/>
            </a:p>
            <a:p>
              <a:r>
                <a:rPr lang="zh-CN" altLang="en-US" sz="1000" dirty="0" smtClean="0"/>
                <a:t>网络</a:t>
              </a:r>
              <a:endParaRPr lang="zh-CN" altLang="en-US" sz="1000" dirty="0"/>
            </a:p>
          </p:txBody>
        </p:sp>
        <p:cxnSp>
          <p:nvCxnSpPr>
            <p:cNvPr id="35" name="Straight Arrow Connector 24">
              <a:extLst>
                <a:ext uri="{FF2B5EF4-FFF2-40B4-BE49-F238E27FC236}">
                  <a16:creationId xmlns:a16="http://schemas.microsoft.com/office/drawing/2014/main" id="{544DA409-F510-4FB7-9CCE-AA05BD173FB5}"/>
                </a:ext>
              </a:extLst>
            </p:cNvPr>
            <p:cNvCxnSpPr>
              <a:cxnSpLocks/>
            </p:cNvCxnSpPr>
            <p:nvPr/>
          </p:nvCxnSpPr>
          <p:spPr>
            <a:xfrm flipH="1">
              <a:off x="3194050" y="2124419"/>
              <a:ext cx="444000" cy="17"/>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4"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636369" y="1331239"/>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smtClean="0"/>
                <a:t>Order Center</a:t>
              </a:r>
              <a:endParaRPr lang="zh-CN" altLang="en-US" sz="900" dirty="0"/>
            </a:p>
          </p:txBody>
        </p:sp>
        <p:sp>
          <p:nvSpPr>
            <p:cNvPr id="46"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2611469" y="894329"/>
              <a:ext cx="1143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t>外带、外送等渠道</a:t>
              </a:r>
              <a:endParaRPr lang="zh-CN" altLang="en-US" sz="900" dirty="0"/>
            </a:p>
          </p:txBody>
        </p:sp>
        <p:cxnSp>
          <p:nvCxnSpPr>
            <p:cNvPr id="47" name="Straight Arrow Connector 24">
              <a:extLst>
                <a:ext uri="{FF2B5EF4-FFF2-40B4-BE49-F238E27FC236}">
                  <a16:creationId xmlns:a16="http://schemas.microsoft.com/office/drawing/2014/main" id="{544DA409-F510-4FB7-9CCE-AA05BD173FB5}"/>
                </a:ext>
              </a:extLst>
            </p:cNvPr>
            <p:cNvCxnSpPr>
              <a:cxnSpLocks/>
              <a:stCxn id="44" idx="0"/>
              <a:endCxn id="46" idx="2"/>
            </p:cNvCxnSpPr>
            <p:nvPr/>
          </p:nvCxnSpPr>
          <p:spPr>
            <a:xfrm flipV="1">
              <a:off x="3176369" y="1146329"/>
              <a:ext cx="6600" cy="18491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830698" y="1704146"/>
              <a:ext cx="441146" cy="246221"/>
            </a:xfrm>
            <a:prstGeom prst="rect">
              <a:avLst/>
            </a:prstGeom>
          </p:spPr>
          <p:txBody>
            <a:bodyPr wrap="none">
              <a:spAutoFit/>
            </a:bodyPr>
            <a:lstStyle/>
            <a:p>
              <a:r>
                <a:rPr lang="zh-CN" altLang="en-US" sz="1000" dirty="0" smtClean="0"/>
                <a:t>下单</a:t>
              </a:r>
              <a:endParaRPr lang="zh-CN" altLang="en-US" sz="1000" dirty="0"/>
            </a:p>
          </p:txBody>
        </p:sp>
        <p:sp>
          <p:nvSpPr>
            <p:cNvPr id="49" name="矩形 48"/>
            <p:cNvSpPr/>
            <p:nvPr/>
          </p:nvSpPr>
          <p:spPr>
            <a:xfrm>
              <a:off x="3108580" y="2144628"/>
              <a:ext cx="569387" cy="246221"/>
            </a:xfrm>
            <a:prstGeom prst="rect">
              <a:avLst/>
            </a:prstGeom>
          </p:spPr>
          <p:txBody>
            <a:bodyPr wrap="none">
              <a:spAutoFit/>
            </a:bodyPr>
            <a:lstStyle/>
            <a:p>
              <a:r>
                <a:rPr lang="zh-CN" altLang="en-US" sz="1000" dirty="0" smtClean="0"/>
                <a:t>异常单</a:t>
              </a:r>
              <a:endParaRPr lang="zh-CN" altLang="en-US" sz="1000" dirty="0"/>
            </a:p>
          </p:txBody>
        </p:sp>
        <p:sp>
          <p:nvSpPr>
            <p:cNvPr id="50" name="矩形 49"/>
            <p:cNvSpPr/>
            <p:nvPr/>
          </p:nvSpPr>
          <p:spPr>
            <a:xfrm>
              <a:off x="1777926" y="1655519"/>
              <a:ext cx="441146" cy="246221"/>
            </a:xfrm>
            <a:prstGeom prst="rect">
              <a:avLst/>
            </a:prstGeom>
          </p:spPr>
          <p:txBody>
            <a:bodyPr wrap="none">
              <a:spAutoFit/>
            </a:bodyPr>
            <a:lstStyle/>
            <a:p>
              <a:r>
                <a:rPr lang="zh-CN" altLang="en-US" sz="1000" dirty="0" smtClean="0"/>
                <a:t>下单</a:t>
              </a:r>
              <a:endParaRPr lang="zh-CN" altLang="en-US" sz="1000" dirty="0"/>
            </a:p>
          </p:txBody>
        </p:sp>
        <p:sp>
          <p:nvSpPr>
            <p:cNvPr id="51" name="矩形 50"/>
            <p:cNvSpPr/>
            <p:nvPr/>
          </p:nvSpPr>
          <p:spPr>
            <a:xfrm>
              <a:off x="1370334" y="1904036"/>
              <a:ext cx="441146" cy="246221"/>
            </a:xfrm>
            <a:prstGeom prst="rect">
              <a:avLst/>
            </a:prstGeom>
          </p:spPr>
          <p:txBody>
            <a:bodyPr wrap="none">
              <a:spAutoFit/>
            </a:bodyPr>
            <a:lstStyle/>
            <a:p>
              <a:r>
                <a:rPr lang="zh-CN" altLang="en-US" sz="1000" dirty="0" smtClean="0"/>
                <a:t>下单</a:t>
              </a:r>
              <a:endParaRPr lang="zh-CN" altLang="en-US" sz="1000" dirty="0"/>
            </a:p>
          </p:txBody>
        </p:sp>
        <p:sp>
          <p:nvSpPr>
            <p:cNvPr id="37" name="Text Box 17">
              <a:extLst>
                <a:ext uri="{FF2B5EF4-FFF2-40B4-BE49-F238E27FC236}">
                  <a16:creationId xmlns:a16="http://schemas.microsoft.com/office/drawing/2014/main" id="{60119056-B5B7-48CB-AA57-A9762AA7A35E}"/>
                </a:ext>
              </a:extLst>
            </p:cNvPr>
            <p:cNvSpPr txBox="1">
              <a:spLocks noChangeArrowheads="1"/>
            </p:cNvSpPr>
            <p:nvPr/>
          </p:nvSpPr>
          <p:spPr bwMode="auto">
            <a:xfrm>
              <a:off x="41413" y="2880620"/>
              <a:ext cx="1080000" cy="25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en-US" altLang="zh-CN" sz="900" dirty="0"/>
                <a:t>Counter</a:t>
              </a:r>
              <a:r>
                <a:rPr lang="en-US" altLang="zh-CN" sz="900" dirty="0" smtClean="0"/>
                <a:t> </a:t>
              </a:r>
              <a:r>
                <a:rPr lang="zh-CN" altLang="en-US" sz="900" dirty="0"/>
                <a:t>终端</a:t>
              </a:r>
            </a:p>
          </p:txBody>
        </p:sp>
        <p:cxnSp>
          <p:nvCxnSpPr>
            <p:cNvPr id="40" name="Straight Arrow Connector 24">
              <a:extLst>
                <a:ext uri="{FF2B5EF4-FFF2-40B4-BE49-F238E27FC236}">
                  <a16:creationId xmlns:a16="http://schemas.microsoft.com/office/drawing/2014/main" id="{544DA409-F510-4FB7-9CCE-AA05BD173FB5}"/>
                </a:ext>
              </a:extLst>
            </p:cNvPr>
            <p:cNvCxnSpPr>
              <a:cxnSpLocks/>
              <a:endCxn id="37" idx="3"/>
            </p:cNvCxnSpPr>
            <p:nvPr/>
          </p:nvCxnSpPr>
          <p:spPr>
            <a:xfrm flipH="1">
              <a:off x="1121413" y="3006620"/>
              <a:ext cx="992637" cy="0"/>
            </a:xfrm>
            <a:prstGeom prst="straightConnector1">
              <a:avLst/>
            </a:prstGeom>
            <a:ln w="19050">
              <a:solidFill>
                <a:schemeClr val="accent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1370334" y="2786220"/>
              <a:ext cx="441146" cy="246221"/>
            </a:xfrm>
            <a:prstGeom prst="rect">
              <a:avLst/>
            </a:prstGeom>
          </p:spPr>
          <p:txBody>
            <a:bodyPr wrap="none">
              <a:spAutoFit/>
            </a:bodyPr>
            <a:lstStyle/>
            <a:p>
              <a:r>
                <a:rPr lang="zh-CN" altLang="en-US" sz="1000" dirty="0" smtClean="0"/>
                <a:t>下单</a:t>
              </a:r>
              <a:endParaRPr lang="zh-CN" altLang="en-US" sz="1000" dirty="0"/>
            </a:p>
          </p:txBody>
        </p:sp>
      </p:grpSp>
      <p:sp>
        <p:nvSpPr>
          <p:cNvPr id="52" name="Freeform 6">
            <a:extLst>
              <a:ext uri="{FF2B5EF4-FFF2-40B4-BE49-F238E27FC236}">
                <a16:creationId xmlns:a16="http://schemas.microsoft.com/office/drawing/2014/main" id="{BD136067-DB28-C14A-8571-BF5AFEC2C5A2}"/>
              </a:ext>
            </a:extLst>
          </p:cNvPr>
          <p:cNvSpPr>
            <a:spLocks/>
          </p:cNvSpPr>
          <p:nvPr/>
        </p:nvSpPr>
        <p:spPr bwMode="auto">
          <a:xfrm>
            <a:off x="6503438" y="976429"/>
            <a:ext cx="1304369" cy="348787"/>
          </a:xfrm>
          <a:prstGeom prst="rect">
            <a:avLst/>
          </a:prstGeom>
          <a:solidFill>
            <a:srgbClr val="C00000"/>
          </a:solidFill>
          <a:ln w="9525">
            <a:noFill/>
            <a:round/>
            <a:headEnd/>
            <a:tailEnd/>
          </a:ln>
        </p:spPr>
        <p:txBody>
          <a:bodyPr vert="horz" wrap="square" lIns="91440" tIns="45720" rIns="91440" bIns="45720" numCol="1" anchor="t" anchorCtr="0" compatLnSpc="1">
            <a:prstTxWarp prst="textNoShape">
              <a:avLst/>
            </a:prstTxWarp>
          </a:bodyPr>
          <a:lstStyle/>
          <a:p>
            <a:endParaRPr lang="en-US" altLang="zh-CN" sz="1000" b="1" dirty="0">
              <a:solidFill>
                <a:schemeClr val="bg1"/>
              </a:solidFill>
              <a:latin typeface="+mn-ea"/>
            </a:endParaRPr>
          </a:p>
        </p:txBody>
      </p:sp>
      <p:sp>
        <p:nvSpPr>
          <p:cNvPr id="53" name="矩形 52"/>
          <p:cNvSpPr/>
          <p:nvPr/>
        </p:nvSpPr>
        <p:spPr>
          <a:xfrm>
            <a:off x="6601625" y="967139"/>
            <a:ext cx="1107996" cy="369332"/>
          </a:xfrm>
          <a:prstGeom prst="rect">
            <a:avLst/>
          </a:prstGeom>
        </p:spPr>
        <p:txBody>
          <a:bodyPr wrap="none">
            <a:spAutoFit/>
          </a:bodyPr>
          <a:lstStyle/>
          <a:p>
            <a:r>
              <a:rPr lang="zh-CN" altLang="en-US" dirty="0">
                <a:solidFill>
                  <a:schemeClr val="bg1"/>
                </a:solidFill>
              </a:rPr>
              <a:t>解决思路</a:t>
            </a:r>
          </a:p>
        </p:txBody>
      </p:sp>
      <p:sp>
        <p:nvSpPr>
          <p:cNvPr id="56" name="Freeform 6">
            <a:extLst>
              <a:ext uri="{FF2B5EF4-FFF2-40B4-BE49-F238E27FC236}">
                <a16:creationId xmlns:a16="http://schemas.microsoft.com/office/drawing/2014/main" id="{C78A46E7-4E8D-3746-A3D4-93BA538F6BBD}"/>
              </a:ext>
            </a:extLst>
          </p:cNvPr>
          <p:cNvSpPr>
            <a:spLocks/>
          </p:cNvSpPr>
          <p:nvPr/>
        </p:nvSpPr>
        <p:spPr bwMode="auto">
          <a:xfrm>
            <a:off x="5288921" y="1666118"/>
            <a:ext cx="3833952" cy="2507737"/>
          </a:xfrm>
          <a:prstGeom prst="rect">
            <a:avLst/>
          </a:pr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r>
              <a:rPr lang="en-US" altLang="zh-CN" sz="1000" b="1" dirty="0">
                <a:solidFill>
                  <a:schemeClr val="bg1"/>
                </a:solidFill>
                <a:latin typeface="+mn-ea"/>
              </a:rPr>
              <a:t>1.</a:t>
            </a:r>
            <a:r>
              <a:rPr lang="zh-CN" altLang="en-US" sz="1000" b="1" dirty="0" smtClean="0">
                <a:solidFill>
                  <a:schemeClr val="bg1"/>
                </a:solidFill>
                <a:latin typeface="+mn-ea"/>
              </a:rPr>
              <a:t>当总部端和</a:t>
            </a:r>
            <a:r>
              <a:rPr lang="zh-CN" altLang="en-US" sz="1000" b="1" dirty="0">
                <a:solidFill>
                  <a:schemeClr val="bg1"/>
                </a:solidFill>
                <a:latin typeface="+mn-ea"/>
              </a:rPr>
              <a:t>餐厅端网络不通时，通过异常下单的方式将订单下到银二代备份下单渠道</a:t>
            </a:r>
            <a:r>
              <a:rPr lang="zh-CN" altLang="en-US" sz="1000" b="1" dirty="0" smtClean="0">
                <a:solidFill>
                  <a:schemeClr val="bg1"/>
                </a:solidFill>
                <a:latin typeface="+mn-ea"/>
              </a:rPr>
              <a:t>；</a:t>
            </a:r>
            <a:endParaRPr lang="en-US" altLang="zh-CN" sz="1000" b="1" dirty="0" smtClean="0">
              <a:solidFill>
                <a:schemeClr val="bg1"/>
              </a:solidFill>
              <a:latin typeface="+mn-ea"/>
            </a:endParaRPr>
          </a:p>
          <a:p>
            <a:r>
              <a:rPr lang="en-US" altLang="zh-CN" sz="1000" b="1" dirty="0" smtClean="0">
                <a:solidFill>
                  <a:schemeClr val="bg1"/>
                </a:solidFill>
                <a:latin typeface="+mn-ea"/>
              </a:rPr>
              <a:t>2.</a:t>
            </a:r>
            <a:r>
              <a:rPr lang="zh-CN" altLang="en-US" sz="1000" b="1" dirty="0" smtClean="0">
                <a:solidFill>
                  <a:schemeClr val="bg1"/>
                </a:solidFill>
                <a:latin typeface="+mn-ea"/>
              </a:rPr>
              <a:t>推送前</a:t>
            </a:r>
            <a:r>
              <a:rPr lang="zh-CN" altLang="en-US" sz="1000" b="1" dirty="0">
                <a:solidFill>
                  <a:schemeClr val="accent1">
                    <a:lumMod val="40000"/>
                    <a:lumOff val="60000"/>
                  </a:schemeClr>
                </a:solidFill>
                <a:latin typeface="+mn-ea"/>
              </a:rPr>
              <a:t>如果当前“</a:t>
            </a:r>
            <a:r>
              <a:rPr lang="en-US" altLang="zh-CN" sz="1000" b="1" dirty="0">
                <a:solidFill>
                  <a:schemeClr val="accent1">
                    <a:lumMod val="40000"/>
                    <a:lumOff val="60000"/>
                  </a:schemeClr>
                </a:solidFill>
                <a:latin typeface="+mn-ea"/>
              </a:rPr>
              <a:t>KDS</a:t>
            </a:r>
            <a:r>
              <a:rPr lang="zh-CN" altLang="en-US" sz="1000" b="1" dirty="0">
                <a:solidFill>
                  <a:schemeClr val="accent1">
                    <a:lumMod val="40000"/>
                    <a:lumOff val="60000"/>
                  </a:schemeClr>
                </a:solidFill>
                <a:latin typeface="+mn-ea"/>
              </a:rPr>
              <a:t>以异常单打印”为空，那么将该属性修改为</a:t>
            </a:r>
            <a:r>
              <a:rPr lang="en-US" altLang="zh-CN" sz="1000" b="1" dirty="0">
                <a:solidFill>
                  <a:schemeClr val="accent1">
                    <a:lumMod val="40000"/>
                    <a:lumOff val="60000"/>
                  </a:schemeClr>
                </a:solidFill>
                <a:latin typeface="+mn-ea"/>
              </a:rPr>
              <a:t>0</a:t>
            </a:r>
            <a:r>
              <a:rPr lang="zh-CN" altLang="en-US" sz="1000" b="1" dirty="0">
                <a:solidFill>
                  <a:schemeClr val="accent1">
                    <a:lumMod val="40000"/>
                    <a:lumOff val="60000"/>
                  </a:schemeClr>
                </a:solidFill>
                <a:latin typeface="+mn-ea"/>
              </a:rPr>
              <a:t>，如果不为空也不为</a:t>
            </a:r>
            <a:r>
              <a:rPr lang="en-US" altLang="zh-CN" sz="1000" b="1" dirty="0">
                <a:solidFill>
                  <a:schemeClr val="accent1">
                    <a:lumMod val="40000"/>
                    <a:lumOff val="60000"/>
                  </a:schemeClr>
                </a:solidFill>
                <a:latin typeface="+mn-ea"/>
              </a:rPr>
              <a:t>0</a:t>
            </a:r>
            <a:r>
              <a:rPr lang="zh-CN" altLang="en-US" sz="1000" b="1" dirty="0">
                <a:solidFill>
                  <a:schemeClr val="accent1">
                    <a:lumMod val="40000"/>
                    <a:lumOff val="60000"/>
                  </a:schemeClr>
                </a:solidFill>
                <a:latin typeface="+mn-ea"/>
              </a:rPr>
              <a:t>则不作调整；</a:t>
            </a:r>
            <a:endParaRPr lang="en-US" altLang="zh-CN" sz="1000" b="1" dirty="0">
              <a:solidFill>
                <a:schemeClr val="accent1">
                  <a:lumMod val="40000"/>
                  <a:lumOff val="60000"/>
                </a:schemeClr>
              </a:solidFill>
              <a:latin typeface="+mn-ea"/>
            </a:endParaRPr>
          </a:p>
          <a:p>
            <a:r>
              <a:rPr lang="en-US" altLang="zh-CN" sz="1000" b="1" dirty="0" smtClean="0">
                <a:solidFill>
                  <a:schemeClr val="bg1"/>
                </a:solidFill>
                <a:latin typeface="+mn-ea"/>
              </a:rPr>
              <a:t>3.</a:t>
            </a:r>
            <a:r>
              <a:rPr lang="zh-CN" altLang="en-US" sz="1000" b="1" dirty="0">
                <a:solidFill>
                  <a:schemeClr val="bg1"/>
                </a:solidFill>
                <a:latin typeface="+mn-ea"/>
              </a:rPr>
              <a:t>银二代备份下单</a:t>
            </a:r>
            <a:r>
              <a:rPr lang="zh-CN" altLang="en-US" sz="1000" b="1" dirty="0" smtClean="0">
                <a:solidFill>
                  <a:schemeClr val="bg1"/>
                </a:solidFill>
                <a:latin typeface="+mn-ea"/>
              </a:rPr>
              <a:t>渠道判断</a:t>
            </a:r>
            <a:r>
              <a:rPr lang="zh-CN" altLang="en-US" sz="1000" b="1" dirty="0">
                <a:solidFill>
                  <a:schemeClr val="accent1">
                    <a:lumMod val="40000"/>
                    <a:lumOff val="60000"/>
                  </a:schemeClr>
                </a:solidFill>
                <a:latin typeface="+mn-ea"/>
              </a:rPr>
              <a:t>“</a:t>
            </a:r>
            <a:r>
              <a:rPr lang="en-US" altLang="zh-CN" sz="1000" b="1" dirty="0">
                <a:solidFill>
                  <a:schemeClr val="accent1">
                    <a:lumMod val="40000"/>
                    <a:lumOff val="60000"/>
                  </a:schemeClr>
                </a:solidFill>
                <a:latin typeface="+mn-ea"/>
              </a:rPr>
              <a:t>KDS</a:t>
            </a:r>
            <a:r>
              <a:rPr lang="zh-CN" altLang="en-US" sz="1000" b="1" dirty="0">
                <a:solidFill>
                  <a:schemeClr val="accent1">
                    <a:lumMod val="40000"/>
                    <a:lumOff val="60000"/>
                  </a:schemeClr>
                </a:solidFill>
                <a:latin typeface="+mn-ea"/>
              </a:rPr>
              <a:t>以异常单打印”属性，如果为如果是</a:t>
            </a:r>
            <a:r>
              <a:rPr lang="en-US" altLang="zh-CN" sz="1000" b="1" dirty="0">
                <a:solidFill>
                  <a:schemeClr val="accent1">
                    <a:lumMod val="40000"/>
                    <a:lumOff val="60000"/>
                  </a:schemeClr>
                </a:solidFill>
                <a:latin typeface="+mn-ea"/>
              </a:rPr>
              <a:t>0</a:t>
            </a:r>
            <a:r>
              <a:rPr lang="zh-CN" altLang="en-US" sz="1000" b="1" dirty="0">
                <a:solidFill>
                  <a:schemeClr val="accent1">
                    <a:lumMod val="40000"/>
                    <a:lumOff val="60000"/>
                  </a:schemeClr>
                </a:solidFill>
                <a:latin typeface="+mn-ea"/>
              </a:rPr>
              <a:t>，先通过餐厅网络推给餐厅端，如果尝试几次后，推送失败，银二代打印小票，并将属性修改为</a:t>
            </a:r>
            <a:r>
              <a:rPr lang="en-US" altLang="zh-CN" sz="1000" b="1" dirty="0">
                <a:solidFill>
                  <a:schemeClr val="accent1">
                    <a:lumMod val="40000"/>
                    <a:lumOff val="60000"/>
                  </a:schemeClr>
                </a:solidFill>
                <a:latin typeface="+mn-ea"/>
              </a:rPr>
              <a:t>1</a:t>
            </a:r>
            <a:r>
              <a:rPr lang="zh-CN" altLang="en-US" sz="1000" b="1" dirty="0">
                <a:solidFill>
                  <a:schemeClr val="accent1">
                    <a:lumMod val="40000"/>
                    <a:lumOff val="60000"/>
                  </a:schemeClr>
                </a:solidFill>
                <a:latin typeface="+mn-ea"/>
              </a:rPr>
              <a:t>；</a:t>
            </a:r>
            <a:endParaRPr lang="en-US" altLang="zh-CN" sz="1000" b="1" dirty="0">
              <a:solidFill>
                <a:schemeClr val="accent1">
                  <a:lumMod val="40000"/>
                  <a:lumOff val="60000"/>
                </a:schemeClr>
              </a:solidFill>
              <a:latin typeface="+mn-ea"/>
            </a:endParaRPr>
          </a:p>
          <a:p>
            <a:r>
              <a:rPr lang="en-US" altLang="zh-CN" sz="1000" b="1" dirty="0">
                <a:solidFill>
                  <a:schemeClr val="bg1"/>
                </a:solidFill>
                <a:latin typeface="+mn-ea"/>
              </a:rPr>
              <a:t>4.</a:t>
            </a:r>
            <a:r>
              <a:rPr lang="zh-CN" altLang="en-US" sz="1000" b="1" dirty="0">
                <a:solidFill>
                  <a:schemeClr val="accent1">
                    <a:lumMod val="40000"/>
                    <a:lumOff val="60000"/>
                  </a:schemeClr>
                </a:solidFill>
                <a:latin typeface="+mn-ea"/>
              </a:rPr>
              <a:t>当属性为</a:t>
            </a:r>
            <a:r>
              <a:rPr lang="en-US" altLang="zh-CN" sz="1000" b="1" dirty="0">
                <a:solidFill>
                  <a:schemeClr val="accent1">
                    <a:lumMod val="40000"/>
                    <a:lumOff val="60000"/>
                  </a:schemeClr>
                </a:solidFill>
                <a:latin typeface="+mn-ea"/>
              </a:rPr>
              <a:t>1</a:t>
            </a:r>
            <a:r>
              <a:rPr lang="zh-CN" altLang="en-US" sz="1000" b="1" dirty="0">
                <a:solidFill>
                  <a:schemeClr val="accent1">
                    <a:lumMod val="40000"/>
                    <a:lumOff val="60000"/>
                  </a:schemeClr>
                </a:solidFill>
                <a:latin typeface="+mn-ea"/>
              </a:rPr>
              <a:t>的情况：说明已经出过小票了（终端走叫制的时候该属性也修改为</a:t>
            </a:r>
            <a:r>
              <a:rPr lang="en-US" altLang="zh-CN" sz="1000" b="1" dirty="0">
                <a:solidFill>
                  <a:schemeClr val="accent1">
                    <a:lumMod val="40000"/>
                    <a:lumOff val="60000"/>
                  </a:schemeClr>
                </a:solidFill>
                <a:latin typeface="+mn-ea"/>
              </a:rPr>
              <a:t>1</a:t>
            </a:r>
            <a:r>
              <a:rPr lang="zh-CN" altLang="en-US" sz="1000" b="1" dirty="0">
                <a:solidFill>
                  <a:schemeClr val="accent1">
                    <a:lumMod val="40000"/>
                    <a:lumOff val="60000"/>
                  </a:schemeClr>
                </a:solidFill>
                <a:latin typeface="+mn-ea"/>
              </a:rPr>
              <a:t>），银二代获取到</a:t>
            </a:r>
            <a:r>
              <a:rPr lang="en-US" altLang="zh-CN" sz="1000" b="1" dirty="0">
                <a:solidFill>
                  <a:schemeClr val="accent1">
                    <a:lumMod val="40000"/>
                    <a:lumOff val="60000"/>
                  </a:schemeClr>
                </a:solidFill>
                <a:latin typeface="+mn-ea"/>
              </a:rPr>
              <a:t>1</a:t>
            </a:r>
            <a:r>
              <a:rPr lang="zh-CN" altLang="en-US" sz="1000" b="1" dirty="0">
                <a:solidFill>
                  <a:schemeClr val="accent1">
                    <a:lumMod val="40000"/>
                    <a:lumOff val="60000"/>
                  </a:schemeClr>
                </a:solidFill>
                <a:latin typeface="+mn-ea"/>
              </a:rPr>
              <a:t>时，不要再打印小票；当属性为</a:t>
            </a:r>
            <a:r>
              <a:rPr lang="en-US" altLang="zh-CN" sz="1000" b="1" dirty="0">
                <a:solidFill>
                  <a:schemeClr val="accent1">
                    <a:lumMod val="40000"/>
                    <a:lumOff val="60000"/>
                  </a:schemeClr>
                </a:solidFill>
                <a:latin typeface="+mn-ea"/>
              </a:rPr>
              <a:t>2</a:t>
            </a:r>
            <a:r>
              <a:rPr lang="zh-CN" altLang="en-US" sz="1000" b="1" dirty="0">
                <a:solidFill>
                  <a:schemeClr val="accent1">
                    <a:lumMod val="40000"/>
                    <a:lumOff val="60000"/>
                  </a:schemeClr>
                </a:solidFill>
                <a:latin typeface="+mn-ea"/>
              </a:rPr>
              <a:t>的情况：</a:t>
            </a:r>
            <a:endParaRPr lang="en-US" altLang="zh-CN" sz="1000" b="1" dirty="0">
              <a:solidFill>
                <a:schemeClr val="accent1">
                  <a:lumMod val="40000"/>
                  <a:lumOff val="60000"/>
                </a:schemeClr>
              </a:solidFill>
              <a:latin typeface="+mn-ea"/>
            </a:endParaRPr>
          </a:p>
          <a:p>
            <a:r>
              <a:rPr lang="en-US" altLang="zh-CN" sz="1000" b="1" dirty="0">
                <a:solidFill>
                  <a:schemeClr val="bg1"/>
                </a:solidFill>
                <a:latin typeface="+mn-ea"/>
              </a:rPr>
              <a:t>5.</a:t>
            </a:r>
            <a:r>
              <a:rPr lang="zh-CN" altLang="en-US" sz="1000" b="1" dirty="0">
                <a:solidFill>
                  <a:schemeClr val="accent1">
                    <a:lumMod val="40000"/>
                    <a:lumOff val="60000"/>
                  </a:schemeClr>
                </a:solidFill>
                <a:latin typeface="+mn-ea"/>
              </a:rPr>
              <a:t>当餐厅端和</a:t>
            </a:r>
            <a:r>
              <a:rPr lang="en-US" altLang="zh-CN" sz="1000" b="1" dirty="0">
                <a:solidFill>
                  <a:schemeClr val="accent1">
                    <a:lumMod val="40000"/>
                    <a:lumOff val="60000"/>
                  </a:schemeClr>
                </a:solidFill>
                <a:latin typeface="+mn-ea"/>
              </a:rPr>
              <a:t>KDS</a:t>
            </a:r>
            <a:r>
              <a:rPr lang="zh-CN" altLang="en-US" sz="1000" b="1" dirty="0">
                <a:solidFill>
                  <a:schemeClr val="accent1">
                    <a:lumMod val="40000"/>
                    <a:lumOff val="60000"/>
                  </a:schemeClr>
                </a:solidFill>
                <a:latin typeface="+mn-ea"/>
              </a:rPr>
              <a:t>网络不通时，餐厅端调用总部端封装的异常接口，将该属性设置为</a:t>
            </a:r>
            <a:r>
              <a:rPr lang="en-US" altLang="zh-CN" sz="1000" b="1" dirty="0">
                <a:solidFill>
                  <a:schemeClr val="accent1">
                    <a:lumMod val="40000"/>
                    <a:lumOff val="60000"/>
                  </a:schemeClr>
                </a:solidFill>
                <a:latin typeface="+mn-ea"/>
              </a:rPr>
              <a:t>2</a:t>
            </a:r>
            <a:r>
              <a:rPr lang="zh-CN" altLang="en-US" sz="1000" b="1" dirty="0">
                <a:solidFill>
                  <a:schemeClr val="accent1">
                    <a:lumMod val="40000"/>
                    <a:lumOff val="60000"/>
                  </a:schemeClr>
                </a:solidFill>
                <a:latin typeface="+mn-ea"/>
              </a:rPr>
              <a:t>，银二代获取到</a:t>
            </a:r>
            <a:r>
              <a:rPr lang="en-US" altLang="zh-CN" sz="1000" b="1" dirty="0">
                <a:solidFill>
                  <a:schemeClr val="accent1">
                    <a:lumMod val="40000"/>
                    <a:lumOff val="60000"/>
                  </a:schemeClr>
                </a:solidFill>
                <a:latin typeface="+mn-ea"/>
              </a:rPr>
              <a:t>2</a:t>
            </a:r>
            <a:r>
              <a:rPr lang="zh-CN" altLang="en-US" sz="1000" b="1" dirty="0">
                <a:solidFill>
                  <a:schemeClr val="accent1">
                    <a:lumMod val="40000"/>
                    <a:lumOff val="60000"/>
                  </a:schemeClr>
                </a:solidFill>
                <a:latin typeface="+mn-ea"/>
              </a:rPr>
              <a:t>时，不再推送餐厅端；</a:t>
            </a:r>
            <a:endParaRPr lang="en-US" altLang="zh-CN" sz="1000" b="1" dirty="0">
              <a:solidFill>
                <a:schemeClr val="accent1">
                  <a:lumMod val="40000"/>
                  <a:lumOff val="60000"/>
                </a:schemeClr>
              </a:solidFill>
              <a:latin typeface="+mn-ea"/>
            </a:endParaRPr>
          </a:p>
          <a:p>
            <a:r>
              <a:rPr lang="en-US" altLang="zh-CN" sz="1000" b="1" dirty="0">
                <a:solidFill>
                  <a:schemeClr val="bg1"/>
                </a:solidFill>
                <a:latin typeface="+mn-ea"/>
              </a:rPr>
              <a:t>6.</a:t>
            </a:r>
            <a:r>
              <a:rPr lang="zh-CN" altLang="en-US" sz="1000" b="1" dirty="0">
                <a:solidFill>
                  <a:schemeClr val="bg1"/>
                </a:solidFill>
                <a:latin typeface="+mn-ea"/>
              </a:rPr>
              <a:t>银二代对于所有的报文都要推送到餐厅端，但如果推送不成功的话，</a:t>
            </a:r>
            <a:r>
              <a:rPr lang="en-US" altLang="zh-CN" sz="1000" b="1" dirty="0" err="1">
                <a:solidFill>
                  <a:schemeClr val="bg1"/>
                </a:solidFill>
                <a:latin typeface="+mn-ea"/>
              </a:rPr>
              <a:t>counter_order_oc</a:t>
            </a:r>
            <a:r>
              <a:rPr lang="zh-CN" altLang="en-US" sz="1000" b="1" dirty="0">
                <a:solidFill>
                  <a:schemeClr val="bg1"/>
                </a:solidFill>
                <a:latin typeface="+mn-ea"/>
              </a:rPr>
              <a:t>不会打小票，但counter_order_kds、 sweep_order_oc、oc_order_store都会打小票。</a:t>
            </a:r>
            <a:endParaRPr lang="en-US" altLang="zh-CN" sz="1000" b="1" dirty="0">
              <a:solidFill>
                <a:schemeClr val="bg1"/>
              </a:solidFill>
              <a:latin typeface="+mn-ea"/>
            </a:endParaRPr>
          </a:p>
          <a:p>
            <a:endParaRPr lang="en-US" altLang="zh-CN" sz="1000" b="1" dirty="0">
              <a:solidFill>
                <a:srgbClr val="C00000"/>
              </a:solidFill>
              <a:latin typeface="+mn-ea"/>
            </a:endParaRPr>
          </a:p>
        </p:txBody>
      </p:sp>
      <p:sp>
        <p:nvSpPr>
          <p:cNvPr id="65" name="Freeform 6">
            <a:extLst>
              <a:ext uri="{FF2B5EF4-FFF2-40B4-BE49-F238E27FC236}">
                <a16:creationId xmlns:a16="http://schemas.microsoft.com/office/drawing/2014/main" id="{BD136067-DB28-C14A-8571-BF5AFEC2C5A2}"/>
              </a:ext>
            </a:extLst>
          </p:cNvPr>
          <p:cNvSpPr>
            <a:spLocks/>
          </p:cNvSpPr>
          <p:nvPr/>
        </p:nvSpPr>
        <p:spPr bwMode="auto">
          <a:xfrm>
            <a:off x="5784146" y="1264058"/>
            <a:ext cx="2781292" cy="405613"/>
          </a:xfrm>
          <a:prstGeom prst="rect">
            <a:avLst/>
          </a:prstGeom>
          <a:solidFill>
            <a:srgbClr val="C00000"/>
          </a:solidFill>
          <a:ln w="9525">
            <a:noFill/>
            <a:round/>
            <a:headEnd/>
            <a:tailEnd/>
          </a:ln>
        </p:spPr>
        <p:txBody>
          <a:bodyPr vert="horz" wrap="square" lIns="91440" tIns="45720" rIns="91440" bIns="45720" numCol="2" anchor="t" anchorCtr="0" compatLnSpc="1">
            <a:prstTxWarp prst="textNoShape">
              <a:avLst/>
            </a:prstTxWarp>
          </a:bodyPr>
          <a:lstStyle/>
          <a:p>
            <a:pPr algn="ctr"/>
            <a:endParaRPr lang="en-US" altLang="zh-CN" sz="1000" b="1" dirty="0"/>
          </a:p>
        </p:txBody>
      </p:sp>
      <p:sp>
        <p:nvSpPr>
          <p:cNvPr id="3" name="矩形 2"/>
          <p:cNvSpPr/>
          <p:nvPr/>
        </p:nvSpPr>
        <p:spPr>
          <a:xfrm>
            <a:off x="6329258" y="1317168"/>
            <a:ext cx="1800493" cy="307777"/>
          </a:xfrm>
          <a:prstGeom prst="rect">
            <a:avLst/>
          </a:prstGeom>
        </p:spPr>
        <p:txBody>
          <a:bodyPr wrap="none">
            <a:spAutoFit/>
          </a:bodyPr>
          <a:lstStyle/>
          <a:p>
            <a:pPr algn="ctr"/>
            <a:r>
              <a:rPr lang="zh-CN" altLang="en-US" sz="1400" b="1" dirty="0">
                <a:solidFill>
                  <a:schemeClr val="bg1"/>
                </a:solidFill>
              </a:rPr>
              <a:t>银二代备份下单渠道</a:t>
            </a:r>
            <a:endParaRPr lang="en-US" altLang="zh-CN" sz="1400" b="1" dirty="0">
              <a:solidFill>
                <a:schemeClr val="bg1"/>
              </a:solidFill>
            </a:endParaRPr>
          </a:p>
        </p:txBody>
      </p:sp>
      <p:sp>
        <p:nvSpPr>
          <p:cNvPr id="66" name="Rectangle 7">
            <a:extLst>
              <a:ext uri="{FF2B5EF4-FFF2-40B4-BE49-F238E27FC236}">
                <a16:creationId xmlns:a16="http://schemas.microsoft.com/office/drawing/2014/main" id="{7977F4BB-9175-FB40-BD60-3EC888D2D5A3}"/>
              </a:ext>
            </a:extLst>
          </p:cNvPr>
          <p:cNvSpPr/>
          <p:nvPr/>
        </p:nvSpPr>
        <p:spPr>
          <a:xfrm>
            <a:off x="3992124" y="4274472"/>
            <a:ext cx="5133922" cy="646849"/>
          </a:xfrm>
          <a:prstGeom prst="rect">
            <a:avLst/>
          </a:prstGeom>
          <a:solidFill>
            <a:schemeClr val="tx1">
              <a:lumMod val="75000"/>
            </a:schemeClr>
          </a:solidFill>
          <a:ln>
            <a:noFill/>
          </a:ln>
        </p:spPr>
        <p:txBody>
          <a:bodyPr wrap="square" lIns="0" tIns="91440" rIns="182880" bIns="91440" anchor="ctr">
            <a:noAutofit/>
          </a:bodyPr>
          <a:lstStyle/>
          <a:p>
            <a:pPr marL="228600" fontAlgn="auto">
              <a:spcBef>
                <a:spcPts val="0"/>
              </a:spcBef>
              <a:spcAft>
                <a:spcPts val="0"/>
              </a:spcAft>
              <a:defRPr/>
            </a:pPr>
            <a:endParaRPr lang="en-GB" sz="1000" b="1" dirty="0">
              <a:solidFill>
                <a:schemeClr val="bg1"/>
              </a:solidFill>
              <a:latin typeface="+mn-ea"/>
            </a:endParaRPr>
          </a:p>
        </p:txBody>
      </p:sp>
      <p:sp>
        <p:nvSpPr>
          <p:cNvPr id="30" name="矩形 29"/>
          <p:cNvSpPr/>
          <p:nvPr/>
        </p:nvSpPr>
        <p:spPr>
          <a:xfrm>
            <a:off x="3989602" y="4266616"/>
            <a:ext cx="5133271" cy="707886"/>
          </a:xfrm>
          <a:prstGeom prst="rect">
            <a:avLst/>
          </a:prstGeom>
        </p:spPr>
        <p:txBody>
          <a:bodyPr wrap="square">
            <a:spAutoFit/>
          </a:bodyPr>
          <a:lstStyle/>
          <a:p>
            <a:r>
              <a:rPr lang="zh-CN" altLang="en-US" sz="1000" b="1" dirty="0">
                <a:solidFill>
                  <a:schemeClr val="bg1"/>
                </a:solidFill>
                <a:latin typeface="+mn-ea"/>
              </a:rPr>
              <a:t>离线提示：</a:t>
            </a:r>
            <a:endParaRPr lang="en-US" altLang="zh-CN" sz="1000" b="1" dirty="0">
              <a:solidFill>
                <a:schemeClr val="bg1"/>
              </a:solidFill>
              <a:latin typeface="+mn-ea"/>
            </a:endParaRPr>
          </a:p>
          <a:p>
            <a:r>
              <a:rPr lang="en-US" altLang="zh-CN" sz="1000" b="1" dirty="0">
                <a:solidFill>
                  <a:schemeClr val="bg1"/>
                </a:solidFill>
                <a:latin typeface="+mn-ea"/>
              </a:rPr>
              <a:t>1.</a:t>
            </a:r>
            <a:r>
              <a:rPr lang="zh-CN" altLang="en-US" sz="1000" b="1" dirty="0">
                <a:solidFill>
                  <a:schemeClr val="bg1"/>
                </a:solidFill>
                <a:latin typeface="+mn-ea"/>
              </a:rPr>
              <a:t>餐厅端每分钟向总部端发送一次心跳，连续三次心跳失败，在</a:t>
            </a:r>
            <a:r>
              <a:rPr lang="en-US" altLang="zh-CN" sz="1000" b="1" dirty="0">
                <a:solidFill>
                  <a:schemeClr val="bg1"/>
                </a:solidFill>
                <a:latin typeface="+mn-ea"/>
              </a:rPr>
              <a:t>Counter</a:t>
            </a:r>
            <a:r>
              <a:rPr lang="zh-CN" altLang="en-US" sz="1000" b="1" dirty="0">
                <a:solidFill>
                  <a:schemeClr val="bg1"/>
                </a:solidFill>
                <a:latin typeface="+mn-ea"/>
              </a:rPr>
              <a:t>上提示（建议采用扫码或</a:t>
            </a:r>
            <a:r>
              <a:rPr lang="en-US" altLang="zh-CN" sz="1000" b="1" dirty="0" err="1">
                <a:solidFill>
                  <a:schemeClr val="bg1"/>
                </a:solidFill>
                <a:latin typeface="+mn-ea"/>
              </a:rPr>
              <a:t>mpos</a:t>
            </a:r>
            <a:r>
              <a:rPr lang="zh-CN" altLang="en-US" sz="1000" b="1" dirty="0">
                <a:solidFill>
                  <a:schemeClr val="bg1"/>
                </a:solidFill>
                <a:latin typeface="+mn-ea"/>
              </a:rPr>
              <a:t>点单）；</a:t>
            </a:r>
            <a:endParaRPr lang="en-US" altLang="zh-CN" sz="1000" b="1" dirty="0">
              <a:solidFill>
                <a:schemeClr val="bg1"/>
              </a:solidFill>
              <a:latin typeface="+mn-ea"/>
            </a:endParaRPr>
          </a:p>
          <a:p>
            <a:r>
              <a:rPr lang="en-US" altLang="zh-CN" sz="1000" b="1" dirty="0">
                <a:solidFill>
                  <a:schemeClr val="bg1"/>
                </a:solidFill>
                <a:latin typeface="+mn-ea"/>
              </a:rPr>
              <a:t>2.</a:t>
            </a:r>
            <a:r>
              <a:rPr lang="zh-CN" altLang="en-US" sz="1000" b="1" dirty="0">
                <a:solidFill>
                  <a:schemeClr val="bg1"/>
                </a:solidFill>
                <a:latin typeface="+mn-ea"/>
              </a:rPr>
              <a:t>餐厅端与中心端离线后，仍然进行心跳检测，连接上后，</a:t>
            </a:r>
            <a:r>
              <a:rPr lang="en-US" altLang="zh-CN" sz="1000" b="1" dirty="0">
                <a:solidFill>
                  <a:schemeClr val="bg1"/>
                </a:solidFill>
                <a:latin typeface="+mn-ea"/>
              </a:rPr>
              <a:t>Counter</a:t>
            </a:r>
            <a:r>
              <a:rPr lang="zh-CN" altLang="en-US" sz="1000" b="1" dirty="0">
                <a:solidFill>
                  <a:schemeClr val="bg1"/>
                </a:solidFill>
                <a:latin typeface="+mn-ea"/>
              </a:rPr>
              <a:t>上提示离线恢复；</a:t>
            </a:r>
          </a:p>
        </p:txBody>
      </p:sp>
    </p:spTree>
    <p:extLst>
      <p:ext uri="{BB962C8B-B14F-4D97-AF65-F5344CB8AC3E}">
        <p14:creationId xmlns:p14="http://schemas.microsoft.com/office/powerpoint/2010/main" val="770854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异常下单</a:t>
            </a:r>
            <a:r>
              <a:rPr lang="en-US" altLang="zh-CN" dirty="0" smtClean="0"/>
              <a:t>-</a:t>
            </a:r>
            <a:r>
              <a:rPr lang="zh-CN" altLang="en-US" dirty="0" smtClean="0"/>
              <a:t>换站场景</a:t>
            </a:r>
            <a:endParaRPr lang="en-US" dirty="0"/>
          </a:p>
        </p:txBody>
      </p:sp>
      <p:sp>
        <p:nvSpPr>
          <p:cNvPr id="3" name="矩形 2"/>
          <p:cNvSpPr/>
          <p:nvPr/>
        </p:nvSpPr>
        <p:spPr>
          <a:xfrm>
            <a:off x="362131" y="1261267"/>
            <a:ext cx="8520611" cy="2308324"/>
          </a:xfrm>
          <a:prstGeom prst="rect">
            <a:avLst/>
          </a:prstGeom>
        </p:spPr>
        <p:txBody>
          <a:bodyPr wrap="square">
            <a:spAutoFit/>
          </a:bodyPr>
          <a:lstStyle/>
          <a:p>
            <a:pPr>
              <a:lnSpc>
                <a:spcPct val="150000"/>
              </a:lnSpc>
            </a:pPr>
            <a:r>
              <a:rPr lang="zh-CN" altLang="en-US" sz="1200" b="1" dirty="0" smtClean="0">
                <a:solidFill>
                  <a:srgbClr val="000000"/>
                </a:solidFill>
                <a:latin typeface="+mn-ea"/>
              </a:rPr>
              <a:t>假设换站开关打开，目前换站</a:t>
            </a:r>
            <a:r>
              <a:rPr lang="en-US" altLang="zh-CN" sz="1200" b="1" dirty="0" smtClean="0">
                <a:solidFill>
                  <a:srgbClr val="000000"/>
                </a:solidFill>
                <a:latin typeface="+mn-ea"/>
              </a:rPr>
              <a:t>60</a:t>
            </a:r>
            <a:r>
              <a:rPr lang="zh-CN" altLang="en-US" sz="1200" b="1" dirty="0" smtClean="0">
                <a:solidFill>
                  <a:srgbClr val="000000"/>
                </a:solidFill>
                <a:latin typeface="+mn-ea"/>
              </a:rPr>
              <a:t>秒，异常下单</a:t>
            </a:r>
            <a:r>
              <a:rPr lang="en-US" altLang="zh-CN" sz="1200" b="1" dirty="0" smtClean="0">
                <a:solidFill>
                  <a:srgbClr val="000000"/>
                </a:solidFill>
                <a:latin typeface="+mn-ea"/>
              </a:rPr>
              <a:t>300</a:t>
            </a:r>
            <a:r>
              <a:rPr lang="zh-CN" altLang="en-US" sz="1200" b="1" dirty="0" smtClean="0">
                <a:solidFill>
                  <a:srgbClr val="000000"/>
                </a:solidFill>
                <a:latin typeface="+mn-ea"/>
              </a:rPr>
              <a:t>秒，假设数据在金山上</a:t>
            </a:r>
            <a:endParaRPr lang="en-US" altLang="zh-CN" sz="1200" b="1" dirty="0" smtClean="0">
              <a:solidFill>
                <a:srgbClr val="000000"/>
              </a:solidFill>
              <a:latin typeface="+mn-ea"/>
            </a:endParaRPr>
          </a:p>
          <a:p>
            <a:pPr>
              <a:lnSpc>
                <a:spcPct val="150000"/>
              </a:lnSpc>
            </a:pPr>
            <a:r>
              <a:rPr lang="en-US" altLang="zh-CN" sz="1200" b="1" dirty="0" smtClean="0">
                <a:solidFill>
                  <a:srgbClr val="000000"/>
                </a:solidFill>
                <a:latin typeface="+mn-ea"/>
              </a:rPr>
              <a:t>1.</a:t>
            </a:r>
            <a:r>
              <a:rPr lang="zh-CN" altLang="en-US" sz="1200" b="1" dirty="0" smtClean="0">
                <a:solidFill>
                  <a:srgbClr val="000000"/>
                </a:solidFill>
                <a:latin typeface="+mn-ea"/>
              </a:rPr>
              <a:t>第</a:t>
            </a:r>
            <a:r>
              <a:rPr lang="en-US" altLang="zh-CN" sz="1200" b="1" dirty="0" smtClean="0">
                <a:solidFill>
                  <a:srgbClr val="000000"/>
                </a:solidFill>
                <a:latin typeface="+mn-ea"/>
              </a:rPr>
              <a:t>60</a:t>
            </a:r>
            <a:r>
              <a:rPr lang="zh-CN" altLang="en-US" sz="1200" b="1" dirty="0" smtClean="0">
                <a:solidFill>
                  <a:srgbClr val="000000"/>
                </a:solidFill>
                <a:latin typeface="+mn-ea"/>
              </a:rPr>
              <a:t>秒执行换站操作从金山</a:t>
            </a:r>
            <a:r>
              <a:rPr lang="en-US" altLang="zh-CN" sz="1200" b="1" dirty="0" smtClean="0">
                <a:solidFill>
                  <a:srgbClr val="000000"/>
                </a:solidFill>
                <a:latin typeface="+mn-ea"/>
              </a:rPr>
              <a:t>-&gt;</a:t>
            </a:r>
            <a:r>
              <a:rPr lang="zh-CN" altLang="en-US" sz="1200" b="1" dirty="0" smtClean="0">
                <a:solidFill>
                  <a:srgbClr val="000000"/>
                </a:solidFill>
                <a:latin typeface="+mn-ea"/>
              </a:rPr>
              <a:t>腾讯；</a:t>
            </a:r>
            <a:endParaRPr lang="en-US" altLang="zh-CN" sz="1200" b="1" dirty="0" smtClean="0">
              <a:solidFill>
                <a:srgbClr val="000000"/>
              </a:solidFill>
              <a:latin typeface="+mn-ea"/>
            </a:endParaRPr>
          </a:p>
          <a:p>
            <a:pPr>
              <a:lnSpc>
                <a:spcPct val="150000"/>
              </a:lnSpc>
            </a:pPr>
            <a:r>
              <a:rPr lang="en-US" altLang="zh-CN" sz="1200" b="1" dirty="0" smtClean="0">
                <a:solidFill>
                  <a:srgbClr val="000000"/>
                </a:solidFill>
                <a:latin typeface="+mn-ea"/>
              </a:rPr>
              <a:t>2.</a:t>
            </a:r>
            <a:r>
              <a:rPr lang="zh-CN" altLang="en-US" sz="1200" b="1" dirty="0" smtClean="0">
                <a:solidFill>
                  <a:srgbClr val="000000"/>
                </a:solidFill>
                <a:latin typeface="+mn-ea"/>
              </a:rPr>
              <a:t>第</a:t>
            </a:r>
            <a:r>
              <a:rPr lang="en-US" altLang="zh-CN" sz="1200" b="1" dirty="0" smtClean="0">
                <a:solidFill>
                  <a:srgbClr val="000000"/>
                </a:solidFill>
                <a:latin typeface="+mn-ea"/>
              </a:rPr>
              <a:t>120</a:t>
            </a:r>
            <a:r>
              <a:rPr lang="zh-CN" altLang="en-US" sz="1200" b="1" dirty="0" smtClean="0">
                <a:solidFill>
                  <a:srgbClr val="000000"/>
                </a:solidFill>
                <a:latin typeface="+mn-ea"/>
              </a:rPr>
              <a:t>秒执行换站操作从</a:t>
            </a:r>
            <a:r>
              <a:rPr lang="zh-CN" altLang="en-US" sz="1200" b="1" dirty="0">
                <a:solidFill>
                  <a:srgbClr val="000000"/>
                </a:solidFill>
                <a:latin typeface="+mn-ea"/>
              </a:rPr>
              <a:t>腾</a:t>
            </a:r>
            <a:r>
              <a:rPr lang="zh-CN" altLang="en-US" sz="1200" b="1" dirty="0" smtClean="0">
                <a:solidFill>
                  <a:srgbClr val="000000"/>
                </a:solidFill>
                <a:latin typeface="+mn-ea"/>
              </a:rPr>
              <a:t>讯</a:t>
            </a:r>
            <a:r>
              <a:rPr lang="en-US" altLang="zh-CN" sz="1200" b="1" dirty="0" smtClean="0">
                <a:solidFill>
                  <a:srgbClr val="000000"/>
                </a:solidFill>
                <a:latin typeface="+mn-ea"/>
              </a:rPr>
              <a:t>-&gt;</a:t>
            </a:r>
            <a:r>
              <a:rPr lang="zh-CN" altLang="en-US" sz="1200" b="1" dirty="0" smtClean="0">
                <a:solidFill>
                  <a:srgbClr val="000000"/>
                </a:solidFill>
                <a:latin typeface="+mn-ea"/>
              </a:rPr>
              <a:t>金山，时间上会有延迟，这里先忽略；</a:t>
            </a:r>
            <a:endParaRPr lang="en-US" altLang="zh-CN" sz="1200" b="1" dirty="0" smtClean="0">
              <a:solidFill>
                <a:srgbClr val="000000"/>
              </a:solidFill>
              <a:latin typeface="+mn-ea"/>
            </a:endParaRPr>
          </a:p>
          <a:p>
            <a:pPr>
              <a:lnSpc>
                <a:spcPct val="150000"/>
              </a:lnSpc>
            </a:pPr>
            <a:r>
              <a:rPr lang="en-US" altLang="zh-CN" sz="1200" b="1" dirty="0" smtClean="0">
                <a:solidFill>
                  <a:srgbClr val="000000"/>
                </a:solidFill>
                <a:latin typeface="+mn-ea"/>
              </a:rPr>
              <a:t>3.</a:t>
            </a:r>
            <a:r>
              <a:rPr lang="zh-CN" altLang="en-US" sz="1200" b="1" dirty="0" smtClean="0">
                <a:solidFill>
                  <a:srgbClr val="000000"/>
                </a:solidFill>
                <a:latin typeface="+mn-ea"/>
              </a:rPr>
              <a:t>第</a:t>
            </a:r>
            <a:r>
              <a:rPr lang="en-US" altLang="zh-CN" sz="1200" b="1" dirty="0" smtClean="0">
                <a:solidFill>
                  <a:srgbClr val="000000"/>
                </a:solidFill>
                <a:latin typeface="+mn-ea"/>
              </a:rPr>
              <a:t>180</a:t>
            </a:r>
            <a:r>
              <a:rPr lang="zh-CN" altLang="en-US" sz="1200" b="1" dirty="0">
                <a:solidFill>
                  <a:srgbClr val="000000"/>
                </a:solidFill>
                <a:latin typeface="+mn-ea"/>
              </a:rPr>
              <a:t>秒执行换站操作从金山</a:t>
            </a:r>
            <a:r>
              <a:rPr lang="en-US" altLang="zh-CN" sz="1200" b="1" dirty="0">
                <a:solidFill>
                  <a:srgbClr val="000000"/>
                </a:solidFill>
                <a:latin typeface="+mn-ea"/>
              </a:rPr>
              <a:t>-&gt;</a:t>
            </a:r>
            <a:r>
              <a:rPr lang="zh-CN" altLang="en-US" sz="1200" b="1" dirty="0">
                <a:solidFill>
                  <a:srgbClr val="000000"/>
                </a:solidFill>
                <a:latin typeface="+mn-ea"/>
              </a:rPr>
              <a:t>腾</a:t>
            </a:r>
            <a:r>
              <a:rPr lang="zh-CN" altLang="en-US" sz="1200" b="1" dirty="0" smtClean="0">
                <a:solidFill>
                  <a:srgbClr val="000000"/>
                </a:solidFill>
                <a:latin typeface="+mn-ea"/>
              </a:rPr>
              <a:t>讯；</a:t>
            </a:r>
            <a:endParaRPr lang="en-US" altLang="zh-CN" sz="1200" b="1" dirty="0" smtClean="0">
              <a:solidFill>
                <a:srgbClr val="000000"/>
              </a:solidFill>
              <a:latin typeface="+mn-ea"/>
            </a:endParaRPr>
          </a:p>
          <a:p>
            <a:pPr>
              <a:lnSpc>
                <a:spcPct val="150000"/>
              </a:lnSpc>
            </a:pPr>
            <a:r>
              <a:rPr lang="en-US" altLang="zh-CN" sz="1200" b="1" dirty="0" smtClean="0">
                <a:solidFill>
                  <a:srgbClr val="000000"/>
                </a:solidFill>
                <a:latin typeface="+mn-ea"/>
              </a:rPr>
              <a:t>4</a:t>
            </a:r>
            <a:r>
              <a:rPr lang="en-US" altLang="zh-CN" sz="1200" b="1" dirty="0" smtClean="0">
                <a:solidFill>
                  <a:srgbClr val="000000"/>
                </a:solidFill>
                <a:latin typeface="+mn-ea"/>
              </a:rPr>
              <a:t>.</a:t>
            </a:r>
            <a:r>
              <a:rPr lang="zh-CN" altLang="en-US" sz="1200" b="1" dirty="0" smtClean="0">
                <a:solidFill>
                  <a:srgbClr val="000000"/>
                </a:solidFill>
                <a:latin typeface="+mn-ea"/>
              </a:rPr>
              <a:t>第</a:t>
            </a:r>
            <a:r>
              <a:rPr lang="en-US" altLang="zh-CN" sz="1200" b="1" dirty="0" smtClean="0">
                <a:solidFill>
                  <a:srgbClr val="000000"/>
                </a:solidFill>
                <a:latin typeface="+mn-ea"/>
              </a:rPr>
              <a:t>240</a:t>
            </a:r>
            <a:r>
              <a:rPr lang="zh-CN" altLang="en-US" sz="1200" b="1" dirty="0">
                <a:solidFill>
                  <a:srgbClr val="000000"/>
                </a:solidFill>
                <a:latin typeface="+mn-ea"/>
              </a:rPr>
              <a:t>秒执行换站操作从腾讯</a:t>
            </a:r>
            <a:r>
              <a:rPr lang="en-US" altLang="zh-CN" sz="1200" b="1" dirty="0">
                <a:solidFill>
                  <a:srgbClr val="000000"/>
                </a:solidFill>
                <a:latin typeface="+mn-ea"/>
              </a:rPr>
              <a:t>-&gt;</a:t>
            </a:r>
            <a:r>
              <a:rPr lang="zh-CN" altLang="en-US" sz="1200" b="1" dirty="0" smtClean="0">
                <a:solidFill>
                  <a:srgbClr val="000000"/>
                </a:solidFill>
                <a:latin typeface="+mn-ea"/>
              </a:rPr>
              <a:t>金山；</a:t>
            </a:r>
            <a:endParaRPr lang="en-US" altLang="zh-CN" sz="1200" b="1" dirty="0" smtClean="0">
              <a:solidFill>
                <a:srgbClr val="000000"/>
              </a:solidFill>
              <a:latin typeface="+mn-ea"/>
            </a:endParaRPr>
          </a:p>
          <a:p>
            <a:pPr>
              <a:lnSpc>
                <a:spcPct val="150000"/>
              </a:lnSpc>
            </a:pPr>
            <a:r>
              <a:rPr lang="en-US" altLang="zh-CN" sz="1200" b="1" dirty="0" smtClean="0">
                <a:solidFill>
                  <a:srgbClr val="000000"/>
                </a:solidFill>
                <a:latin typeface="+mn-ea"/>
              </a:rPr>
              <a:t>5.</a:t>
            </a:r>
            <a:r>
              <a:rPr lang="zh-CN" altLang="en-US" sz="1200" b="1" dirty="0" smtClean="0">
                <a:solidFill>
                  <a:srgbClr val="000000"/>
                </a:solidFill>
                <a:latin typeface="+mn-ea"/>
              </a:rPr>
              <a:t>第</a:t>
            </a:r>
            <a:r>
              <a:rPr lang="en-US" altLang="zh-CN" sz="1200" b="1" dirty="0" smtClean="0">
                <a:solidFill>
                  <a:srgbClr val="000000"/>
                </a:solidFill>
                <a:latin typeface="+mn-ea"/>
              </a:rPr>
              <a:t>300</a:t>
            </a:r>
            <a:r>
              <a:rPr lang="zh-CN" altLang="en-US" sz="1200" b="1" dirty="0" smtClean="0">
                <a:solidFill>
                  <a:srgbClr val="000000"/>
                </a:solidFill>
                <a:latin typeface="+mn-ea"/>
              </a:rPr>
              <a:t>秒</a:t>
            </a:r>
            <a:r>
              <a:rPr lang="zh-CN" altLang="en-US" sz="1200" b="1" dirty="0" smtClean="0">
                <a:solidFill>
                  <a:srgbClr val="000000"/>
                </a:solidFill>
                <a:latin typeface="+mn-ea"/>
              </a:rPr>
              <a:t>，一般由于网路的延迟性，这这时候会执行异常下单操作；</a:t>
            </a:r>
            <a:endParaRPr lang="en-US" altLang="zh-CN" sz="1200" b="1" dirty="0" smtClean="0">
              <a:solidFill>
                <a:srgbClr val="000000"/>
              </a:solidFill>
              <a:latin typeface="+mn-ea"/>
            </a:endParaRPr>
          </a:p>
          <a:p>
            <a:pPr>
              <a:lnSpc>
                <a:spcPct val="150000"/>
              </a:lnSpc>
            </a:pPr>
            <a:r>
              <a:rPr lang="en-US" altLang="zh-CN" sz="1200" b="1" dirty="0" smtClean="0">
                <a:solidFill>
                  <a:srgbClr val="000000"/>
                </a:solidFill>
                <a:latin typeface="+mn-ea"/>
              </a:rPr>
              <a:t>6.</a:t>
            </a:r>
            <a:r>
              <a:rPr lang="zh-CN" altLang="en-US" sz="1200" b="1" dirty="0" smtClean="0">
                <a:solidFill>
                  <a:srgbClr val="000000"/>
                </a:solidFill>
                <a:latin typeface="+mn-ea"/>
              </a:rPr>
              <a:t>换站和异常下单基本不会刚好赶在同一时刻触发，假设赶在同一时刻触发，优先执行异常下单，假设当前异常下单执行了，就不再执行换站操作。</a:t>
            </a:r>
            <a:endParaRPr lang="en-US" altLang="zh-CN" sz="1200" b="1" dirty="0" smtClean="0">
              <a:solidFill>
                <a:srgbClr val="000000"/>
              </a:solidFill>
              <a:latin typeface="+mn-ea"/>
            </a:endParaRPr>
          </a:p>
        </p:txBody>
      </p:sp>
      <p:grpSp>
        <p:nvGrpSpPr>
          <p:cNvPr id="4" name="组合 3"/>
          <p:cNvGrpSpPr/>
          <p:nvPr/>
        </p:nvGrpSpPr>
        <p:grpSpPr>
          <a:xfrm>
            <a:off x="523040" y="3859547"/>
            <a:ext cx="3391090" cy="547416"/>
            <a:chOff x="718983" y="3565633"/>
            <a:chExt cx="3391090" cy="547416"/>
          </a:xfrm>
        </p:grpSpPr>
        <p:sp>
          <p:nvSpPr>
            <p:cNvPr id="7"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718983" y="3681049"/>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金山</a:t>
              </a:r>
              <a:endParaRPr lang="en-US" altLang="zh-CN" sz="900" dirty="0" smtClean="0">
                <a:solidFill>
                  <a:srgbClr val="C00000"/>
                </a:solidFill>
              </a:endParaRPr>
            </a:p>
          </p:txBody>
        </p:sp>
        <p:sp>
          <p:nvSpPr>
            <p:cNvPr id="8" name="Text Box 17">
              <a:extLst>
                <a:ext uri="{FF2B5EF4-FFF2-40B4-BE49-F238E27FC236}">
                  <a16:creationId xmlns:a16="http://schemas.microsoft.com/office/drawing/2014/main" id="{9727D91C-54F6-4960-B1C0-CEBB234583CD}"/>
                </a:ext>
              </a:extLst>
            </p:cNvPr>
            <p:cNvSpPr txBox="1">
              <a:spLocks noChangeArrowheads="1"/>
            </p:cNvSpPr>
            <p:nvPr/>
          </p:nvSpPr>
          <p:spPr bwMode="auto">
            <a:xfrm>
              <a:off x="3030073" y="3681049"/>
              <a:ext cx="1080000" cy="432000"/>
            </a:xfrm>
            <a:prstGeom prst="rect">
              <a:avLst/>
            </a:prstGeom>
            <a:solidFill>
              <a:schemeClr val="bg1">
                <a:lumMod val="85000"/>
              </a:schemeClr>
            </a:solidFill>
            <a:extLst/>
          </p:spPr>
          <p:txBody>
            <a:bodyPr wrap="square" rtlCol="0" anchor="ctr">
              <a:noAutofit/>
            </a:bodyPr>
            <a:lstStyle>
              <a:defPPr>
                <a:defRPr lang="en-US"/>
              </a:defPPr>
              <a:lvl1pPr>
                <a:defRPr sz="1100" b="1">
                  <a:latin typeface="微软雅黑" pitchFamily="34" charset="-122"/>
                  <a:ea typeface="微软雅黑" pitchFamily="34" charset="-122"/>
                </a:defRPr>
              </a:lvl1pPr>
            </a:lstStyle>
            <a:p>
              <a:pPr algn="ctr"/>
              <a:r>
                <a:rPr lang="zh-CN" altLang="en-US" sz="900" dirty="0" smtClean="0">
                  <a:solidFill>
                    <a:srgbClr val="C00000"/>
                  </a:solidFill>
                </a:rPr>
                <a:t>腾讯</a:t>
              </a:r>
              <a:endParaRPr lang="en-US" altLang="zh-CN" sz="900" dirty="0" smtClean="0">
                <a:solidFill>
                  <a:srgbClr val="C00000"/>
                </a:solidFill>
              </a:endParaRPr>
            </a:p>
          </p:txBody>
        </p:sp>
        <p:sp>
          <p:nvSpPr>
            <p:cNvPr id="6" name="TextBox 63">
              <a:extLst>
                <a:ext uri="{FF2B5EF4-FFF2-40B4-BE49-F238E27FC236}">
                  <a16:creationId xmlns:a16="http://schemas.microsoft.com/office/drawing/2014/main" id="{38B796C6-27FA-4F02-BD03-63E333F891A3}"/>
                </a:ext>
              </a:extLst>
            </p:cNvPr>
            <p:cNvSpPr txBox="1"/>
            <p:nvPr/>
          </p:nvSpPr>
          <p:spPr>
            <a:xfrm>
              <a:off x="1341783" y="3565633"/>
              <a:ext cx="1277914" cy="230832"/>
            </a:xfrm>
            <a:prstGeom prst="rect">
              <a:avLst/>
            </a:prstGeom>
            <a:solidFill>
              <a:schemeClr val="bg1">
                <a:lumMod val="85000"/>
              </a:schemeClr>
            </a:solidFill>
          </p:spPr>
          <p:txBody>
            <a:bodyPr wrap="none" rtlCol="0">
              <a:spAutoFit/>
            </a:bodyPr>
            <a:lstStyle/>
            <a:p>
              <a:r>
                <a:rPr lang="en-US" altLang="zh-CN" sz="900" b="1" dirty="0" err="1" smtClean="0">
                  <a:latin typeface="微软雅黑" pitchFamily="34" charset="-122"/>
                  <a:ea typeface="微软雅黑" pitchFamily="34" charset="-122"/>
                </a:rPr>
                <a:t>counter_order_kds</a:t>
              </a:r>
              <a:endParaRPr lang="zh-CN" altLang="en-US" sz="9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93557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异常下单</a:t>
            </a:r>
            <a:r>
              <a:rPr lang="en-US" altLang="zh-CN" dirty="0"/>
              <a:t>-</a:t>
            </a:r>
            <a:r>
              <a:rPr lang="zh-CN" altLang="en-US" dirty="0"/>
              <a:t>餐点端与中心端</a:t>
            </a:r>
            <a:r>
              <a:rPr lang="zh-CN" altLang="en-US" dirty="0" smtClean="0"/>
              <a:t>离线流程图</a:t>
            </a:r>
            <a:endParaRPr 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587" y="945488"/>
            <a:ext cx="6043613" cy="4111400"/>
          </a:xfrm>
          <a:prstGeom prst="rect">
            <a:avLst/>
          </a:prstGeom>
        </p:spPr>
      </p:pic>
    </p:spTree>
    <p:extLst>
      <p:ext uri="{BB962C8B-B14F-4D97-AF65-F5344CB8AC3E}">
        <p14:creationId xmlns:p14="http://schemas.microsoft.com/office/powerpoint/2010/main" val="1913073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2016 HDS Corporate">
  <a:themeElements>
    <a:clrScheme name="Custom 4">
      <a:dk1>
        <a:srgbClr val="414141"/>
      </a:dk1>
      <a:lt1>
        <a:sysClr val="window" lastClr="FFFFFF"/>
      </a:lt1>
      <a:dk2>
        <a:srgbClr val="003E82"/>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41912</TotalTime>
  <Words>6228</Words>
  <Application>Microsoft Office PowerPoint</Application>
  <PresentationFormat>全屏显示(16:9)</PresentationFormat>
  <Paragraphs>551</Paragraphs>
  <Slides>16</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HelveticaNeueLT Std</vt:lpstr>
      <vt:lpstr>微软雅黑</vt:lpstr>
      <vt:lpstr>Arial</vt:lpstr>
      <vt:lpstr>Wingdings</vt:lpstr>
      <vt:lpstr>2016 HDS Corporate</vt:lpstr>
      <vt:lpstr>CPOS Counter项目</vt:lpstr>
      <vt:lpstr>当网络不通时存在的问题</vt:lpstr>
      <vt:lpstr>异常下单-终端无法连接服务端</vt:lpstr>
      <vt:lpstr>异常下单-叫制出小票逻辑</vt:lpstr>
      <vt:lpstr>异常下单-OC订单报文</vt:lpstr>
      <vt:lpstr>异常下单-终端无法连接服务端流程图</vt:lpstr>
      <vt:lpstr>异常下单-餐点端与中心端离线</vt:lpstr>
      <vt:lpstr>异常下单-换站场景</vt:lpstr>
      <vt:lpstr>异常下单-餐点端与中心端离线流程图</vt:lpstr>
      <vt:lpstr>异常下单-餐厅端不可用</vt:lpstr>
      <vt:lpstr>异常下单-餐厅端不可用流程图</vt:lpstr>
      <vt:lpstr>报文时序</vt:lpstr>
      <vt:lpstr>总部端&amp;餐厅端&amp;订单报文</vt:lpstr>
      <vt:lpstr>OC&amp;银二代</vt:lpstr>
      <vt:lpstr>银二代流程图（仅供参考）</vt:lpstr>
      <vt:lpstr>异常下单-与OC讨论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Derick Murray</dc:creator>
  <cp:lastModifiedBy>Liu, Dehui</cp:lastModifiedBy>
  <cp:revision>4126</cp:revision>
  <cp:lastPrinted>2018-07-31T03:56:48Z</cp:lastPrinted>
  <dcterms:created xsi:type="dcterms:W3CDTF">2018-07-31T03:56:48Z</dcterms:created>
  <dcterms:modified xsi:type="dcterms:W3CDTF">2020-07-24T05:39:39Z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0x010100C88A9FD7B2663E40A584351DC500058E</vt:lpwstr>
  </property>
  <property fmtid="{D5CDD505-2E9C-101B-9397-08002B2CF9AE}" pid="3" name="KSOProductBuildVer">
    <vt:lpwstr>2052-10.1.0.6363</vt:lpwstr>
  </property>
</Properties>
</file>