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5" r:id="rId2"/>
    <p:sldId id="671" r:id="rId3"/>
    <p:sldId id="667" r:id="rId4"/>
    <p:sldId id="669" r:id="rId5"/>
    <p:sldId id="673" r:id="rId6"/>
    <p:sldId id="670" r:id="rId7"/>
    <p:sldId id="666" r:id="rId8"/>
    <p:sldId id="672" r:id="rId9"/>
    <p:sldId id="668" r:id="rId10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1E"/>
    <a:srgbClr val="000000"/>
    <a:srgbClr val="135295"/>
    <a:srgbClr val="2C4B80"/>
    <a:srgbClr val="F18B00"/>
    <a:srgbClr val="CCFF99"/>
    <a:srgbClr val="999999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8318" autoAdjust="0"/>
  </p:normalViewPr>
  <p:slideViewPr>
    <p:cSldViewPr snapToGrid="0" showGuides="1">
      <p:cViewPr varScale="1">
        <p:scale>
          <a:sx n="134" d="100"/>
          <a:sy n="134" d="100"/>
        </p:scale>
        <p:origin x="1164" y="108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1" dirty="0" smtClean="0"/>
              <a:t>目的：</a:t>
            </a:r>
            <a:endParaRPr lang="en-US" altLang="zh-CN" sz="1400" b="1" dirty="0" smtClean="0"/>
          </a:p>
          <a:p>
            <a:r>
              <a:rPr lang="zh-CN" altLang="en-US" sz="1400" dirty="0" smtClean="0"/>
              <a:t>不管是否走了打票，尽量把订单推到餐厅端，系统内部推成功后才能解决新单看不到、结账单下不来，锁单的问题。</a:t>
            </a:r>
            <a:endParaRPr lang="en-US" altLang="zh-CN" sz="1400" dirty="0" smtClean="0"/>
          </a:p>
          <a:p>
            <a:r>
              <a:rPr lang="zh-CN" altLang="en-US" sz="1400" dirty="0" smtClean="0"/>
              <a:t>打小票的目的是不想等待太长时间，尽量先出餐。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打票和重试报文，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叫制和是否提交到服务端没有任何关系的。叫制只是多打个票出来。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不管是否叫制，终端都会继续推送订单到中心端。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叫制是人工操作，有操作员决定是否打票，系统之前的实现方式是当终端连接总部端网络出问题的时候，终端上也显示提交成功，但终端一直再尝试提交，所以订单就具有延迟性。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新的方案在提交发现后台无法提交的时候，需要给操作员两个选择：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继续提交；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叫制（后台继续提交，终端打印出来小票）；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解决核心的问题是</a:t>
            </a:r>
            <a:endParaRPr lang="en-US" altLang="zh-CN" dirty="0" smtClean="0"/>
          </a:p>
          <a:p>
            <a:r>
              <a:rPr lang="en-US" altLang="zh-CN" sz="1400" b="1" dirty="0" smtClean="0"/>
              <a:t>1.</a:t>
            </a:r>
            <a:r>
              <a:rPr lang="zh-CN" altLang="en-US" sz="1400" b="1" dirty="0" smtClean="0"/>
              <a:t>报文系统乱序的时候</a:t>
            </a:r>
            <a:r>
              <a:rPr lang="en-US" altLang="zh-CN" sz="1400" b="1" dirty="0" smtClean="0"/>
              <a:t>KDS</a:t>
            </a:r>
            <a:r>
              <a:rPr lang="zh-CN" altLang="en-US" sz="1400" b="1" dirty="0" smtClean="0"/>
              <a:t>如何上屏？目前没有重现，是断网的时候我们并没有重推，现在的方案都涉及到重推，所以肯定会出现类似情况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 smtClean="0"/>
              <a:t>打票和重试，重试报文厨房如何识别这个是已经打票的了；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err="1" smtClean="0"/>
              <a:t>counter_order_oc</a:t>
            </a:r>
            <a:r>
              <a:rPr lang="zh-CN" altLang="en-US" sz="1400" b="1" dirty="0" smtClean="0"/>
              <a:t>用来打票，当打票操作成功后，</a:t>
            </a:r>
            <a:r>
              <a:rPr lang="en-US" altLang="zh-CN" sz="1400" b="1" dirty="0" err="1" smtClean="0"/>
              <a:t>counter_order_kds</a:t>
            </a:r>
            <a:r>
              <a:rPr lang="zh-CN" altLang="en-US" sz="1400" b="1" dirty="0" smtClean="0"/>
              <a:t>报文持续往总部端推送的时候需要修改状态（状态改成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），修改状态由终端来修改；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dirty="0" err="1" smtClean="0"/>
              <a:t>Mpos</a:t>
            </a:r>
            <a:r>
              <a:rPr lang="zh-CN" altLang="en-US" sz="1400" dirty="0" smtClean="0"/>
              <a:t>叫制</a:t>
            </a:r>
            <a:r>
              <a:rPr lang="en-US" altLang="zh-CN" sz="1400" dirty="0" smtClean="0"/>
              <a:t>-&gt;</a:t>
            </a:r>
            <a:endParaRPr lang="zh-CN" altLang="en-US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叫制之后，</a:t>
            </a:r>
            <a:r>
              <a:rPr lang="en-US" altLang="zh-CN" dirty="0" err="1" smtClean="0"/>
              <a:t>mpos</a:t>
            </a:r>
            <a:r>
              <a:rPr lang="zh-CN" altLang="en-US" dirty="0" smtClean="0"/>
              <a:t>一直往总部端发送消息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不管网络有没有问题 </a:t>
            </a:r>
            <a:r>
              <a:rPr lang="en-US" altLang="zh-CN" dirty="0" err="1" smtClean="0"/>
              <a:t>mpos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都会显示提交成功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当叫制之后，报文设置为已经打票；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Counter_order_kds</a:t>
            </a:r>
            <a:r>
              <a:rPr lang="zh-CN" altLang="en-US" dirty="0" smtClean="0"/>
              <a:t>需要设置已经打票；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只要终端和总部端是断网的情况下都是无法提交订单的。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之前的处理逻辑是：终端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24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需要同</a:t>
            </a:r>
            <a:r>
              <a:rPr lang="en-US" altLang="zh-CN" dirty="0" smtClean="0"/>
              <a:t>OC</a:t>
            </a:r>
            <a:r>
              <a:rPr lang="zh-CN" altLang="en-US" dirty="0" smtClean="0"/>
              <a:t>沟通：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采用异常下单之后，数据推送到</a:t>
            </a:r>
            <a:r>
              <a:rPr lang="en-US" altLang="zh-CN" dirty="0" smtClean="0"/>
              <a:t>OC</a:t>
            </a:r>
            <a:r>
              <a:rPr lang="zh-CN" altLang="en-US" dirty="0" smtClean="0"/>
              <a:t>，银二代监听</a:t>
            </a:r>
            <a:r>
              <a:rPr lang="en-US" altLang="zh-CN" dirty="0" smtClean="0"/>
              <a:t>OC</a:t>
            </a:r>
            <a:r>
              <a:rPr lang="zh-CN" altLang="en-US" dirty="0" smtClean="0"/>
              <a:t>获取到订单报文；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由</a:t>
            </a:r>
            <a:r>
              <a:rPr lang="en-US" altLang="zh-CN" dirty="0" smtClean="0"/>
              <a:t>OC</a:t>
            </a:r>
            <a:r>
              <a:rPr lang="zh-CN" altLang="en-US" dirty="0" smtClean="0"/>
              <a:t>来保证数据能够推送到有底座的银二代上；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餐厅端提供接口，由银二代调用接口将数据传送到餐厅端； 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假设接口调用失败（可以设置调用尝试次数），由银二代出小票，银二代继续像餐厅端推送订单报文，但该报文</a:t>
            </a:r>
            <a:r>
              <a:rPr lang="zh-CN" altLang="en-US" sz="1400" b="1" dirty="0" smtClean="0"/>
              <a:t>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餐厅端再将数据推给</a:t>
            </a:r>
            <a:r>
              <a:rPr lang="en-US" altLang="zh-CN" dirty="0" smtClean="0"/>
              <a:t>KDS</a:t>
            </a:r>
            <a:r>
              <a:rPr lang="zh-CN" altLang="en-US" dirty="0" smtClean="0"/>
              <a:t>上屏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由于网络不通，</a:t>
            </a:r>
            <a:r>
              <a:rPr lang="en-US" altLang="zh-CN" dirty="0" err="1" smtClean="0"/>
              <a:t>Counter_order_kds</a:t>
            </a:r>
            <a:r>
              <a:rPr lang="zh-CN" altLang="en-US" dirty="0" smtClean="0"/>
              <a:t>通过该方案下来后，但</a:t>
            </a:r>
            <a:r>
              <a:rPr lang="en-US" altLang="zh-CN" dirty="0" err="1" smtClean="0"/>
              <a:t>kds_order_oc</a:t>
            </a:r>
            <a:r>
              <a:rPr lang="zh-CN" altLang="en-US" dirty="0" smtClean="0"/>
              <a:t>报文无法上传上去，这个报文包括两种场景：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下新单回传，</a:t>
            </a:r>
            <a:r>
              <a:rPr lang="en-US" altLang="zh-CN" dirty="0" smtClean="0"/>
              <a:t>OC</a:t>
            </a:r>
            <a:r>
              <a:rPr lang="zh-CN" altLang="en-US" dirty="0" smtClean="0"/>
              <a:t>应该有超时机制，如果超时，自动回推送结账单下来；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b="1" dirty="0" smtClean="0"/>
              <a:t>下结账单，需要同</a:t>
            </a:r>
            <a:r>
              <a:rPr lang="en-US" altLang="zh-CN" b="1" dirty="0" smtClean="0"/>
              <a:t>OC</a:t>
            </a:r>
            <a:r>
              <a:rPr lang="zh-CN" altLang="en-US" b="1" dirty="0" smtClean="0"/>
              <a:t>讨论影响在哪里？？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两个报文会推送到备份下单渠道，一个是</a:t>
            </a:r>
            <a:r>
              <a:rPr lang="en-US" altLang="zh-CN" b="1" dirty="0" err="1" smtClean="0"/>
              <a:t>counter_order_oc</a:t>
            </a:r>
            <a:r>
              <a:rPr lang="zh-CN" altLang="en-US" b="1" dirty="0" smtClean="0"/>
              <a:t>一个是</a:t>
            </a:r>
            <a:r>
              <a:rPr lang="en-US" altLang="zh-CN" b="1" dirty="0" err="1" smtClean="0"/>
              <a:t>counter_order_kds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如果备份下单渠道推送餐厅端失败，</a:t>
            </a:r>
            <a:r>
              <a:rPr lang="en-US" altLang="zh-CN" b="1" dirty="0" err="1" smtClean="0"/>
              <a:t>counter_order_oc</a:t>
            </a:r>
            <a:r>
              <a:rPr lang="zh-CN" altLang="en-US" b="1" dirty="0" smtClean="0"/>
              <a:t>不用再继续推送，但</a:t>
            </a:r>
            <a:r>
              <a:rPr lang="en-US" altLang="zh-CN" b="1" dirty="0" err="1" smtClean="0"/>
              <a:t>counter_order_kds</a:t>
            </a:r>
            <a:r>
              <a:rPr lang="zh-CN" altLang="en-US" b="1" dirty="0" smtClean="0"/>
              <a:t>需要出小票，</a:t>
            </a:r>
            <a:r>
              <a:rPr lang="zh-CN" altLang="en-US" sz="1400" b="1" dirty="0" smtClean="0"/>
              <a:t>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sz="14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1400" dirty="0" smtClean="0">
                <a:solidFill>
                  <a:srgbClr val="FF0000"/>
                </a:solidFill>
              </a:rPr>
              <a:t>传到了</a:t>
            </a:r>
            <a:r>
              <a:rPr lang="en-US" altLang="zh-CN" sz="1400" dirty="0" smtClean="0">
                <a:solidFill>
                  <a:srgbClr val="FF0000"/>
                </a:solidFill>
              </a:rPr>
              <a:t>KDS</a:t>
            </a:r>
            <a:r>
              <a:rPr lang="zh-CN" altLang="en-US" sz="1400" dirty="0" smtClean="0">
                <a:solidFill>
                  <a:srgbClr val="FF0000"/>
                </a:solidFill>
              </a:rPr>
              <a:t>之后，从</a:t>
            </a:r>
            <a:r>
              <a:rPr lang="en-US" altLang="zh-CN" sz="1400" dirty="0" smtClean="0">
                <a:solidFill>
                  <a:srgbClr val="FF0000"/>
                </a:solidFill>
              </a:rPr>
              <a:t>KDS</a:t>
            </a:r>
            <a:r>
              <a:rPr lang="zh-CN" altLang="en-US" sz="1400" dirty="0" smtClean="0">
                <a:solidFill>
                  <a:srgbClr val="FF0000"/>
                </a:solidFill>
              </a:rPr>
              <a:t>发出的报文（</a:t>
            </a:r>
            <a:r>
              <a:rPr lang="en-US" altLang="zh-CN" sz="1400" dirty="0" smtClean="0">
                <a:solidFill>
                  <a:srgbClr val="FF0000"/>
                </a:solidFill>
              </a:rPr>
              <a:t>KDS_ORDER_OC</a:t>
            </a:r>
            <a:r>
              <a:rPr lang="zh-CN" altLang="en-US" sz="1400" dirty="0" smtClean="0">
                <a:solidFill>
                  <a:srgbClr val="FF0000"/>
                </a:solidFill>
              </a:rPr>
              <a:t>）如何传递到</a:t>
            </a:r>
            <a:r>
              <a:rPr lang="en-US" altLang="zh-CN" sz="1400" dirty="0" smtClean="0">
                <a:solidFill>
                  <a:srgbClr val="FF0000"/>
                </a:solidFill>
              </a:rPr>
              <a:t>OC</a:t>
            </a:r>
            <a:r>
              <a:rPr lang="zh-CN" altLang="en-US" sz="1400" dirty="0" smtClean="0">
                <a:solidFill>
                  <a:srgbClr val="FF0000"/>
                </a:solidFill>
              </a:rPr>
              <a:t>呢？？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银二代备份下单渠道如果打印小票，订单报文是否已出票选项设置为是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银二代备份下单渠道如果推送到餐厅端，订单报文增加“备份渠道推送”选项？？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如果用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下单怎么办，数据无法推送上去？？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结账单报文没有推送上去，对</a:t>
            </a:r>
            <a:r>
              <a:rPr lang="en-US" altLang="zh-CN" dirty="0" smtClean="0"/>
              <a:t>preorder</a:t>
            </a:r>
            <a:r>
              <a:rPr lang="zh-CN" altLang="en-US" dirty="0" smtClean="0"/>
              <a:t>有什么影响？？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同</a:t>
            </a:r>
            <a:r>
              <a:rPr lang="en-US" altLang="zh-CN" dirty="0" smtClean="0"/>
              <a:t>OC</a:t>
            </a:r>
            <a:r>
              <a:rPr lang="zh-CN" altLang="en-US" dirty="0" smtClean="0"/>
              <a:t>沟通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58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实现思路（餐厅端到</a:t>
            </a:r>
            <a:r>
              <a:rPr lang="en-US" altLang="zh-CN" dirty="0" smtClean="0"/>
              <a:t>KDS</a:t>
            </a:r>
            <a:r>
              <a:rPr lang="zh-CN" altLang="en-US" dirty="0" smtClean="0"/>
              <a:t>不可用，这个解决思路就是通过银二代出票）：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总部端封装一层接口，改接口调用</a:t>
            </a:r>
            <a:r>
              <a:rPr lang="en-US" altLang="zh-CN" dirty="0" smtClean="0"/>
              <a:t>OC</a:t>
            </a:r>
            <a:r>
              <a:rPr lang="zh-CN" altLang="en-US" dirty="0" smtClean="0"/>
              <a:t>异常下单接口；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餐厅端调用总部端接口成功之后，由餐厅端持续像</a:t>
            </a:r>
            <a:r>
              <a:rPr lang="en-US" altLang="zh-CN" dirty="0" smtClean="0"/>
              <a:t>KDS</a:t>
            </a:r>
            <a:r>
              <a:rPr lang="zh-CN" altLang="en-US" dirty="0" smtClean="0"/>
              <a:t>推送报文，推送前，需要将状态改成已出票状态；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Counter</a:t>
            </a:r>
            <a:r>
              <a:rPr lang="zh-CN" altLang="en-US" dirty="0" smtClean="0"/>
              <a:t>目前都是单向调用的，由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调用餐厅端；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餐厅端收到了银二代的订单 但餐厅端无法给</a:t>
            </a:r>
            <a:r>
              <a:rPr lang="en-US" altLang="zh-CN" dirty="0" smtClean="0"/>
              <a:t>KSD</a:t>
            </a:r>
            <a:r>
              <a:rPr lang="zh-CN" altLang="en-US" dirty="0" smtClean="0"/>
              <a:t>推送，需要考虑的场景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异常下单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银二代打票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银二代重试推送餐厅端成功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餐厅端推送到</a:t>
            </a:r>
            <a:r>
              <a:rPr lang="en-US" altLang="zh-CN" dirty="0" smtClean="0"/>
              <a:t>KDS</a:t>
            </a:r>
            <a:r>
              <a:rPr lang="zh-CN" altLang="en-US" dirty="0" smtClean="0"/>
              <a:t>推送不成功的情况，这种情况就不再需要餐厅端推到总部端再到银二代打票了，继续重试就行了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Mpos</a:t>
            </a:r>
            <a:r>
              <a:rPr lang="zh-CN" altLang="en-US" dirty="0" smtClean="0"/>
              <a:t>做了叫制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mpos</a:t>
            </a:r>
            <a:r>
              <a:rPr lang="zh-CN" altLang="en-US" dirty="0" smtClean="0"/>
              <a:t>网络通了后，订单会到总部端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总部端推送到餐厅端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餐厅端推送</a:t>
            </a:r>
            <a:r>
              <a:rPr lang="en-US" altLang="zh-CN" dirty="0" smtClean="0"/>
              <a:t>KDS</a:t>
            </a:r>
            <a:r>
              <a:rPr lang="zh-CN" altLang="en-US" dirty="0" smtClean="0"/>
              <a:t>不成功后，情况同上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                         -&gt;</a:t>
            </a:r>
            <a:r>
              <a:rPr lang="zh-CN" altLang="en-US" dirty="0" smtClean="0"/>
              <a:t>总部端异常下单不需要再走了，情况也同上类似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总结来说，可以先判断下当前订单的状态是否是已出票，如果是，就重试即可；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96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需要同</a:t>
            </a:r>
            <a:r>
              <a:rPr lang="en-US" altLang="zh-CN" dirty="0" smtClean="0"/>
              <a:t>OC</a:t>
            </a:r>
            <a:r>
              <a:rPr lang="zh-CN" altLang="en-US" dirty="0" smtClean="0"/>
              <a:t>沟通：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采用异常下单之后，数据推送到</a:t>
            </a:r>
            <a:r>
              <a:rPr lang="en-US" altLang="zh-CN" dirty="0" smtClean="0"/>
              <a:t>OC</a:t>
            </a:r>
            <a:r>
              <a:rPr lang="zh-CN" altLang="en-US" dirty="0" smtClean="0"/>
              <a:t>，银二代监听</a:t>
            </a:r>
            <a:r>
              <a:rPr lang="en-US" altLang="zh-CN" dirty="0" smtClean="0"/>
              <a:t>OC</a:t>
            </a:r>
            <a:r>
              <a:rPr lang="zh-CN" altLang="en-US" dirty="0" smtClean="0"/>
              <a:t>获取到订单报文；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由</a:t>
            </a:r>
            <a:r>
              <a:rPr lang="en-US" altLang="zh-CN" dirty="0" smtClean="0"/>
              <a:t>OC</a:t>
            </a:r>
            <a:r>
              <a:rPr lang="zh-CN" altLang="en-US" dirty="0" smtClean="0"/>
              <a:t>来保证数据能够推送到有底座的银二代上；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餐厅端提供接口，由银二代调用接口将数据传送到餐厅端； 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假设接口调用失败（可以设置调用尝试次数），由银二代出小票，银二代继续像餐厅端推送订单报文，但该报文</a:t>
            </a:r>
            <a:r>
              <a:rPr lang="zh-CN" altLang="en-US" sz="1400" b="1" dirty="0" smtClean="0"/>
              <a:t>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餐厅端再将数据推给</a:t>
            </a:r>
            <a:r>
              <a:rPr lang="en-US" altLang="zh-CN" dirty="0" smtClean="0"/>
              <a:t>KDS</a:t>
            </a:r>
            <a:r>
              <a:rPr lang="zh-CN" altLang="en-US" dirty="0" smtClean="0"/>
              <a:t>上屏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由于网络不通，</a:t>
            </a:r>
            <a:r>
              <a:rPr lang="en-US" altLang="zh-CN" dirty="0" err="1" smtClean="0"/>
              <a:t>Counter_order_kds</a:t>
            </a:r>
            <a:r>
              <a:rPr lang="zh-CN" altLang="en-US" dirty="0" smtClean="0"/>
              <a:t>通过该方案下来后，但</a:t>
            </a:r>
            <a:r>
              <a:rPr lang="en-US" altLang="zh-CN" dirty="0" err="1" smtClean="0"/>
              <a:t>kds_order_oc</a:t>
            </a:r>
            <a:r>
              <a:rPr lang="zh-CN" altLang="en-US" dirty="0" smtClean="0"/>
              <a:t>报文无法上传上去，这个报文包括两种场景：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下新单回传，</a:t>
            </a:r>
            <a:r>
              <a:rPr lang="en-US" altLang="zh-CN" dirty="0" smtClean="0"/>
              <a:t>OC</a:t>
            </a:r>
            <a:r>
              <a:rPr lang="zh-CN" altLang="en-US" dirty="0" smtClean="0"/>
              <a:t>应该有超时机制，如果超时，自动回推送结账单下来；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b="1" dirty="0" smtClean="0"/>
              <a:t>下结账单，需要同</a:t>
            </a:r>
            <a:r>
              <a:rPr lang="en-US" altLang="zh-CN" b="1" dirty="0" smtClean="0"/>
              <a:t>OC</a:t>
            </a:r>
            <a:r>
              <a:rPr lang="zh-CN" altLang="en-US" b="1" dirty="0" smtClean="0"/>
              <a:t>讨论影响在哪里？？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两个报文会推送到备份下单渠道，一个是</a:t>
            </a:r>
            <a:r>
              <a:rPr lang="en-US" altLang="zh-CN" b="1" dirty="0" err="1" smtClean="0"/>
              <a:t>counter_order_oc</a:t>
            </a:r>
            <a:r>
              <a:rPr lang="zh-CN" altLang="en-US" b="1" dirty="0" smtClean="0"/>
              <a:t>一个是</a:t>
            </a:r>
            <a:r>
              <a:rPr lang="en-US" altLang="zh-CN" b="1" dirty="0" err="1" smtClean="0"/>
              <a:t>counter_order_kds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如果备份下单渠道推送餐厅端失败，</a:t>
            </a:r>
            <a:r>
              <a:rPr lang="en-US" altLang="zh-CN" b="1" dirty="0" err="1" smtClean="0"/>
              <a:t>counter_order_oc</a:t>
            </a:r>
            <a:r>
              <a:rPr lang="zh-CN" altLang="en-US" b="1" dirty="0" smtClean="0"/>
              <a:t>不用再继续推送，但</a:t>
            </a:r>
            <a:r>
              <a:rPr lang="en-US" altLang="zh-CN" b="1" dirty="0" err="1" smtClean="0"/>
              <a:t>counter_order_kds</a:t>
            </a:r>
            <a:r>
              <a:rPr lang="zh-CN" altLang="en-US" b="1" dirty="0" smtClean="0"/>
              <a:t>需要出小票，</a:t>
            </a:r>
            <a:r>
              <a:rPr lang="zh-CN" altLang="en-US" sz="1400" b="1" dirty="0" smtClean="0"/>
              <a:t>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sz="14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1400" dirty="0" smtClean="0">
                <a:solidFill>
                  <a:srgbClr val="FF0000"/>
                </a:solidFill>
              </a:rPr>
              <a:t>传到了</a:t>
            </a:r>
            <a:r>
              <a:rPr lang="en-US" altLang="zh-CN" sz="1400" dirty="0" smtClean="0">
                <a:solidFill>
                  <a:srgbClr val="FF0000"/>
                </a:solidFill>
              </a:rPr>
              <a:t>KDS</a:t>
            </a:r>
            <a:r>
              <a:rPr lang="zh-CN" altLang="en-US" sz="1400" dirty="0" smtClean="0">
                <a:solidFill>
                  <a:srgbClr val="FF0000"/>
                </a:solidFill>
              </a:rPr>
              <a:t>之后，从</a:t>
            </a:r>
            <a:r>
              <a:rPr lang="en-US" altLang="zh-CN" sz="1400" dirty="0" smtClean="0">
                <a:solidFill>
                  <a:srgbClr val="FF0000"/>
                </a:solidFill>
              </a:rPr>
              <a:t>KDS</a:t>
            </a:r>
            <a:r>
              <a:rPr lang="zh-CN" altLang="en-US" sz="1400" dirty="0" smtClean="0">
                <a:solidFill>
                  <a:srgbClr val="FF0000"/>
                </a:solidFill>
              </a:rPr>
              <a:t>发出的报文（</a:t>
            </a:r>
            <a:r>
              <a:rPr lang="en-US" altLang="zh-CN" sz="1400" dirty="0" smtClean="0">
                <a:solidFill>
                  <a:srgbClr val="FF0000"/>
                </a:solidFill>
              </a:rPr>
              <a:t>KDS_ORDER_OC</a:t>
            </a:r>
            <a:r>
              <a:rPr lang="zh-CN" altLang="en-US" sz="1400" dirty="0" smtClean="0">
                <a:solidFill>
                  <a:srgbClr val="FF0000"/>
                </a:solidFill>
              </a:rPr>
              <a:t>）如何传递到</a:t>
            </a:r>
            <a:r>
              <a:rPr lang="en-US" altLang="zh-CN" sz="1400" dirty="0" smtClean="0">
                <a:solidFill>
                  <a:srgbClr val="FF0000"/>
                </a:solidFill>
              </a:rPr>
              <a:t>OC</a:t>
            </a:r>
            <a:r>
              <a:rPr lang="zh-CN" altLang="en-US" sz="1400" dirty="0" smtClean="0">
                <a:solidFill>
                  <a:srgbClr val="FF0000"/>
                </a:solidFill>
              </a:rPr>
              <a:t>呢？？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银二代备份下单渠道如果打印小票，订单报文是否已出票选项设置为是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银二代备份下单渠道如果推送到餐厅端，订单报文增加“备份渠道推送”选项？？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如果用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下单怎么办，数据无法推送上去？？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结账单报文没有推送上去，对</a:t>
            </a:r>
            <a:r>
              <a:rPr lang="en-US" altLang="zh-CN" dirty="0" smtClean="0"/>
              <a:t>preorder</a:t>
            </a:r>
            <a:r>
              <a:rPr lang="zh-CN" altLang="en-US" dirty="0" smtClean="0"/>
              <a:t>有什么影响？？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同</a:t>
            </a:r>
            <a:r>
              <a:rPr lang="en-US" altLang="zh-CN" dirty="0" smtClean="0"/>
              <a:t>OC</a:t>
            </a:r>
            <a:r>
              <a:rPr lang="zh-CN" altLang="en-US" dirty="0" smtClean="0"/>
              <a:t>沟通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5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时间戳；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本次更新，识别要上屏的内容，识别异常品项；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本次修改内容（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个小时之后）；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55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打票和重试报文，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叫制和是否提交到服务端没有任何关系的。叫制只是多打个票出来。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不管是否叫制，终端都会继续推送订单到中心端。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叫制是人工操作，有操作员决定是否打票，系统之前的实现方式是当终端连接总部端网络出问题的时候，终端上也显示提交成功，但终端一直再尝试提交，所以订单就具有延迟性。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新的方案在提交发现后台无法提交的时候，需要给操作员两个选择：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继续提交；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叫制（后台继续提交，终端打印出来小票）；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解决核心的问题是</a:t>
            </a:r>
            <a:endParaRPr lang="en-US" altLang="zh-CN" dirty="0" smtClean="0"/>
          </a:p>
          <a:p>
            <a:r>
              <a:rPr lang="en-US" altLang="zh-CN" sz="1400" b="1" dirty="0" smtClean="0"/>
              <a:t>1.</a:t>
            </a:r>
            <a:r>
              <a:rPr lang="zh-CN" altLang="en-US" sz="1400" b="1" dirty="0" smtClean="0"/>
              <a:t>报文系统乱序的时候</a:t>
            </a:r>
            <a:r>
              <a:rPr lang="en-US" altLang="zh-CN" sz="1400" b="1" dirty="0" smtClean="0"/>
              <a:t>KDS</a:t>
            </a:r>
            <a:r>
              <a:rPr lang="zh-CN" altLang="en-US" sz="1400" b="1" dirty="0" smtClean="0"/>
              <a:t>如何上屏？目前没有重现，是断网的时候我们并没有重推，现在的方案都涉及到重推，所以肯定会出现类似情况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 smtClean="0"/>
              <a:t>打票和重试，重试报文厨房如何识别这个是已经打票的了；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err="1" smtClean="0"/>
              <a:t>counter_order_oc</a:t>
            </a:r>
            <a:r>
              <a:rPr lang="zh-CN" altLang="en-US" sz="1400" b="1" dirty="0" smtClean="0"/>
              <a:t>用来打票，当打票操作成功后，</a:t>
            </a:r>
            <a:r>
              <a:rPr lang="en-US" altLang="zh-CN" sz="1400" b="1" dirty="0" err="1" smtClean="0"/>
              <a:t>counter_order_kds</a:t>
            </a:r>
            <a:r>
              <a:rPr lang="zh-CN" altLang="en-US" sz="1400" b="1" dirty="0" smtClean="0"/>
              <a:t>报文持续往总部端推送的时候需要修改状态（状态改成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），修改状态由终端来修改；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sz="1400" b="1" dirty="0" smtClean="0"/>
          </a:p>
          <a:p>
            <a:pPr marL="0" indent="0">
              <a:buNone/>
            </a:pPr>
            <a:endParaRPr lang="zh-CN" altLang="en-US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叫制之后，</a:t>
            </a:r>
            <a:r>
              <a:rPr lang="en-US" altLang="zh-CN" dirty="0" err="1" smtClean="0"/>
              <a:t>mpos</a:t>
            </a:r>
            <a:r>
              <a:rPr lang="zh-CN" altLang="en-US" dirty="0" smtClean="0"/>
              <a:t>一直往总部端发送消息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不管网络有没有问题 </a:t>
            </a:r>
            <a:r>
              <a:rPr lang="en-US" altLang="zh-CN" dirty="0" err="1" smtClean="0"/>
              <a:t>mpos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都会显示提交成功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当叫制之后，报文设置为已经打票；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Counter_order_kds</a:t>
            </a:r>
            <a:r>
              <a:rPr lang="zh-CN" altLang="en-US" dirty="0" smtClean="0"/>
              <a:t>需要设置已经打票；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只要终端和总部端是断网的情况下都是无法提交订单的。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之前的处理逻辑是：终端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91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需要同</a:t>
            </a:r>
            <a:r>
              <a:rPr lang="en-US" altLang="zh-CN" dirty="0" smtClean="0"/>
              <a:t>OC</a:t>
            </a:r>
            <a:r>
              <a:rPr lang="zh-CN" altLang="en-US" dirty="0" smtClean="0"/>
              <a:t>沟通：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采用异常下单之后，数据推送到</a:t>
            </a:r>
            <a:r>
              <a:rPr lang="en-US" altLang="zh-CN" dirty="0" smtClean="0"/>
              <a:t>OC</a:t>
            </a:r>
            <a:r>
              <a:rPr lang="zh-CN" altLang="en-US" dirty="0" smtClean="0"/>
              <a:t>，银二代监听</a:t>
            </a:r>
            <a:r>
              <a:rPr lang="en-US" altLang="zh-CN" dirty="0" smtClean="0"/>
              <a:t>OC</a:t>
            </a:r>
            <a:r>
              <a:rPr lang="zh-CN" altLang="en-US" dirty="0" smtClean="0"/>
              <a:t>获取到订单报文；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由</a:t>
            </a:r>
            <a:r>
              <a:rPr lang="en-US" altLang="zh-CN" dirty="0" smtClean="0"/>
              <a:t>OC</a:t>
            </a:r>
            <a:r>
              <a:rPr lang="zh-CN" altLang="en-US" dirty="0" smtClean="0"/>
              <a:t>来保证数据能够推送到有底座的银二代上；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餐厅端提供接口，由银二代调用接口将数据传送到餐厅端； 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假设接口调用失败（可以设置调用尝试次数），由银二代出小票，银二代继续像餐厅端推送订单报文，但该报文</a:t>
            </a:r>
            <a:r>
              <a:rPr lang="zh-CN" altLang="en-US" sz="1400" b="1" dirty="0" smtClean="0"/>
              <a:t>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餐厅端再将数据推给</a:t>
            </a:r>
            <a:r>
              <a:rPr lang="en-US" altLang="zh-CN" dirty="0" smtClean="0"/>
              <a:t>KDS</a:t>
            </a:r>
            <a:r>
              <a:rPr lang="zh-CN" altLang="en-US" dirty="0" smtClean="0"/>
              <a:t>上屏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由于网络不通，</a:t>
            </a:r>
            <a:r>
              <a:rPr lang="en-US" altLang="zh-CN" dirty="0" err="1" smtClean="0"/>
              <a:t>Counter_order_kds</a:t>
            </a:r>
            <a:r>
              <a:rPr lang="zh-CN" altLang="en-US" dirty="0" smtClean="0"/>
              <a:t>通过该方案下来后，但</a:t>
            </a:r>
            <a:r>
              <a:rPr lang="en-US" altLang="zh-CN" dirty="0" err="1" smtClean="0"/>
              <a:t>kds_order_oc</a:t>
            </a:r>
            <a:r>
              <a:rPr lang="zh-CN" altLang="en-US" dirty="0" smtClean="0"/>
              <a:t>报文无法上传上去，这个报文包括两种场景：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下新单回传，</a:t>
            </a:r>
            <a:r>
              <a:rPr lang="en-US" altLang="zh-CN" dirty="0" smtClean="0"/>
              <a:t>OC</a:t>
            </a:r>
            <a:r>
              <a:rPr lang="zh-CN" altLang="en-US" dirty="0" smtClean="0"/>
              <a:t>应该有超时机制，如果超时，自动回推送结账单下来；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b="1" dirty="0" smtClean="0"/>
              <a:t>下结账单，需要同</a:t>
            </a:r>
            <a:r>
              <a:rPr lang="en-US" altLang="zh-CN" b="1" dirty="0" smtClean="0"/>
              <a:t>OC</a:t>
            </a:r>
            <a:r>
              <a:rPr lang="zh-CN" altLang="en-US" b="1" dirty="0" smtClean="0"/>
              <a:t>讨论影响在哪里？？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两个报文会推送到备份下单渠道，一个是</a:t>
            </a:r>
            <a:r>
              <a:rPr lang="en-US" altLang="zh-CN" b="1" dirty="0" err="1" smtClean="0"/>
              <a:t>counter_order_oc</a:t>
            </a:r>
            <a:r>
              <a:rPr lang="zh-CN" altLang="en-US" b="1" dirty="0" smtClean="0"/>
              <a:t>一个是</a:t>
            </a:r>
            <a:r>
              <a:rPr lang="en-US" altLang="zh-CN" b="1" dirty="0" err="1" smtClean="0"/>
              <a:t>counter_order_kds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如果备份下单渠道推送餐厅端失败，</a:t>
            </a:r>
            <a:r>
              <a:rPr lang="en-US" altLang="zh-CN" b="1" dirty="0" err="1" smtClean="0"/>
              <a:t>counter_order_oc</a:t>
            </a:r>
            <a:r>
              <a:rPr lang="zh-CN" altLang="en-US" b="1" dirty="0" smtClean="0"/>
              <a:t>不用再继续推送，但</a:t>
            </a:r>
            <a:r>
              <a:rPr lang="en-US" altLang="zh-CN" b="1" dirty="0" err="1" smtClean="0"/>
              <a:t>counter_order_kds</a:t>
            </a:r>
            <a:r>
              <a:rPr lang="zh-CN" altLang="en-US" b="1" dirty="0" smtClean="0"/>
              <a:t>需要出小票，</a:t>
            </a:r>
            <a:r>
              <a:rPr lang="zh-CN" altLang="en-US" sz="1400" b="1" dirty="0" smtClean="0"/>
              <a:t>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sz="14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1400" dirty="0" smtClean="0">
                <a:solidFill>
                  <a:srgbClr val="FF0000"/>
                </a:solidFill>
              </a:rPr>
              <a:t>传到了</a:t>
            </a:r>
            <a:r>
              <a:rPr lang="en-US" altLang="zh-CN" sz="1400" dirty="0" smtClean="0">
                <a:solidFill>
                  <a:srgbClr val="FF0000"/>
                </a:solidFill>
              </a:rPr>
              <a:t>KDS</a:t>
            </a:r>
            <a:r>
              <a:rPr lang="zh-CN" altLang="en-US" sz="1400" dirty="0" smtClean="0">
                <a:solidFill>
                  <a:srgbClr val="FF0000"/>
                </a:solidFill>
              </a:rPr>
              <a:t>之后，从</a:t>
            </a:r>
            <a:r>
              <a:rPr lang="en-US" altLang="zh-CN" sz="1400" dirty="0" smtClean="0">
                <a:solidFill>
                  <a:srgbClr val="FF0000"/>
                </a:solidFill>
              </a:rPr>
              <a:t>KDS</a:t>
            </a:r>
            <a:r>
              <a:rPr lang="zh-CN" altLang="en-US" sz="1400" dirty="0" smtClean="0">
                <a:solidFill>
                  <a:srgbClr val="FF0000"/>
                </a:solidFill>
              </a:rPr>
              <a:t>发出的报文（</a:t>
            </a:r>
            <a:r>
              <a:rPr lang="en-US" altLang="zh-CN" sz="1400" dirty="0" smtClean="0">
                <a:solidFill>
                  <a:srgbClr val="FF0000"/>
                </a:solidFill>
              </a:rPr>
              <a:t>KDS_ORDER_OC</a:t>
            </a:r>
            <a:r>
              <a:rPr lang="zh-CN" altLang="en-US" sz="1400" dirty="0" smtClean="0">
                <a:solidFill>
                  <a:srgbClr val="FF0000"/>
                </a:solidFill>
              </a:rPr>
              <a:t>）如何传递到</a:t>
            </a:r>
            <a:r>
              <a:rPr lang="en-US" altLang="zh-CN" sz="1400" dirty="0" smtClean="0">
                <a:solidFill>
                  <a:srgbClr val="FF0000"/>
                </a:solidFill>
              </a:rPr>
              <a:t>OC</a:t>
            </a:r>
            <a:r>
              <a:rPr lang="zh-CN" altLang="en-US" sz="1400" dirty="0" smtClean="0">
                <a:solidFill>
                  <a:srgbClr val="FF0000"/>
                </a:solidFill>
              </a:rPr>
              <a:t>呢？？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银二代备份下单渠道如果打印小票，订单报文是否已出票选项设置为是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银二代备份下单渠道如果推送到餐厅端，订单报文增加“备份渠道推送”选项？？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如果用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下单怎么办，数据无法推送上去？？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结账单报文没有推送上去，对</a:t>
            </a:r>
            <a:r>
              <a:rPr lang="en-US" altLang="zh-CN" dirty="0" smtClean="0"/>
              <a:t>preorder</a:t>
            </a:r>
            <a:r>
              <a:rPr lang="zh-CN" altLang="en-US" dirty="0" smtClean="0"/>
              <a:t>有什么影响？？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同</a:t>
            </a:r>
            <a:r>
              <a:rPr lang="en-US" altLang="zh-CN" dirty="0" smtClean="0"/>
              <a:t>OC</a:t>
            </a:r>
            <a:r>
              <a:rPr lang="zh-CN" altLang="en-US" dirty="0" smtClean="0"/>
              <a:t>沟通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1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走备份通路下单，假设没法推送到餐厅端，通过小票的方式出来的，就会有：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新单餐厅端看不到；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结账单下不来；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桌位上会出现锁单；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目的：不管是否走了打票，尽量把订单推到餐厅端，系统内部推成功后才能解决上面的问题。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打小票的目的是不想等待太长时间，尽量先出餐。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总部端给了异常下单之后是否需要重试？？？看看场景：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假设总部端不修改已出票状态重试并推送成功，银二代备份通路得到异常订单后推给餐厅端失败后，出小票，那么</a:t>
            </a:r>
            <a:r>
              <a:rPr lang="en-US" altLang="zh-CN" dirty="0" smtClean="0"/>
              <a:t>KDS</a:t>
            </a:r>
            <a:r>
              <a:rPr lang="zh-CN" altLang="en-US" dirty="0" smtClean="0"/>
              <a:t>是无法判断小票和总部端推下来的订单是一个订单；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假设总部端修改已出票状态重试并推送成功，银二代备份通路得到异常订单后推给餐厅端推送成功，</a:t>
            </a:r>
            <a:r>
              <a:rPr lang="en-US" altLang="zh-CN" dirty="0" smtClean="0"/>
              <a:t>KDS</a:t>
            </a:r>
            <a:r>
              <a:rPr lang="zh-CN" altLang="en-US" dirty="0" smtClean="0"/>
              <a:t>也无法判断这两个订单是一个订单；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如果是银二代重试？？？看看场景：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假设银二代备份通路推送餐厅端失败后，打印小票，银二代修改订单状态为已出票后，继续推送订单到餐厅端，餐厅端收到订单后，是能够区分两个是一个订单的；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上面这个场景，假设推送到餐厅端之后，餐厅端无法和</a:t>
            </a:r>
            <a:r>
              <a:rPr lang="en-US" altLang="zh-CN" dirty="0" err="1" smtClean="0"/>
              <a:t>kds</a:t>
            </a:r>
            <a:r>
              <a:rPr lang="zh-CN" altLang="en-US" dirty="0" smtClean="0"/>
              <a:t>相连接。。。。。。。。。。。。。。。。。。。。。。。。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打票的场景：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异常下单（银二代备份通路推送餐厅端异常）；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叫制；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叫制完成后，订单状态修改为已出票分别有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和银二代实现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33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异常下单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June,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-MPOS</a:t>
            </a:r>
            <a:r>
              <a:rPr lang="zh-CN" altLang="en-US" dirty="0" smtClean="0"/>
              <a:t>无法连接中心端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504702"/>
            <a:ext cx="50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199843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90843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121413" y="2124436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195748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扫码点餐应用</a:t>
            </a:r>
            <a:endParaRPr lang="zh-CN" altLang="en-US" sz="900" dirty="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2654050" y="1447748"/>
            <a:ext cx="0" cy="460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十字形 12"/>
          <p:cNvSpPr/>
          <p:nvPr/>
        </p:nvSpPr>
        <p:spPr>
          <a:xfrm rot="18851109">
            <a:off x="1544214" y="2026739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70780" y="1026013"/>
            <a:ext cx="377322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当前问题：</a:t>
            </a:r>
            <a:endParaRPr lang="en-US" altLang="zh-CN" sz="1050" b="1" dirty="0" smtClean="0"/>
          </a:p>
          <a:p>
            <a:r>
              <a:rPr lang="zh-CN" altLang="en-US" sz="1050" dirty="0" smtClean="0"/>
              <a:t>终端提交订单时，当终端网络连接不上服务端的时候，终端也提示订单提交成功，终端一直在后端提交，所以订单具有延时性。假设订单一直无法推送到服务端会导致：</a:t>
            </a:r>
            <a:endParaRPr lang="en-US" altLang="zh-CN" sz="1050" dirty="0" smtClean="0"/>
          </a:p>
          <a:p>
            <a:r>
              <a:rPr lang="en-US" altLang="zh-CN" sz="1050" dirty="0" smtClean="0"/>
              <a:t>1.MPOS</a:t>
            </a:r>
            <a:r>
              <a:rPr lang="zh-CN" altLang="en-US" sz="1050" dirty="0"/>
              <a:t>下</a:t>
            </a:r>
            <a:r>
              <a:rPr lang="zh-CN" altLang="en-US" sz="1050" dirty="0" smtClean="0"/>
              <a:t>新单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结账单，扫码点餐</a:t>
            </a:r>
            <a:r>
              <a:rPr lang="en-US" altLang="zh-CN" sz="1050" dirty="0" smtClean="0"/>
              <a:t>/Counter</a:t>
            </a:r>
            <a:r>
              <a:rPr lang="zh-CN" altLang="en-US" sz="1050" dirty="0" smtClean="0"/>
              <a:t>终端看不到</a:t>
            </a:r>
            <a:r>
              <a:rPr lang="zh-CN" altLang="en-US" sz="1050" dirty="0"/>
              <a:t>，反之亦然</a:t>
            </a:r>
            <a:r>
              <a:rPr lang="zh-CN" altLang="en-US" sz="1050" dirty="0" smtClean="0"/>
              <a:t>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/>
              <a:t>桌位上会出现锁单</a:t>
            </a:r>
            <a:r>
              <a:rPr lang="zh-CN" altLang="en-US" sz="1050" dirty="0" smtClean="0"/>
              <a:t>；</a:t>
            </a:r>
            <a:endParaRPr lang="en-US" altLang="zh-CN" sz="1050" dirty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279130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3627585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199841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195748"/>
            <a:ext cx="1143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外带、外送等渠道</a:t>
            </a:r>
            <a:endParaRPr lang="zh-CN" altLang="en-US" sz="900" dirty="0"/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4178050" y="1447748"/>
            <a:ext cx="6600" cy="5506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2654050" y="2340436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54050" y="3223309"/>
            <a:ext cx="0" cy="4042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3052847"/>
            <a:ext cx="1080000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178050" y="2250419"/>
            <a:ext cx="0" cy="80242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>
            <a:off x="3194050" y="3007309"/>
            <a:ext cx="444000" cy="265859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96306" y="2557928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4G</a:t>
            </a:r>
            <a:endParaRPr lang="zh-CN" altLang="en-US" sz="1000" dirty="0"/>
          </a:p>
        </p:txBody>
      </p:sp>
      <p:sp>
        <p:nvSpPr>
          <p:cNvPr id="63" name="矩形 62"/>
          <p:cNvSpPr/>
          <p:nvPr/>
        </p:nvSpPr>
        <p:spPr>
          <a:xfrm>
            <a:off x="3161231" y="31702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餐厅</a:t>
            </a:r>
            <a:endParaRPr lang="en-US" altLang="zh-CN" sz="1000" dirty="0" smtClean="0"/>
          </a:p>
          <a:p>
            <a:r>
              <a:rPr lang="zh-CN" altLang="en-US" sz="1000" dirty="0" smtClean="0"/>
              <a:t>网络</a:t>
            </a:r>
            <a:endParaRPr lang="zh-CN" altLang="en-US" sz="1000" dirty="0"/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flipH="1">
            <a:off x="3194050" y="2124419"/>
            <a:ext cx="444000" cy="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5" y="2902875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Counter</a:t>
            </a:r>
            <a:r>
              <a:rPr lang="zh-CN" altLang="en-US" sz="900" dirty="0" smtClean="0"/>
              <a:t>终端</a:t>
            </a:r>
            <a:endParaRPr lang="zh-CN" altLang="en-US" sz="900" dirty="0"/>
          </a:p>
        </p:txBody>
      </p: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1104855" y="3028875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18851109">
            <a:off x="1527656" y="2931178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70780" y="4059585"/>
            <a:ext cx="36634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关键核心点：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报文系统乱序的时候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KDS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如何上屏？目前没有重现，是断网的时候我们并没有重推，现在的方案都涉及到重推，所以肯定会出现类似情况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打票和重试，重试报文厨房如何识别这个是已经打票的了；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88560" y="2289011"/>
            <a:ext cx="37732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解决思路：叫制</a:t>
            </a:r>
            <a:endParaRPr lang="en-US" altLang="zh-CN" sz="1050" b="1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订单提交时，如果提交不成功，终端给出明确提示，并且让操作员可以选择是继续提交还是走叫制；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走叫制后，终端直接打印小票（用来给厨房），并将订单状态修改为“已出票”，终端后台会继续提交订单，直到提交成功为止；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订单报文涉及到</a:t>
            </a:r>
            <a:r>
              <a:rPr lang="en-US" altLang="zh-CN" sz="1050" dirty="0" err="1"/>
              <a:t>counter_order_oc</a:t>
            </a:r>
            <a:r>
              <a:rPr lang="zh-CN" altLang="en-US" sz="1050" dirty="0"/>
              <a:t>和</a:t>
            </a:r>
            <a:r>
              <a:rPr lang="en-US" altLang="zh-CN" sz="1050" dirty="0" err="1"/>
              <a:t>counter_order_kds</a:t>
            </a:r>
            <a:r>
              <a:rPr lang="zh-CN" altLang="en-US" sz="1050" dirty="0"/>
              <a:t>，当打票操作成功后，</a:t>
            </a:r>
            <a:r>
              <a:rPr lang="en-US" altLang="zh-CN" sz="1050" dirty="0" err="1"/>
              <a:t>counter_order_kds</a:t>
            </a:r>
            <a:r>
              <a:rPr lang="zh-CN" altLang="en-US" sz="1050" dirty="0"/>
              <a:t>报文持续往总部端推送的时候需要修改状态（状态改成已出票），修改状态由终端来</a:t>
            </a:r>
            <a:r>
              <a:rPr lang="zh-CN" altLang="en-US" sz="1050" dirty="0" smtClean="0"/>
              <a:t>修改。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410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餐点端与中心端离线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504702"/>
            <a:ext cx="50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199843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90843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121413" y="2124436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148" y="1195748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扫码点餐应用</a:t>
            </a:r>
            <a:endParaRPr lang="zh-CN" altLang="en-US" sz="900" dirty="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H="1" flipV="1">
            <a:off x="1701148" y="1447748"/>
            <a:ext cx="952902" cy="460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十字形 12"/>
          <p:cNvSpPr/>
          <p:nvPr/>
        </p:nvSpPr>
        <p:spPr>
          <a:xfrm rot="18851109">
            <a:off x="2561004" y="2473469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279130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3627585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199841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44" idx="2"/>
          </p:cNvCxnSpPr>
          <p:nvPr/>
        </p:nvCxnSpPr>
        <p:spPr>
          <a:xfrm flipV="1">
            <a:off x="2654050" y="1583239"/>
            <a:ext cx="522319" cy="3251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2654050" y="2340436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54050" y="3223309"/>
            <a:ext cx="0" cy="4042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3052847"/>
            <a:ext cx="1080000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178050" y="2250419"/>
            <a:ext cx="0" cy="80242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>
            <a:off x="3194050" y="3007309"/>
            <a:ext cx="444000" cy="265859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96306" y="2557928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4G</a:t>
            </a:r>
            <a:endParaRPr lang="zh-CN" altLang="en-US" sz="900" dirty="0"/>
          </a:p>
        </p:txBody>
      </p:sp>
      <p:sp>
        <p:nvSpPr>
          <p:cNvPr id="63" name="矩形 62"/>
          <p:cNvSpPr/>
          <p:nvPr/>
        </p:nvSpPr>
        <p:spPr>
          <a:xfrm>
            <a:off x="3161231" y="31702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餐厅</a:t>
            </a:r>
            <a:endParaRPr lang="en-US" altLang="zh-CN" sz="1000" dirty="0" smtClean="0"/>
          </a:p>
          <a:p>
            <a:r>
              <a:rPr lang="zh-CN" altLang="en-US" sz="1000" dirty="0" smtClean="0"/>
              <a:t>网络</a:t>
            </a:r>
            <a:endParaRPr lang="zh-CN" altLang="en-US" sz="1000" dirty="0"/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3194050" y="2124419"/>
            <a:ext cx="444000" cy="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052654" y="898124"/>
            <a:ext cx="366788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当前问题：</a:t>
            </a:r>
            <a:endParaRPr lang="en-US" altLang="zh-CN" sz="1050" b="1" dirty="0" smtClean="0"/>
          </a:p>
          <a:p>
            <a:r>
              <a:rPr lang="zh-CN" altLang="en-US" sz="900" dirty="0" smtClean="0"/>
              <a:t>当总部端和餐厅端网络不通时通过异常下单的方式打印小票</a:t>
            </a:r>
            <a:endParaRPr lang="en-US" altLang="zh-CN" sz="900" dirty="0" smtClean="0"/>
          </a:p>
          <a:p>
            <a:r>
              <a:rPr lang="zh-CN" altLang="en-US" sz="900" dirty="0" smtClean="0"/>
              <a:t>推到餐厅端。但假设</a:t>
            </a:r>
            <a:r>
              <a:rPr lang="zh-CN" altLang="en-US" sz="900" dirty="0"/>
              <a:t>订单一直无法推送到服务端会导致：</a:t>
            </a:r>
            <a:endParaRPr lang="en-US" altLang="zh-CN" sz="900" dirty="0"/>
          </a:p>
          <a:p>
            <a:r>
              <a:rPr lang="en-US" altLang="zh-CN" sz="900" dirty="0"/>
              <a:t>1</a:t>
            </a:r>
            <a:r>
              <a:rPr lang="en-US" altLang="zh-CN" sz="900" dirty="0" smtClean="0"/>
              <a:t>.</a:t>
            </a:r>
            <a:r>
              <a:rPr lang="zh-CN" altLang="en-US" sz="900" dirty="0" smtClean="0"/>
              <a:t>扫码点餐</a:t>
            </a:r>
            <a:r>
              <a:rPr lang="en-US" altLang="zh-CN" sz="900" dirty="0" smtClean="0"/>
              <a:t>/MPOS</a:t>
            </a:r>
            <a:r>
              <a:rPr lang="zh-CN" altLang="en-US" sz="900" dirty="0" smtClean="0"/>
              <a:t>下新单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结账单，餐厅模式无法看到，反之亦然；</a:t>
            </a:r>
            <a:endParaRPr lang="en-US" altLang="zh-CN" sz="900" dirty="0"/>
          </a:p>
          <a:p>
            <a:r>
              <a:rPr lang="en-US" altLang="zh-CN" sz="900" dirty="0" smtClean="0"/>
              <a:t>2.</a:t>
            </a:r>
            <a:r>
              <a:rPr lang="zh-CN" altLang="en-US" sz="900" dirty="0"/>
              <a:t>桌位上会出现锁</a:t>
            </a:r>
            <a:r>
              <a:rPr lang="zh-CN" altLang="en-US" sz="900" dirty="0" smtClean="0"/>
              <a:t>单</a:t>
            </a:r>
            <a:r>
              <a:rPr lang="zh-CN" altLang="en-US" sz="900" dirty="0"/>
              <a:t>。</a:t>
            </a:r>
            <a:endParaRPr lang="en-US" altLang="zh-CN" sz="900" dirty="0" smtClean="0"/>
          </a:p>
        </p:txBody>
      </p:sp>
      <p:sp>
        <p:nvSpPr>
          <p:cNvPr id="31" name="矩形 30"/>
          <p:cNvSpPr/>
          <p:nvPr/>
        </p:nvSpPr>
        <p:spPr>
          <a:xfrm>
            <a:off x="5040000" y="1715594"/>
            <a:ext cx="4209704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解决思路：银二代备份下单渠道</a:t>
            </a:r>
            <a:endParaRPr lang="en-US" altLang="zh-CN" sz="1050" b="1" dirty="0" smtClean="0"/>
          </a:p>
          <a:p>
            <a:r>
              <a:rPr lang="en-US" altLang="zh-CN" sz="900" dirty="0" smtClean="0"/>
              <a:t>1.</a:t>
            </a:r>
            <a:r>
              <a:rPr lang="zh-CN" altLang="en-US" sz="900" dirty="0" smtClean="0"/>
              <a:t>当总部端和餐厅端网络不通时，通过异常下单的方式将订单下到银二代备份下单渠道；</a:t>
            </a:r>
            <a:endParaRPr lang="en-US" altLang="zh-CN" sz="900" dirty="0" smtClean="0"/>
          </a:p>
          <a:p>
            <a:r>
              <a:rPr lang="en-US" altLang="zh-CN" sz="900" dirty="0" smtClean="0"/>
              <a:t>2.</a:t>
            </a:r>
            <a:r>
              <a:rPr lang="zh-CN" altLang="en-US" sz="900" dirty="0" smtClean="0"/>
              <a:t>银二代备份下单渠道通过餐厅网络将该订单报文推送到餐厅端；</a:t>
            </a:r>
            <a:endParaRPr lang="en-US" altLang="zh-CN" sz="900" dirty="0" smtClean="0"/>
          </a:p>
          <a:p>
            <a:r>
              <a:rPr lang="en-US" altLang="zh-CN" sz="900" dirty="0" smtClean="0"/>
              <a:t>3.</a:t>
            </a:r>
            <a:r>
              <a:rPr lang="zh-CN" altLang="en-US" sz="900" dirty="0"/>
              <a:t>餐厅</a:t>
            </a:r>
            <a:r>
              <a:rPr lang="zh-CN" altLang="en-US" sz="900" dirty="0" smtClean="0"/>
              <a:t>端将订单报文推送到</a:t>
            </a:r>
            <a:r>
              <a:rPr lang="en-US" altLang="zh-CN" sz="900" dirty="0" smtClean="0"/>
              <a:t>KDS</a:t>
            </a:r>
            <a:r>
              <a:rPr lang="zh-CN" altLang="en-US" sz="900" dirty="0" smtClean="0"/>
              <a:t>上；</a:t>
            </a:r>
            <a:endParaRPr lang="en-US" altLang="zh-CN" sz="900" dirty="0" smtClean="0"/>
          </a:p>
          <a:p>
            <a:r>
              <a:rPr lang="en-US" altLang="zh-CN" sz="900" dirty="0" smtClean="0"/>
              <a:t>4.</a:t>
            </a:r>
            <a:r>
              <a:rPr lang="zh-CN" altLang="en-US" sz="900" dirty="0" smtClean="0"/>
              <a:t>假设餐厅网络不好用，无法将订单报文推送到餐厅端（设置调用次数），走小票模式，</a:t>
            </a:r>
            <a:r>
              <a:rPr lang="zh-CN" altLang="en-US" sz="900" dirty="0"/>
              <a:t>并将订单状态修改为“已出票”</a:t>
            </a:r>
            <a:r>
              <a:rPr lang="zh-CN" altLang="en-US" sz="900" dirty="0" smtClean="0"/>
              <a:t>，银二代会</a:t>
            </a:r>
            <a:r>
              <a:rPr lang="zh-CN" altLang="en-US" sz="900" dirty="0"/>
              <a:t>继续提交订单，直到提交成功为止</a:t>
            </a:r>
            <a:r>
              <a:rPr lang="zh-CN" altLang="en-US" sz="900" dirty="0" smtClean="0"/>
              <a:t>；</a:t>
            </a:r>
          </a:p>
          <a:p>
            <a:r>
              <a:rPr lang="en-US" altLang="zh-CN" sz="900" dirty="0" smtClean="0"/>
              <a:t>5.</a:t>
            </a:r>
            <a:r>
              <a:rPr lang="zh-CN" altLang="en-US" sz="900" dirty="0" smtClean="0"/>
              <a:t>银二代对于所有的报文都要推送到餐厅端，但如果推送不成功的话，</a:t>
            </a:r>
            <a:r>
              <a:rPr lang="en-US" altLang="zh-CN" sz="900" dirty="0" err="1" smtClean="0"/>
              <a:t>counter_order_oc</a:t>
            </a:r>
            <a:r>
              <a:rPr lang="zh-CN" altLang="en-US" sz="900" dirty="0" smtClean="0"/>
              <a:t>不会打小票，但</a:t>
            </a:r>
            <a:r>
              <a:rPr lang="zh-CN" altLang="en-US" sz="900" dirty="0"/>
              <a:t>counter_order_</a:t>
            </a:r>
            <a:r>
              <a:rPr lang="zh-CN" altLang="en-US" sz="900" dirty="0" smtClean="0"/>
              <a:t>kds、</a:t>
            </a:r>
            <a:r>
              <a:rPr lang="zh-CN" altLang="en-US" sz="900" dirty="0"/>
              <a:t> sweep_order_oc、oc_order_</a:t>
            </a:r>
            <a:r>
              <a:rPr lang="zh-CN" altLang="en-US" sz="900" dirty="0" smtClean="0"/>
              <a:t>store都会打小票。</a:t>
            </a:r>
            <a:endParaRPr lang="en-US" altLang="zh-CN" sz="900" dirty="0"/>
          </a:p>
        </p:txBody>
      </p:sp>
      <p:sp>
        <p:nvSpPr>
          <p:cNvPr id="33" name="矩形 32"/>
          <p:cNvSpPr/>
          <p:nvPr/>
        </p:nvSpPr>
        <p:spPr>
          <a:xfrm>
            <a:off x="5040000" y="4181531"/>
            <a:ext cx="4104372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特殊情况</a:t>
            </a:r>
            <a:endParaRPr lang="en-US" altLang="zh-CN" sz="1050" b="1" dirty="0" smtClean="0"/>
          </a:p>
          <a:p>
            <a:r>
              <a:rPr lang="en-US" altLang="zh-CN" sz="900" dirty="0" smtClean="0"/>
              <a:t>1.MPOS</a:t>
            </a:r>
            <a:r>
              <a:rPr lang="zh-CN" altLang="en-US" sz="900" dirty="0" smtClean="0"/>
              <a:t>走叫制后，订单数据推送到总部端；</a:t>
            </a:r>
            <a:endParaRPr lang="en-US" altLang="zh-CN" sz="900" dirty="0" smtClean="0"/>
          </a:p>
          <a:p>
            <a:r>
              <a:rPr lang="en-US" altLang="zh-CN" sz="900" dirty="0" smtClean="0"/>
              <a:t>2.</a:t>
            </a:r>
            <a:r>
              <a:rPr lang="zh-CN" altLang="en-US" sz="900" dirty="0" smtClean="0"/>
              <a:t>总部端和餐厅端网络不通，走异常下单（这时的订单状态已经设置为已出票模式）；</a:t>
            </a:r>
            <a:endParaRPr lang="en-US" altLang="zh-CN" sz="900" dirty="0" smtClean="0"/>
          </a:p>
          <a:p>
            <a:r>
              <a:rPr lang="en-US" altLang="zh-CN" sz="900" dirty="0" smtClean="0"/>
              <a:t>3.</a:t>
            </a:r>
            <a:r>
              <a:rPr lang="zh-CN" altLang="en-US" sz="900" dirty="0" smtClean="0"/>
              <a:t>银二代获取到该订单，判断已出单，不再打小票，但可以走餐厅网络推送到餐厅端。</a:t>
            </a:r>
            <a:endParaRPr lang="en-US" altLang="zh-CN" sz="900" dirty="0"/>
          </a:p>
        </p:txBody>
      </p:sp>
      <p:sp>
        <p:nvSpPr>
          <p:cNvPr id="36" name="矩形 35"/>
          <p:cNvSpPr/>
          <p:nvPr/>
        </p:nvSpPr>
        <p:spPr>
          <a:xfrm>
            <a:off x="1092658" y="4223851"/>
            <a:ext cx="36634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关键核心点：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报文系统乱序的时候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KDS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如何上屏？目前没有重现，是断网的时候我们并没有重推，现在的方案都涉及到重推，所以肯定会出现类似情况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打票和重试，重试报文厨房如何识别这个是已经打票的了；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52654" y="3377058"/>
            <a:ext cx="406558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离线提示：</a:t>
            </a:r>
            <a:endParaRPr lang="en-US" altLang="zh-CN" sz="1000" b="1" dirty="0" smtClean="0"/>
          </a:p>
          <a:p>
            <a:r>
              <a:rPr lang="en-US" altLang="zh-CN" sz="900" dirty="0" smtClean="0"/>
              <a:t>1.</a:t>
            </a:r>
            <a:r>
              <a:rPr lang="zh-CN" altLang="en-US" sz="900" dirty="0"/>
              <a:t>餐厅</a:t>
            </a:r>
            <a:r>
              <a:rPr lang="zh-CN" altLang="en-US" sz="900" dirty="0" smtClean="0"/>
              <a:t>端</a:t>
            </a:r>
            <a:r>
              <a:rPr lang="zh-CN" altLang="en-US" sz="900" dirty="0" smtClean="0">
                <a:solidFill>
                  <a:srgbClr val="FF0000"/>
                </a:solidFill>
              </a:rPr>
              <a:t>每分钟向总部端发送一次心跳，连续三次心跳失败</a:t>
            </a:r>
            <a:r>
              <a:rPr lang="zh-CN" altLang="en-US" sz="900" dirty="0" smtClean="0"/>
              <a:t>，在</a:t>
            </a:r>
            <a:r>
              <a:rPr lang="en-US" altLang="zh-CN" sz="900" dirty="0" smtClean="0"/>
              <a:t>Counter</a:t>
            </a:r>
            <a:r>
              <a:rPr lang="zh-CN" altLang="en-US" sz="900" dirty="0" smtClean="0"/>
              <a:t>上提示（建议采用扫码或</a:t>
            </a:r>
            <a:r>
              <a:rPr lang="en-US" altLang="zh-CN" sz="900" dirty="0" err="1" smtClean="0"/>
              <a:t>mpos</a:t>
            </a:r>
            <a:r>
              <a:rPr lang="zh-CN" altLang="en-US" sz="900" dirty="0" smtClean="0"/>
              <a:t>点单）；</a:t>
            </a:r>
            <a:endParaRPr lang="en-US" altLang="zh-CN" sz="900" dirty="0" smtClean="0"/>
          </a:p>
          <a:p>
            <a:r>
              <a:rPr lang="en-US" altLang="zh-CN" sz="900" dirty="0" smtClean="0"/>
              <a:t>2.</a:t>
            </a:r>
            <a:r>
              <a:rPr lang="zh-CN" altLang="en-US" sz="900" dirty="0" smtClean="0"/>
              <a:t>餐厅端与中心端离线后，仍然进行心跳检测，连接上后，</a:t>
            </a:r>
            <a:r>
              <a:rPr lang="en-US" altLang="zh-CN" sz="900" dirty="0" smtClean="0"/>
              <a:t>Counter</a:t>
            </a:r>
            <a:r>
              <a:rPr lang="zh-CN" altLang="en-US" sz="900" dirty="0" smtClean="0"/>
              <a:t>上提示离线恢复；</a:t>
            </a:r>
            <a:endParaRPr lang="zh-CN" altLang="en-US" sz="900" dirty="0"/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369" y="133123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69" y="894329"/>
            <a:ext cx="1143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外带、外送等渠道</a:t>
            </a:r>
            <a:endParaRPr lang="zh-CN" altLang="en-US" sz="900" dirty="0"/>
          </a:p>
        </p:txBody>
      </p: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4" idx="0"/>
            <a:endCxn id="46" idx="2"/>
          </p:cNvCxnSpPr>
          <p:nvPr/>
        </p:nvCxnSpPr>
        <p:spPr>
          <a:xfrm flipV="1">
            <a:off x="3176369" y="1146329"/>
            <a:ext cx="6600" cy="18491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30698" y="1704146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下单</a:t>
            </a:r>
            <a:endParaRPr lang="zh-CN" altLang="en-US" sz="1000" dirty="0"/>
          </a:p>
        </p:txBody>
      </p:sp>
      <p:sp>
        <p:nvSpPr>
          <p:cNvPr id="49" name="矩形 48"/>
          <p:cNvSpPr/>
          <p:nvPr/>
        </p:nvSpPr>
        <p:spPr>
          <a:xfrm>
            <a:off x="3108580" y="214462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异常单</a:t>
            </a:r>
            <a:endParaRPr lang="zh-CN" altLang="en-US" sz="1000" dirty="0"/>
          </a:p>
        </p:txBody>
      </p:sp>
      <p:sp>
        <p:nvSpPr>
          <p:cNvPr id="50" name="矩形 49"/>
          <p:cNvSpPr/>
          <p:nvPr/>
        </p:nvSpPr>
        <p:spPr>
          <a:xfrm>
            <a:off x="1777926" y="165551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下单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1370334" y="1904036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下单</a:t>
            </a:r>
            <a:endParaRPr lang="zh-CN" altLang="en-US" sz="1000" dirty="0"/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2880620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/>
              <a:t>Counter</a:t>
            </a:r>
            <a:r>
              <a:rPr lang="en-US" altLang="zh-CN" sz="900" dirty="0" smtClean="0"/>
              <a:t> </a:t>
            </a:r>
            <a:r>
              <a:rPr lang="zh-CN" altLang="en-US" sz="900" dirty="0"/>
              <a:t>终端</a:t>
            </a:r>
          </a:p>
        </p:txBody>
      </p:sp>
      <p:cxnSp>
        <p:nvCxnSpPr>
          <p:cNvPr id="4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121413" y="3006620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370334" y="278622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下单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08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餐厅端不可用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504702"/>
            <a:ext cx="50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199843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90843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121413" y="2124436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195748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扫码点餐应用</a:t>
            </a:r>
            <a:endParaRPr lang="zh-CN" altLang="en-US" sz="900" dirty="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2654050" y="1447748"/>
            <a:ext cx="0" cy="460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十字形 12"/>
          <p:cNvSpPr/>
          <p:nvPr/>
        </p:nvSpPr>
        <p:spPr>
          <a:xfrm rot="18851109">
            <a:off x="2549504" y="3295211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279130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3627585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199841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195748"/>
            <a:ext cx="1143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外带、外送等渠道</a:t>
            </a:r>
            <a:endParaRPr lang="zh-CN" altLang="en-US" sz="900" dirty="0"/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4178050" y="1447748"/>
            <a:ext cx="6600" cy="5506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2654050" y="2340436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54050" y="3223309"/>
            <a:ext cx="0" cy="4042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3052847"/>
            <a:ext cx="1080000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178050" y="2250419"/>
            <a:ext cx="0" cy="80242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96306" y="2557928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4G</a:t>
            </a:r>
            <a:endParaRPr lang="zh-CN" altLang="en-US" sz="1000" dirty="0"/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3194050" y="2124419"/>
            <a:ext cx="444000" cy="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>
            <a:off x="3194050" y="3007309"/>
            <a:ext cx="444000" cy="265859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61231" y="31702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餐厅</a:t>
            </a:r>
            <a:endParaRPr lang="en-US" altLang="zh-CN" sz="1000" dirty="0" smtClean="0"/>
          </a:p>
          <a:p>
            <a:r>
              <a:rPr lang="zh-CN" altLang="en-US" sz="1000" dirty="0" smtClean="0"/>
              <a:t>网络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370780" y="1026013"/>
            <a:ext cx="37732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当前问题：</a:t>
            </a:r>
            <a:endParaRPr lang="en-US" altLang="zh-CN" sz="1050" b="1" dirty="0" smtClean="0"/>
          </a:p>
          <a:p>
            <a:r>
              <a:rPr lang="zh-CN" altLang="en-US" sz="1050" dirty="0" smtClean="0"/>
              <a:t>当餐厅端无法连接</a:t>
            </a:r>
            <a:r>
              <a:rPr lang="en-US" altLang="zh-CN" sz="1050" dirty="0" smtClean="0"/>
              <a:t>KDS</a:t>
            </a:r>
            <a:r>
              <a:rPr lang="zh-CN" altLang="en-US" sz="1050" dirty="0" smtClean="0"/>
              <a:t>时，订单无法传递到厨房，厨房无法及时备餐。</a:t>
            </a:r>
            <a:endParaRPr lang="en-US" altLang="zh-CN" sz="1050" dirty="0" smtClean="0"/>
          </a:p>
        </p:txBody>
      </p:sp>
      <p:sp>
        <p:nvSpPr>
          <p:cNvPr id="31" name="矩形 30"/>
          <p:cNvSpPr/>
          <p:nvPr/>
        </p:nvSpPr>
        <p:spPr>
          <a:xfrm>
            <a:off x="5370780" y="1593661"/>
            <a:ext cx="3773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解决思路：打印小票</a:t>
            </a:r>
            <a:endParaRPr lang="en-US" altLang="zh-CN" sz="1050" b="1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总部端封装</a:t>
            </a:r>
            <a:r>
              <a:rPr lang="en-US" altLang="zh-CN" sz="1050" dirty="0" smtClean="0"/>
              <a:t>OC</a:t>
            </a:r>
            <a:r>
              <a:rPr lang="zh-CN" altLang="en-US" sz="1050" dirty="0" smtClean="0"/>
              <a:t>异常下单接口；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/>
              <a:t>餐厅</a:t>
            </a:r>
            <a:r>
              <a:rPr lang="zh-CN" altLang="en-US" sz="1050" dirty="0" smtClean="0"/>
              <a:t>端调用该接口完成异常下单动作（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异常下单需要新增业务异常类型为“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KDS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网络不通”</a:t>
            </a:r>
            <a:r>
              <a:rPr lang="zh-CN" altLang="en-US" sz="1050" dirty="0" smtClean="0"/>
              <a:t>）；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/>
              <a:t>餐厅</a:t>
            </a:r>
            <a:r>
              <a:rPr lang="zh-CN" altLang="en-US" sz="1050" dirty="0" smtClean="0"/>
              <a:t>端调用接口成功后，修改订单报文状态为已下单，并持续推通过餐厅端往</a:t>
            </a:r>
            <a:r>
              <a:rPr lang="en-US" altLang="zh-CN" sz="1050" dirty="0" smtClean="0"/>
              <a:t>KDS</a:t>
            </a:r>
            <a:r>
              <a:rPr lang="zh-CN" altLang="en-US" sz="1050" dirty="0" smtClean="0"/>
              <a:t>推送报文；</a:t>
            </a:r>
            <a:endParaRPr lang="en-US" altLang="zh-CN" sz="1050" dirty="0" smtClean="0"/>
          </a:p>
          <a:p>
            <a:r>
              <a:rPr lang="en-US" altLang="zh-CN" sz="1050" dirty="0" smtClean="0"/>
              <a:t>4.</a:t>
            </a:r>
            <a:r>
              <a:rPr lang="zh-CN" altLang="en-US" sz="1050" dirty="0" smtClean="0"/>
              <a:t>银二代获取到异常单后，判断该订单为</a:t>
            </a:r>
            <a:r>
              <a:rPr lang="en-US" altLang="zh-CN" sz="1050" b="1" dirty="0">
                <a:solidFill>
                  <a:srgbClr val="FF0000"/>
                </a:solidFill>
              </a:rPr>
              <a:t>KDS</a:t>
            </a:r>
            <a:r>
              <a:rPr lang="zh-CN" altLang="en-US" sz="1050" b="1" dirty="0">
                <a:solidFill>
                  <a:srgbClr val="FF0000"/>
                </a:solidFill>
              </a:rPr>
              <a:t>网络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不通状态，</a:t>
            </a:r>
            <a:r>
              <a:rPr lang="zh-CN" altLang="en-US" sz="1050" dirty="0" smtClean="0"/>
              <a:t>直接打印小票，不再通过餐厅网络推餐厅端；</a:t>
            </a:r>
            <a:endParaRPr lang="en-US" altLang="zh-CN" sz="1050" dirty="0"/>
          </a:p>
        </p:txBody>
      </p:sp>
      <p:sp>
        <p:nvSpPr>
          <p:cNvPr id="32" name="矩形 31"/>
          <p:cNvSpPr/>
          <p:nvPr/>
        </p:nvSpPr>
        <p:spPr>
          <a:xfrm>
            <a:off x="5370780" y="3140238"/>
            <a:ext cx="377322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特殊情况（餐厅端接收到的报文状态如果是已出票状态，就不再调用总部端接口了）</a:t>
            </a:r>
            <a:endParaRPr lang="en-US" altLang="zh-CN" sz="1050" b="1" dirty="0" smtClean="0"/>
          </a:p>
          <a:p>
            <a:r>
              <a:rPr lang="zh-CN" altLang="en-US" sz="1050" dirty="0"/>
              <a:t>异常下单</a:t>
            </a:r>
            <a:r>
              <a:rPr lang="en-US" altLang="zh-CN" sz="1050" dirty="0"/>
              <a:t>-&gt;</a:t>
            </a:r>
            <a:r>
              <a:rPr lang="zh-CN" altLang="en-US" sz="1050" dirty="0"/>
              <a:t>银二代打票</a:t>
            </a:r>
            <a:r>
              <a:rPr lang="en-US" altLang="zh-CN" sz="1050" dirty="0"/>
              <a:t>-&gt;</a:t>
            </a:r>
            <a:r>
              <a:rPr lang="zh-CN" altLang="en-US" sz="1050" dirty="0"/>
              <a:t>银二代重试推送餐厅端成功</a:t>
            </a:r>
            <a:r>
              <a:rPr lang="en-US" altLang="zh-CN" sz="1050" dirty="0"/>
              <a:t>-&gt;</a:t>
            </a:r>
            <a:r>
              <a:rPr lang="zh-CN" altLang="en-US" sz="1050" dirty="0"/>
              <a:t>餐厅端推送到</a:t>
            </a:r>
            <a:r>
              <a:rPr lang="en-US" altLang="zh-CN" sz="1050" dirty="0"/>
              <a:t>KDS</a:t>
            </a:r>
            <a:r>
              <a:rPr lang="zh-CN" altLang="en-US" sz="1050" dirty="0"/>
              <a:t>推送不成功的情况，这种情况就不再需要餐厅端推到总部端再到银二代打票了，继续重试就行</a:t>
            </a:r>
            <a:r>
              <a:rPr lang="zh-CN" altLang="en-US" sz="1050" dirty="0" smtClean="0"/>
              <a:t>了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r>
              <a:rPr lang="en-US" altLang="zh-CN" sz="1050" dirty="0" err="1" smtClean="0"/>
              <a:t>Mpos</a:t>
            </a:r>
            <a:r>
              <a:rPr lang="zh-CN" altLang="en-US" sz="1050" dirty="0"/>
              <a:t>做了叫制</a:t>
            </a:r>
            <a:r>
              <a:rPr lang="en-US" altLang="zh-CN" sz="1050" dirty="0"/>
              <a:t>-&gt;</a:t>
            </a:r>
            <a:r>
              <a:rPr lang="en-US" altLang="zh-CN" sz="1050" dirty="0" err="1"/>
              <a:t>mpos</a:t>
            </a:r>
            <a:r>
              <a:rPr lang="zh-CN" altLang="en-US" sz="1050" dirty="0"/>
              <a:t>网络通了后，订单会到总部</a:t>
            </a:r>
            <a:r>
              <a:rPr lang="zh-CN" altLang="en-US" sz="1050" dirty="0" smtClean="0"/>
              <a:t>端</a:t>
            </a:r>
            <a:r>
              <a:rPr lang="en-US" altLang="zh-CN" sz="1050" dirty="0"/>
              <a:t>-&gt;</a:t>
            </a:r>
            <a:r>
              <a:rPr lang="zh-CN" altLang="en-US" sz="1050" dirty="0"/>
              <a:t>总部端推送到餐厅端</a:t>
            </a:r>
            <a:r>
              <a:rPr lang="en-US" altLang="zh-CN" sz="1050" dirty="0"/>
              <a:t>-&gt;</a:t>
            </a:r>
            <a:r>
              <a:rPr lang="zh-CN" altLang="en-US" sz="1050" dirty="0"/>
              <a:t>餐厅端推送</a:t>
            </a:r>
            <a:r>
              <a:rPr lang="en-US" altLang="zh-CN" sz="1050" dirty="0"/>
              <a:t>KDS</a:t>
            </a:r>
            <a:r>
              <a:rPr lang="zh-CN" altLang="en-US" sz="1050" dirty="0"/>
              <a:t>不成功后</a:t>
            </a:r>
            <a:r>
              <a:rPr lang="zh-CN" altLang="en-US" sz="1050" dirty="0" smtClean="0"/>
              <a:t>，</a:t>
            </a:r>
            <a:r>
              <a:rPr lang="zh-CN" altLang="en-US" sz="1050" dirty="0"/>
              <a:t>不再需要餐厅端推到总部端再到银二代打票了，继续重试就行了</a:t>
            </a:r>
            <a:endParaRPr lang="en-US" altLang="zh-CN" sz="1050" dirty="0"/>
          </a:p>
          <a:p>
            <a:endParaRPr lang="en-US" altLang="zh-CN" sz="1050" dirty="0" smtClean="0"/>
          </a:p>
          <a:p>
            <a:endParaRPr lang="en-US" altLang="zh-CN" sz="1050" dirty="0"/>
          </a:p>
        </p:txBody>
      </p:sp>
      <p:sp>
        <p:nvSpPr>
          <p:cNvPr id="33" name="矩形 32"/>
          <p:cNvSpPr/>
          <p:nvPr/>
        </p:nvSpPr>
        <p:spPr>
          <a:xfrm>
            <a:off x="1092658" y="4223851"/>
            <a:ext cx="36634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关键核心点：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报文系统乱序的时候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KDS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如何上屏？目前没有重现，是断网的时候我们并没有重推，现在的方案都涉及到重推，所以肯定会出现类似情况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打票和重试，重试报文厨房如何识别这个是已经打票的了；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2880620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/>
              <a:t>Counter</a:t>
            </a:r>
            <a:r>
              <a:rPr lang="en-US" altLang="zh-CN" sz="900" dirty="0" smtClean="0"/>
              <a:t> </a:t>
            </a:r>
            <a:r>
              <a:rPr lang="zh-CN" altLang="en-US" sz="900" dirty="0"/>
              <a:t>终端</a:t>
            </a:r>
          </a:p>
        </p:txBody>
      </p: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121413" y="3006620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370334" y="278622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下单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9681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OC</a:t>
            </a:r>
            <a:r>
              <a:rPr lang="zh-CN" altLang="en-US" dirty="0" smtClean="0"/>
              <a:t>讨论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504702"/>
            <a:ext cx="50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199843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90843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121413" y="2124436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195748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扫码点餐应用</a:t>
            </a:r>
            <a:endParaRPr lang="zh-CN" altLang="en-US" sz="900" dirty="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2654050" y="1447748"/>
            <a:ext cx="0" cy="460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十字形 12"/>
          <p:cNvSpPr/>
          <p:nvPr/>
        </p:nvSpPr>
        <p:spPr>
          <a:xfrm rot="18851109">
            <a:off x="2561004" y="2473469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279130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3627585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199841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195748"/>
            <a:ext cx="1143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外带、外送等渠道</a:t>
            </a:r>
            <a:endParaRPr lang="zh-CN" altLang="en-US" sz="900" dirty="0"/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4178050" y="1447748"/>
            <a:ext cx="6600" cy="5506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2654050" y="2340436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54050" y="3223309"/>
            <a:ext cx="0" cy="4042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3052847"/>
            <a:ext cx="1080000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178050" y="2250419"/>
            <a:ext cx="0" cy="80242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>
            <a:off x="3194050" y="3007309"/>
            <a:ext cx="444000" cy="265859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96306" y="2557928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4G</a:t>
            </a:r>
            <a:endParaRPr lang="zh-CN" altLang="en-US" sz="900" dirty="0"/>
          </a:p>
        </p:txBody>
      </p:sp>
      <p:sp>
        <p:nvSpPr>
          <p:cNvPr id="63" name="矩形 62"/>
          <p:cNvSpPr/>
          <p:nvPr/>
        </p:nvSpPr>
        <p:spPr>
          <a:xfrm>
            <a:off x="3161231" y="31702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餐厅</a:t>
            </a:r>
            <a:endParaRPr lang="en-US" altLang="zh-CN" sz="1000" dirty="0" smtClean="0"/>
          </a:p>
          <a:p>
            <a:r>
              <a:rPr lang="zh-CN" altLang="en-US" sz="1000" dirty="0" smtClean="0"/>
              <a:t>网络</a:t>
            </a:r>
            <a:endParaRPr lang="zh-CN" altLang="en-US" sz="1000" dirty="0"/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3194050" y="2124419"/>
            <a:ext cx="444000" cy="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70780" y="1026013"/>
            <a:ext cx="377322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需要和</a:t>
            </a:r>
            <a:r>
              <a:rPr lang="en-US" altLang="zh-CN" sz="1050" b="1" dirty="0" smtClean="0"/>
              <a:t>OC</a:t>
            </a:r>
            <a:r>
              <a:rPr lang="zh-CN" altLang="en-US" sz="1050" b="1" dirty="0" smtClean="0"/>
              <a:t>讨论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：</a:t>
            </a:r>
            <a:endParaRPr lang="en-US" altLang="zh-CN" sz="1050" b="1" dirty="0" smtClean="0"/>
          </a:p>
          <a:p>
            <a:r>
              <a:rPr lang="en-US" altLang="zh-CN" sz="1050" dirty="0"/>
              <a:t>1.</a:t>
            </a:r>
            <a:r>
              <a:rPr lang="zh-CN" altLang="en-US" sz="1050" dirty="0"/>
              <a:t>采用异常下单之后，数据推送到</a:t>
            </a:r>
            <a:r>
              <a:rPr lang="en-US" altLang="zh-CN" sz="1050" dirty="0"/>
              <a:t>OC</a:t>
            </a:r>
            <a:r>
              <a:rPr lang="zh-CN" altLang="en-US" sz="1050" dirty="0"/>
              <a:t>，银二代监听</a:t>
            </a:r>
            <a:r>
              <a:rPr lang="en-US" altLang="zh-CN" sz="1050" dirty="0"/>
              <a:t>OC</a:t>
            </a:r>
            <a:r>
              <a:rPr lang="zh-CN" altLang="en-US" sz="1050" dirty="0"/>
              <a:t>获取到订单报文；</a:t>
            </a:r>
            <a:endParaRPr lang="en-US" altLang="zh-CN" sz="1050" dirty="0"/>
          </a:p>
          <a:p>
            <a:r>
              <a:rPr lang="en-US" altLang="zh-CN" sz="1050" dirty="0"/>
              <a:t>2.</a:t>
            </a:r>
            <a:r>
              <a:rPr lang="zh-CN" altLang="en-US" sz="1050" dirty="0">
                <a:solidFill>
                  <a:srgbClr val="FF0000"/>
                </a:solidFill>
              </a:rPr>
              <a:t>由</a:t>
            </a:r>
            <a:r>
              <a:rPr lang="en-US" altLang="zh-CN" sz="1050" dirty="0">
                <a:solidFill>
                  <a:srgbClr val="FF0000"/>
                </a:solidFill>
              </a:rPr>
              <a:t>OC</a:t>
            </a:r>
            <a:r>
              <a:rPr lang="zh-CN" altLang="en-US" sz="1050" dirty="0">
                <a:solidFill>
                  <a:srgbClr val="FF0000"/>
                </a:solidFill>
              </a:rPr>
              <a:t>来保证数据能够推送到有底座的银二代上</a:t>
            </a:r>
            <a:r>
              <a:rPr lang="zh-CN" altLang="en-US" sz="1050" dirty="0"/>
              <a:t>；</a:t>
            </a:r>
            <a:endParaRPr lang="en-US" altLang="zh-CN" sz="1050" dirty="0"/>
          </a:p>
          <a:p>
            <a:r>
              <a:rPr lang="en-US" altLang="zh-CN" sz="1050" dirty="0"/>
              <a:t>3.</a:t>
            </a:r>
            <a:r>
              <a:rPr lang="zh-CN" altLang="en-US" sz="1050" dirty="0"/>
              <a:t>餐厅端提供接口，由银二代调用接口将数据传送到餐厅</a:t>
            </a:r>
            <a:r>
              <a:rPr lang="zh-CN" altLang="en-US" sz="1050" dirty="0" smtClean="0"/>
              <a:t>端</a:t>
            </a:r>
            <a:r>
              <a:rPr lang="zh-CN" altLang="en-US" sz="1050" dirty="0"/>
              <a:t>，</a:t>
            </a:r>
            <a:r>
              <a:rPr lang="zh-CN" altLang="en-US" sz="1050" dirty="0" smtClean="0"/>
              <a:t>假设</a:t>
            </a:r>
            <a:r>
              <a:rPr lang="zh-CN" altLang="en-US" sz="1050" dirty="0"/>
              <a:t>接口调用失败（可以设置调用尝试次数），由银二代出小票，</a:t>
            </a:r>
            <a:r>
              <a:rPr lang="zh-CN" altLang="en-US" sz="1050" dirty="0">
                <a:solidFill>
                  <a:srgbClr val="FF0000"/>
                </a:solidFill>
              </a:rPr>
              <a:t>银二代继续像餐厅端推送订单报文，但该报文</a:t>
            </a:r>
            <a:r>
              <a:rPr lang="zh-CN" altLang="en-US" sz="1050" b="1" dirty="0">
                <a:solidFill>
                  <a:srgbClr val="FF0000"/>
                </a:solidFill>
              </a:rPr>
              <a:t>需要修改</a:t>
            </a:r>
            <a:r>
              <a:rPr lang="zh-CN" altLang="en-US" sz="1050" dirty="0">
                <a:solidFill>
                  <a:srgbClr val="FF0000"/>
                </a:solidFill>
              </a:rPr>
              <a:t>状态（状态改成已出票）</a:t>
            </a:r>
            <a:r>
              <a:rPr lang="zh-CN" altLang="en-US" sz="1050" dirty="0"/>
              <a:t>，</a:t>
            </a:r>
            <a:endParaRPr lang="en-US" altLang="zh-CN" sz="1050" dirty="0"/>
          </a:p>
          <a:p>
            <a:r>
              <a:rPr lang="en-US" altLang="zh-CN" sz="1050" dirty="0"/>
              <a:t>4.</a:t>
            </a:r>
            <a:r>
              <a:rPr lang="zh-CN" altLang="en-US" sz="1050" dirty="0"/>
              <a:t>餐厅端再将数据推给</a:t>
            </a:r>
            <a:r>
              <a:rPr lang="en-US" altLang="zh-CN" sz="1050" dirty="0"/>
              <a:t>KDS</a:t>
            </a:r>
            <a:r>
              <a:rPr lang="zh-CN" altLang="en-US" sz="1050" dirty="0"/>
              <a:t>上</a:t>
            </a:r>
            <a:r>
              <a:rPr lang="zh-CN" altLang="en-US" sz="1050" dirty="0" smtClean="0"/>
              <a:t>屏。</a:t>
            </a:r>
            <a:endParaRPr lang="en-US" altLang="zh-CN" sz="1050" dirty="0"/>
          </a:p>
        </p:txBody>
      </p:sp>
      <p:sp>
        <p:nvSpPr>
          <p:cNvPr id="3" name="矩形 2"/>
          <p:cNvSpPr/>
          <p:nvPr/>
        </p:nvSpPr>
        <p:spPr>
          <a:xfrm>
            <a:off x="5370780" y="2609323"/>
            <a:ext cx="370006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需要和</a:t>
            </a:r>
            <a:r>
              <a:rPr lang="en-US" altLang="zh-CN" sz="1050" b="1" dirty="0"/>
              <a:t>OC</a:t>
            </a:r>
            <a:r>
              <a:rPr lang="zh-CN" altLang="en-US" sz="1050" b="1" dirty="0" smtClean="0"/>
              <a:t>讨论</a:t>
            </a:r>
            <a:r>
              <a:rPr lang="en-US" altLang="zh-CN" sz="1050" b="1" dirty="0" smtClean="0"/>
              <a:t>2</a:t>
            </a:r>
            <a:r>
              <a:rPr lang="zh-CN" altLang="en-US" sz="1050" b="1" dirty="0" smtClean="0"/>
              <a:t>：</a:t>
            </a:r>
            <a:endParaRPr lang="en-US" altLang="zh-CN" sz="1050" b="1" dirty="0" smtClean="0"/>
          </a:p>
          <a:p>
            <a:r>
              <a:rPr lang="zh-CN" altLang="en-US" sz="1050" dirty="0" smtClean="0"/>
              <a:t>由于</a:t>
            </a:r>
            <a:r>
              <a:rPr lang="zh-CN" altLang="en-US" sz="1050" dirty="0"/>
              <a:t>网络不通</a:t>
            </a:r>
            <a:r>
              <a:rPr lang="zh-CN" altLang="en-US" sz="1050" dirty="0" smtClean="0"/>
              <a:t>，</a:t>
            </a:r>
            <a:r>
              <a:rPr lang="en-US" altLang="zh-CN" sz="1050" dirty="0" err="1" smtClean="0"/>
              <a:t>counter_order_kds</a:t>
            </a:r>
            <a:r>
              <a:rPr lang="zh-CN" altLang="en-US" sz="1050" dirty="0" smtClean="0"/>
              <a:t>通过该方案下来后，但</a:t>
            </a:r>
            <a:r>
              <a:rPr lang="en-US" altLang="zh-CN" sz="1050" dirty="0" err="1" smtClean="0"/>
              <a:t>kds_order_oc</a:t>
            </a:r>
            <a:r>
              <a:rPr lang="zh-CN" altLang="en-US" sz="1050" dirty="0" smtClean="0"/>
              <a:t>报文无法</a:t>
            </a:r>
            <a:r>
              <a:rPr lang="zh-CN" altLang="en-US" sz="1050" dirty="0"/>
              <a:t>上传上去，这个报文包括两种场景：</a:t>
            </a:r>
            <a:endParaRPr lang="en-US" altLang="zh-CN" sz="1050" dirty="0"/>
          </a:p>
          <a:p>
            <a:r>
              <a:rPr lang="en-US" altLang="zh-CN" sz="1050" dirty="0"/>
              <a:t>1.</a:t>
            </a:r>
            <a:r>
              <a:rPr lang="zh-CN" altLang="en-US" sz="1050" dirty="0"/>
              <a:t>下新单回传，</a:t>
            </a:r>
            <a:r>
              <a:rPr lang="en-US" altLang="zh-CN" sz="1050" dirty="0" smtClean="0"/>
              <a:t>OC</a:t>
            </a:r>
            <a:r>
              <a:rPr lang="zh-CN" altLang="en-US" sz="1050" dirty="0"/>
              <a:t>应该有超时机制，如果超时，自动回推送结账单下来；</a:t>
            </a:r>
            <a:endParaRPr lang="en-US" altLang="zh-CN" sz="1050" dirty="0"/>
          </a:p>
          <a:p>
            <a:r>
              <a:rPr lang="en-US" altLang="zh-CN" sz="1050" dirty="0"/>
              <a:t>2.</a:t>
            </a:r>
            <a:r>
              <a:rPr lang="zh-CN" altLang="en-US" sz="1050" dirty="0"/>
              <a:t>下结账单，需要同</a:t>
            </a:r>
            <a:r>
              <a:rPr lang="en-US" altLang="zh-CN" sz="1050" dirty="0"/>
              <a:t>OC</a:t>
            </a:r>
            <a:r>
              <a:rPr lang="zh-CN" altLang="en-US" sz="1050" dirty="0"/>
              <a:t>讨论影响在哪里？？</a:t>
            </a:r>
            <a:endParaRPr lang="en-US" altLang="zh-CN" sz="1050" dirty="0"/>
          </a:p>
        </p:txBody>
      </p:sp>
      <p:sp>
        <p:nvSpPr>
          <p:cNvPr id="32" name="矩形 31"/>
          <p:cNvSpPr/>
          <p:nvPr/>
        </p:nvSpPr>
        <p:spPr>
          <a:xfrm>
            <a:off x="5370780" y="3739534"/>
            <a:ext cx="370006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需要和</a:t>
            </a:r>
            <a:r>
              <a:rPr lang="en-US" altLang="zh-CN" sz="1050" b="1" dirty="0"/>
              <a:t>OC</a:t>
            </a:r>
            <a:r>
              <a:rPr lang="zh-CN" altLang="en-US" sz="1050" b="1" dirty="0" smtClean="0"/>
              <a:t>讨论</a:t>
            </a:r>
            <a:r>
              <a:rPr lang="en-US" altLang="zh-CN" sz="1050" b="1" dirty="0" smtClean="0"/>
              <a:t>3</a:t>
            </a:r>
            <a:r>
              <a:rPr lang="zh-CN" altLang="en-US" sz="1050" b="1" dirty="0" smtClean="0"/>
              <a:t>：</a:t>
            </a:r>
            <a:endParaRPr lang="en-US" altLang="zh-CN" sz="1050" b="1" dirty="0" smtClean="0"/>
          </a:p>
          <a:p>
            <a:r>
              <a:rPr lang="zh-CN" altLang="en-US" sz="1050" dirty="0" smtClean="0"/>
              <a:t>餐厅端</a:t>
            </a:r>
            <a:r>
              <a:rPr lang="en-US" altLang="zh-CN" sz="1050" dirty="0" smtClean="0"/>
              <a:t>KDS</a:t>
            </a:r>
            <a:r>
              <a:rPr lang="zh-CN" altLang="en-US" sz="1050" dirty="0" smtClean="0"/>
              <a:t>之间无法连接时走异常下单，需要</a:t>
            </a:r>
            <a:r>
              <a:rPr lang="en-US" altLang="zh-CN" sz="1050" dirty="0" smtClean="0"/>
              <a:t>OC</a:t>
            </a:r>
            <a:r>
              <a:rPr lang="zh-CN" altLang="en-US" sz="1050" dirty="0" smtClean="0"/>
              <a:t>新增业务异常描述“</a:t>
            </a:r>
            <a:r>
              <a:rPr lang="en-US" altLang="zh-CN" sz="1050" b="1" dirty="0">
                <a:solidFill>
                  <a:srgbClr val="FF0000"/>
                </a:solidFill>
              </a:rPr>
              <a:t>KDS</a:t>
            </a:r>
            <a:r>
              <a:rPr lang="zh-CN" altLang="en-US" sz="1050" b="1" dirty="0">
                <a:solidFill>
                  <a:srgbClr val="FF0000"/>
                </a:solidFill>
              </a:rPr>
              <a:t>网络不通</a:t>
            </a:r>
            <a:r>
              <a:rPr lang="zh-CN" altLang="en-US" sz="1050" dirty="0" smtClean="0"/>
              <a:t>”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676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</a:t>
            </a:r>
            <a:r>
              <a:rPr lang="zh-CN" altLang="en-US" dirty="0"/>
              <a:t>乱</a:t>
            </a:r>
            <a:r>
              <a:rPr lang="zh-CN" altLang="en-US" dirty="0" smtClean="0"/>
              <a:t>序正常上屏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26275" y="1023189"/>
            <a:ext cx="91309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报文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：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A 1(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)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B 2(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)    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报文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：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A 1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B 1, B1void (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)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C 1(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)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D 1(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)</a:t>
            </a:r>
            <a:endParaRPr lang="zh-CN" altLang="zh-CN" sz="1100" b="1" dirty="0" smtClean="0">
              <a:latin typeface="+mn-ea"/>
              <a:cs typeface="宋体" panose="02010600030101010101" pitchFamily="2" charset="-122"/>
            </a:endParaRPr>
          </a:p>
          <a:p>
            <a:pPr algn="just"/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报文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3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：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A 1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B 1, B1 void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C 1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D 1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E 1(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)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A 1(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)   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报文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4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：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A 1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B 1, B  1void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C 1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D 1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E 1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A 1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F1(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报文时序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1&lt;2&lt;3&lt;4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3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为已出</a:t>
            </a:r>
            <a:r>
              <a:rPr lang="zh-CN" altLang="en-US" sz="1100" b="1" smtClean="0">
                <a:latin typeface="+mn-ea"/>
                <a:cs typeface="宋体" panose="02010600030101010101" pitchFamily="2" charset="-122"/>
              </a:rPr>
              <a:t>票状态（不打印不上屏）</a:t>
            </a:r>
            <a:endParaRPr lang="zh-CN" altLang="zh-CN" sz="1100" b="1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" y="1730183"/>
            <a:ext cx="68536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上屏顺序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1,2,4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：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1,2,4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按照正常逻辑上屏打印</a:t>
            </a:r>
            <a:endParaRPr lang="zh-CN" altLang="zh-CN" sz="1100" b="1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274" y="1991793"/>
            <a:ext cx="85833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上屏顺序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1,4,2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：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按照正常逻辑上屏打印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4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B1void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（异常）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zh-CN" sz="1100" b="1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C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 （异常）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D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 （异常）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E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 （异常）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A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 （异常）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F1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忽略</a:t>
            </a:r>
            <a:endParaRPr lang="zh-CN" altLang="zh-CN" sz="1100" b="1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274" y="2253403"/>
            <a:ext cx="90177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上屏顺序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4,1,2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：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4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 A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 （异常）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B 1 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（异常）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B1void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（异常）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zh-CN" sz="1100" b="1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C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 （异常）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D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 （异常）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E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 （异常） </a:t>
            </a:r>
            <a:r>
              <a:rPr lang="zh-CN" altLang="zh-CN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A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 （异常）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F1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100" b="1" dirty="0" smtClean="0"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忽略</a:t>
            </a:r>
            <a:endParaRPr lang="zh-CN" altLang="zh-CN" sz="1100" b="1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438" y="2583371"/>
            <a:ext cx="713528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latin typeface="+mn-ea"/>
                <a:cs typeface="宋体" panose="02010600030101010101" pitchFamily="2" charset="-122"/>
              </a:rPr>
              <a:t>报文</a:t>
            </a:r>
            <a:r>
              <a:rPr lang="zh-CN" altLang="en-US" sz="1100" b="1" dirty="0" smtClean="0">
                <a:latin typeface="+mn-ea"/>
                <a:cs typeface="宋体" panose="02010600030101010101" pitchFamily="2" charset="-122"/>
              </a:rPr>
              <a:t>时序：</a:t>
            </a:r>
            <a:endParaRPr lang="en-US" altLang="zh-CN" sz="1100" b="1" dirty="0" smtClean="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100" dirty="0">
                <a:latin typeface="+mn-ea"/>
              </a:rPr>
              <a:t>扫</a:t>
            </a:r>
            <a:r>
              <a:rPr lang="zh-CN" altLang="en-US" sz="1100" dirty="0" smtClean="0">
                <a:latin typeface="+mn-ea"/>
              </a:rPr>
              <a:t>码点餐：提交订单为报文时序或后端服务接收时间为报文时序；</a:t>
            </a:r>
            <a:endParaRPr lang="en-US" altLang="zh-CN" sz="1100" dirty="0" smtClean="0">
              <a:latin typeface="+mn-ea"/>
            </a:endParaRPr>
          </a:p>
          <a:p>
            <a:r>
              <a:rPr lang="zh-CN" altLang="en-US" sz="1100" dirty="0" smtClean="0">
                <a:latin typeface="+mn-ea"/>
              </a:rPr>
              <a:t>终端下单：可以以</a:t>
            </a:r>
            <a:r>
              <a:rPr lang="zh-CN" altLang="en-US" sz="1100" dirty="0">
                <a:latin typeface="+mn-ea"/>
              </a:rPr>
              <a:t>总部</a:t>
            </a:r>
            <a:r>
              <a:rPr lang="zh-CN" altLang="en-US" sz="1100" dirty="0" smtClean="0">
                <a:latin typeface="+mn-ea"/>
              </a:rPr>
              <a:t>端</a:t>
            </a:r>
            <a:r>
              <a:rPr lang="en-US" altLang="zh-CN" sz="1100" dirty="0" smtClean="0">
                <a:latin typeface="+mn-ea"/>
              </a:rPr>
              <a:t>/</a:t>
            </a:r>
            <a:r>
              <a:rPr lang="zh-CN" altLang="en-US" sz="1100" dirty="0" smtClean="0">
                <a:latin typeface="+mn-ea"/>
              </a:rPr>
              <a:t>餐厅端接收时间为报文时序；（考虑终端离线，重复发送，终端是否能保证时间同步）</a:t>
            </a:r>
            <a:endParaRPr lang="zh-CN" altLang="en-US" sz="11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917" y="3650160"/>
            <a:ext cx="25843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提供</a:t>
            </a:r>
            <a:r>
              <a:rPr lang="en-US" altLang="zh-CN" sz="1000" dirty="0" err="1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msgId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字段的定义，及时序的判断基准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48" y="4016162"/>
            <a:ext cx="9080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sz="1000" dirty="0">
                <a:solidFill>
                  <a:srgbClr val="1F497D"/>
                </a:solidFill>
                <a:latin typeface="+mn-ea"/>
                <a:cs typeface="Times New Roman" panose="02020603050405020304" pitchFamily="18" charset="0"/>
              </a:rPr>
              <a:t>对于同一个品项有多次报文调整的情况下，请确认会明确标记本次调整的详细数量，数量不会和前次数量合并。 </a:t>
            </a:r>
            <a:endParaRPr lang="zh-CN" altLang="zh-CN" sz="1000" dirty="0">
              <a:latin typeface="+mn-ea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例如：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报文：可乐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 2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杯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 (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)   2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报文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(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新增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杯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)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：可乐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2(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非本次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) 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，可乐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1(</a:t>
            </a:r>
            <a:r>
              <a:rPr lang="zh-CN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本次调整</a:t>
            </a:r>
            <a:r>
              <a:rPr lang="en-US" altLang="zh-CN" sz="1000" dirty="0" smtClean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)</a:t>
            </a:r>
            <a:endParaRPr lang="zh-CN" altLang="zh-CN" sz="10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48" y="4416272"/>
            <a:ext cx="76399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确认是否</a:t>
            </a:r>
            <a:r>
              <a:rPr lang="en-US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condiment</a:t>
            </a: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也需要标记本次出单</a:t>
            </a:r>
          </a:p>
          <a:p>
            <a:pPr marL="457200" algn="just">
              <a:spcAft>
                <a:spcPts val="0"/>
              </a:spcAft>
            </a:pP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对于</a:t>
            </a:r>
            <a:r>
              <a:rPr lang="en-US" altLang="zh-CN" sz="1000" dirty="0" err="1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N+condiment</a:t>
            </a: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的套餐，如果仅一个</a:t>
            </a:r>
            <a:r>
              <a:rPr lang="en-US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condiment</a:t>
            </a: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改变场景下的打标规则。</a:t>
            </a:r>
          </a:p>
          <a:p>
            <a:pPr marL="457200" algn="just">
              <a:spcAft>
                <a:spcPts val="0"/>
              </a:spcAft>
            </a:pPr>
            <a:r>
              <a:rPr lang="en-US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(</a:t>
            </a: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理论上异常单上应该</a:t>
            </a:r>
            <a:r>
              <a:rPr lang="en-US" altLang="zh-CN" sz="1000" dirty="0" err="1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NOUn</a:t>
            </a:r>
            <a:r>
              <a:rPr lang="en-US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和</a:t>
            </a:r>
            <a:r>
              <a:rPr lang="en-US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codiment</a:t>
            </a:r>
            <a:r>
              <a:rPr lang="en-US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那</a:t>
            </a:r>
            <a:r>
              <a:rPr lang="en-US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行标记为本次调整，其它</a:t>
            </a:r>
            <a:r>
              <a:rPr lang="en-US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condiment </a:t>
            </a:r>
            <a:r>
              <a:rPr lang="zh-CN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无变化</a:t>
            </a:r>
            <a:r>
              <a:rPr lang="en-US" altLang="zh-CN" sz="1000" dirty="0">
                <a:solidFill>
                  <a:srgbClr val="1F497D"/>
                </a:solidFill>
                <a:latin typeface="+mn-ea"/>
                <a:cs typeface="宋体" panose="02010600030101010101" pitchFamily="2" charset="-122"/>
              </a:rPr>
              <a:t>)</a:t>
            </a:r>
            <a:endParaRPr lang="zh-CN" altLang="zh-CN" sz="1000" dirty="0">
              <a:solidFill>
                <a:srgbClr val="1F497D"/>
              </a:solidFill>
              <a:latin typeface="+mn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0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-MPOS</a:t>
            </a:r>
            <a:r>
              <a:rPr lang="zh-CN" altLang="en-US" dirty="0" smtClean="0"/>
              <a:t>无法连接中心端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504702"/>
            <a:ext cx="50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199843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90843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121413" y="2124436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195748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扫码点餐应用</a:t>
            </a:r>
            <a:endParaRPr lang="zh-CN" altLang="en-US" sz="900" dirty="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2654050" y="1447748"/>
            <a:ext cx="0" cy="460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十字形 12"/>
          <p:cNvSpPr/>
          <p:nvPr/>
        </p:nvSpPr>
        <p:spPr>
          <a:xfrm rot="18851109">
            <a:off x="1544214" y="2026739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70780" y="916285"/>
            <a:ext cx="344714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叫</a:t>
            </a:r>
            <a:r>
              <a:rPr lang="zh-CN" altLang="en-US" sz="1050" b="1" dirty="0" smtClean="0"/>
              <a:t>制：</a:t>
            </a:r>
            <a:endParaRPr lang="en-US" altLang="zh-CN" sz="1050" b="1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餐厅</a:t>
            </a:r>
            <a:r>
              <a:rPr lang="zh-CN" altLang="en-US" sz="1050" dirty="0"/>
              <a:t>人员可以手动点击发送中心端</a:t>
            </a:r>
            <a:r>
              <a:rPr lang="zh-CN" altLang="en-US" sz="1050" dirty="0" smtClean="0"/>
              <a:t>，</a:t>
            </a:r>
            <a:endParaRPr lang="en-US" altLang="zh-CN" sz="1050" dirty="0" smtClean="0"/>
          </a:p>
          <a:p>
            <a:r>
              <a:rPr lang="zh-CN" altLang="en-US" sz="1050" dirty="0" smtClean="0"/>
              <a:t>也</a:t>
            </a:r>
            <a:r>
              <a:rPr lang="zh-CN" altLang="en-US" sz="1050" dirty="0"/>
              <a:t>可以采用叫制（</a:t>
            </a:r>
            <a:r>
              <a:rPr lang="zh-CN" altLang="en-US" sz="1050" dirty="0" smtClean="0"/>
              <a:t>后端</a:t>
            </a:r>
            <a:r>
              <a:rPr lang="zh-CN" altLang="en-US" sz="1050" dirty="0"/>
              <a:t>自动尝试发送5次</a:t>
            </a:r>
            <a:r>
              <a:rPr lang="zh-CN" altLang="en-US" sz="1050" dirty="0" smtClean="0"/>
              <a:t>，如果都失败的话，MPOS打出</a:t>
            </a:r>
            <a:r>
              <a:rPr lang="zh-CN" altLang="en-US" sz="1050" dirty="0"/>
              <a:t>小票给KDS）</a:t>
            </a:r>
            <a:r>
              <a:rPr lang="zh-CN" altLang="en-US" sz="1050" dirty="0" smtClean="0"/>
              <a:t>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餐厅</a:t>
            </a:r>
            <a:r>
              <a:rPr lang="zh-CN" altLang="en-US" sz="1050" dirty="0"/>
              <a:t>基于小票出</a:t>
            </a:r>
            <a:r>
              <a:rPr lang="zh-CN" altLang="en-US" sz="1050" dirty="0" smtClean="0"/>
              <a:t>餐；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如果是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MPOS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下的新单不能走叫制</a:t>
            </a:r>
            <a:r>
              <a:rPr lang="zh-CN" altLang="en-US" sz="1050" dirty="0" smtClean="0"/>
              <a:t>（如果网络一直不通，该单最终没法结账）</a:t>
            </a:r>
            <a:endParaRPr lang="zh-CN" altLang="en-US" sz="1050" dirty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279130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3627585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199841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195748"/>
            <a:ext cx="1143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外带、外送等渠道</a:t>
            </a:r>
            <a:endParaRPr lang="zh-CN" altLang="en-US" sz="900" dirty="0"/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4178050" y="1447748"/>
            <a:ext cx="6600" cy="5506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2654050" y="2340436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54050" y="3223309"/>
            <a:ext cx="0" cy="4042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370780" y="2100651"/>
            <a:ext cx="34471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/>
              <a:t>KDS</a:t>
            </a:r>
            <a:r>
              <a:rPr lang="zh-CN" altLang="en-US" sz="1000" b="1" dirty="0"/>
              <a:t>接收</a:t>
            </a:r>
            <a:r>
              <a:rPr lang="zh-CN" altLang="en-US" sz="1000" b="1" dirty="0" smtClean="0"/>
              <a:t>报文：</a:t>
            </a:r>
            <a:endParaRPr lang="en-US" altLang="zh-CN" sz="1000" dirty="0" smtClean="0"/>
          </a:p>
          <a:p>
            <a:r>
              <a:rPr lang="en-US" altLang="zh-CN" sz="1000" dirty="0" smtClean="0"/>
              <a:t>1.MPOS</a:t>
            </a:r>
            <a:r>
              <a:rPr lang="zh-CN" altLang="en-US" sz="1000" dirty="0" smtClean="0"/>
              <a:t>最终连接上总部端后，会将报文推送给总部端，报文会</a:t>
            </a:r>
            <a:r>
              <a:rPr lang="zh-CN" altLang="en-US" sz="1000" dirty="0" smtClean="0">
                <a:solidFill>
                  <a:srgbClr val="FF0000"/>
                </a:solidFill>
              </a:rPr>
              <a:t>设置为已出票；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2.</a:t>
            </a:r>
            <a:r>
              <a:rPr lang="zh-CN" altLang="en-US" sz="1000" dirty="0" smtClean="0"/>
              <a:t>总部端会将点餐报文推送餐厅端，餐厅端推送</a:t>
            </a:r>
            <a:r>
              <a:rPr lang="en-US" altLang="zh-CN" sz="1000" dirty="0" smtClean="0"/>
              <a:t>KDS</a:t>
            </a:r>
            <a:r>
              <a:rPr lang="zh-CN" altLang="en-US" sz="1000" dirty="0" smtClean="0"/>
              <a:t>；</a:t>
            </a:r>
            <a:endParaRPr lang="en-US" altLang="zh-CN" sz="1000" dirty="0" smtClean="0"/>
          </a:p>
          <a:p>
            <a:r>
              <a:rPr lang="en-US" altLang="zh-CN" sz="1000" dirty="0" smtClean="0"/>
              <a:t>3.KDS</a:t>
            </a:r>
            <a:r>
              <a:rPr lang="zh-CN" altLang="en-US" sz="1000" dirty="0" smtClean="0"/>
              <a:t>获取到报文判断该订单是否通过已出票？</a:t>
            </a:r>
            <a:endParaRPr lang="en-US" altLang="zh-CN" sz="1000" dirty="0" smtClean="0"/>
          </a:p>
          <a:p>
            <a:r>
              <a:rPr lang="en-US" altLang="zh-CN" sz="1000" dirty="0" smtClean="0"/>
              <a:t>4.</a:t>
            </a:r>
            <a:r>
              <a:rPr lang="zh-CN" altLang="en-US" sz="1000" dirty="0" smtClean="0"/>
              <a:t>如果通过叫制下单</a:t>
            </a:r>
            <a:r>
              <a:rPr lang="en-US" altLang="zh-CN" sz="1000" dirty="0" smtClean="0"/>
              <a:t>KDS</a:t>
            </a:r>
            <a:r>
              <a:rPr lang="zh-CN" altLang="en-US" sz="1000" dirty="0" smtClean="0"/>
              <a:t>特殊处理（不上屏或上屏特殊显示）。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70780" y="3279231"/>
            <a:ext cx="3447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/>
              <a:t>加餐：</a:t>
            </a:r>
            <a:endParaRPr lang="en-US" altLang="zh-CN" sz="1000" b="1" dirty="0"/>
          </a:p>
          <a:p>
            <a:r>
              <a:rPr lang="en-US" altLang="zh-CN" sz="1000" dirty="0" smtClean="0"/>
              <a:t>MPOS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可以</a:t>
            </a:r>
            <a:endParaRPr lang="en-US" altLang="zh-CN" sz="1000" dirty="0" smtClean="0"/>
          </a:p>
          <a:p>
            <a:r>
              <a:rPr lang="zh-CN" altLang="en-US" sz="1000" dirty="0"/>
              <a:t>扫</a:t>
            </a:r>
            <a:r>
              <a:rPr lang="zh-CN" altLang="en-US" sz="1000" dirty="0" smtClean="0"/>
              <a:t>码点餐：可以；</a:t>
            </a:r>
            <a:endParaRPr lang="zh-CN" altLang="en-US" sz="1000" dirty="0"/>
          </a:p>
        </p:txBody>
      </p:sp>
      <p:sp>
        <p:nvSpPr>
          <p:cNvPr id="53" name="矩形 52"/>
          <p:cNvSpPr/>
          <p:nvPr/>
        </p:nvSpPr>
        <p:spPr>
          <a:xfrm>
            <a:off x="5370780" y="3856312"/>
            <a:ext cx="3447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结账（</a:t>
            </a:r>
            <a:r>
              <a:rPr lang="en-US" altLang="zh-CN" sz="1000" b="1" dirty="0" smtClean="0"/>
              <a:t>MPOS</a:t>
            </a:r>
            <a:r>
              <a:rPr lang="zh-CN" altLang="en-US" sz="1000" b="1" dirty="0" smtClean="0"/>
              <a:t>仍然无法连接中心端）：</a:t>
            </a:r>
            <a:endParaRPr lang="en-US" altLang="zh-CN" sz="1000" b="1" dirty="0" smtClean="0"/>
          </a:p>
          <a:p>
            <a:r>
              <a:rPr lang="en-US" altLang="zh-CN" sz="1000" dirty="0" smtClean="0"/>
              <a:t>1.</a:t>
            </a:r>
            <a:r>
              <a:rPr lang="zh-CN" altLang="en-US" sz="1000" dirty="0" smtClean="0"/>
              <a:t>将小票中的餐品在</a:t>
            </a:r>
            <a:r>
              <a:rPr lang="en-US" altLang="zh-CN" sz="1000" dirty="0" smtClean="0"/>
              <a:t>counter</a:t>
            </a:r>
            <a:r>
              <a:rPr lang="zh-CN" altLang="en-US" sz="1000" dirty="0" smtClean="0"/>
              <a:t>中再点一次；</a:t>
            </a:r>
            <a:endParaRPr lang="en-US" altLang="zh-CN" sz="1000" dirty="0" smtClean="0"/>
          </a:p>
          <a:p>
            <a:r>
              <a:rPr lang="en-US" altLang="zh-CN" sz="1000" dirty="0" smtClean="0"/>
              <a:t>2.</a:t>
            </a:r>
            <a:r>
              <a:rPr lang="zh-CN" altLang="en-US" sz="1000" dirty="0" smtClean="0"/>
              <a:t>通过</a:t>
            </a:r>
            <a:r>
              <a:rPr lang="en-US" altLang="zh-CN" sz="1000" dirty="0" smtClean="0"/>
              <a:t>counter</a:t>
            </a:r>
            <a:r>
              <a:rPr lang="zh-CN" altLang="en-US" sz="1000" dirty="0" smtClean="0"/>
              <a:t>中结账；</a:t>
            </a:r>
            <a:endParaRPr lang="zh-CN" altLang="en-US" sz="1000" dirty="0"/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3052847"/>
            <a:ext cx="1080000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178050" y="2250419"/>
            <a:ext cx="0" cy="80242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>
            <a:off x="3194050" y="3007309"/>
            <a:ext cx="444000" cy="265859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96306" y="2557928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4G</a:t>
            </a:r>
            <a:endParaRPr lang="zh-CN" altLang="en-US" sz="1000" dirty="0"/>
          </a:p>
        </p:txBody>
      </p:sp>
      <p:sp>
        <p:nvSpPr>
          <p:cNvPr id="63" name="矩形 62"/>
          <p:cNvSpPr/>
          <p:nvPr/>
        </p:nvSpPr>
        <p:spPr>
          <a:xfrm>
            <a:off x="3161231" y="31702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餐厅</a:t>
            </a:r>
            <a:endParaRPr lang="en-US" altLang="zh-CN" sz="1000" dirty="0" smtClean="0"/>
          </a:p>
          <a:p>
            <a:r>
              <a:rPr lang="zh-CN" altLang="en-US" sz="1000" dirty="0" smtClean="0"/>
              <a:t>网络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370780" y="4454923"/>
            <a:ext cx="3447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结账（</a:t>
            </a:r>
            <a:r>
              <a:rPr lang="en-US" altLang="zh-CN" sz="1000" b="1" dirty="0" smtClean="0"/>
              <a:t>MPOS</a:t>
            </a:r>
            <a:r>
              <a:rPr lang="zh-CN" altLang="en-US" sz="1000" b="1" dirty="0" smtClean="0"/>
              <a:t>可以连接中心端）：</a:t>
            </a:r>
            <a:endParaRPr lang="en-US" altLang="zh-CN" sz="1000" b="1" dirty="0" smtClean="0"/>
          </a:p>
          <a:p>
            <a:r>
              <a:rPr lang="en-US" altLang="zh-CN" sz="1000" dirty="0" smtClean="0"/>
              <a:t>1.</a:t>
            </a:r>
            <a:r>
              <a:rPr lang="zh-CN" altLang="en-US" sz="1000" dirty="0"/>
              <a:t>正常</a:t>
            </a:r>
            <a:r>
              <a:rPr lang="zh-CN" altLang="en-US" sz="1000" dirty="0" smtClean="0"/>
              <a:t>结账；（为了保证餐厅端不会出现漏结账，应该是只有走叫制的订单都要经过人工确认）</a:t>
            </a:r>
            <a:endParaRPr lang="zh-CN" altLang="en-US" sz="1000" dirty="0"/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flipH="1">
            <a:off x="3194050" y="2124419"/>
            <a:ext cx="444000" cy="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5" y="2902875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Counter</a:t>
            </a:r>
            <a:r>
              <a:rPr lang="zh-CN" altLang="en-US" sz="900" dirty="0" smtClean="0"/>
              <a:t>终端</a:t>
            </a:r>
            <a:endParaRPr lang="zh-CN" altLang="en-US" sz="900" dirty="0"/>
          </a:p>
        </p:txBody>
      </p: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1104855" y="3028875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18851109">
            <a:off x="1527656" y="2931178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1413" y="4408243"/>
            <a:ext cx="4839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关键核心点：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1.</a:t>
            </a:r>
            <a:r>
              <a:rPr lang="zh-CN" altLang="en-US" sz="1000" b="1" dirty="0" smtClean="0"/>
              <a:t>报文系统乱序的时候</a:t>
            </a:r>
            <a:r>
              <a:rPr lang="en-US" altLang="zh-CN" sz="1000" b="1" dirty="0" smtClean="0"/>
              <a:t>KDS</a:t>
            </a:r>
            <a:r>
              <a:rPr lang="zh-CN" altLang="en-US" sz="1000" b="1" dirty="0" smtClean="0"/>
              <a:t>如何上屏？目前没有重现，是断网的时候我们并没有重推，现在的方案都涉及到重推，所以肯定会出现类似情况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2.</a:t>
            </a:r>
            <a:r>
              <a:rPr lang="zh-CN" altLang="en-US" sz="1000" b="1" dirty="0" smtClean="0"/>
              <a:t>打票和重试，重试报文厨房如何识别这个是已经打票的了；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874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餐点端与中心端离线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504702"/>
            <a:ext cx="50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199843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90843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121413" y="2124436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195748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扫码点餐应用</a:t>
            </a:r>
            <a:endParaRPr lang="zh-CN" altLang="en-US" sz="900" dirty="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2654050" y="1447748"/>
            <a:ext cx="0" cy="460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十字形 12"/>
          <p:cNvSpPr/>
          <p:nvPr/>
        </p:nvSpPr>
        <p:spPr>
          <a:xfrm rot="18851109">
            <a:off x="2561004" y="2473469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70780" y="878185"/>
            <a:ext cx="37046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离线提示：</a:t>
            </a:r>
            <a:endParaRPr lang="en-US" altLang="zh-CN" sz="1000" b="1" dirty="0" smtClean="0"/>
          </a:p>
          <a:p>
            <a:r>
              <a:rPr lang="en-US" altLang="zh-CN" sz="1000" dirty="0" smtClean="0"/>
              <a:t>1.</a:t>
            </a:r>
            <a:r>
              <a:rPr lang="zh-CN" altLang="en-US" sz="1000" dirty="0"/>
              <a:t>餐厅</a:t>
            </a:r>
            <a:r>
              <a:rPr lang="zh-CN" altLang="en-US" sz="1000" dirty="0" smtClean="0"/>
              <a:t>端</a:t>
            </a:r>
            <a:r>
              <a:rPr lang="zh-CN" altLang="en-US" sz="1000" dirty="0" smtClean="0">
                <a:solidFill>
                  <a:srgbClr val="FF0000"/>
                </a:solidFill>
              </a:rPr>
              <a:t>每分钟向总部端发送一次心跳，连续三次心跳失败</a:t>
            </a:r>
            <a:r>
              <a:rPr lang="zh-CN" altLang="en-US" sz="1000" dirty="0" smtClean="0"/>
              <a:t>，在</a:t>
            </a:r>
            <a:r>
              <a:rPr lang="en-US" altLang="zh-CN" sz="1000" dirty="0" smtClean="0"/>
              <a:t>Counter</a:t>
            </a:r>
            <a:r>
              <a:rPr lang="zh-CN" altLang="en-US" sz="1000" dirty="0" smtClean="0"/>
              <a:t>上提示（建议采用扫码或</a:t>
            </a:r>
            <a:r>
              <a:rPr lang="en-US" altLang="zh-CN" sz="1000" dirty="0" err="1" smtClean="0"/>
              <a:t>mpos</a:t>
            </a:r>
            <a:r>
              <a:rPr lang="zh-CN" altLang="en-US" sz="1000" dirty="0" smtClean="0"/>
              <a:t>点单）；</a:t>
            </a:r>
            <a:endParaRPr lang="en-US" altLang="zh-CN" sz="1000" dirty="0" smtClean="0"/>
          </a:p>
          <a:p>
            <a:r>
              <a:rPr lang="en-US" altLang="zh-CN" sz="1000" dirty="0" smtClean="0"/>
              <a:t>2.</a:t>
            </a:r>
            <a:r>
              <a:rPr lang="zh-CN" altLang="en-US" sz="1000" dirty="0" smtClean="0"/>
              <a:t>餐厅端与中心端离线后，仍然进行心跳检测，连接上后，</a:t>
            </a:r>
            <a:r>
              <a:rPr lang="en-US" altLang="zh-CN" sz="1000" dirty="0" smtClean="0"/>
              <a:t>Counter</a:t>
            </a:r>
            <a:r>
              <a:rPr lang="zh-CN" altLang="en-US" sz="1000" dirty="0" smtClean="0"/>
              <a:t>上提示离线恢复；</a:t>
            </a:r>
            <a:endParaRPr lang="zh-CN" altLang="en-US" sz="1000" dirty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279130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3627585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199841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195748"/>
            <a:ext cx="1143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外带、外送等渠道</a:t>
            </a:r>
            <a:endParaRPr lang="zh-CN" altLang="en-US" sz="900" dirty="0"/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4178050" y="1447748"/>
            <a:ext cx="6600" cy="5506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2654050" y="2340436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54050" y="3223309"/>
            <a:ext cx="0" cy="4042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370780" y="1831406"/>
            <a:ext cx="370464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银二代备份下单：</a:t>
            </a:r>
            <a:endParaRPr lang="en-US" altLang="zh-CN" sz="1000" dirty="0" smtClean="0"/>
          </a:p>
          <a:p>
            <a:r>
              <a:rPr lang="en-US" altLang="zh-CN" sz="1000" dirty="0" smtClean="0"/>
              <a:t>1.</a:t>
            </a:r>
            <a:r>
              <a:rPr lang="zh-CN" altLang="en-US" sz="1000" dirty="0" smtClean="0"/>
              <a:t>餐厅服务人员将一台银二代接入底座，保证银二代支持</a:t>
            </a:r>
            <a:r>
              <a:rPr lang="en-US" altLang="zh-CN" sz="1000" dirty="0" smtClean="0"/>
              <a:t>4G</a:t>
            </a:r>
            <a:r>
              <a:rPr lang="zh-CN" altLang="en-US" sz="1000" dirty="0" smtClean="0"/>
              <a:t>和餐厅网络双联通；</a:t>
            </a:r>
            <a:endParaRPr lang="en-US" altLang="zh-CN" sz="1000" dirty="0" smtClean="0"/>
          </a:p>
          <a:p>
            <a:r>
              <a:rPr lang="en-US" altLang="zh-CN" sz="1000" dirty="0" smtClean="0"/>
              <a:t>2.</a:t>
            </a:r>
            <a:r>
              <a:rPr lang="zh-CN" altLang="en-US" sz="1000" dirty="0" smtClean="0"/>
              <a:t>扫码点餐报文推到总部端后，总部端通过</a:t>
            </a:r>
            <a:r>
              <a:rPr lang="en-US" altLang="zh-CN" sz="1000" dirty="0" smtClean="0"/>
              <a:t>order-router</a:t>
            </a:r>
            <a:r>
              <a:rPr lang="zh-CN" altLang="en-US" sz="1000" dirty="0" smtClean="0"/>
              <a:t>推送到餐厅端和</a:t>
            </a:r>
            <a:r>
              <a:rPr lang="en-US" altLang="zh-CN" sz="1000" dirty="0" smtClean="0"/>
              <a:t>OC</a:t>
            </a:r>
            <a:r>
              <a:rPr lang="zh-CN" altLang="en-US" sz="1000" dirty="0" smtClean="0"/>
              <a:t>，当餐厅端推送失败后（包括双站尝试）后，消息推送到</a:t>
            </a:r>
            <a:r>
              <a:rPr lang="en-US" altLang="zh-CN" sz="1000" dirty="0" smtClean="0"/>
              <a:t>OC</a:t>
            </a:r>
            <a:r>
              <a:rPr lang="zh-CN" altLang="en-US" sz="1000" dirty="0" smtClean="0"/>
              <a:t>（</a:t>
            </a:r>
            <a:r>
              <a:rPr lang="zh-CN" altLang="en-US" sz="1000" dirty="0">
                <a:solidFill>
                  <a:srgbClr val="FF0000"/>
                </a:solidFill>
              </a:rPr>
              <a:t>异常下单，需要补充</a:t>
            </a:r>
            <a:r>
              <a:rPr lang="en-US" altLang="zh-CN" sz="10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1000" dirty="0" smtClean="0">
                <a:solidFill>
                  <a:srgbClr val="FF0000"/>
                </a:solidFill>
              </a:rPr>
              <a:t>推送</a:t>
            </a:r>
            <a:r>
              <a:rPr lang="en-US" altLang="zh-CN" sz="1000" dirty="0" smtClean="0">
                <a:solidFill>
                  <a:srgbClr val="FF0000"/>
                </a:solidFill>
              </a:rPr>
              <a:t>OC</a:t>
            </a:r>
            <a:r>
              <a:rPr lang="zh-CN" altLang="en-US" sz="1000" dirty="0" smtClean="0"/>
              <a:t>）；</a:t>
            </a:r>
            <a:endParaRPr lang="en-US" altLang="zh-CN" sz="1000" dirty="0" smtClean="0"/>
          </a:p>
          <a:p>
            <a:r>
              <a:rPr lang="en-US" altLang="zh-CN" sz="1000" dirty="0"/>
              <a:t>3.</a:t>
            </a:r>
            <a:r>
              <a:rPr lang="zh-CN" altLang="en-US" sz="1000" dirty="0"/>
              <a:t>银二代通过定时轮训的方式访问</a:t>
            </a:r>
            <a:r>
              <a:rPr lang="en-US" altLang="zh-CN" sz="1000" dirty="0" err="1"/>
              <a:t>oc</a:t>
            </a:r>
            <a:r>
              <a:rPr lang="zh-CN" altLang="en-US" sz="1000" dirty="0"/>
              <a:t>获取该订单</a:t>
            </a:r>
            <a:r>
              <a:rPr lang="zh-CN" altLang="en-US" sz="1000" dirty="0" smtClean="0"/>
              <a:t>报文（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如何保证推得银二代是放在底座上的银二代呢？？？</a:t>
            </a:r>
            <a:r>
              <a:rPr lang="zh-CN" altLang="en-US" sz="1000" dirty="0" smtClean="0"/>
              <a:t>）；</a:t>
            </a:r>
            <a:endParaRPr lang="en-US" altLang="zh-CN" sz="1000" dirty="0"/>
          </a:p>
          <a:p>
            <a:r>
              <a:rPr lang="en-US" altLang="zh-CN" sz="1000" dirty="0" smtClean="0"/>
              <a:t>4.</a:t>
            </a:r>
            <a:r>
              <a:rPr lang="zh-CN" altLang="en-US" sz="1000" dirty="0" smtClean="0"/>
              <a:t>餐厅端提供接口，当银二代获取该订单报文后，调用餐厅端接口（新建），将数据推送给餐厅端（涉及到</a:t>
            </a:r>
            <a:r>
              <a:rPr lang="en-US" altLang="zh-CN" sz="1000" dirty="0" smtClean="0"/>
              <a:t>OC_ORDER_STORE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COUNTER_ORDER_KDS</a:t>
            </a:r>
            <a:r>
              <a:rPr lang="zh-CN" altLang="en-US" sz="1000" dirty="0" smtClean="0"/>
              <a:t>、</a:t>
            </a:r>
            <a:r>
              <a:rPr lang="en-US" altLang="zh-CN" sz="1000" dirty="0"/>
              <a:t>COUNTER_ORDER_OC</a:t>
            </a:r>
            <a:r>
              <a:rPr lang="zh-CN" altLang="en-US" sz="1000" dirty="0"/>
              <a:t>和</a:t>
            </a:r>
            <a:r>
              <a:rPr lang="en-US" altLang="zh-CN" sz="1000" dirty="0" smtClean="0"/>
              <a:t>SWEEP_ORDER_OC</a:t>
            </a:r>
            <a:r>
              <a:rPr lang="zh-CN" altLang="en-US" sz="1000" dirty="0" smtClean="0"/>
              <a:t>报文数据）（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对于回传的报文比如</a:t>
            </a:r>
            <a:r>
              <a:rPr lang="en-US" altLang="zh-CN" sz="1000" b="1" dirty="0">
                <a:solidFill>
                  <a:srgbClr val="FF0000"/>
                </a:solidFill>
              </a:rPr>
              <a:t>KDS_ORDER_OC 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如何处理呢？）；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5.</a:t>
            </a:r>
            <a:r>
              <a:rPr lang="zh-CN" altLang="en-US" sz="1000" dirty="0" smtClean="0"/>
              <a:t>假设银二代尝试几次无法成功调用餐厅端接口传输数据，银二代需要打印小票（同之前的异常下单）打印小票和推送餐厅端动作是互斥的；</a:t>
            </a:r>
            <a:endParaRPr lang="en-US" altLang="zh-CN" sz="1000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6.</a:t>
            </a:r>
            <a:r>
              <a:rPr lang="zh-CN" altLang="en-US" sz="1000" dirty="0" smtClean="0">
                <a:solidFill>
                  <a:srgbClr val="FF0000"/>
                </a:solidFill>
              </a:rPr>
              <a:t>打印小票需要区分</a:t>
            </a:r>
            <a:r>
              <a:rPr lang="en-US" altLang="zh-CN" sz="10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1000" dirty="0" smtClean="0">
                <a:solidFill>
                  <a:srgbClr val="FF0000"/>
                </a:solidFill>
              </a:rPr>
              <a:t>和</a:t>
            </a:r>
            <a:r>
              <a:rPr lang="en-US" altLang="zh-CN" sz="1000" dirty="0" smtClean="0">
                <a:solidFill>
                  <a:srgbClr val="FF0000"/>
                </a:solidFill>
              </a:rPr>
              <a:t>COUNTER_ORDER_OC</a:t>
            </a:r>
            <a:r>
              <a:rPr lang="zh-CN" altLang="en-US" sz="1000" dirty="0" smtClean="0">
                <a:solidFill>
                  <a:srgbClr val="FF0000"/>
                </a:solidFill>
              </a:rPr>
              <a:t>，不要打印重复。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3052847"/>
            <a:ext cx="1080000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178050" y="2250419"/>
            <a:ext cx="0" cy="80242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>
            <a:off x="3194050" y="3007309"/>
            <a:ext cx="444000" cy="265859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96306" y="2557928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4G</a:t>
            </a:r>
            <a:endParaRPr lang="zh-CN" altLang="en-US" sz="900" dirty="0"/>
          </a:p>
        </p:txBody>
      </p:sp>
      <p:sp>
        <p:nvSpPr>
          <p:cNvPr id="63" name="矩形 62"/>
          <p:cNvSpPr/>
          <p:nvPr/>
        </p:nvSpPr>
        <p:spPr>
          <a:xfrm>
            <a:off x="3161231" y="31702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餐厅</a:t>
            </a:r>
            <a:endParaRPr lang="en-US" altLang="zh-CN" sz="1000" dirty="0" smtClean="0"/>
          </a:p>
          <a:p>
            <a:r>
              <a:rPr lang="zh-CN" altLang="en-US" sz="1000" dirty="0" smtClean="0"/>
              <a:t>网络</a:t>
            </a:r>
            <a:endParaRPr lang="zh-CN" altLang="en-US" sz="1000" dirty="0"/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3194050" y="2124419"/>
            <a:ext cx="444000" cy="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9862" y="4327596"/>
            <a:ext cx="4215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报文调整（扫码点餐和</a:t>
            </a:r>
            <a:r>
              <a:rPr lang="en-US" altLang="zh-CN" sz="1000" b="1" dirty="0"/>
              <a:t>counter</a:t>
            </a:r>
            <a:r>
              <a:rPr lang="zh-CN" altLang="en-US" sz="1000" b="1" dirty="0" smtClean="0"/>
              <a:t>）</a:t>
            </a:r>
            <a:endParaRPr lang="en-US" altLang="zh-CN" sz="1000" b="1" dirty="0" smtClean="0"/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、除了订单全量产品（包括</a:t>
            </a:r>
            <a:r>
              <a:rPr lang="en-US" altLang="zh-CN" sz="1000" dirty="0" smtClean="0">
                <a:solidFill>
                  <a:srgbClr val="FF0000"/>
                </a:solidFill>
              </a:rPr>
              <a:t>condiment</a:t>
            </a:r>
            <a:r>
              <a:rPr lang="zh-CN" altLang="en-US" sz="1000" dirty="0" smtClean="0">
                <a:solidFill>
                  <a:srgbClr val="FF0000"/>
                </a:solidFill>
              </a:rPr>
              <a:t>和</a:t>
            </a:r>
            <a:r>
              <a:rPr lang="en-US" altLang="zh-CN" sz="1000" dirty="0" smtClean="0">
                <a:solidFill>
                  <a:srgbClr val="FF0000"/>
                </a:solidFill>
              </a:rPr>
              <a:t>modify</a:t>
            </a:r>
            <a:r>
              <a:rPr lang="zh-CN" altLang="en-US" sz="1000" dirty="0" smtClean="0">
                <a:solidFill>
                  <a:srgbClr val="FF0000"/>
                </a:solidFill>
              </a:rPr>
              <a:t>）之外，还要增加本次改单信息，增加部分标记为本次调整；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、订单层增加是否已出票，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餐点端与中心端离线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76656" y="2360938"/>
            <a:ext cx="766267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总部</a:t>
            </a:r>
            <a:r>
              <a:rPr lang="zh-CN" altLang="en-US" sz="1000" dirty="0"/>
              <a:t>端给了异常下单之后是否需要重试？？？看看场景：</a:t>
            </a:r>
            <a:endParaRPr lang="en-US" altLang="zh-CN" sz="1000" dirty="0"/>
          </a:p>
          <a:p>
            <a:r>
              <a:rPr lang="en-US" altLang="zh-CN" sz="1000" dirty="0"/>
              <a:t>1.</a:t>
            </a:r>
            <a:r>
              <a:rPr lang="zh-CN" altLang="en-US" sz="1000" dirty="0"/>
              <a:t>假设总部端不修改已出票状态重试并推送成功，银二代备份通路得到异常订单后推给餐厅端失败后，出小票，那么</a:t>
            </a:r>
            <a:r>
              <a:rPr lang="en-US" altLang="zh-CN" sz="1000" dirty="0"/>
              <a:t>KDS</a:t>
            </a:r>
            <a:r>
              <a:rPr lang="zh-CN" altLang="en-US" sz="1000" dirty="0"/>
              <a:t>是无法判断小票和总部端推下来的订单是一个订单；</a:t>
            </a:r>
            <a:endParaRPr lang="en-US" altLang="zh-CN" sz="1000" dirty="0"/>
          </a:p>
          <a:p>
            <a:r>
              <a:rPr lang="en-US" altLang="zh-CN" sz="1000" dirty="0"/>
              <a:t>2.</a:t>
            </a:r>
            <a:r>
              <a:rPr lang="zh-CN" altLang="en-US" sz="1000" dirty="0"/>
              <a:t>假设总部端修改已出票状态重试并推送成功，银二代备份通路得到异常订单后推给餐厅端推送成功，</a:t>
            </a:r>
            <a:r>
              <a:rPr lang="en-US" altLang="zh-CN" sz="1000" dirty="0"/>
              <a:t>KDS</a:t>
            </a:r>
            <a:r>
              <a:rPr lang="zh-CN" altLang="en-US" sz="1000" dirty="0"/>
              <a:t>也无法判断这两个订单是一个订单；</a:t>
            </a:r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如果是银二代重试？？？看看场景：</a:t>
            </a:r>
            <a:endParaRPr lang="en-US" altLang="zh-CN" sz="1000" dirty="0"/>
          </a:p>
          <a:p>
            <a:r>
              <a:rPr lang="en-US" altLang="zh-CN" sz="1000" dirty="0"/>
              <a:t>1.</a:t>
            </a:r>
            <a:r>
              <a:rPr lang="zh-CN" altLang="en-US" sz="1000" dirty="0"/>
              <a:t>假设银二代备份通路推送餐厅端失败后，打印小票，银二代修改订单状态为已出票后，继续推送订单到餐厅端，餐厅端收到订单后，是能够区分两个是一个订单的；</a:t>
            </a:r>
            <a:endParaRPr lang="en-US" altLang="zh-CN" sz="1000" dirty="0"/>
          </a:p>
          <a:p>
            <a:r>
              <a:rPr lang="en-US" altLang="zh-CN" sz="1000" dirty="0"/>
              <a:t>2.</a:t>
            </a:r>
            <a:r>
              <a:rPr lang="zh-CN" altLang="en-US" sz="1000" dirty="0"/>
              <a:t>上面这个场景，假设推送到餐厅端之后，餐厅端无法和</a:t>
            </a:r>
            <a:r>
              <a:rPr lang="en-US" altLang="zh-CN" sz="1000" dirty="0" err="1"/>
              <a:t>kds</a:t>
            </a:r>
            <a:r>
              <a:rPr lang="zh-CN" altLang="en-US" sz="1000" dirty="0"/>
              <a:t>相连接。。。。。。。。。。。。。。。。。。。。。。。。</a:t>
            </a:r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打票的场景：</a:t>
            </a:r>
            <a:endParaRPr lang="en-US" altLang="zh-CN" sz="1000" dirty="0"/>
          </a:p>
          <a:p>
            <a:r>
              <a:rPr lang="en-US" altLang="zh-CN" sz="1000" dirty="0"/>
              <a:t>1.</a:t>
            </a:r>
            <a:r>
              <a:rPr lang="zh-CN" altLang="en-US" sz="1000" dirty="0"/>
              <a:t>异常下单（银二代备份通路推送餐厅端异常）；</a:t>
            </a:r>
            <a:endParaRPr lang="en-US" altLang="zh-CN" sz="1000" dirty="0"/>
          </a:p>
          <a:p>
            <a:r>
              <a:rPr lang="en-US" altLang="zh-CN" sz="1000" dirty="0"/>
              <a:t>2.</a:t>
            </a:r>
            <a:r>
              <a:rPr lang="zh-CN" altLang="en-US" sz="1000" dirty="0"/>
              <a:t>叫制；</a:t>
            </a:r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叫制完成后，订单状态修改为已出票分别有</a:t>
            </a:r>
            <a:r>
              <a:rPr lang="en-US" altLang="zh-CN" sz="1000" dirty="0"/>
              <a:t>counter</a:t>
            </a:r>
            <a:r>
              <a:rPr lang="zh-CN" altLang="en-US" sz="1000" dirty="0"/>
              <a:t>和银二代实现</a:t>
            </a:r>
            <a:endParaRPr lang="en-US" altLang="zh-CN" sz="1000" dirty="0"/>
          </a:p>
          <a:p>
            <a:endParaRPr lang="en-US" altLang="zh-CN" sz="1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868170" y="1380744"/>
            <a:ext cx="1353312" cy="91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170" y="1596351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</p:spTree>
    <p:extLst>
      <p:ext uri="{BB962C8B-B14F-4D97-AF65-F5344CB8AC3E}">
        <p14:creationId xmlns:p14="http://schemas.microsoft.com/office/powerpoint/2010/main" val="15522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39388</TotalTime>
  <Words>5273</Words>
  <Application>Microsoft Office PowerPoint</Application>
  <PresentationFormat>全屏显示(16:9)</PresentationFormat>
  <Paragraphs>402</Paragraphs>
  <Slides>9</Slides>
  <Notes>8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HelveticaNeueLT Std</vt:lpstr>
      <vt:lpstr>宋体</vt:lpstr>
      <vt:lpstr>微软雅黑</vt:lpstr>
      <vt:lpstr>Arial</vt:lpstr>
      <vt:lpstr>Times New Roman</vt:lpstr>
      <vt:lpstr>Wingdings</vt:lpstr>
      <vt:lpstr>2016 HDS Corporate</vt:lpstr>
      <vt:lpstr>CPOS Counter项目</vt:lpstr>
      <vt:lpstr>异常下单-MPOS无法连接中心端</vt:lpstr>
      <vt:lpstr>异常下单-餐点端与中心端离线</vt:lpstr>
      <vt:lpstr>异常下单-餐厅端不可用</vt:lpstr>
      <vt:lpstr>异常下单-与OC讨论</vt:lpstr>
      <vt:lpstr>异常下单-乱序正常上屏</vt:lpstr>
      <vt:lpstr>异常下单-MPOS无法连接中心端</vt:lpstr>
      <vt:lpstr>异常下单-餐点端与中心端离线</vt:lpstr>
      <vt:lpstr>异常下单-餐点端与中心端离线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Liu, Dehui</cp:lastModifiedBy>
  <cp:revision>4039</cp:revision>
  <cp:lastPrinted>2018-07-31T03:56:48Z</cp:lastPrinted>
  <dcterms:created xsi:type="dcterms:W3CDTF">2018-07-31T03:56:48Z</dcterms:created>
  <dcterms:modified xsi:type="dcterms:W3CDTF">2020-07-08T07:36:59Z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