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25" r:id="rId2"/>
    <p:sldId id="706" r:id="rId3"/>
    <p:sldId id="698" r:id="rId4"/>
    <p:sldId id="708" r:id="rId5"/>
    <p:sldId id="710" r:id="rId6"/>
    <p:sldId id="711" r:id="rId7"/>
    <p:sldId id="709" r:id="rId8"/>
    <p:sldId id="712" r:id="rId9"/>
    <p:sldId id="697" r:id="rId10"/>
    <p:sldId id="700" r:id="rId11"/>
    <p:sldId id="702" r:id="rId12"/>
    <p:sldId id="704" r:id="rId13"/>
    <p:sldId id="718" r:id="rId14"/>
    <p:sldId id="721" r:id="rId15"/>
    <p:sldId id="707" r:id="rId16"/>
    <p:sldId id="713" r:id="rId17"/>
    <p:sldId id="714" r:id="rId18"/>
    <p:sldId id="715" r:id="rId19"/>
    <p:sldId id="716" r:id="rId20"/>
    <p:sldId id="717" r:id="rId21"/>
    <p:sldId id="703" r:id="rId22"/>
    <p:sldId id="720" r:id="rId23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9999"/>
    <a:srgbClr val="F18B00"/>
    <a:srgbClr val="135295"/>
    <a:srgbClr val="2C4B80"/>
    <a:srgbClr val="CCFF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5678" autoAdjust="0"/>
  </p:normalViewPr>
  <p:slideViewPr>
    <p:cSldViewPr snapToGrid="0" showGuides="1">
      <p:cViewPr varScale="1">
        <p:scale>
          <a:sx n="145" d="100"/>
          <a:sy n="145" d="100"/>
        </p:scale>
        <p:origin x="834" y="108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6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54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总部端</a:t>
            </a:r>
            <a:r>
              <a:rPr lang="zh-CN" altLang="en-US" dirty="0" smtClean="0"/>
              <a:t>架构</a:t>
            </a:r>
            <a:r>
              <a:rPr lang="zh-CN" altLang="en-US" dirty="0"/>
              <a:t>优化 </a:t>
            </a:r>
            <a:r>
              <a:rPr lang="en-US" altLang="zh-CN" dirty="0"/>
              <a:t>MPOS</a:t>
            </a:r>
            <a:r>
              <a:rPr lang="zh-CN" altLang="en-US" dirty="0"/>
              <a:t>主流程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June,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服务调用 </a:t>
            </a:r>
            <a:r>
              <a:rPr lang="en-US" altLang="zh-CN" dirty="0" smtClean="0"/>
              <a:t>– order</a:t>
            </a:r>
            <a:endParaRPr lang="en-US" dirty="0"/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307671" y="1832888"/>
            <a:ext cx="2365884" cy="102623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307671" y="2859119"/>
            <a:ext cx="236588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96999" y="2298701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96999" y="3126962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673555" y="2721959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673555" y="1695728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order-pub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673555" y="3621638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notification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</a:t>
            </a:r>
          </a:p>
        </p:txBody>
      </p: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307671" y="2859119"/>
            <a:ext cx="2365884" cy="89967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17294" y="3401282"/>
            <a:ext cx="1483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save</a:t>
            </a:r>
            <a:r>
              <a:rPr lang="zh-CN" altLang="en-US" sz="800" b="1" dirty="0" smtClean="0"/>
              <a:t>走</a:t>
            </a:r>
            <a:r>
              <a:rPr lang="en-US" altLang="zh-CN" sz="800" b="1" dirty="0" err="1" smtClean="0"/>
              <a:t>redis</a:t>
            </a:r>
            <a:r>
              <a:rPr lang="zh-CN" altLang="en-US" sz="800" b="1" dirty="0" smtClean="0"/>
              <a:t>，多站缓存同步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117294" y="1901163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s</a:t>
            </a:r>
            <a:r>
              <a:rPr lang="en-US" altLang="zh-CN" sz="800" b="1" dirty="0" smtClean="0"/>
              <a:t>ave</a:t>
            </a:r>
            <a:r>
              <a:rPr lang="zh-CN" altLang="en-US" sz="800" b="1" dirty="0" smtClean="0"/>
              <a:t>、</a:t>
            </a:r>
            <a:r>
              <a:rPr lang="en-US" altLang="zh-CN" sz="800" b="1" dirty="0" smtClean="0"/>
              <a:t>sync</a:t>
            </a:r>
            <a:r>
              <a:rPr lang="zh-CN" altLang="en-US" sz="800" b="1" dirty="0" smtClean="0"/>
              <a:t>、</a:t>
            </a:r>
            <a:r>
              <a:rPr lang="en-US" altLang="zh-CN" sz="800" b="1" dirty="0" smtClean="0"/>
              <a:t>issue</a:t>
            </a:r>
            <a:r>
              <a:rPr lang="zh-CN" altLang="en-US" sz="800" b="1" dirty="0" smtClean="0"/>
              <a:t>走</a:t>
            </a:r>
            <a:r>
              <a:rPr lang="en-US" altLang="zh-CN" sz="800" b="1" dirty="0" err="1" smtClean="0"/>
              <a:t>mq</a:t>
            </a:r>
            <a:endParaRPr lang="zh-CN" altLang="en-US" sz="800" b="1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4117294" y="2659643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获取品牌、获取营业日</a:t>
            </a: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659265" y="2573021"/>
            <a:ext cx="0" cy="55394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37931" y="2435861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ORDER</a:t>
            </a:r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37931" y="2912667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984432" y="2522483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984432" y="2999289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7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服务调用 </a:t>
            </a:r>
            <a:r>
              <a:rPr lang="en-US" altLang="zh-CN" dirty="0" smtClean="0"/>
              <a:t>– order sub</a:t>
            </a:r>
            <a:endParaRPr lang="en-US" dirty="0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53535" y="1807138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96912" y="1807138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order-sub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</a:t>
            </a:r>
          </a:p>
        </p:txBody>
      </p: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>
            <a:off x="3320112" y="1944298"/>
            <a:ext cx="183342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14542" y="1699416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消费</a:t>
            </a:r>
            <a:r>
              <a:rPr lang="en-US" altLang="zh-CN" sz="800" b="1" dirty="0" err="1" smtClean="0"/>
              <a:t>mq</a:t>
            </a:r>
            <a:r>
              <a:rPr lang="zh-CN" altLang="en-US" sz="800" b="1" dirty="0" smtClean="0"/>
              <a:t>，推餐厅端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96912" y="4001572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order-sub-save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</a:t>
            </a:r>
          </a:p>
        </p:txBody>
      </p:sp>
      <p:cxnSp>
        <p:nvCxnSpPr>
          <p:cNvPr id="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3320112" y="4138732"/>
            <a:ext cx="183408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81969" y="4162248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消费</a:t>
            </a:r>
            <a:r>
              <a:rPr lang="en-US" altLang="zh-CN" sz="800" b="1" dirty="0" err="1"/>
              <a:t>mq</a:t>
            </a:r>
            <a:r>
              <a:rPr lang="zh-CN" altLang="en-US" sz="800" b="1" dirty="0"/>
              <a:t>，桌</a:t>
            </a:r>
            <a:r>
              <a:rPr lang="zh-CN" altLang="en-US" sz="800" b="1" dirty="0" smtClean="0"/>
              <a:t>位状态保存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54201" y="4001572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156174" y="4001572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6277401" y="4138732"/>
            <a:ext cx="87877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53535" y="3169703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>
            <a:off x="3320112" y="3306863"/>
            <a:ext cx="1833423" cy="8318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645957" y="3359817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消费</a:t>
            </a:r>
            <a:r>
              <a:rPr lang="en-US" altLang="zh-CN" sz="800" b="1" dirty="0" err="1"/>
              <a:t>mq</a:t>
            </a:r>
            <a:r>
              <a:rPr lang="zh-CN" altLang="en-US" sz="800" b="1" dirty="0"/>
              <a:t>，订单</a:t>
            </a:r>
            <a:r>
              <a:rPr lang="zh-CN" altLang="en-US" sz="800" b="1" dirty="0" smtClean="0"/>
              <a:t>保存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104630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MPOS</a:t>
            </a:r>
            <a:r>
              <a:rPr lang="zh-CN" altLang="en-US" dirty="0" smtClean="0"/>
              <a:t>主流程调用链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终端签到、配置同步</a:t>
            </a:r>
            <a:r>
              <a:rPr lang="zh-CN" altLang="en-US" dirty="0" smtClean="0">
                <a:solidFill>
                  <a:srgbClr val="FF0000"/>
                </a:solidFill>
              </a:rPr>
              <a:t>（已优化）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48295" y="122604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486641" y="1363209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6" idx="1"/>
            <a:endCxn id="3" idx="3"/>
          </p:cNvCxnSpPr>
          <p:nvPr/>
        </p:nvCxnSpPr>
        <p:spPr>
          <a:xfrm flipH="1">
            <a:off x="4472827" y="1363209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3882" y="123938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终端认证、会话密钥获取</a:t>
            </a:r>
            <a:endParaRPr lang="zh-CN" altLang="en-US" sz="1050" b="1" dirty="0" smtClean="0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315200" y="1803704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71715" y="1226049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device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6494915" y="1363209"/>
            <a:ext cx="820285" cy="577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315200" y="1226049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6" idx="1"/>
            <a:endCxn id="16" idx="3"/>
          </p:cNvCxnSpPr>
          <p:nvPr/>
        </p:nvCxnSpPr>
        <p:spPr>
          <a:xfrm flipH="1">
            <a:off x="6494915" y="1363209"/>
            <a:ext cx="82028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710132" y="111742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读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710132" y="162836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写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48295" y="250420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486641" y="2641369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3" idx="1"/>
            <a:endCxn id="36" idx="3"/>
          </p:cNvCxnSpPr>
          <p:nvPr/>
        </p:nvCxnSpPr>
        <p:spPr>
          <a:xfrm flipH="1">
            <a:off x="4472827" y="2641369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40863" y="364142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终端签到</a:t>
            </a:r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520670" y="3200835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71715" y="2504209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device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520670" y="3927409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71715" y="2944704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cxnSp>
        <p:nvCxnSpPr>
          <p:cNvPr id="5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9" idx="1"/>
            <a:endCxn id="36" idx="3"/>
          </p:cNvCxnSpPr>
          <p:nvPr/>
        </p:nvCxnSpPr>
        <p:spPr>
          <a:xfrm flipH="1" flipV="1">
            <a:off x="4472827" y="2641369"/>
            <a:ext cx="898888" cy="4404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48295" y="3619673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486641" y="3756833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48295" y="4644020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2486641" y="4781180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71715" y="3619673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cxnSp>
        <p:nvCxnSpPr>
          <p:cNvPr id="6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9" idx="1"/>
            <a:endCxn id="53" idx="3"/>
          </p:cNvCxnSpPr>
          <p:nvPr/>
        </p:nvCxnSpPr>
        <p:spPr>
          <a:xfrm flipH="1">
            <a:off x="4472827" y="3756833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71715" y="4644020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-server</a:t>
            </a:r>
          </a:p>
        </p:txBody>
      </p:sp>
      <p:cxnSp>
        <p:nvCxnSpPr>
          <p:cNvPr id="6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>
            <a:off x="4472827" y="4781180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右大括号 77"/>
          <p:cNvSpPr/>
          <p:nvPr/>
        </p:nvSpPr>
        <p:spPr>
          <a:xfrm>
            <a:off x="6761428" y="2608977"/>
            <a:ext cx="287258" cy="2172203"/>
          </a:xfrm>
          <a:prstGeom prst="righ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文本框 78"/>
          <p:cNvSpPr txBox="1"/>
          <p:nvPr/>
        </p:nvSpPr>
        <p:spPr>
          <a:xfrm>
            <a:off x="1410984" y="251441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营运配置同步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1410984" y="3577186"/>
            <a:ext cx="1396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菜单同步</a:t>
            </a:r>
            <a:endParaRPr lang="en-US" altLang="zh-CN" sz="1050" b="1" dirty="0" smtClean="0"/>
          </a:p>
          <a:p>
            <a:r>
              <a:rPr lang="zh-CN" altLang="en-US" sz="1050" b="1" dirty="0" smtClean="0"/>
              <a:t>布局、自定义按钮等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417142" y="465422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支付配置同步</a:t>
            </a:r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2" idx="1"/>
            <a:endCxn id="78" idx="1"/>
          </p:cNvCxnSpPr>
          <p:nvPr/>
        </p:nvCxnSpPr>
        <p:spPr>
          <a:xfrm flipH="1">
            <a:off x="7048686" y="3337995"/>
            <a:ext cx="471984" cy="3570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5" idx="1"/>
            <a:endCxn id="78" idx="1"/>
          </p:cNvCxnSpPr>
          <p:nvPr/>
        </p:nvCxnSpPr>
        <p:spPr>
          <a:xfrm flipH="1" flipV="1">
            <a:off x="7048686" y="3695079"/>
            <a:ext cx="471984" cy="3694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969340" y="319248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先查缓存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997390" y="4147868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未命中时查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4573457" y="238675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设备、软件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727346" y="292149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6836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MPOS</a:t>
            </a:r>
            <a:r>
              <a:rPr lang="zh-CN" altLang="en-US" dirty="0"/>
              <a:t>主流程调用链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键位文件同步、软件更新</a:t>
            </a:r>
            <a:endParaRPr 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488686" y="1109171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488686" y="1835745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74649" y="1429063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12995" y="1566223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898069" y="1429063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cxnSp>
        <p:nvCxnSpPr>
          <p:cNvPr id="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3999181" y="1566223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43496" y="147510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菜单</a:t>
            </a:r>
            <a:r>
              <a:rPr lang="zh-CN" altLang="en-US" sz="1050" b="1" dirty="0" smtClean="0"/>
              <a:t>键位同步</a:t>
            </a:r>
          </a:p>
        </p:txBody>
      </p: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016702" y="1246331"/>
            <a:ext cx="471984" cy="3570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016702" y="1603415"/>
            <a:ext cx="471984" cy="3694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37356" y="11008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先查缓存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65406" y="2056204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未命中时查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74649" y="1901557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文件存储上的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键位文件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3436915" y="1703383"/>
            <a:ext cx="0" cy="19817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956903" y="1809983"/>
            <a:ext cx="85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/>
              <a:t>从</a:t>
            </a:r>
            <a:r>
              <a:rPr lang="en-US" altLang="zh-CN" sz="800" b="1" dirty="0" err="1" smtClean="0"/>
              <a:t>redis</a:t>
            </a:r>
            <a:r>
              <a:rPr lang="en-US" altLang="zh-CN" sz="800" b="1" dirty="0" smtClean="0"/>
              <a:t> or </a:t>
            </a:r>
            <a:r>
              <a:rPr lang="en-US" altLang="zh-CN" sz="800" b="1" dirty="0" err="1" smtClean="0"/>
              <a:t>db</a:t>
            </a:r>
            <a:r>
              <a:rPr lang="zh-CN" altLang="en-US" sz="800" b="1" dirty="0" smtClean="0"/>
              <a:t>获取文件路径后，加载文件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43495" y="32063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软件更新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70082" y="320632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-service-center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008428" y="3343489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flipH="1">
            <a:off x="3994614" y="3343489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893502" y="3206329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device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484097" y="3209283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6016702" y="3343489"/>
            <a:ext cx="467395" cy="295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70082" y="3911753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文件存储上的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2008428" y="4063726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250742" y="3848282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http</a:t>
            </a:r>
            <a:endParaRPr lang="zh-CN" altLang="en-US" sz="800" b="1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2259359" y="3113421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 smtClean="0"/>
              <a:t>grpc</a:t>
            </a:r>
            <a:endParaRPr lang="zh-CN" altLang="en-US" sz="800" b="1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3281426" y="4511101"/>
            <a:ext cx="2501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当前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MPOS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查询软件版本信息还是走的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db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zh-CN" altLang="en-US" sz="800" b="1" dirty="0" smtClean="0">
                <a:solidFill>
                  <a:srgbClr val="FF0000"/>
                </a:solidFill>
              </a:rPr>
              <a:t>另外，文件存储后续考虑优化为微软云</a:t>
            </a:r>
          </a:p>
        </p:txBody>
      </p:sp>
    </p:spTree>
    <p:extLst>
      <p:ext uri="{BB962C8B-B14F-4D97-AF65-F5344CB8AC3E}">
        <p14:creationId xmlns:p14="http://schemas.microsoft.com/office/powerpoint/2010/main" val="332577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MPOS</a:t>
            </a:r>
            <a:r>
              <a:rPr lang="zh-CN" altLang="en-US" dirty="0"/>
              <a:t>主流程调用链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终端上报</a:t>
            </a:r>
            <a:r>
              <a:rPr lang="zh-CN" altLang="en-US" dirty="0">
                <a:solidFill>
                  <a:srgbClr val="FF0000"/>
                </a:solidFill>
              </a:rPr>
              <a:t>（已优化）</a:t>
            </a:r>
            <a:endParaRPr 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545730" y="1241380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684076" y="1378540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3670262" y="1378540"/>
            <a:ext cx="5633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44413" y="1261784"/>
            <a:ext cx="753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CMS</a:t>
            </a:r>
            <a:r>
              <a:rPr lang="zh-CN" altLang="en-US" sz="1050" b="1" dirty="0" smtClean="0"/>
              <a:t>上报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233650" y="1241380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20238" y="1241380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356850" y="1378540"/>
            <a:ext cx="5633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797060" y="996499"/>
            <a:ext cx="13708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/>
              <a:t>terminal_version_queue</a:t>
            </a:r>
            <a:endParaRPr lang="zh-CN" altLang="en-US" sz="800" b="1" dirty="0" smtClean="0"/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21570" y="1808055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H="1" flipV="1">
            <a:off x="6482504" y="1515700"/>
            <a:ext cx="666" cy="2923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500154" y="1241380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3" idx="1"/>
            <a:endCxn id="19" idx="3"/>
          </p:cNvCxnSpPr>
          <p:nvPr/>
        </p:nvCxnSpPr>
        <p:spPr>
          <a:xfrm flipH="1">
            <a:off x="7044770" y="1378540"/>
            <a:ext cx="455384" cy="56667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376976" y="996499"/>
            <a:ext cx="13708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/>
              <a:t>t_bas_terminal_version</a:t>
            </a:r>
            <a:endParaRPr lang="zh-CN" altLang="en-US" sz="800" b="1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44413" y="2992346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营运数据上报</a:t>
            </a:r>
            <a:endParaRPr lang="en-US" altLang="zh-CN" sz="1050" b="1" dirty="0" smtClean="0"/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545730" y="2999582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3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684076" y="3136742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flipH="1">
            <a:off x="3670262" y="3136742"/>
            <a:ext cx="5633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233650" y="2999582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20238" y="2999582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>
            <a:off x="5356850" y="3136742"/>
            <a:ext cx="5633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797060" y="2754701"/>
            <a:ext cx="1316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/>
              <a:t>counter_upload_queue</a:t>
            </a:r>
            <a:endParaRPr lang="zh-CN" altLang="en-US" sz="800" b="1" dirty="0" smtClean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21570" y="3566257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cxnSp>
        <p:nvCxnSpPr>
          <p:cNvPr id="3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0"/>
            <a:endCxn id="35" idx="2"/>
          </p:cNvCxnSpPr>
          <p:nvPr/>
        </p:nvCxnSpPr>
        <p:spPr>
          <a:xfrm flipH="1" flipV="1">
            <a:off x="6482504" y="3273902"/>
            <a:ext cx="666" cy="2923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500154" y="2999582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0" idx="1"/>
            <a:endCxn id="38" idx="3"/>
          </p:cNvCxnSpPr>
          <p:nvPr/>
        </p:nvCxnSpPr>
        <p:spPr>
          <a:xfrm flipH="1">
            <a:off x="7044770" y="3136742"/>
            <a:ext cx="455384" cy="56667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949429" y="3995875"/>
            <a:ext cx="4281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CONFIG_MONITORDATA_REPORT,	            //</a:t>
            </a:r>
            <a:r>
              <a:rPr lang="zh-CN" altLang="en-US" sz="800" b="1" dirty="0"/>
              <a:t>监控数据上报（含业务监控及硬件监控）</a:t>
            </a:r>
          </a:p>
          <a:p>
            <a:r>
              <a:rPr lang="en-US" altLang="zh-CN" sz="800" b="1" dirty="0"/>
              <a:t>OPERATION_FINGER_REPORT,	            //</a:t>
            </a:r>
            <a:r>
              <a:rPr lang="zh-CN" altLang="en-US" sz="800" b="1" dirty="0"/>
              <a:t>指纹上报</a:t>
            </a:r>
          </a:p>
          <a:p>
            <a:r>
              <a:rPr lang="en-US" altLang="zh-CN" sz="800" b="1" dirty="0" smtClean="0"/>
              <a:t>CONFIG_OPERATORSTATUS_REPORT,</a:t>
            </a:r>
            <a:r>
              <a:rPr lang="en-US" altLang="zh-CN" sz="800" b="1" dirty="0"/>
              <a:t> </a:t>
            </a:r>
            <a:r>
              <a:rPr lang="en-US" altLang="zh-CN" sz="800" b="1" dirty="0" smtClean="0"/>
              <a:t>       //</a:t>
            </a:r>
            <a:r>
              <a:rPr lang="zh-CN" altLang="en-US" sz="800" b="1" dirty="0"/>
              <a:t>操作员状态上报</a:t>
            </a:r>
          </a:p>
          <a:p>
            <a:r>
              <a:rPr lang="en-US" altLang="zh-CN" sz="800" b="1" dirty="0"/>
              <a:t>CONFIG_DEVICEINFO_REPORT,	            //</a:t>
            </a:r>
            <a:r>
              <a:rPr lang="zh-CN" altLang="en-US" sz="800" b="1" dirty="0"/>
              <a:t>设备营业状态上报</a:t>
            </a:r>
          </a:p>
          <a:p>
            <a:r>
              <a:rPr lang="en-US" altLang="zh-CN" sz="800" b="1" dirty="0"/>
              <a:t>OPERATION_CASHERSTATE_REPORT;        </a:t>
            </a:r>
            <a:r>
              <a:rPr lang="en-US" altLang="zh-CN" sz="800" b="1" dirty="0" smtClean="0"/>
              <a:t>//</a:t>
            </a:r>
            <a:r>
              <a:rPr lang="zh-CN" altLang="en-US" sz="800" b="1" dirty="0"/>
              <a:t>开关收银员状态上报</a:t>
            </a:r>
            <a:endParaRPr lang="zh-CN" alt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183666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MPOS</a:t>
            </a:r>
            <a:r>
              <a:rPr lang="zh-CN" altLang="en-US" dirty="0" smtClean="0"/>
              <a:t>主</a:t>
            </a:r>
            <a:r>
              <a:rPr lang="zh-CN" altLang="en-US" dirty="0"/>
              <a:t>流程调用</a:t>
            </a:r>
            <a:r>
              <a:rPr lang="zh-CN" altLang="en-US" dirty="0" smtClean="0"/>
              <a:t>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会员、用券、支付</a:t>
            </a:r>
            <a:endParaRPr 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48295" y="122604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coupon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-service-center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486641" y="1363209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>
            <a:off x="4472827" y="1363209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3882" y="123938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会员登录</a:t>
            </a: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71715" y="1226049"/>
            <a:ext cx="1124532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coupon center</a:t>
            </a: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48295" y="2078024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coupon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486641" y="2215184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8" idx="1"/>
            <a:endCxn id="22" idx="3"/>
          </p:cNvCxnSpPr>
          <p:nvPr/>
        </p:nvCxnSpPr>
        <p:spPr>
          <a:xfrm flipH="1">
            <a:off x="4472827" y="2215184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83882" y="209135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用券</a:t>
            </a: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71715" y="2078024"/>
            <a:ext cx="1124532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coupon center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48295" y="3034766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pay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3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486641" y="3171926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472827" y="3171926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83882" y="304810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支付</a:t>
            </a:r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71715" y="2717736"/>
            <a:ext cx="1124532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虚拟卡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76919" y="3044243"/>
            <a:ext cx="1124532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支付宝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71715" y="3370750"/>
            <a:ext cx="1124532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VPAY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48295" y="4080286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486641" y="4217446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83882" y="409362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促销计算</a:t>
            </a:r>
          </a:p>
        </p:txBody>
      </p:sp>
    </p:spTree>
    <p:extLst>
      <p:ext uri="{BB962C8B-B14F-4D97-AF65-F5344CB8AC3E}">
        <p14:creationId xmlns:p14="http://schemas.microsoft.com/office/powerpoint/2010/main" val="188239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MPOS</a:t>
            </a:r>
            <a:r>
              <a:rPr lang="zh-CN" altLang="en-US" dirty="0" smtClean="0"/>
              <a:t>主</a:t>
            </a:r>
            <a:r>
              <a:rPr lang="zh-CN" altLang="en-US" dirty="0"/>
              <a:t>流程调用链 </a:t>
            </a:r>
            <a:r>
              <a:rPr lang="en-US" altLang="zh-CN" dirty="0"/>
              <a:t>– </a:t>
            </a:r>
            <a:r>
              <a:rPr lang="zh-CN" altLang="en-US" dirty="0"/>
              <a:t>取餐</a:t>
            </a:r>
            <a:r>
              <a:rPr lang="zh-CN" altLang="en-US" dirty="0" smtClean="0"/>
              <a:t>码、取单锁单</a:t>
            </a:r>
            <a:endParaRPr 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48295" y="159710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486641" y="1734267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4472827" y="1734267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3882" y="1610442"/>
            <a:ext cx="1164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开单 取餐码获取</a:t>
            </a: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313868" y="1597107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71715" y="1597107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6494915" y="1734267"/>
            <a:ext cx="81895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10132" y="148847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83882" y="2531129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取</a:t>
            </a:r>
            <a:r>
              <a:rPr lang="zh-CN" altLang="en-US" sz="1050" b="1" dirty="0" smtClean="0"/>
              <a:t>单、锁单、</a:t>
            </a:r>
            <a:endParaRPr lang="en-US" altLang="zh-CN" sz="1050" b="1" dirty="0" smtClean="0"/>
          </a:p>
          <a:p>
            <a:r>
              <a:rPr lang="zh-CN" altLang="en-US" sz="1050" b="1" dirty="0" smtClean="0"/>
              <a:t>强制解锁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48295" y="367095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-service-center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486641" y="3808117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1"/>
            <a:endCxn id="36" idx="3"/>
          </p:cNvCxnSpPr>
          <p:nvPr/>
        </p:nvCxnSpPr>
        <p:spPr>
          <a:xfrm flipH="1">
            <a:off x="4472827" y="3808117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83882" y="364232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查询锁单</a:t>
            </a: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71715" y="3670957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-service-server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4" idx="1"/>
            <a:endCxn id="41" idx="3"/>
          </p:cNvCxnSpPr>
          <p:nvPr/>
        </p:nvCxnSpPr>
        <p:spPr>
          <a:xfrm flipH="1">
            <a:off x="6494915" y="3804208"/>
            <a:ext cx="818953" cy="390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710132" y="356232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读</a:t>
            </a: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313868" y="3667048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74279" y="260411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cxnSp>
        <p:nvCxnSpPr>
          <p:cNvPr id="5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2512625" y="2741277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5" idx="1"/>
            <a:endCxn id="52" idx="3"/>
          </p:cNvCxnSpPr>
          <p:nvPr/>
        </p:nvCxnSpPr>
        <p:spPr>
          <a:xfrm flipH="1">
            <a:off x="4498811" y="2741277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60465" y="2604117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313868" y="2601718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ORDER</a:t>
            </a:r>
          </a:p>
        </p:txBody>
      </p: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6" idx="1"/>
            <a:endCxn id="55" idx="3"/>
          </p:cNvCxnSpPr>
          <p:nvPr/>
        </p:nvCxnSpPr>
        <p:spPr>
          <a:xfrm flipH="1">
            <a:off x="6484997" y="2738878"/>
            <a:ext cx="828871" cy="239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696146" y="250963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入库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484997" y="251337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向餐厅同步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43452" y="4460376"/>
            <a:ext cx="3429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订单锁暂未放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redis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缓存，其取单、锁单等考虑最终保底，仍考虑走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db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zh-CN" altLang="en-US" sz="800" b="1" dirty="0" smtClean="0">
                <a:solidFill>
                  <a:srgbClr val="FF0000"/>
                </a:solidFill>
              </a:rPr>
              <a:t>因此，若总部端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db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挂掉，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MPOS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无法取单改单。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6899432" y="2934358"/>
            <a:ext cx="2218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主要介绍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save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相关，另外还有 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sync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暂不展开</a:t>
            </a:r>
          </a:p>
        </p:txBody>
      </p:sp>
    </p:spTree>
    <p:extLst>
      <p:ext uri="{BB962C8B-B14F-4D97-AF65-F5344CB8AC3E}">
        <p14:creationId xmlns:p14="http://schemas.microsoft.com/office/powerpoint/2010/main" val="113905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MPOS</a:t>
            </a:r>
            <a:r>
              <a:rPr lang="zh-CN" altLang="en-US" dirty="0" smtClean="0"/>
              <a:t>主</a:t>
            </a:r>
            <a:r>
              <a:rPr lang="zh-CN" altLang="en-US" dirty="0"/>
              <a:t>流程调用链 </a:t>
            </a:r>
            <a:r>
              <a:rPr lang="en-US" altLang="zh-CN" dirty="0"/>
              <a:t>– </a:t>
            </a:r>
            <a:r>
              <a:rPr lang="zh-CN" altLang="en-US" dirty="0" smtClean="0"/>
              <a:t>提交订单、桌位状态更新</a:t>
            </a:r>
            <a:r>
              <a:rPr lang="zh-CN" altLang="en-US" dirty="0" smtClean="0">
                <a:solidFill>
                  <a:srgbClr val="FF0000"/>
                </a:solidFill>
              </a:rPr>
              <a:t>（已优化）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1725" y="2175323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提交订单</a:t>
            </a:r>
            <a:endParaRPr lang="en-US" altLang="zh-CN" sz="1050" b="1" dirty="0" smtClean="0"/>
          </a:p>
          <a:p>
            <a:r>
              <a:rPr lang="zh-CN" altLang="en-US" sz="1050" b="1" dirty="0"/>
              <a:t>桌</a:t>
            </a:r>
            <a:r>
              <a:rPr lang="zh-CN" altLang="en-US" sz="1050" b="1" dirty="0" smtClean="0"/>
              <a:t>位状态变更</a:t>
            </a: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085290" y="2781420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cxnSp>
        <p:nvCxnSpPr>
          <p:cNvPr id="5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223636" y="2918580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5" idx="1"/>
            <a:endCxn id="52" idx="3"/>
          </p:cNvCxnSpPr>
          <p:nvPr/>
        </p:nvCxnSpPr>
        <p:spPr>
          <a:xfrm flipH="1">
            <a:off x="2209822" y="1943336"/>
            <a:ext cx="2913662" cy="9752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23484" y="1806176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987592" y="1806176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6" idx="1"/>
            <a:endCxn id="55" idx="3"/>
          </p:cNvCxnSpPr>
          <p:nvPr/>
        </p:nvCxnSpPr>
        <p:spPr>
          <a:xfrm flipH="1">
            <a:off x="6248016" y="1943336"/>
            <a:ext cx="73957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51269" y="2103639"/>
            <a:ext cx="1459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订单、锁单、解锁  </a:t>
            </a:r>
            <a:r>
              <a:rPr lang="en-US" altLang="zh-CN" sz="800" b="1" dirty="0" smtClean="0"/>
              <a:t>Save 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  <p:sp>
        <p:nvSpPr>
          <p:cNvPr id="59" name="文本框 58"/>
          <p:cNvSpPr txBox="1"/>
          <p:nvPr/>
        </p:nvSpPr>
        <p:spPr>
          <a:xfrm>
            <a:off x="6248016" y="171543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向餐厅同步</a:t>
            </a:r>
          </a:p>
        </p:txBody>
      </p:sp>
      <p:sp>
        <p:nvSpPr>
          <p:cNvPr id="6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22557" y="2909896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4" idx="1"/>
            <a:endCxn id="52" idx="3"/>
          </p:cNvCxnSpPr>
          <p:nvPr/>
        </p:nvCxnSpPr>
        <p:spPr>
          <a:xfrm flipH="1" flipV="1">
            <a:off x="2209822" y="2918580"/>
            <a:ext cx="1394466" cy="12371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23889" y="3514109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order-sub-save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</a:t>
            </a:r>
          </a:p>
        </p:txBody>
      </p:sp>
      <p:cxnSp>
        <p:nvCxnSpPr>
          <p:cNvPr id="7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5" idx="1"/>
            <a:endCxn id="72" idx="3"/>
          </p:cNvCxnSpPr>
          <p:nvPr/>
        </p:nvCxnSpPr>
        <p:spPr>
          <a:xfrm flipH="1">
            <a:off x="6247089" y="3651269"/>
            <a:ext cx="38939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596829" y="321716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消费</a:t>
            </a:r>
            <a:r>
              <a:rPr lang="en-US" altLang="zh-CN" sz="800" b="1" dirty="0" err="1"/>
              <a:t>mq</a:t>
            </a:r>
            <a:r>
              <a:rPr lang="zh-CN" altLang="en-US" sz="800" b="1" dirty="0" smtClean="0"/>
              <a:t>，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桌位状态保存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636483" y="3514109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7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891542" y="3514109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flipH="1">
            <a:off x="7759683" y="3651269"/>
            <a:ext cx="13185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2481500" y="1326615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桌位状态保存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  <p:sp>
        <p:nvSpPr>
          <p:cNvPr id="7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04288" y="1106442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8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22557" y="1106442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0" idx="1"/>
            <a:endCxn id="79" idx="3"/>
          </p:cNvCxnSpPr>
          <p:nvPr/>
        </p:nvCxnSpPr>
        <p:spPr>
          <a:xfrm flipH="1">
            <a:off x="4727488" y="1243602"/>
            <a:ext cx="39506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2" idx="0"/>
            <a:endCxn id="61" idx="2"/>
          </p:cNvCxnSpPr>
          <p:nvPr/>
        </p:nvCxnSpPr>
        <p:spPr>
          <a:xfrm flipH="1" flipV="1">
            <a:off x="5684823" y="3184216"/>
            <a:ext cx="666" cy="3298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5" idx="3"/>
            <a:endCxn id="72" idx="3"/>
          </p:cNvCxnSpPr>
          <p:nvPr/>
        </p:nvCxnSpPr>
        <p:spPr>
          <a:xfrm flipH="1">
            <a:off x="6247089" y="1943336"/>
            <a:ext cx="927" cy="1707933"/>
          </a:xfrm>
          <a:prstGeom prst="curvedConnector3">
            <a:avLst>
              <a:gd name="adj1" fmla="val -24660194"/>
            </a:avLst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9" idx="1"/>
            <a:endCxn id="52" idx="3"/>
          </p:cNvCxnSpPr>
          <p:nvPr/>
        </p:nvCxnSpPr>
        <p:spPr>
          <a:xfrm flipH="1">
            <a:off x="2209822" y="1243602"/>
            <a:ext cx="1394466" cy="167497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085290" y="3756664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10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04288" y="2905132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order-pub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10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04288" y="4522463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notification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</a:t>
            </a:r>
          </a:p>
        </p:txBody>
      </p:sp>
      <p:cxnSp>
        <p:nvCxnSpPr>
          <p:cNvPr id="11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1" idx="1"/>
            <a:endCxn id="104" idx="3"/>
          </p:cNvCxnSpPr>
          <p:nvPr/>
        </p:nvCxnSpPr>
        <p:spPr>
          <a:xfrm flipH="1" flipV="1">
            <a:off x="4727488" y="3042292"/>
            <a:ext cx="395069" cy="476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2787094" y="270373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订单、锁单、解锁  </a:t>
            </a:r>
            <a:r>
              <a:rPr lang="en-US" altLang="zh-CN" sz="800" b="1" dirty="0" smtClean="0"/>
              <a:t>Save </a:t>
            </a:r>
            <a:r>
              <a:rPr lang="en-US" altLang="zh-CN" sz="800" b="1" dirty="0" err="1" smtClean="0"/>
              <a:t>mq</a:t>
            </a:r>
            <a:endParaRPr lang="en-US" altLang="zh-CN" sz="800" b="1" dirty="0" smtClean="0"/>
          </a:p>
          <a:p>
            <a:r>
              <a:rPr lang="zh-CN" altLang="en-US" sz="800" b="1" dirty="0"/>
              <a:t>一般不</a:t>
            </a:r>
            <a:r>
              <a:rPr lang="zh-CN" altLang="en-US" sz="800" b="1" dirty="0" smtClean="0"/>
              <a:t>开启</a:t>
            </a:r>
            <a:endParaRPr lang="zh-CN" altLang="en-US" sz="800" b="1" dirty="0"/>
          </a:p>
        </p:txBody>
      </p:sp>
      <p:cxnSp>
        <p:nvCxnSpPr>
          <p:cNvPr id="13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3" idx="0"/>
            <a:endCxn id="52" idx="2"/>
          </p:cNvCxnSpPr>
          <p:nvPr/>
        </p:nvCxnSpPr>
        <p:spPr>
          <a:xfrm flipV="1">
            <a:off x="1646890" y="3055740"/>
            <a:ext cx="666" cy="70092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1138038" y="3271771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获取营业日（必要）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获取品牌（非必要）</a:t>
            </a:r>
          </a:p>
        </p:txBody>
      </p:sp>
      <p:sp>
        <p:nvSpPr>
          <p:cNvPr id="13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22557" y="4114652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35" idx="1"/>
            <a:endCxn id="52" idx="3"/>
          </p:cNvCxnSpPr>
          <p:nvPr/>
        </p:nvCxnSpPr>
        <p:spPr>
          <a:xfrm flipH="1" flipV="1">
            <a:off x="2209822" y="2918580"/>
            <a:ext cx="2912735" cy="133323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3250310" y="3587250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Save </a:t>
            </a:r>
            <a:r>
              <a:rPr lang="en-US" altLang="zh-CN" sz="800" b="1" dirty="0" err="1" smtClean="0"/>
              <a:t>redis</a:t>
            </a:r>
            <a:r>
              <a:rPr lang="zh-CN" altLang="en-US" sz="800" b="1" dirty="0" smtClean="0"/>
              <a:t>，查询缓存</a:t>
            </a:r>
          </a:p>
        </p:txBody>
      </p:sp>
      <p:cxnSp>
        <p:nvCxnSpPr>
          <p:cNvPr id="14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5" idx="1"/>
            <a:endCxn id="52" idx="3"/>
          </p:cNvCxnSpPr>
          <p:nvPr/>
        </p:nvCxnSpPr>
        <p:spPr>
          <a:xfrm flipH="1" flipV="1">
            <a:off x="2209822" y="2918580"/>
            <a:ext cx="1394466" cy="17410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2446094" y="4197945"/>
            <a:ext cx="2281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Save shift </a:t>
            </a:r>
            <a:r>
              <a:rPr lang="en-US" altLang="zh-CN" sz="800" b="1" dirty="0" err="1" smtClean="0"/>
              <a:t>redis</a:t>
            </a:r>
            <a:r>
              <a:rPr lang="zh-CN" altLang="en-US" sz="800" b="1" dirty="0" smtClean="0"/>
              <a:t>，查询缓存时，多站缓存同步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6432488" y="2621001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消费</a:t>
            </a:r>
            <a:r>
              <a:rPr lang="en-US" altLang="zh-CN" sz="800" b="1" dirty="0" err="1"/>
              <a:t>mq</a:t>
            </a:r>
            <a:r>
              <a:rPr lang="zh-CN" altLang="en-US" sz="800" b="1" dirty="0" smtClean="0"/>
              <a:t>，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订单、锁单、解锁  </a:t>
            </a:r>
            <a:r>
              <a:rPr lang="en-US" altLang="zh-CN" sz="800" b="1" dirty="0" smtClean="0"/>
              <a:t>Save 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  <p:sp>
        <p:nvSpPr>
          <p:cNvPr id="146" name="文本框 145"/>
          <p:cNvSpPr txBox="1"/>
          <p:nvPr/>
        </p:nvSpPr>
        <p:spPr>
          <a:xfrm>
            <a:off x="5684823" y="323008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异步消费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5766473" y="4595118"/>
            <a:ext cx="2585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主要介绍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save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相关，另外还有 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sync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issue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暂不展开</a:t>
            </a:r>
          </a:p>
        </p:txBody>
      </p:sp>
    </p:spTree>
    <p:extLst>
      <p:ext uri="{BB962C8B-B14F-4D97-AF65-F5344CB8AC3E}">
        <p14:creationId xmlns:p14="http://schemas.microsoft.com/office/powerpoint/2010/main" val="34832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MPOS</a:t>
            </a:r>
            <a:r>
              <a:rPr lang="zh-CN" altLang="en-US" dirty="0" smtClean="0"/>
              <a:t>主</a:t>
            </a:r>
            <a:r>
              <a:rPr lang="zh-CN" altLang="en-US" dirty="0"/>
              <a:t>流程调用链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订单查询、桌位状态查询、桌位关联未结单数查询</a:t>
            </a:r>
            <a:r>
              <a:rPr lang="zh-CN" altLang="en-US" dirty="0">
                <a:solidFill>
                  <a:srgbClr val="FF0000"/>
                </a:solidFill>
              </a:rPr>
              <a:t>（已优化）</a:t>
            </a:r>
            <a:endParaRPr lang="en-US" dirty="0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54915" y="1596616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2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1993261" y="1733776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flipH="1">
            <a:off x="3979447" y="1733776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53598" y="161702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订单查询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878335" y="1596616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-service-server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 flipV="1">
            <a:off x="6001535" y="1733776"/>
            <a:ext cx="851487" cy="775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048007" y="1476761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Query </a:t>
            </a:r>
            <a:r>
              <a:rPr lang="en-US" altLang="zh-CN" sz="800" b="1" dirty="0" err="1" smtClean="0"/>
              <a:t>redis</a:t>
            </a:r>
            <a:endParaRPr lang="zh-CN" altLang="en-US" sz="800" b="1" dirty="0" smtClean="0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853022" y="2002188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853022" y="1604367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ORDER</a:t>
            </a:r>
          </a:p>
        </p:txBody>
      </p:sp>
      <p:cxnSp>
        <p:nvCxnSpPr>
          <p:cNvPr id="4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 flipV="1">
            <a:off x="6001535" y="1733776"/>
            <a:ext cx="851487" cy="40557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102506" y="1992484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Query 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437374" y="411660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575720" y="4253769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8" idx="1"/>
            <a:endCxn id="46" idx="3"/>
          </p:cNvCxnSpPr>
          <p:nvPr/>
        </p:nvCxnSpPr>
        <p:spPr>
          <a:xfrm flipH="1">
            <a:off x="3561906" y="4253769"/>
            <a:ext cx="6732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36057" y="4137013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桌位关联查询</a:t>
            </a:r>
            <a:endParaRPr lang="en-US" altLang="zh-CN" sz="1050" b="1" dirty="0" smtClean="0"/>
          </a:p>
          <a:p>
            <a:r>
              <a:rPr lang="zh-CN" altLang="en-US" sz="1050" b="1" dirty="0" smtClean="0"/>
              <a:t>未结订单数</a:t>
            </a: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14624" y="4115436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-service-server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5" idx="1"/>
            <a:endCxn id="51" idx="3"/>
          </p:cNvCxnSpPr>
          <p:nvPr/>
        </p:nvCxnSpPr>
        <p:spPr>
          <a:xfrm flipH="1" flipV="1">
            <a:off x="7037824" y="4252596"/>
            <a:ext cx="851487" cy="11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084296" y="3989003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Query </a:t>
            </a:r>
            <a:r>
              <a:rPr lang="en-US" altLang="zh-CN" sz="800" b="1" dirty="0" err="1" smtClean="0"/>
              <a:t>redis</a:t>
            </a:r>
            <a:endParaRPr lang="zh-CN" altLang="en-US" sz="800" b="1" dirty="0" smtClean="0"/>
          </a:p>
        </p:txBody>
      </p:sp>
      <p:sp>
        <p:nvSpPr>
          <p:cNvPr id="5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889311" y="4514430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889311" y="4116609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ORDER</a:t>
            </a:r>
          </a:p>
        </p:txBody>
      </p:sp>
      <p:cxnSp>
        <p:nvCxnSpPr>
          <p:cNvPr id="5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1"/>
            <a:endCxn id="51" idx="3"/>
          </p:cNvCxnSpPr>
          <p:nvPr/>
        </p:nvCxnSpPr>
        <p:spPr>
          <a:xfrm flipH="1" flipV="1">
            <a:off x="7037824" y="4252596"/>
            <a:ext cx="851487" cy="39899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138795" y="450472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Query 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  <p:sp>
        <p:nvSpPr>
          <p:cNvPr id="5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235146" y="4116609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cxnSp>
        <p:nvCxnSpPr>
          <p:cNvPr id="6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1" idx="1"/>
            <a:endCxn id="58" idx="3"/>
          </p:cNvCxnSpPr>
          <p:nvPr/>
        </p:nvCxnSpPr>
        <p:spPr>
          <a:xfrm flipH="1">
            <a:off x="5358346" y="4252596"/>
            <a:ext cx="556278" cy="11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437374" y="282690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6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1575720" y="2964069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8" idx="1"/>
            <a:endCxn id="66" idx="3"/>
          </p:cNvCxnSpPr>
          <p:nvPr/>
        </p:nvCxnSpPr>
        <p:spPr>
          <a:xfrm flipH="1">
            <a:off x="3561906" y="2964069"/>
            <a:ext cx="6732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36057" y="284731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桌位状态查询</a:t>
            </a:r>
          </a:p>
        </p:txBody>
      </p:sp>
      <p:sp>
        <p:nvSpPr>
          <p:cNvPr id="7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14624" y="2825736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-service-server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5" idx="1"/>
            <a:endCxn id="71" idx="3"/>
          </p:cNvCxnSpPr>
          <p:nvPr/>
        </p:nvCxnSpPr>
        <p:spPr>
          <a:xfrm flipH="1" flipV="1">
            <a:off x="7037824" y="2962896"/>
            <a:ext cx="851487" cy="11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289466" y="2605424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Query </a:t>
            </a:r>
            <a:r>
              <a:rPr lang="en-US" altLang="zh-CN" sz="800" b="1" dirty="0" err="1" smtClean="0"/>
              <a:t>redis</a:t>
            </a:r>
            <a:endParaRPr lang="zh-CN" altLang="en-US" sz="800" b="1" dirty="0" smtClean="0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889311" y="2826909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ORDER</a:t>
            </a:r>
          </a:p>
        </p:txBody>
      </p:sp>
      <p:sp>
        <p:nvSpPr>
          <p:cNvPr id="7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235146" y="2826909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cxnSp>
        <p:nvCxnSpPr>
          <p:cNvPr id="7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1" idx="1"/>
            <a:endCxn id="78" idx="3"/>
          </p:cNvCxnSpPr>
          <p:nvPr/>
        </p:nvCxnSpPr>
        <p:spPr>
          <a:xfrm flipH="1">
            <a:off x="5358346" y="2962896"/>
            <a:ext cx="556278" cy="11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13292" y="3351567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1" idx="1"/>
            <a:endCxn id="78" idx="3"/>
          </p:cNvCxnSpPr>
          <p:nvPr/>
        </p:nvCxnSpPr>
        <p:spPr>
          <a:xfrm flipH="1" flipV="1">
            <a:off x="5358346" y="2964069"/>
            <a:ext cx="554946" cy="52465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174885" y="3225555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Query 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24444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MPOS</a:t>
            </a:r>
            <a:r>
              <a:rPr lang="zh-CN" altLang="en-US" dirty="0" smtClean="0"/>
              <a:t>主</a:t>
            </a:r>
            <a:r>
              <a:rPr lang="zh-CN" altLang="en-US" dirty="0"/>
              <a:t>流程调用链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进单打印查询、进单打印确认</a:t>
            </a:r>
            <a:r>
              <a:rPr lang="zh-CN" altLang="en-US" dirty="0">
                <a:solidFill>
                  <a:srgbClr val="FF0000"/>
                </a:solidFill>
              </a:rPr>
              <a:t>（已优化）</a:t>
            </a:r>
            <a:endParaRPr lang="en-US" dirty="0"/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28602" y="1215068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966948" y="1352228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flipH="1">
            <a:off x="3953134" y="1352228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70448" y="33030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异步消费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27285" y="123547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进</a:t>
            </a:r>
            <a:r>
              <a:rPr lang="zh-CN" altLang="en-US" sz="1050" b="1" dirty="0" smtClean="0"/>
              <a:t>单打印查询</a:t>
            </a: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852022" y="1215068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-service-server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8" idx="1"/>
            <a:endCxn id="24" idx="3"/>
          </p:cNvCxnSpPr>
          <p:nvPr/>
        </p:nvCxnSpPr>
        <p:spPr>
          <a:xfrm flipH="1" flipV="1">
            <a:off x="5975222" y="1352228"/>
            <a:ext cx="851487" cy="775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21694" y="1095213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Query </a:t>
            </a:r>
            <a:r>
              <a:rPr lang="en-US" altLang="zh-CN" sz="800" b="1" dirty="0" err="1" smtClean="0"/>
              <a:t>redis</a:t>
            </a:r>
            <a:endParaRPr lang="zh-CN" altLang="en-US" sz="800" b="1" dirty="0" smtClean="0"/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826709" y="1620640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826709" y="1222819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ORDER</a:t>
            </a:r>
          </a:p>
        </p:txBody>
      </p:sp>
      <p:cxnSp>
        <p:nvCxnSpPr>
          <p:cNvPr id="2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 flipV="1">
            <a:off x="5975222" y="1352228"/>
            <a:ext cx="851487" cy="40557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76193" y="161093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Query 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394507" y="2960966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3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32853" y="3098126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flipH="1">
            <a:off x="2519039" y="3098126"/>
            <a:ext cx="8988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7390" y="259637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进</a:t>
            </a:r>
            <a:r>
              <a:rPr lang="zh-CN" altLang="en-US" sz="1050" b="1" dirty="0" smtClean="0"/>
              <a:t>单打印确认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417927" y="2960966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-service-server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089846" y="2275071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4" idx="1"/>
            <a:endCxn id="36" idx="3"/>
          </p:cNvCxnSpPr>
          <p:nvPr/>
        </p:nvCxnSpPr>
        <p:spPr>
          <a:xfrm flipH="1">
            <a:off x="4541127" y="2412231"/>
            <a:ext cx="2548719" cy="6858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089846" y="3029546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091178" y="3547381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order-sub-save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</a:t>
            </a:r>
          </a:p>
        </p:txBody>
      </p:sp>
      <p:sp>
        <p:nvSpPr>
          <p:cNvPr id="7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604887" y="3029546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order-pub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8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108848" y="4706654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notification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</a:t>
            </a:r>
          </a:p>
        </p:txBody>
      </p:sp>
      <p:sp>
        <p:nvSpPr>
          <p:cNvPr id="8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089846" y="4127017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ORDER</a:t>
            </a:r>
          </a:p>
        </p:txBody>
      </p:sp>
      <p:cxnSp>
        <p:nvCxnSpPr>
          <p:cNvPr id="8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1" idx="1"/>
            <a:endCxn id="36" idx="3"/>
          </p:cNvCxnSpPr>
          <p:nvPr/>
        </p:nvCxnSpPr>
        <p:spPr>
          <a:xfrm flipH="1" flipV="1">
            <a:off x="4541127" y="3098126"/>
            <a:ext cx="2548719" cy="116605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0" idx="1"/>
            <a:endCxn id="36" idx="3"/>
          </p:cNvCxnSpPr>
          <p:nvPr/>
        </p:nvCxnSpPr>
        <p:spPr>
          <a:xfrm flipH="1" flipV="1">
            <a:off x="4541127" y="3098126"/>
            <a:ext cx="2567721" cy="17456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9" idx="1"/>
            <a:endCxn id="36" idx="3"/>
          </p:cNvCxnSpPr>
          <p:nvPr/>
        </p:nvCxnSpPr>
        <p:spPr>
          <a:xfrm flipH="1" flipV="1">
            <a:off x="4541127" y="3098126"/>
            <a:ext cx="1063760" cy="6858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7" idx="1"/>
            <a:endCxn id="79" idx="3"/>
          </p:cNvCxnSpPr>
          <p:nvPr/>
        </p:nvCxnSpPr>
        <p:spPr>
          <a:xfrm flipH="1">
            <a:off x="6728087" y="3166706"/>
            <a:ext cx="36175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8" idx="0"/>
            <a:endCxn id="77" idx="2"/>
          </p:cNvCxnSpPr>
          <p:nvPr/>
        </p:nvCxnSpPr>
        <p:spPr>
          <a:xfrm flipH="1" flipV="1">
            <a:off x="7652112" y="3303866"/>
            <a:ext cx="666" cy="24351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4" idx="3"/>
            <a:endCxn id="78" idx="3"/>
          </p:cNvCxnSpPr>
          <p:nvPr/>
        </p:nvCxnSpPr>
        <p:spPr>
          <a:xfrm>
            <a:off x="8214378" y="2412231"/>
            <a:ext cx="12700" cy="1272310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5645530" y="2505445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Save 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  <p:sp>
        <p:nvSpPr>
          <p:cNvPr id="103" name="文本框 102"/>
          <p:cNvSpPr txBox="1"/>
          <p:nvPr/>
        </p:nvSpPr>
        <p:spPr>
          <a:xfrm>
            <a:off x="4944574" y="2958012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Save </a:t>
            </a:r>
            <a:r>
              <a:rPr lang="en-US" altLang="zh-CN" sz="800" b="1" dirty="0" err="1" smtClean="0"/>
              <a:t>mq</a:t>
            </a:r>
            <a:endParaRPr lang="zh-CN" altLang="en-US" sz="800" b="1" dirty="0" smtClean="0"/>
          </a:p>
        </p:txBody>
      </p:sp>
      <p:sp>
        <p:nvSpPr>
          <p:cNvPr id="104" name="文本框 103"/>
          <p:cNvSpPr txBox="1"/>
          <p:nvPr/>
        </p:nvSpPr>
        <p:spPr>
          <a:xfrm>
            <a:off x="5765892" y="3542440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Save </a:t>
            </a:r>
            <a:r>
              <a:rPr lang="en-US" altLang="zh-CN" sz="800" b="1" dirty="0" err="1" smtClean="0"/>
              <a:t>redis</a:t>
            </a:r>
            <a:endParaRPr lang="zh-CN" altLang="en-US" sz="800" b="1" dirty="0" smtClean="0"/>
          </a:p>
        </p:txBody>
      </p:sp>
      <p:sp>
        <p:nvSpPr>
          <p:cNvPr id="105" name="文本框 104"/>
          <p:cNvSpPr txBox="1"/>
          <p:nvPr/>
        </p:nvSpPr>
        <p:spPr>
          <a:xfrm>
            <a:off x="5510323" y="4286056"/>
            <a:ext cx="1316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Save shift</a:t>
            </a:r>
            <a:r>
              <a:rPr lang="zh-CN" altLang="en-US" sz="800" b="1" dirty="0"/>
              <a:t> </a:t>
            </a:r>
            <a:r>
              <a:rPr lang="zh-CN" altLang="en-US" sz="800" b="1" dirty="0" smtClean="0"/>
              <a:t>多站缓存同步</a:t>
            </a:r>
          </a:p>
        </p:txBody>
      </p:sp>
    </p:spTree>
    <p:extLst>
      <p:ext uri="{BB962C8B-B14F-4D97-AF65-F5344CB8AC3E}">
        <p14:creationId xmlns:p14="http://schemas.microsoft.com/office/powerpoint/2010/main" val="117222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系统集成</a:t>
            </a:r>
            <a:endParaRPr lang="en-US" dirty="0"/>
          </a:p>
        </p:txBody>
      </p:sp>
      <p:sp>
        <p:nvSpPr>
          <p:cNvPr id="130" name="TextBox 63">
            <a:extLst>
              <a:ext uri="{FF2B5EF4-FFF2-40B4-BE49-F238E27FC236}">
                <a16:creationId xmlns:a16="http://schemas.microsoft.com/office/drawing/2014/main" id="{314F0999-F5DA-42CE-904C-B28DF2081597}"/>
              </a:ext>
            </a:extLst>
          </p:cNvPr>
          <p:cNvSpPr txBox="1"/>
          <p:nvPr/>
        </p:nvSpPr>
        <p:spPr>
          <a:xfrm>
            <a:off x="-142" y="966591"/>
            <a:ext cx="502061" cy="21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25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cxnSp>
        <p:nvCxnSpPr>
          <p:cNvPr id="119" name="Straight Connector 4">
            <a:extLst>
              <a:ext uri="{FF2B5EF4-FFF2-40B4-BE49-F238E27FC236}">
                <a16:creationId xmlns:a16="http://schemas.microsoft.com/office/drawing/2014/main" id="{33DCF6A4-E801-45CD-8394-57ED0CD2971B}"/>
              </a:ext>
            </a:extLst>
          </p:cNvPr>
          <p:cNvCxnSpPr>
            <a:cxnSpLocks/>
          </p:cNvCxnSpPr>
          <p:nvPr/>
        </p:nvCxnSpPr>
        <p:spPr>
          <a:xfrm>
            <a:off x="0" y="3332473"/>
            <a:ext cx="9144001" cy="1288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63">
            <a:extLst>
              <a:ext uri="{FF2B5EF4-FFF2-40B4-BE49-F238E27FC236}">
                <a16:creationId xmlns:a16="http://schemas.microsoft.com/office/drawing/2014/main" id="{3D5C5CD7-DCFB-4EF0-BEBD-3ABA8C8000AF}"/>
              </a:ext>
            </a:extLst>
          </p:cNvPr>
          <p:cNvSpPr txBox="1"/>
          <p:nvPr/>
        </p:nvSpPr>
        <p:spPr>
          <a:xfrm>
            <a:off x="-143" y="3442739"/>
            <a:ext cx="502061" cy="21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25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128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538574" y="162669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Pay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538574" y="219058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Promotion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576882" y="275578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538575" y="275578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678731" y="219058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680641" y="277594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Center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688273" y="278124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Message Center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688273" y="219058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Message Router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612567" y="162669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Customer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576881" y="2190583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Report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576880" y="1628486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Coupon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612567" y="275051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643218" y="277594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 err="1" smtClean="0">
                <a:latin typeface="微软雅黑" pitchFamily="34" charset="-122"/>
                <a:ea typeface="微软雅黑" pitchFamily="34" charset="-122"/>
              </a:rPr>
              <a:t>Comtrans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537721" y="350455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612567" y="352462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575144" y="351404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688273" y="354724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Message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680640" y="354724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537244" y="402301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Promotion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643217" y="353636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 err="1" smtClean="0">
                <a:latin typeface="微软雅黑" pitchFamily="34" charset="-122"/>
                <a:ea typeface="微软雅黑" pitchFamily="34" charset="-122"/>
              </a:rPr>
              <a:t>Comtrans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6688273" y="1117750"/>
            <a:ext cx="841488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3612566" y="1114030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VGOLD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2576879" y="1101894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Coupon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Prime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1538574" y="1083131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支付宝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虚拟卡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>
            <a:stCxn id="135" idx="2"/>
            <a:endCxn id="149" idx="0"/>
          </p:cNvCxnSpPr>
          <p:nvPr/>
        </p:nvCxnSpPr>
        <p:spPr>
          <a:xfrm flipH="1">
            <a:off x="1959421" y="3107754"/>
            <a:ext cx="854" cy="3967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34" idx="2"/>
            <a:endCxn id="152" idx="0"/>
          </p:cNvCxnSpPr>
          <p:nvPr/>
        </p:nvCxnSpPr>
        <p:spPr>
          <a:xfrm flipH="1">
            <a:off x="2996844" y="3107754"/>
            <a:ext cx="1738" cy="4062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45" idx="2"/>
            <a:endCxn id="150" idx="0"/>
          </p:cNvCxnSpPr>
          <p:nvPr/>
        </p:nvCxnSpPr>
        <p:spPr>
          <a:xfrm>
            <a:off x="4034267" y="3102484"/>
            <a:ext cx="0" cy="42214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46" idx="2"/>
            <a:endCxn id="157" idx="0"/>
          </p:cNvCxnSpPr>
          <p:nvPr/>
        </p:nvCxnSpPr>
        <p:spPr>
          <a:xfrm flipH="1">
            <a:off x="5064917" y="3127915"/>
            <a:ext cx="1" cy="40845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37" idx="2"/>
            <a:endCxn id="155" idx="0"/>
          </p:cNvCxnSpPr>
          <p:nvPr/>
        </p:nvCxnSpPr>
        <p:spPr>
          <a:xfrm flipH="1">
            <a:off x="6102340" y="3127914"/>
            <a:ext cx="1" cy="41933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39" idx="2"/>
            <a:endCxn id="153" idx="0"/>
          </p:cNvCxnSpPr>
          <p:nvPr/>
        </p:nvCxnSpPr>
        <p:spPr>
          <a:xfrm>
            <a:off x="7109973" y="3133209"/>
            <a:ext cx="0" cy="4140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0" idx="2"/>
            <a:endCxn id="139" idx="0"/>
          </p:cNvCxnSpPr>
          <p:nvPr/>
        </p:nvCxnSpPr>
        <p:spPr>
          <a:xfrm>
            <a:off x="7109973" y="2542549"/>
            <a:ext cx="0" cy="2386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36" idx="2"/>
            <a:endCxn id="137" idx="0"/>
          </p:cNvCxnSpPr>
          <p:nvPr/>
        </p:nvCxnSpPr>
        <p:spPr>
          <a:xfrm>
            <a:off x="6100431" y="2542549"/>
            <a:ext cx="1910" cy="23339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58" idx="2"/>
            <a:endCxn id="136" idx="0"/>
          </p:cNvCxnSpPr>
          <p:nvPr/>
        </p:nvCxnSpPr>
        <p:spPr>
          <a:xfrm flipH="1">
            <a:off x="6100431" y="1469717"/>
            <a:ext cx="1008586" cy="72086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58" idx="2"/>
            <a:endCxn id="140" idx="0"/>
          </p:cNvCxnSpPr>
          <p:nvPr/>
        </p:nvCxnSpPr>
        <p:spPr>
          <a:xfrm>
            <a:off x="7109017" y="1469717"/>
            <a:ext cx="956" cy="72086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9" idx="2"/>
            <a:endCxn id="141" idx="0"/>
          </p:cNvCxnSpPr>
          <p:nvPr/>
        </p:nvCxnSpPr>
        <p:spPr>
          <a:xfrm>
            <a:off x="4034266" y="1465997"/>
            <a:ext cx="1" cy="1607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2"/>
            <a:endCxn id="143" idx="0"/>
          </p:cNvCxnSpPr>
          <p:nvPr/>
        </p:nvCxnSpPr>
        <p:spPr>
          <a:xfrm>
            <a:off x="2998579" y="1453861"/>
            <a:ext cx="1" cy="1746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1" idx="2"/>
            <a:endCxn id="128" idx="0"/>
          </p:cNvCxnSpPr>
          <p:nvPr/>
        </p:nvCxnSpPr>
        <p:spPr>
          <a:xfrm>
            <a:off x="1960274" y="1435098"/>
            <a:ext cx="0" cy="19159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4643216" y="4354678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KDS</a:t>
            </a:r>
          </a:p>
        </p:txBody>
      </p:sp>
      <p:sp>
        <p:nvSpPr>
          <p:cNvPr id="175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5678730" y="4354678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6688273" y="4354677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adapter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7" name="直接连接符 176"/>
          <p:cNvCxnSpPr>
            <a:stCxn id="155" idx="2"/>
            <a:endCxn id="174" idx="0"/>
          </p:cNvCxnSpPr>
          <p:nvPr/>
        </p:nvCxnSpPr>
        <p:spPr>
          <a:xfrm flipH="1">
            <a:off x="5064916" y="3899216"/>
            <a:ext cx="1037424" cy="45546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55" idx="2"/>
            <a:endCxn id="175" idx="0"/>
          </p:cNvCxnSpPr>
          <p:nvPr/>
        </p:nvCxnSpPr>
        <p:spPr>
          <a:xfrm flipH="1">
            <a:off x="6100430" y="3899216"/>
            <a:ext cx="1910" cy="45546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5" idx="2"/>
            <a:endCxn id="176" idx="0"/>
          </p:cNvCxnSpPr>
          <p:nvPr/>
        </p:nvCxnSpPr>
        <p:spPr>
          <a:xfrm>
            <a:off x="6102340" y="3899216"/>
            <a:ext cx="1007633" cy="45546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53" idx="2"/>
            <a:endCxn id="174" idx="0"/>
          </p:cNvCxnSpPr>
          <p:nvPr/>
        </p:nvCxnSpPr>
        <p:spPr>
          <a:xfrm flipH="1">
            <a:off x="5064916" y="3899216"/>
            <a:ext cx="2045057" cy="45546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53" idx="2"/>
            <a:endCxn id="175" idx="0"/>
          </p:cNvCxnSpPr>
          <p:nvPr/>
        </p:nvCxnSpPr>
        <p:spPr>
          <a:xfrm flipH="1">
            <a:off x="6100430" y="3899216"/>
            <a:ext cx="1009543" cy="45546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53" idx="2"/>
            <a:endCxn id="176" idx="0"/>
          </p:cNvCxnSpPr>
          <p:nvPr/>
        </p:nvCxnSpPr>
        <p:spPr>
          <a:xfrm>
            <a:off x="7109973" y="3899216"/>
            <a:ext cx="0" cy="45546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7626338" y="1022049"/>
            <a:ext cx="975795" cy="3739604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416415" y="16180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此</a:t>
            </a:r>
            <a:r>
              <a:rPr lang="zh-CN" altLang="en-US" sz="900" dirty="0" smtClean="0"/>
              <a:t>仅总部端访问</a:t>
            </a:r>
            <a:endParaRPr lang="en-US" altLang="zh-CN" sz="900" dirty="0" smtClean="0"/>
          </a:p>
          <a:p>
            <a:r>
              <a:rPr lang="zh-CN" altLang="en-US" sz="900" dirty="0" smtClean="0"/>
              <a:t>其他为两端访问</a:t>
            </a:r>
            <a:endParaRPr lang="zh-CN" altLang="en-US" sz="900" dirty="0"/>
          </a:p>
        </p:txBody>
      </p:sp>
      <p:sp>
        <p:nvSpPr>
          <p:cNvPr id="184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3607702" y="4354677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Kiosk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5" name="直接连接符 184"/>
          <p:cNvCxnSpPr>
            <a:stCxn id="155" idx="2"/>
            <a:endCxn id="184" idx="0"/>
          </p:cNvCxnSpPr>
          <p:nvPr/>
        </p:nvCxnSpPr>
        <p:spPr>
          <a:xfrm flipH="1">
            <a:off x="4029402" y="3899216"/>
            <a:ext cx="2072938" cy="45546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5677775" y="1118861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扫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码点餐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4667277" y="1107819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Kiosk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4" name="直接连接符 193"/>
          <p:cNvCxnSpPr>
            <a:stCxn id="188" idx="2"/>
            <a:endCxn id="136" idx="0"/>
          </p:cNvCxnSpPr>
          <p:nvPr/>
        </p:nvCxnSpPr>
        <p:spPr>
          <a:xfrm>
            <a:off x="6099475" y="1470828"/>
            <a:ext cx="956" cy="71975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3" idx="2"/>
            <a:endCxn id="136" idx="0"/>
          </p:cNvCxnSpPr>
          <p:nvPr/>
        </p:nvCxnSpPr>
        <p:spPr>
          <a:xfrm>
            <a:off x="5088977" y="1459786"/>
            <a:ext cx="1011454" cy="73079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7695904" y="1120803"/>
            <a:ext cx="841488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7695904" y="1635379"/>
            <a:ext cx="841488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FBI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7695904" y="4354676"/>
            <a:ext cx="841488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BOH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连接符 63"/>
          <p:cNvCxnSpPr>
            <a:stCxn id="60" idx="2"/>
            <a:endCxn id="62" idx="0"/>
          </p:cNvCxnSpPr>
          <p:nvPr/>
        </p:nvCxnSpPr>
        <p:spPr>
          <a:xfrm>
            <a:off x="8116648" y="1472770"/>
            <a:ext cx="0" cy="16260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2"/>
            <a:endCxn id="63" idx="0"/>
          </p:cNvCxnSpPr>
          <p:nvPr/>
        </p:nvCxnSpPr>
        <p:spPr>
          <a:xfrm>
            <a:off x="8116648" y="1987346"/>
            <a:ext cx="0" cy="236733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459749" y="1539620"/>
            <a:ext cx="3183467" cy="565204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cxnSp>
        <p:nvCxnSpPr>
          <p:cNvPr id="71" name="直接连接符 70"/>
          <p:cNvCxnSpPr>
            <a:stCxn id="63" idx="1"/>
          </p:cNvCxnSpPr>
          <p:nvPr/>
        </p:nvCxnSpPr>
        <p:spPr>
          <a:xfrm flipH="1">
            <a:off x="7529761" y="4530660"/>
            <a:ext cx="166143" cy="360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58" idx="3"/>
            <a:endCxn id="60" idx="1"/>
          </p:cNvCxnSpPr>
          <p:nvPr/>
        </p:nvCxnSpPr>
        <p:spPr>
          <a:xfrm>
            <a:off x="7529761" y="1293734"/>
            <a:ext cx="166143" cy="305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49" idx="2"/>
            <a:endCxn id="174" idx="0"/>
          </p:cNvCxnSpPr>
          <p:nvPr/>
        </p:nvCxnSpPr>
        <p:spPr>
          <a:xfrm>
            <a:off x="1959421" y="3856518"/>
            <a:ext cx="3105495" cy="4981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537244" y="454147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Monitor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572473" y="454147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agent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641062" y="2184695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 smtClean="0">
                <a:latin typeface="微软雅黑" pitchFamily="34" charset="-122"/>
                <a:ea typeface="微软雅黑" pitchFamily="34" charset="-122"/>
              </a:rPr>
              <a:t>Notification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17">
            <a:extLst>
              <a:ext uri="{FF2B5EF4-FFF2-40B4-BE49-F238E27FC236}">
                <a16:creationId xmlns:a16="http://schemas.microsoft.com/office/drawing/2014/main" id="{9B37C260-0F27-4D6E-A566-CC3D9F64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92" y="2693100"/>
            <a:ext cx="972035" cy="30247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788" dirty="0">
                <a:solidFill>
                  <a:srgbClr val="C00000"/>
                </a:solidFill>
              </a:rPr>
              <a:t>Counter </a:t>
            </a:r>
            <a:r>
              <a:rPr lang="zh-CN" altLang="en-US" sz="788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85" name="Text Box 17">
            <a:extLst>
              <a:ext uri="{FF2B5EF4-FFF2-40B4-BE49-F238E27FC236}">
                <a16:creationId xmlns:a16="http://schemas.microsoft.com/office/drawing/2014/main" id="{9B37C260-0F27-4D6E-A566-CC3D9F64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93" y="3747979"/>
            <a:ext cx="972035" cy="30247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788" dirty="0">
                <a:solidFill>
                  <a:srgbClr val="C00000"/>
                </a:solidFill>
              </a:rPr>
              <a:t>Counter </a:t>
            </a:r>
            <a:r>
              <a:rPr lang="zh-CN" altLang="en-US" sz="788" dirty="0">
                <a:solidFill>
                  <a:srgbClr val="C00000"/>
                </a:solidFill>
              </a:rPr>
              <a:t>终端</a:t>
            </a:r>
          </a:p>
        </p:txBody>
      </p:sp>
      <p:cxnSp>
        <p:nvCxnSpPr>
          <p:cNvPr id="86" name="直接连接符 85"/>
          <p:cNvCxnSpPr>
            <a:stCxn id="84" idx="3"/>
            <a:endCxn id="135" idx="1"/>
          </p:cNvCxnSpPr>
          <p:nvPr/>
        </p:nvCxnSpPr>
        <p:spPr>
          <a:xfrm>
            <a:off x="1210327" y="2844337"/>
            <a:ext cx="328248" cy="8743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5" idx="3"/>
            <a:endCxn id="149" idx="1"/>
          </p:cNvCxnSpPr>
          <p:nvPr/>
        </p:nvCxnSpPr>
        <p:spPr>
          <a:xfrm flipV="1">
            <a:off x="1210328" y="3680535"/>
            <a:ext cx="327393" cy="21868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76639" y="2105063"/>
            <a:ext cx="1048017" cy="532978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649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MPOS</a:t>
            </a:r>
            <a:r>
              <a:rPr lang="zh-CN" altLang="en-US" dirty="0" smtClean="0"/>
              <a:t>主</a:t>
            </a:r>
            <a:r>
              <a:rPr lang="zh-CN" altLang="en-US" dirty="0"/>
              <a:t>流程调用链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接收消息、发送消息、发送事件</a:t>
            </a:r>
            <a:endParaRPr 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693932" y="120894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cxnSp>
        <p:nvCxnSpPr>
          <p:cNvPr id="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832278" y="1346109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3818464" y="1346109"/>
            <a:ext cx="6732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92615" y="1229353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接收消息（查询）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91704" y="1208949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58668" y="1475880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 smtClean="0"/>
              <a:t>t_note_msg</a:t>
            </a:r>
            <a:endParaRPr lang="zh-CN" altLang="en-US" sz="800" b="1" dirty="0" smtClean="0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693932" y="2043824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832278" y="2180984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3818464" y="2177531"/>
            <a:ext cx="673240" cy="34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2615" y="2064228"/>
            <a:ext cx="1127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接收消息确认、</a:t>
            </a:r>
            <a:endParaRPr lang="en-US" altLang="zh-CN" sz="1050" b="1" dirty="0" smtClean="0"/>
          </a:p>
          <a:p>
            <a:r>
              <a:rPr lang="zh-CN" altLang="en-US" sz="1050" b="1" dirty="0" smtClean="0"/>
              <a:t>发送消息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91704" y="2040371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58669" y="231469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 smtClean="0"/>
              <a:t>t_note_msg</a:t>
            </a:r>
            <a:endParaRPr lang="zh-CN" altLang="en-US" sz="800" b="1" dirty="0" smtClean="0"/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456441" y="2040371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专用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>
            <a:off x="5616236" y="2177531"/>
            <a:ext cx="84020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87524" y="19565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向餐厅同步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580973" y="207153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1.9.7</a:t>
            </a:r>
            <a:r>
              <a:rPr lang="zh-CN" altLang="en-US" sz="800" b="1" dirty="0" smtClean="0"/>
              <a:t>版本</a:t>
            </a:r>
            <a:endParaRPr lang="en-US" altLang="zh-CN" sz="800" b="1" dirty="0" smtClean="0"/>
          </a:p>
          <a:p>
            <a:r>
              <a:rPr lang="en-US" altLang="zh-CN" sz="800" b="1" dirty="0" err="1" smtClean="0"/>
              <a:t>Msg</a:t>
            </a:r>
            <a:r>
              <a:rPr lang="zh-CN" altLang="en-US" sz="800" b="1" dirty="0" smtClean="0"/>
              <a:t>拆分</a:t>
            </a:r>
            <a:r>
              <a:rPr lang="en-US" altLang="zh-CN" sz="800" b="1" dirty="0" err="1" smtClean="0"/>
              <a:t>redis</a:t>
            </a:r>
            <a:endParaRPr lang="zh-CN" altLang="en-US" sz="800" b="1" dirty="0" smtClean="0"/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456441" y="255191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cxnSp>
        <p:nvCxnSpPr>
          <p:cNvPr id="2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 flipH="1" flipV="1">
            <a:off x="5616236" y="2177531"/>
            <a:ext cx="840205" cy="51154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693932" y="3811643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832278" y="3948803"/>
            <a:ext cx="86165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7" idx="1"/>
            <a:endCxn id="33" idx="3"/>
          </p:cNvCxnSpPr>
          <p:nvPr/>
        </p:nvCxnSpPr>
        <p:spPr>
          <a:xfrm flipH="1" flipV="1">
            <a:off x="3818464" y="3948803"/>
            <a:ext cx="1231267" cy="8147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92615" y="38320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发送事件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049731" y="4626360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98989" y="4922374"/>
            <a:ext cx="1473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/>
              <a:t>t_moni_actual_data_event</a:t>
            </a:r>
            <a:endParaRPr lang="zh-CN" altLang="en-US" sz="800" b="1" dirty="0" smtClean="0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053970" y="3568351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专用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3818464" y="3705511"/>
            <a:ext cx="1235506" cy="24329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200065" y="390870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向餐厅同步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178502" y="359951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1.9.7</a:t>
            </a:r>
            <a:r>
              <a:rPr lang="zh-CN" altLang="en-US" sz="800" b="1" dirty="0" smtClean="0"/>
              <a:t>版本</a:t>
            </a:r>
            <a:endParaRPr lang="en-US" altLang="zh-CN" sz="800" b="1" dirty="0" smtClean="0"/>
          </a:p>
          <a:p>
            <a:r>
              <a:rPr lang="en-US" altLang="zh-CN" sz="800" b="1" dirty="0" err="1" smtClean="0"/>
              <a:t>Msg</a:t>
            </a:r>
            <a:r>
              <a:rPr lang="zh-CN" altLang="en-US" sz="800" b="1" dirty="0" smtClean="0"/>
              <a:t>拆分</a:t>
            </a:r>
            <a:r>
              <a:rPr lang="en-US" altLang="zh-CN" sz="800" b="1" dirty="0" err="1" smtClean="0"/>
              <a:t>redis</a:t>
            </a:r>
            <a:endParaRPr lang="zh-CN" altLang="en-US" sz="800" b="1" dirty="0" smtClean="0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053970" y="407989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3" idx="1"/>
            <a:endCxn id="33" idx="3"/>
          </p:cNvCxnSpPr>
          <p:nvPr/>
        </p:nvCxnSpPr>
        <p:spPr>
          <a:xfrm flipH="1" flipV="1">
            <a:off x="3818464" y="3948803"/>
            <a:ext cx="1235506" cy="26825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200065" y="42745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部分事件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本地保存</a:t>
            </a:r>
          </a:p>
        </p:txBody>
      </p:sp>
      <p:sp>
        <p:nvSpPr>
          <p:cNvPr id="5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054292" y="3139351"/>
            <a:ext cx="1124532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OC/OH</a:t>
            </a:r>
          </a:p>
        </p:txBody>
      </p:sp>
      <p:cxnSp>
        <p:nvCxnSpPr>
          <p:cNvPr id="5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>
            <a:off x="3818464" y="3276511"/>
            <a:ext cx="1235828" cy="67229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251361" y="3318081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上报</a:t>
            </a:r>
            <a:r>
              <a:rPr lang="en-US" altLang="zh-CN" sz="800" b="1" dirty="0" smtClean="0"/>
              <a:t>OC</a:t>
            </a:r>
            <a:endParaRPr lang="zh-CN" alt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6113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9174"/>
          </a:xfrm>
        </p:spPr>
        <p:txBody>
          <a:bodyPr/>
          <a:lstStyle/>
          <a:p>
            <a:r>
              <a:rPr lang="en-US" sz="1100" dirty="0" smtClean="0"/>
              <a:t>Message</a:t>
            </a:r>
            <a:r>
              <a:rPr lang="zh-CN" altLang="en-US" sz="1100" dirty="0" smtClean="0"/>
              <a:t>服务走缓存：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消息通知查询走缓存（更新、查询、结果确认）。（消息走</a:t>
            </a:r>
            <a:r>
              <a:rPr lang="en-US" altLang="zh-CN" sz="900" dirty="0" err="1" smtClean="0"/>
              <a:t>redis</a:t>
            </a:r>
            <a:r>
              <a:rPr lang="zh-CN" altLang="en-US" sz="900" dirty="0" smtClean="0"/>
              <a:t>设置时效性，</a:t>
            </a:r>
            <a:r>
              <a:rPr lang="en-US" altLang="zh-CN" sz="900" dirty="0" err="1" smtClean="0"/>
              <a:t>apollo</a:t>
            </a:r>
            <a:r>
              <a:rPr lang="zh-CN" altLang="en-US" sz="900" dirty="0" smtClean="0"/>
              <a:t>配置）</a:t>
            </a:r>
            <a:endParaRPr lang="en-US" altLang="zh-CN" sz="900" dirty="0" smtClean="0"/>
          </a:p>
          <a:p>
            <a:r>
              <a:rPr lang="en-US" altLang="zh-CN" sz="1100" dirty="0" err="1" smtClean="0"/>
              <a:t>Mq</a:t>
            </a:r>
            <a:r>
              <a:rPr lang="zh-CN" altLang="en-US" sz="1100" dirty="0" smtClean="0"/>
              <a:t>拆分：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考虑先按功能进行拆分：比如 对多站缓存同步查询使用的一组</a:t>
            </a:r>
            <a:r>
              <a:rPr lang="en-US" altLang="zh-CN" sz="900" dirty="0" smtClean="0"/>
              <a:t>queue</a:t>
            </a:r>
            <a:r>
              <a:rPr lang="zh-CN" altLang="en-US" sz="900" dirty="0" smtClean="0"/>
              <a:t>及业务</a:t>
            </a:r>
            <a:r>
              <a:rPr lang="en-US" altLang="zh-CN" sz="900" dirty="0" smtClean="0"/>
              <a:t>queue</a:t>
            </a:r>
            <a:r>
              <a:rPr lang="zh-CN" altLang="en-US" sz="900" dirty="0" smtClean="0"/>
              <a:t>拆分到单独的</a:t>
            </a:r>
            <a:r>
              <a:rPr lang="en-US" altLang="zh-CN" sz="900" dirty="0" err="1" smtClean="0"/>
              <a:t>mq</a:t>
            </a:r>
            <a:r>
              <a:rPr lang="zh-CN" altLang="en-US" sz="900" dirty="0" smtClean="0"/>
              <a:t>实例中</a:t>
            </a:r>
            <a:endParaRPr lang="en-US" altLang="zh-CN" sz="900" dirty="0" smtClean="0"/>
          </a:p>
          <a:p>
            <a:pPr lvl="1"/>
            <a:r>
              <a:rPr lang="zh-CN" altLang="en-US" sz="900" dirty="0"/>
              <a:t>同</a:t>
            </a:r>
            <a:r>
              <a:rPr lang="zh-CN" altLang="en-US" sz="900" dirty="0" smtClean="0"/>
              <a:t>一功能中，按业务再进行细分，比如：独占缓存同步内，分为 </a:t>
            </a:r>
            <a:r>
              <a:rPr lang="en-US" altLang="zh-CN" sz="900" dirty="0" smtClean="0"/>
              <a:t>order</a:t>
            </a:r>
            <a:r>
              <a:rPr lang="zh-CN" altLang="en-US" sz="900" dirty="0" smtClean="0"/>
              <a:t>查询缓存以及业务配置缓存，</a:t>
            </a:r>
            <a:r>
              <a:rPr lang="en-US" altLang="zh-CN" sz="900" dirty="0" smtClean="0"/>
              <a:t>order</a:t>
            </a:r>
            <a:r>
              <a:rPr lang="zh-CN" altLang="en-US" sz="900" dirty="0" smtClean="0"/>
              <a:t>查询缓存量级较大、时效性要求较高，可以考虑将其再细拆分到单独</a:t>
            </a:r>
            <a:r>
              <a:rPr lang="en-US" altLang="zh-CN" sz="900" dirty="0" err="1" smtClean="0"/>
              <a:t>mq</a:t>
            </a:r>
            <a:r>
              <a:rPr lang="zh-CN" altLang="en-US" sz="900" dirty="0" smtClean="0"/>
              <a:t>实例中。</a:t>
            </a:r>
            <a:r>
              <a:rPr lang="zh-CN" altLang="en-US" sz="900" dirty="0"/>
              <a:t>（视情况，暂不考虑）</a:t>
            </a:r>
            <a:endParaRPr lang="en-US" altLang="zh-CN" sz="900" dirty="0" smtClean="0"/>
          </a:p>
          <a:p>
            <a:r>
              <a:rPr lang="zh-CN" altLang="en-US" sz="1100" dirty="0" smtClean="0"/>
              <a:t>应用服务拆分：</a:t>
            </a:r>
            <a:endParaRPr lang="en-US" altLang="zh-CN" sz="1100" dirty="0" smtClean="0"/>
          </a:p>
          <a:p>
            <a:pPr lvl="1"/>
            <a:r>
              <a:rPr lang="en-US" altLang="zh-CN" sz="900" dirty="0" err="1" smtClean="0"/>
              <a:t>getBusinessDay</a:t>
            </a:r>
            <a:r>
              <a:rPr lang="zh-CN" altLang="en-US" sz="900" dirty="0" smtClean="0"/>
              <a:t>、</a:t>
            </a:r>
            <a:r>
              <a:rPr lang="en-US" altLang="zh-CN" sz="900" dirty="0" err="1" smtClean="0"/>
              <a:t>getStoreInfoByValue</a:t>
            </a:r>
            <a:r>
              <a:rPr lang="en-US" altLang="zh-CN" sz="900" dirty="0" smtClean="0"/>
              <a:t> </a:t>
            </a:r>
            <a:r>
              <a:rPr lang="zh-CN" altLang="en-US" sz="900" dirty="0" smtClean="0"/>
              <a:t>等服务单独</a:t>
            </a:r>
            <a:r>
              <a:rPr lang="zh-CN" altLang="en-US" sz="900" dirty="0"/>
              <a:t>拆分？另外，取餐码服务是否也拆分进来？（这个拆分后还要考虑访问固定站？）</a:t>
            </a:r>
            <a:endParaRPr lang="en-US" altLang="zh-CN" sz="900" dirty="0" smtClean="0"/>
          </a:p>
          <a:p>
            <a:r>
              <a:rPr lang="zh-CN" altLang="en-US" sz="1100" dirty="0" smtClean="0"/>
              <a:t>历史数据清理：</a:t>
            </a:r>
            <a:endParaRPr lang="en-US" altLang="zh-CN" sz="1100" dirty="0" smtClean="0"/>
          </a:p>
          <a:p>
            <a:pPr lvl="1"/>
            <a:endParaRPr lang="en-US" altLang="zh-CN" sz="900" dirty="0" smtClean="0"/>
          </a:p>
          <a:p>
            <a:r>
              <a:rPr lang="zh-CN" altLang="en-US" sz="1100" dirty="0" smtClean="0"/>
              <a:t>核心服务的</a:t>
            </a:r>
            <a:r>
              <a:rPr lang="en-US" altLang="zh-CN" sz="1100" dirty="0" err="1" smtClean="0"/>
              <a:t>hystrix</a:t>
            </a:r>
            <a:r>
              <a:rPr lang="zh-CN" altLang="en-US" sz="1100" dirty="0" smtClean="0"/>
              <a:t>处理：</a:t>
            </a:r>
            <a:endParaRPr lang="en-US" altLang="zh-CN" sz="1100" dirty="0" smtClean="0"/>
          </a:p>
          <a:p>
            <a:pPr lvl="1"/>
            <a:r>
              <a:rPr lang="en-US" altLang="zh-CN" sz="900" dirty="0" smtClean="0"/>
              <a:t>Order</a:t>
            </a:r>
            <a:r>
              <a:rPr lang="zh-CN" altLang="en-US" sz="900" dirty="0" smtClean="0"/>
              <a:t>里对</a:t>
            </a:r>
            <a:r>
              <a:rPr lang="en-US" altLang="zh-CN" sz="900" dirty="0" err="1" smtClean="0"/>
              <a:t>getBusinessDay</a:t>
            </a:r>
            <a:r>
              <a:rPr lang="zh-CN" altLang="en-US" sz="900" dirty="0" smtClean="0"/>
              <a:t>访问时增加</a:t>
            </a:r>
            <a:r>
              <a:rPr lang="en-US" altLang="zh-CN" sz="900" dirty="0" smtClean="0"/>
              <a:t>By store</a:t>
            </a:r>
            <a:r>
              <a:rPr lang="zh-CN" altLang="en-US" sz="900" dirty="0" smtClean="0"/>
              <a:t>的缓存，当服务访问不同到达阈值时，触发断路后，走缓存查询。</a:t>
            </a:r>
            <a:endParaRPr lang="en-US" altLang="zh-CN" sz="9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834836"/>
              </p:ext>
            </p:extLst>
          </p:nvPr>
        </p:nvGraphicFramePr>
        <p:xfrm>
          <a:off x="2187323" y="328232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7323" y="328232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755657"/>
              </p:ext>
            </p:extLst>
          </p:nvPr>
        </p:nvGraphicFramePr>
        <p:xfrm>
          <a:off x="3285920" y="3282321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5920" y="3282321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8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47648"/>
          </a:xfrm>
        </p:spPr>
        <p:txBody>
          <a:bodyPr/>
          <a:lstStyle/>
          <a:p>
            <a:r>
              <a:rPr lang="zh-CN" altLang="en-US" sz="1100" dirty="0" smtClean="0"/>
              <a:t>文件存储（总部端键位文件下载、软件更新）优化走外部文件存储（微软云）。</a:t>
            </a:r>
            <a:endParaRPr lang="en-US" altLang="zh-CN" sz="1100" dirty="0" smtClean="0"/>
          </a:p>
          <a:p>
            <a:r>
              <a:rPr lang="zh-CN" altLang="en-US" sz="1100" dirty="0" smtClean="0"/>
              <a:t>服务限流：</a:t>
            </a:r>
            <a:r>
              <a:rPr lang="en-US" altLang="zh-CN" sz="1100" dirty="0" err="1" smtClean="0"/>
              <a:t>zuul</a:t>
            </a:r>
            <a:endParaRPr lang="en-US" altLang="zh-CN" sz="1100" dirty="0" smtClean="0"/>
          </a:p>
          <a:p>
            <a:r>
              <a:rPr lang="en-US" sz="1100" dirty="0" smtClean="0"/>
              <a:t>rest-device-service-server </a:t>
            </a:r>
            <a:r>
              <a:rPr lang="zh-CN" altLang="en-US" sz="1100" dirty="0" smtClean="0"/>
              <a:t>中的数据暂未走</a:t>
            </a:r>
            <a:r>
              <a:rPr lang="en-US" altLang="zh-CN" sz="1100" dirty="0" err="1" smtClean="0"/>
              <a:t>redis</a:t>
            </a:r>
            <a:r>
              <a:rPr lang="zh-CN" altLang="en-US" sz="1100" dirty="0" smtClean="0"/>
              <a:t>缓存，主要是 设备信息、</a:t>
            </a:r>
            <a:r>
              <a:rPr lang="en-US" altLang="zh-CN" sz="1100" dirty="0" smtClean="0"/>
              <a:t>cod</a:t>
            </a:r>
            <a:r>
              <a:rPr lang="zh-CN" altLang="en-US" sz="1100" dirty="0" smtClean="0"/>
              <a:t>信息、软件信息。（对应的操作，在终端上不频繁）</a:t>
            </a:r>
            <a:endParaRPr lang="en-US" sz="1100" dirty="0"/>
          </a:p>
          <a:p>
            <a:r>
              <a:rPr lang="zh-CN" altLang="en-US" sz="1100" dirty="0" smtClean="0"/>
              <a:t>其他分析点：</a:t>
            </a:r>
            <a:endParaRPr lang="en-US" altLang="zh-CN" sz="1100" dirty="0" smtClean="0"/>
          </a:p>
          <a:p>
            <a:pPr lvl="1"/>
            <a:r>
              <a:rPr lang="en-US" sz="900" dirty="0" err="1"/>
              <a:t>db</a:t>
            </a:r>
            <a:r>
              <a:rPr lang="zh-CN" altLang="en-US" sz="900" dirty="0"/>
              <a:t>拆分、</a:t>
            </a:r>
            <a:r>
              <a:rPr lang="en-US" sz="900" dirty="0" err="1"/>
              <a:t>redis</a:t>
            </a:r>
            <a:r>
              <a:rPr lang="zh-CN" altLang="en-US" sz="900" dirty="0" smtClean="0"/>
              <a:t>拆分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总部端服务 </a:t>
            </a:r>
            <a:r>
              <a:rPr lang="en-US" altLang="zh-CN" sz="900" dirty="0" err="1" smtClean="0"/>
              <a:t>cpu</a:t>
            </a:r>
            <a:r>
              <a:rPr lang="zh-CN" altLang="en-US" sz="900" dirty="0" smtClean="0"/>
              <a:t>、内存 需求</a:t>
            </a:r>
            <a:endParaRPr lang="en-US" altLang="zh-CN" sz="900" dirty="0" smtClean="0"/>
          </a:p>
          <a:p>
            <a:pPr lvl="1"/>
            <a:r>
              <a:rPr lang="en-US" sz="900" dirty="0" smtClean="0"/>
              <a:t>Db</a:t>
            </a:r>
            <a:r>
              <a:rPr lang="zh-CN" altLang="en-US" sz="900" dirty="0" smtClean="0"/>
              <a:t>、</a:t>
            </a:r>
            <a:r>
              <a:rPr lang="en-US" altLang="zh-CN" sz="900" dirty="0" err="1" smtClean="0"/>
              <a:t>mq</a:t>
            </a:r>
            <a:r>
              <a:rPr lang="zh-CN" altLang="en-US" sz="900" dirty="0" smtClean="0"/>
              <a:t>、</a:t>
            </a:r>
            <a:r>
              <a:rPr lang="en-US" altLang="zh-CN" sz="900" dirty="0" err="1" smtClean="0"/>
              <a:t>redis</a:t>
            </a:r>
            <a:r>
              <a:rPr lang="zh-CN" altLang="en-US" sz="900" dirty="0"/>
              <a:t>挂</a:t>
            </a:r>
            <a:r>
              <a:rPr lang="zh-CN" altLang="en-US" sz="900" dirty="0" smtClean="0"/>
              <a:t>掉的影响</a:t>
            </a:r>
            <a:endParaRPr lang="en-US" altLang="zh-CN" sz="9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71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服务清单</a:t>
            </a:r>
            <a:endParaRPr lang="zh-CN" altLang="en-US" dirty="0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31446" y="1013192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vue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306341" y="1615852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oms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-web-control-server</a:t>
            </a: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306341" y="2435081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device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-server</a:t>
            </a: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306341" y="2024913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-server</a:t>
            </a: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306341" y="2841135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software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-server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306341" y="3258475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monitor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-server</a:t>
            </a:r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297316" y="2843110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device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726890" y="2843110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14414" y="2027788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5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69714" y="2849323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65851" y="2841135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-server</a:t>
            </a:r>
          </a:p>
        </p:txBody>
      </p:sp>
      <p:sp>
        <p:nvSpPr>
          <p:cNvPr id="6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65851" y="3258475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comtrans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14414" y="1618051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-web-control-server</a:t>
            </a:r>
          </a:p>
        </p:txBody>
      </p:sp>
      <p:sp>
        <p:nvSpPr>
          <p:cNvPr id="6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07055" y="2435081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6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65851" y="3665540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report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6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73817" y="1013192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6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69950" y="1017326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6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65939" y="233068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report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7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65939" y="1899381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73817" y="1899381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coupon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65939" y="146807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pay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7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73817" y="2332610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customer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295984" y="1026444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7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295984" y="146641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7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295984" y="190138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8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726890" y="146641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726890" y="190346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cxnSp>
        <p:nvCxnSpPr>
          <p:cNvPr id="85" name="Straight Connector 120"/>
          <p:cNvCxnSpPr/>
          <p:nvPr/>
        </p:nvCxnSpPr>
        <p:spPr>
          <a:xfrm flipV="1">
            <a:off x="2581714" y="2651928"/>
            <a:ext cx="6562286" cy="32237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88" name="Straight Connector 120"/>
          <p:cNvCxnSpPr/>
          <p:nvPr/>
        </p:nvCxnSpPr>
        <p:spPr>
          <a:xfrm>
            <a:off x="0" y="4089460"/>
            <a:ext cx="9144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8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75962" y="4205133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692482" y="4475059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38360" y="4471474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881660" y="4473266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789440" y="4473558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CPOS_PAY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752438" y="4473558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CPOS_REPORT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898316" y="4466596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CPOS_COM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861314" y="4473558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CPOS_MID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65939" y="3252968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notification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</a:t>
            </a:r>
          </a:p>
        </p:txBody>
      </p:sp>
      <p:cxnSp>
        <p:nvCxnSpPr>
          <p:cNvPr id="99" name="Straight Connector 120"/>
          <p:cNvCxnSpPr/>
          <p:nvPr/>
        </p:nvCxnSpPr>
        <p:spPr>
          <a:xfrm flipV="1">
            <a:off x="2570609" y="858938"/>
            <a:ext cx="0" cy="179299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100" name="Straight Connector 120"/>
          <p:cNvCxnSpPr/>
          <p:nvPr/>
        </p:nvCxnSpPr>
        <p:spPr>
          <a:xfrm flipH="1" flipV="1">
            <a:off x="6007858" y="867964"/>
            <a:ext cx="1631" cy="1809939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109" name="Straight Connector 120"/>
          <p:cNvCxnSpPr>
            <a:stCxn id="91" idx="0"/>
            <a:endCxn id="90" idx="0"/>
          </p:cNvCxnSpPr>
          <p:nvPr/>
        </p:nvCxnSpPr>
        <p:spPr>
          <a:xfrm rot="16200000" flipH="1" flipV="1">
            <a:off x="2720828" y="3946047"/>
            <a:ext cx="3585" cy="1054438"/>
          </a:xfrm>
          <a:prstGeom prst="curvedConnector3">
            <a:avLst>
              <a:gd name="adj1" fmla="val -63765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10" name="Straight Connector 120"/>
          <p:cNvCxnSpPr>
            <a:stCxn id="93" idx="0"/>
            <a:endCxn id="91" idx="0"/>
          </p:cNvCxnSpPr>
          <p:nvPr/>
        </p:nvCxnSpPr>
        <p:spPr>
          <a:xfrm rot="16200000" flipV="1">
            <a:off x="3724338" y="3996976"/>
            <a:ext cx="2084" cy="951080"/>
          </a:xfrm>
          <a:prstGeom prst="curvedConnector3">
            <a:avLst>
              <a:gd name="adj1" fmla="val 1106929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11" name="Straight Connector 120"/>
          <p:cNvCxnSpPr>
            <a:stCxn id="96" idx="2"/>
            <a:endCxn id="90" idx="2"/>
          </p:cNvCxnSpPr>
          <p:nvPr/>
        </p:nvCxnSpPr>
        <p:spPr>
          <a:xfrm rot="5400000">
            <a:off x="4248368" y="2687950"/>
            <a:ext cx="8463" cy="4114394"/>
          </a:xfrm>
          <a:prstGeom prst="curvedConnector3">
            <a:avLst>
              <a:gd name="adj1" fmla="val 280117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sp>
        <p:nvSpPr>
          <p:cNvPr id="11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75962" y="4517709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MONGO DB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75962" y="4830285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23054" y="414966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 smtClean="0"/>
              <a:t>Mysql</a:t>
            </a:r>
            <a:endParaRPr lang="zh-CN" altLang="en-US" sz="1100" b="1" dirty="0" smtClean="0"/>
          </a:p>
        </p:txBody>
      </p:sp>
      <p:cxnSp>
        <p:nvCxnSpPr>
          <p:cNvPr id="53" name="Straight Connector 120"/>
          <p:cNvCxnSpPr/>
          <p:nvPr/>
        </p:nvCxnSpPr>
        <p:spPr>
          <a:xfrm flipH="1" flipV="1">
            <a:off x="1598401" y="4089460"/>
            <a:ext cx="7199" cy="105404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5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64519" y="146641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comtrans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cxnSp>
        <p:nvCxnSpPr>
          <p:cNvPr id="56" name="Straight Connector 120"/>
          <p:cNvCxnSpPr/>
          <p:nvPr/>
        </p:nvCxnSpPr>
        <p:spPr>
          <a:xfrm flipV="1">
            <a:off x="-2637" y="1434045"/>
            <a:ext cx="2540116" cy="4117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6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294453" y="3264819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order-pub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6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717492" y="3262051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order-sub-save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</a:t>
            </a:r>
          </a:p>
        </p:txBody>
      </p:sp>
      <p:sp>
        <p:nvSpPr>
          <p:cNvPr id="7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300090" y="3671844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order-sub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</a:t>
            </a:r>
          </a:p>
        </p:txBody>
      </p:sp>
      <p:sp>
        <p:nvSpPr>
          <p:cNvPr id="7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726890" y="3665540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</p:spTree>
    <p:extLst>
      <p:ext uri="{BB962C8B-B14F-4D97-AF65-F5344CB8AC3E}">
        <p14:creationId xmlns:p14="http://schemas.microsoft.com/office/powerpoint/2010/main" val="28547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服务调用 </a:t>
            </a:r>
            <a:r>
              <a:rPr lang="en-US" altLang="zh-CN" dirty="0"/>
              <a:t>– 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web</a:t>
            </a:r>
            <a:endParaRPr 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48162" y="1720155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comtrans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04480" y="2705586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-web-control-server</a:t>
            </a:r>
          </a:p>
        </p:txBody>
      </p:sp>
      <p:cxnSp>
        <p:nvCxnSpPr>
          <p:cNvPr id="1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3027680" y="1857315"/>
            <a:ext cx="1420482" cy="98543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97832" y="300751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促销规则查看</a:t>
            </a: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305497" y="2969558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305497" y="2561492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48162" y="2219738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-server</a:t>
            </a: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48162" y="2734740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46985" y="3250559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446985" y="3795532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3" idx="1"/>
            <a:endCxn id="9" idx="3"/>
          </p:cNvCxnSpPr>
          <p:nvPr/>
        </p:nvCxnSpPr>
        <p:spPr>
          <a:xfrm flipH="1">
            <a:off x="3027680" y="2356898"/>
            <a:ext cx="1420482" cy="48584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4" idx="1"/>
            <a:endCxn id="9" idx="3"/>
          </p:cNvCxnSpPr>
          <p:nvPr/>
        </p:nvCxnSpPr>
        <p:spPr>
          <a:xfrm flipH="1" flipV="1">
            <a:off x="3027680" y="2842746"/>
            <a:ext cx="1420482" cy="2915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415119" y="269865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键位紧急下发</a:t>
            </a:r>
          </a:p>
        </p:txBody>
      </p: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5" idx="1"/>
            <a:endCxn id="9" idx="3"/>
          </p:cNvCxnSpPr>
          <p:nvPr/>
        </p:nvCxnSpPr>
        <p:spPr>
          <a:xfrm flipH="1" flipV="1">
            <a:off x="3027680" y="2842746"/>
            <a:ext cx="1419305" cy="5449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6" idx="1"/>
            <a:endCxn id="9" idx="3"/>
          </p:cNvCxnSpPr>
          <p:nvPr/>
        </p:nvCxnSpPr>
        <p:spPr>
          <a:xfrm flipH="1" flipV="1">
            <a:off x="3027680" y="2842746"/>
            <a:ext cx="1419305" cy="108994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大括号 59"/>
          <p:cNvSpPr/>
          <p:nvPr/>
        </p:nvSpPr>
        <p:spPr>
          <a:xfrm>
            <a:off x="5873713" y="1932369"/>
            <a:ext cx="287258" cy="1945916"/>
          </a:xfrm>
          <a:prstGeom prst="righ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文本框 60"/>
          <p:cNvSpPr txBox="1"/>
          <p:nvPr/>
        </p:nvSpPr>
        <p:spPr>
          <a:xfrm>
            <a:off x="3347166" y="3376181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用户、权限管理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496179" y="2448917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菜单布局、</a:t>
            </a:r>
            <a:r>
              <a:rPr lang="zh-CN" altLang="en-US" sz="800" b="1" dirty="0"/>
              <a:t>支付配置、</a:t>
            </a:r>
            <a:r>
              <a:rPr lang="en-US" altLang="zh-CN" sz="800" b="1" dirty="0"/>
              <a:t>COD</a:t>
            </a:r>
            <a:r>
              <a:rPr lang="zh-CN" altLang="en-US" sz="800" b="1" dirty="0" smtClean="0"/>
              <a:t>管理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376556" y="203655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公共配置管理</a:t>
            </a:r>
          </a:p>
        </p:txBody>
      </p:sp>
    </p:spTree>
    <p:extLst>
      <p:ext uri="{BB962C8B-B14F-4D97-AF65-F5344CB8AC3E}">
        <p14:creationId xmlns:p14="http://schemas.microsoft.com/office/powerpoint/2010/main" val="23545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服务调用 </a:t>
            </a:r>
            <a:r>
              <a:rPr lang="en-US" altLang="zh-CN" dirty="0"/>
              <a:t>– </a:t>
            </a:r>
            <a:r>
              <a:rPr lang="en-US" altLang="zh-CN" dirty="0" smtClean="0"/>
              <a:t>menu</a:t>
            </a:r>
            <a:endParaRPr 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812597" y="2713663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764000" y="354140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765332" y="1948283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-web-control-server</a:t>
            </a:r>
          </a:p>
        </p:txBody>
      </p:sp>
      <p:cxnSp>
        <p:nvCxnSpPr>
          <p:cNvPr id="1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 flipV="1">
            <a:off x="2888532" y="2085443"/>
            <a:ext cx="1924065" cy="76538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888532" y="2850823"/>
            <a:ext cx="1924065" cy="82774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255690" y="211201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键位</a:t>
            </a:r>
            <a:r>
              <a:rPr lang="zh-CN" altLang="en-US" sz="800" b="1" dirty="0"/>
              <a:t>紧急下发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156298" y="3239318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菜单键位、布局、自定义按钮同步到客户端</a:t>
            </a:r>
            <a:endParaRPr lang="en-US" altLang="zh-CN" sz="800" b="1" dirty="0" smtClean="0"/>
          </a:p>
          <a:p>
            <a:r>
              <a:rPr lang="zh-CN" altLang="en-US" sz="800" b="1" dirty="0"/>
              <a:t>终端</a:t>
            </a:r>
            <a:r>
              <a:rPr lang="zh-CN" altLang="en-US" sz="800" b="1" dirty="0" smtClean="0"/>
              <a:t>信息上报</a:t>
            </a: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752934" y="2503100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752934" y="2979906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1" idx="1"/>
            <a:endCxn id="4" idx="3"/>
          </p:cNvCxnSpPr>
          <p:nvPr/>
        </p:nvCxnSpPr>
        <p:spPr>
          <a:xfrm flipH="1" flipV="1">
            <a:off x="5935797" y="2850823"/>
            <a:ext cx="817137" cy="2662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flipH="1">
            <a:off x="5935797" y="2640260"/>
            <a:ext cx="817137" cy="21056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812597" y="1422628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MONGO DB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40850" y="1777746"/>
            <a:ext cx="12666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和</a:t>
            </a:r>
            <a:r>
              <a:rPr lang="en-US" altLang="zh-CN" sz="800" b="1" dirty="0" smtClean="0"/>
              <a:t>MC</a:t>
            </a:r>
            <a:r>
              <a:rPr lang="zh-CN" altLang="en-US" sz="800" b="1" dirty="0" smtClean="0"/>
              <a:t>的键位同步时用到</a:t>
            </a:r>
            <a:endParaRPr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16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服务调用 </a:t>
            </a:r>
            <a:r>
              <a:rPr lang="en-US" altLang="zh-CN" dirty="0"/>
              <a:t>– </a:t>
            </a:r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812597" y="2713663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-server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764000" y="354140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765332" y="1948283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-web-control-server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 flipV="1">
            <a:off x="2888532" y="2085443"/>
            <a:ext cx="1924065" cy="76538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2888532" y="2850823"/>
            <a:ext cx="1924065" cy="82774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55690" y="2112016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菜单布局、支付</a:t>
            </a:r>
            <a:r>
              <a:rPr lang="zh-CN" altLang="en-US" sz="800" b="1" dirty="0" smtClean="0"/>
              <a:t>配置、</a:t>
            </a:r>
            <a:r>
              <a:rPr lang="en-US" altLang="zh-CN" sz="800" b="1" dirty="0" smtClean="0"/>
              <a:t>COD</a:t>
            </a:r>
            <a:r>
              <a:rPr lang="zh-CN" altLang="en-US" sz="800" b="1" dirty="0" smtClean="0"/>
              <a:t>管理</a:t>
            </a:r>
            <a:endParaRPr lang="zh-CN" altLang="en-US" sz="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156298" y="3239318"/>
            <a:ext cx="1980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支付配置、</a:t>
            </a:r>
            <a:r>
              <a:rPr lang="en-US" altLang="zh-CN" sz="800" b="1" dirty="0" smtClean="0"/>
              <a:t>COD</a:t>
            </a:r>
            <a:r>
              <a:rPr lang="zh-CN" altLang="en-US" sz="800" b="1" dirty="0" smtClean="0"/>
              <a:t>广告配置 同步到客户端</a:t>
            </a:r>
            <a:endParaRPr lang="en-US" altLang="zh-CN" sz="800" b="1" dirty="0" smtClean="0"/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752934" y="2503100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752934" y="2979906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5935797" y="2850823"/>
            <a:ext cx="817137" cy="2662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5935797" y="2640260"/>
            <a:ext cx="817137" cy="21056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服务调用 </a:t>
            </a:r>
            <a:r>
              <a:rPr lang="en-US" altLang="zh-CN" dirty="0"/>
              <a:t>– </a:t>
            </a:r>
            <a:r>
              <a:rPr lang="en-US" altLang="zh-CN" dirty="0" smtClean="0"/>
              <a:t>promotion</a:t>
            </a:r>
            <a:endParaRPr 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812597" y="2713663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764000" y="2478370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coupon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764000" y="300845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customer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764000" y="354140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765332" y="1948283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-web-control-server</a:t>
            </a:r>
          </a:p>
        </p:txBody>
      </p:sp>
      <p:cxnSp>
        <p:nvCxnSpPr>
          <p:cNvPr id="1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 flipV="1">
            <a:off x="2888532" y="2085443"/>
            <a:ext cx="1924065" cy="76538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 flipV="1">
            <a:off x="2888532" y="2615530"/>
            <a:ext cx="1924065" cy="2352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2888532" y="2850823"/>
            <a:ext cx="1924065" cy="29479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888532" y="2850823"/>
            <a:ext cx="1924065" cy="82774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255690" y="2112016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① 促销规则查看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255690" y="2752690"/>
            <a:ext cx="1338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② 获取</a:t>
            </a:r>
            <a:r>
              <a:rPr lang="en-US" altLang="zh-CN" sz="800" b="1" dirty="0" smtClean="0"/>
              <a:t>channel</a:t>
            </a:r>
            <a:r>
              <a:rPr lang="zh-CN" altLang="en-US" sz="800" b="1" dirty="0" smtClean="0"/>
              <a:t>映射信息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255690" y="3287439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③ 促销规则同步到客户端</a:t>
            </a: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752934" y="2503100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752934" y="2979906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1" idx="1"/>
            <a:endCxn id="4" idx="3"/>
          </p:cNvCxnSpPr>
          <p:nvPr/>
        </p:nvCxnSpPr>
        <p:spPr>
          <a:xfrm flipH="1" flipV="1">
            <a:off x="5935797" y="2850823"/>
            <a:ext cx="817137" cy="2662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flipH="1">
            <a:off x="5935797" y="2640260"/>
            <a:ext cx="817137" cy="21056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191919" y="2526307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③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071694" y="2979906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①②③</a:t>
            </a:r>
          </a:p>
        </p:txBody>
      </p:sp>
    </p:spTree>
    <p:extLst>
      <p:ext uri="{BB962C8B-B14F-4D97-AF65-F5344CB8AC3E}">
        <p14:creationId xmlns:p14="http://schemas.microsoft.com/office/powerpoint/2010/main" val="1694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服务调用 </a:t>
            </a:r>
            <a:r>
              <a:rPr lang="en-US" altLang="zh-CN" dirty="0"/>
              <a:t>– </a:t>
            </a:r>
            <a:r>
              <a:rPr lang="en-US" altLang="zh-CN" dirty="0" smtClean="0"/>
              <a:t>oms web</a:t>
            </a:r>
            <a:endParaRPr lang="en-US" dirty="0"/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04480" y="2705586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oms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-web-control-server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427951" y="296602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营运配置管理</a:t>
            </a: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427224" y="2495203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427224" y="2972009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552328" y="2009188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device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-server</a:t>
            </a: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552328" y="2524190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monitor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-server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551151" y="3040009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-server</a:t>
            </a:r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551151" y="3584982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software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-server</a:t>
            </a:r>
          </a:p>
        </p:txBody>
      </p: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3" idx="1"/>
            <a:endCxn id="9" idx="3"/>
          </p:cNvCxnSpPr>
          <p:nvPr/>
        </p:nvCxnSpPr>
        <p:spPr>
          <a:xfrm flipH="1">
            <a:off x="3027680" y="2146348"/>
            <a:ext cx="1524648" cy="69639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4" idx="1"/>
            <a:endCxn id="9" idx="3"/>
          </p:cNvCxnSpPr>
          <p:nvPr/>
        </p:nvCxnSpPr>
        <p:spPr>
          <a:xfrm flipH="1">
            <a:off x="3027680" y="2661350"/>
            <a:ext cx="1524648" cy="18139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420626" y="256439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监控规则管理</a:t>
            </a:r>
          </a:p>
        </p:txBody>
      </p: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5" idx="1"/>
            <a:endCxn id="9" idx="3"/>
          </p:cNvCxnSpPr>
          <p:nvPr/>
        </p:nvCxnSpPr>
        <p:spPr>
          <a:xfrm flipH="1" flipV="1">
            <a:off x="3027680" y="2842746"/>
            <a:ext cx="1523471" cy="33442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6" idx="1"/>
            <a:endCxn id="9" idx="3"/>
          </p:cNvCxnSpPr>
          <p:nvPr/>
        </p:nvCxnSpPr>
        <p:spPr>
          <a:xfrm flipH="1" flipV="1">
            <a:off x="3027680" y="2842746"/>
            <a:ext cx="1523471" cy="87939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大括号 59"/>
          <p:cNvSpPr/>
          <p:nvPr/>
        </p:nvSpPr>
        <p:spPr>
          <a:xfrm>
            <a:off x="5873713" y="1932369"/>
            <a:ext cx="287258" cy="1945916"/>
          </a:xfrm>
          <a:prstGeom prst="righ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文本框 60"/>
          <p:cNvSpPr txBox="1"/>
          <p:nvPr/>
        </p:nvSpPr>
        <p:spPr>
          <a:xfrm>
            <a:off x="3456949" y="336953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软件管理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429128" y="218283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设备</a:t>
            </a:r>
            <a:r>
              <a:rPr lang="zh-CN" altLang="en-US" sz="800" b="1" dirty="0" smtClean="0"/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221137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服务调用 </a:t>
            </a:r>
            <a:r>
              <a:rPr lang="en-US" altLang="zh-CN" dirty="0" smtClean="0"/>
              <a:t>– operation</a:t>
            </a:r>
            <a:endParaRPr 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604238" y="2728538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-service-center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348770" y="1702307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device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348770" y="2728538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348770" y="4516769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728770" y="1839467"/>
            <a:ext cx="1620000" cy="102623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2728770" y="2865698"/>
            <a:ext cx="16200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728770" y="2865698"/>
            <a:ext cx="1620000" cy="178823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466584" y="2725057"/>
            <a:ext cx="112320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rest-</a:t>
            </a:r>
            <a:r>
              <a:rPr lang="en-US" altLang="zh-CN" sz="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-service-server</a:t>
            </a: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5471970" y="2862217"/>
            <a:ext cx="994614" cy="348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30675" y="2068559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设备管理、注册、认证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30675" y="2650255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配置同步、数据上报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98905" y="2535380"/>
            <a:ext cx="1518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桌位状态查询、桌位挂单查询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969699" y="4238831"/>
            <a:ext cx="2031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订单查询、进单打印查询、进单打印确认</a:t>
            </a: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658823" y="2535380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658823" y="2867873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567899" y="4396598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ORDER</a:t>
            </a: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573149" y="4719255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567899" y="1527033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570524" y="1857049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570524" y="3129568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567899" y="3452225"/>
            <a:ext cx="1124532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8" idx="1"/>
            <a:endCxn id="6" idx="2"/>
          </p:cNvCxnSpPr>
          <p:nvPr/>
        </p:nvCxnSpPr>
        <p:spPr>
          <a:xfrm flipH="1" flipV="1">
            <a:off x="4910370" y="3002858"/>
            <a:ext cx="660154" cy="2638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9" idx="1"/>
            <a:endCxn id="6" idx="2"/>
          </p:cNvCxnSpPr>
          <p:nvPr/>
        </p:nvCxnSpPr>
        <p:spPr>
          <a:xfrm flipH="1" flipV="1">
            <a:off x="4910370" y="3002858"/>
            <a:ext cx="657529" cy="58652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4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32239</TotalTime>
  <Words>1352</Words>
  <Application>Microsoft Office PowerPoint</Application>
  <PresentationFormat>全屏显示(16:9)</PresentationFormat>
  <Paragraphs>435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HelveticaNeueLT Std</vt:lpstr>
      <vt:lpstr>微软雅黑</vt:lpstr>
      <vt:lpstr>Arial</vt:lpstr>
      <vt:lpstr>Wingdings</vt:lpstr>
      <vt:lpstr>2016 HDS Corporate</vt:lpstr>
      <vt:lpstr>工作表</vt:lpstr>
      <vt:lpstr>Microsoft Excel 工作表</vt:lpstr>
      <vt:lpstr>CPOS Counter项目</vt:lpstr>
      <vt:lpstr>系统集成</vt:lpstr>
      <vt:lpstr>总部端 – 服务清单</vt:lpstr>
      <vt:lpstr>服务调用 – cms web</vt:lpstr>
      <vt:lpstr>服务调用 – menu</vt:lpstr>
      <vt:lpstr>服务调用 – config</vt:lpstr>
      <vt:lpstr>服务调用 – promotion</vt:lpstr>
      <vt:lpstr>服务调用 – oms web</vt:lpstr>
      <vt:lpstr>服务调用 – operation</vt:lpstr>
      <vt:lpstr>服务调用 – order</vt:lpstr>
      <vt:lpstr>服务调用 – order sub</vt:lpstr>
      <vt:lpstr>MPOS主流程调用链 – 终端签到、配置同步（已优化）</vt:lpstr>
      <vt:lpstr>MPOS主流程调用链 – 键位文件同步、软件更新</vt:lpstr>
      <vt:lpstr>MPOS主流程调用链 – 终端上报（已优化）</vt:lpstr>
      <vt:lpstr>MPOS主流程调用链 – 会员、用券、支付</vt:lpstr>
      <vt:lpstr>MPOS主流程调用链 – 取餐码、取单锁单</vt:lpstr>
      <vt:lpstr>MPOS主流程调用链 – 提交订单、桌位状态更新（已优化）</vt:lpstr>
      <vt:lpstr>MPOS主流程调用链 – 订单查询、桌位状态查询、桌位关联未结单数查询（已优化）</vt:lpstr>
      <vt:lpstr>MPOS主流程调用链 – 进单打印查询、进单打印确认（已优化）</vt:lpstr>
      <vt:lpstr>MPOS主流程调用链 – 接收消息、发送消息、发送事件</vt:lpstr>
      <vt:lpstr>优化点</vt:lpstr>
      <vt:lpstr>优化点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4866</cp:revision>
  <cp:lastPrinted>2018-07-31T03:56:48Z</cp:lastPrinted>
  <dcterms:created xsi:type="dcterms:W3CDTF">2018-07-31T03:56:48Z</dcterms:created>
  <dcterms:modified xsi:type="dcterms:W3CDTF">2020-06-22T02:17:08Z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