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25" r:id="rId2"/>
    <p:sldId id="671" r:id="rId3"/>
    <p:sldId id="672" r:id="rId4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18B00"/>
    <a:srgbClr val="000000"/>
    <a:srgbClr val="135295"/>
    <a:srgbClr val="2C4B80"/>
    <a:srgbClr val="CCFF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6379" autoAdjust="0"/>
  </p:normalViewPr>
  <p:slideViewPr>
    <p:cSldViewPr snapToGrid="0" showGuides="1">
      <p:cViewPr varScale="1">
        <p:scale>
          <a:sx n="146" d="100"/>
          <a:sy n="146" d="100"/>
        </p:scale>
        <p:origin x="804" y="78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b="1" dirty="0" smtClean="0"/>
              <a:t>扫码部分支付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June</a:t>
            </a:r>
            <a:r>
              <a:rPr lang="en-US" altLang="zh-CN" dirty="0" smtClean="0"/>
              <a:t>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方案（倾向方案二）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109295"/>
          </a:xfrm>
        </p:spPr>
        <p:txBody>
          <a:bodyPr/>
          <a:lstStyle/>
          <a:p>
            <a:r>
              <a:rPr lang="zh-CN" altLang="en-US" sz="1100" dirty="0" smtClean="0"/>
              <a:t>方案一：</a:t>
            </a:r>
            <a:endParaRPr lang="en-US" altLang="zh-CN" sz="1100" dirty="0" smtClean="0"/>
          </a:p>
          <a:p>
            <a:pPr lvl="1"/>
            <a:r>
              <a:rPr lang="zh-CN" altLang="en-US" sz="900" dirty="0"/>
              <a:t>扫</a:t>
            </a:r>
            <a:r>
              <a:rPr lang="zh-CN" altLang="en-US" sz="900" dirty="0" smtClean="0"/>
              <a:t>码提供放弃部分支付功能，放弃支付后，订单回复存单状态，由其他支付渠道取单进行完整支付。</a:t>
            </a:r>
            <a:endParaRPr lang="en-US" altLang="zh-CN" sz="900" dirty="0" smtClean="0"/>
          </a:p>
          <a:p>
            <a:r>
              <a:rPr lang="zh-CN" altLang="en-US" sz="1100" dirty="0" smtClean="0"/>
              <a:t>方案</a:t>
            </a:r>
            <a:r>
              <a:rPr lang="zh-CN" altLang="en-US" sz="1100" dirty="0" smtClean="0"/>
              <a:t>三：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类似二，但是不增加订单状态，即部分支付信息保存在扫码点餐系统内。订单报文传递为存单报文，不包含部分支付信息。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Counter</a:t>
            </a:r>
            <a:r>
              <a:rPr lang="zh-CN" altLang="en-US" sz="900" dirty="0" smtClean="0"/>
              <a:t>收到后，需要对该订单能识别出来，进行收银时，需要先调用扫码点餐接口，获取该订单的部分支付信息，再完成支付。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对于该订单的不支付，直接退款较为麻烦（额外需要调用扫码获取部分支付信息，加到订单中，再进行退单？走取消订单，实际算退单？）</a:t>
            </a:r>
            <a:r>
              <a:rPr lang="zh-CN" altLang="en-US" sz="900" dirty="0" smtClean="0"/>
              <a:t>。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0075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方案（倾向方案二）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24746"/>
          </a:xfrm>
        </p:spPr>
        <p:txBody>
          <a:bodyPr/>
          <a:lstStyle/>
          <a:p>
            <a:r>
              <a:rPr lang="zh-CN" altLang="en-US" sz="1100" dirty="0"/>
              <a:t>方案二：</a:t>
            </a:r>
            <a:endParaRPr lang="en-US" altLang="zh-CN" sz="1100" dirty="0"/>
          </a:p>
          <a:p>
            <a:pPr lvl="1"/>
            <a:r>
              <a:rPr lang="en-US" altLang="zh-CN" sz="900" dirty="0" smtClean="0"/>
              <a:t>1</a:t>
            </a:r>
            <a:r>
              <a:rPr lang="zh-CN" altLang="en-US" sz="900" dirty="0" smtClean="0"/>
              <a:t>、部分</a:t>
            </a:r>
            <a:r>
              <a:rPr lang="zh-CN" altLang="en-US" sz="900" dirty="0"/>
              <a:t>支付订单的识别：增加订单状态 </a:t>
            </a:r>
            <a:r>
              <a:rPr lang="en-US" altLang="zh-CN" sz="900" dirty="0" err="1"/>
              <a:t>saleType</a:t>
            </a:r>
            <a:r>
              <a:rPr lang="zh-CN" altLang="en-US" sz="900" dirty="0"/>
              <a:t>、</a:t>
            </a:r>
            <a:r>
              <a:rPr lang="en-US" altLang="zh-CN" sz="900" dirty="0" err="1"/>
              <a:t>orderType</a:t>
            </a:r>
            <a:r>
              <a:rPr lang="zh-CN" altLang="en-US" sz="900" dirty="0" smtClean="0"/>
              <a:t>等</a:t>
            </a:r>
            <a:r>
              <a:rPr lang="zh-CN" altLang="en-US" sz="900" dirty="0"/>
              <a:t>码</a:t>
            </a:r>
            <a:r>
              <a:rPr lang="zh-CN" altLang="en-US" sz="900" dirty="0" smtClean="0"/>
              <a:t>值</a:t>
            </a:r>
            <a:r>
              <a:rPr lang="zh-CN" altLang="en-US" sz="900" dirty="0"/>
              <a:t>，</a:t>
            </a:r>
            <a:r>
              <a:rPr lang="zh-CN" altLang="en-US" sz="900" dirty="0" smtClean="0"/>
              <a:t>标识 </a:t>
            </a:r>
            <a:r>
              <a:rPr lang="zh-CN" altLang="en-US" sz="900" dirty="0"/>
              <a:t>订单部分支付这种状态报文。  </a:t>
            </a:r>
            <a:r>
              <a:rPr lang="en-US" altLang="zh-CN" sz="900" dirty="0">
                <a:solidFill>
                  <a:srgbClr val="FF0000"/>
                </a:solidFill>
              </a:rPr>
              <a:t>--</a:t>
            </a:r>
            <a:r>
              <a:rPr lang="zh-CN" altLang="en-US" sz="900" dirty="0">
                <a:solidFill>
                  <a:srgbClr val="FF0000"/>
                </a:solidFill>
              </a:rPr>
              <a:t>待和</a:t>
            </a:r>
            <a:r>
              <a:rPr lang="en-US" altLang="zh-CN" sz="900" dirty="0">
                <a:solidFill>
                  <a:srgbClr val="FF0000"/>
                </a:solidFill>
              </a:rPr>
              <a:t>OC</a:t>
            </a:r>
            <a:r>
              <a:rPr lang="zh-CN" altLang="en-US" sz="900" dirty="0">
                <a:solidFill>
                  <a:srgbClr val="FF0000"/>
                </a:solidFill>
              </a:rPr>
              <a:t>讨论</a:t>
            </a:r>
            <a:r>
              <a:rPr lang="zh-CN" altLang="en-US" sz="900" dirty="0" smtClean="0">
                <a:solidFill>
                  <a:srgbClr val="FF0000"/>
                </a:solidFill>
              </a:rPr>
              <a:t>约定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900" dirty="0" smtClean="0"/>
              <a:t>2</a:t>
            </a:r>
            <a:r>
              <a:rPr lang="zh-CN" altLang="en-US" sz="900" dirty="0" smtClean="0"/>
              <a:t>、部分</a:t>
            </a:r>
            <a:r>
              <a:rPr lang="zh-CN" altLang="en-US" sz="900" dirty="0"/>
              <a:t>支付的订单可进行的操作：</a:t>
            </a:r>
            <a:endParaRPr lang="en-US" altLang="zh-CN" sz="900" dirty="0" smtClean="0"/>
          </a:p>
          <a:p>
            <a:pPr lvl="2"/>
            <a:r>
              <a:rPr lang="en-US" altLang="zh-CN" sz="700" dirty="0" smtClean="0"/>
              <a:t>a.</a:t>
            </a:r>
            <a:r>
              <a:rPr lang="zh-CN" altLang="en-US" sz="700" dirty="0" smtClean="0"/>
              <a:t>可以</a:t>
            </a:r>
            <a:r>
              <a:rPr lang="zh-CN" altLang="en-US" sz="700" dirty="0"/>
              <a:t>在</a:t>
            </a:r>
            <a:r>
              <a:rPr lang="en-US" altLang="zh-CN" sz="700" dirty="0" err="1"/>
              <a:t>cpos</a:t>
            </a:r>
            <a:r>
              <a:rPr lang="zh-CN" altLang="en-US" sz="700" dirty="0"/>
              <a:t>终端侧进行 退单 以及 收银的操作，打小票可以，不允许改单，不允许打发票码。</a:t>
            </a:r>
          </a:p>
          <a:p>
            <a:pPr lvl="2"/>
            <a:r>
              <a:rPr lang="en-US" altLang="zh-CN" sz="700" dirty="0" smtClean="0"/>
              <a:t>b.</a:t>
            </a:r>
            <a:r>
              <a:rPr lang="zh-CN" altLang="en-US" sz="700" dirty="0" smtClean="0"/>
              <a:t>进行</a:t>
            </a:r>
            <a:r>
              <a:rPr lang="zh-CN" altLang="en-US" sz="700" dirty="0"/>
              <a:t>收银时，计算待支付金额，完成支付，</a:t>
            </a:r>
            <a:r>
              <a:rPr lang="en-US" altLang="zh-CN" sz="700" dirty="0"/>
              <a:t>counter</a:t>
            </a:r>
            <a:r>
              <a:rPr lang="zh-CN" altLang="en-US" sz="700" dirty="0"/>
              <a:t>可能需要考虑对 支付控制等功能的影响。</a:t>
            </a:r>
          </a:p>
          <a:p>
            <a:pPr lvl="2"/>
            <a:r>
              <a:rPr lang="en-US" altLang="zh-CN" sz="700" dirty="0"/>
              <a:t>c</a:t>
            </a:r>
            <a:r>
              <a:rPr lang="en-US" altLang="zh-CN" sz="700" dirty="0" smtClean="0"/>
              <a:t>.</a:t>
            </a:r>
            <a:r>
              <a:rPr lang="zh-CN" altLang="en-US" sz="700" dirty="0" smtClean="0"/>
              <a:t>进行</a:t>
            </a:r>
            <a:r>
              <a:rPr lang="zh-CN" altLang="en-US" sz="700" dirty="0"/>
              <a:t>退单时，需要对部分支付信息额外进行退款，并且参照下方的 </a:t>
            </a:r>
            <a:r>
              <a:rPr lang="en-US" altLang="zh-CN" sz="700" dirty="0" err="1"/>
              <a:t>tenderPlatType</a:t>
            </a:r>
            <a:r>
              <a:rPr lang="zh-CN" altLang="en-US" sz="700" dirty="0"/>
              <a:t>标识粒度的调整，如果支付是非</a:t>
            </a:r>
            <a:r>
              <a:rPr lang="en-US" altLang="zh-CN" sz="700" dirty="0"/>
              <a:t>counter</a:t>
            </a:r>
            <a:r>
              <a:rPr lang="zh-CN" altLang="en-US" sz="700" dirty="0"/>
              <a:t>退款的，这种需要特殊标识，订单报文发</a:t>
            </a:r>
            <a:r>
              <a:rPr lang="en-US" altLang="zh-CN" sz="700" dirty="0"/>
              <a:t>OC</a:t>
            </a:r>
            <a:r>
              <a:rPr lang="zh-CN" altLang="en-US" sz="700" dirty="0"/>
              <a:t>后，</a:t>
            </a:r>
            <a:r>
              <a:rPr lang="en-US" altLang="zh-CN" sz="700" dirty="0"/>
              <a:t>OC</a:t>
            </a:r>
            <a:r>
              <a:rPr lang="zh-CN" altLang="en-US" sz="700" dirty="0"/>
              <a:t>需要进行退款（</a:t>
            </a:r>
            <a:r>
              <a:rPr lang="en-US" altLang="zh-CN" sz="700" dirty="0"/>
              <a:t>OC</a:t>
            </a:r>
            <a:r>
              <a:rPr lang="zh-CN" altLang="en-US" sz="700" dirty="0"/>
              <a:t>需要调整，这种应该需要算退单，如果算其他的</a:t>
            </a:r>
            <a:r>
              <a:rPr lang="en-US" altLang="zh-CN" sz="700" dirty="0"/>
              <a:t>OC</a:t>
            </a:r>
            <a:r>
              <a:rPr lang="zh-CN" altLang="en-US" sz="700" dirty="0"/>
              <a:t>也需要增加对应判断进行该处理，否则现在</a:t>
            </a:r>
            <a:r>
              <a:rPr lang="en-US" altLang="zh-CN" sz="700" dirty="0"/>
              <a:t>OC</a:t>
            </a:r>
            <a:r>
              <a:rPr lang="zh-CN" altLang="en-US" sz="700" dirty="0"/>
              <a:t>只有退单会走退款）。</a:t>
            </a:r>
          </a:p>
          <a:p>
            <a:pPr lvl="2"/>
            <a:r>
              <a:rPr lang="en-US" altLang="zh-CN" sz="700" dirty="0"/>
              <a:t>d</a:t>
            </a:r>
            <a:r>
              <a:rPr lang="en-US" altLang="zh-CN" sz="700" dirty="0" smtClean="0"/>
              <a:t>.</a:t>
            </a:r>
            <a:r>
              <a:rPr lang="zh-CN" altLang="en-US" sz="700" dirty="0" smtClean="0"/>
              <a:t>部分</a:t>
            </a:r>
            <a:r>
              <a:rPr lang="zh-CN" altLang="en-US" sz="700" dirty="0"/>
              <a:t>支付的订单，扫码是否可操作？如何避免扫码操作该订单（扫码点餐需考虑）</a:t>
            </a:r>
            <a:r>
              <a:rPr lang="zh-CN" altLang="en-US" sz="700" dirty="0" smtClean="0"/>
              <a:t>。</a:t>
            </a:r>
            <a:endParaRPr lang="en-US" altLang="zh-CN" sz="700" dirty="0" smtClean="0"/>
          </a:p>
          <a:p>
            <a:pPr lvl="1"/>
            <a:r>
              <a:rPr lang="en-US" altLang="zh-CN" sz="900" dirty="0"/>
              <a:t>3</a:t>
            </a:r>
            <a:r>
              <a:rPr lang="zh-CN" altLang="en-US" sz="900" dirty="0"/>
              <a:t>、	订单退款逻辑调整</a:t>
            </a:r>
            <a:r>
              <a:rPr lang="zh-CN" altLang="en-US" sz="900" dirty="0" smtClean="0"/>
              <a:t>：</a:t>
            </a:r>
            <a:endParaRPr lang="en-US" altLang="zh-CN" sz="900" dirty="0" smtClean="0"/>
          </a:p>
          <a:p>
            <a:pPr lvl="2"/>
            <a:r>
              <a:rPr lang="en-US" altLang="zh-CN" sz="700" dirty="0"/>
              <a:t>a</a:t>
            </a:r>
            <a:r>
              <a:rPr lang="en-US" altLang="zh-CN" sz="700" dirty="0" smtClean="0"/>
              <a:t>.</a:t>
            </a:r>
            <a:r>
              <a:rPr lang="zh-CN" altLang="en-US" sz="700" dirty="0" smtClean="0"/>
              <a:t>由于</a:t>
            </a:r>
            <a:r>
              <a:rPr lang="zh-CN" altLang="en-US" sz="700" dirty="0"/>
              <a:t>部分支付订单的存在，继续支付完成后，可能产生一笔订单中包含多个下单渠道的支付信息，当前支付退款分线上（非</a:t>
            </a:r>
            <a:r>
              <a:rPr lang="en-US" altLang="zh-CN" sz="700" dirty="0"/>
              <a:t>counter</a:t>
            </a:r>
            <a:r>
              <a:rPr lang="zh-CN" altLang="en-US" sz="700" dirty="0"/>
              <a:t>退款）和线下（</a:t>
            </a:r>
            <a:r>
              <a:rPr lang="en-US" altLang="zh-CN" sz="700" dirty="0"/>
              <a:t>counter</a:t>
            </a:r>
            <a:r>
              <a:rPr lang="zh-CN" altLang="en-US" sz="700" dirty="0"/>
              <a:t>退款），退款途径不同，对于线上支付还是线下支付的识别需由当前订单粒度的</a:t>
            </a:r>
            <a:r>
              <a:rPr lang="en-US" altLang="zh-CN" sz="700" dirty="0" err="1"/>
              <a:t>tenderPlatType</a:t>
            </a:r>
            <a:r>
              <a:rPr lang="zh-CN" altLang="en-US" sz="700" dirty="0"/>
              <a:t>改为支付明细</a:t>
            </a:r>
            <a:r>
              <a:rPr lang="en-US" altLang="zh-CN" sz="700" dirty="0" err="1"/>
              <a:t>tenderDetail</a:t>
            </a:r>
            <a:r>
              <a:rPr lang="zh-CN" altLang="en-US" sz="700" dirty="0"/>
              <a:t>粒度的</a:t>
            </a:r>
            <a:r>
              <a:rPr lang="en-US" altLang="zh-CN" sz="700" dirty="0" err="1"/>
              <a:t>tenderPlatType</a:t>
            </a:r>
            <a:r>
              <a:rPr lang="zh-CN" altLang="en-US" sz="700" dirty="0"/>
              <a:t>。  </a:t>
            </a:r>
            <a:r>
              <a:rPr lang="en-US" altLang="zh-CN" sz="700" dirty="0">
                <a:solidFill>
                  <a:srgbClr val="FF0000"/>
                </a:solidFill>
              </a:rPr>
              <a:t>--</a:t>
            </a:r>
            <a:r>
              <a:rPr lang="zh-CN" altLang="en-US" sz="700" dirty="0">
                <a:solidFill>
                  <a:srgbClr val="FF0000"/>
                </a:solidFill>
              </a:rPr>
              <a:t>待和</a:t>
            </a:r>
            <a:r>
              <a:rPr lang="en-US" altLang="zh-CN" sz="700" dirty="0">
                <a:solidFill>
                  <a:srgbClr val="FF0000"/>
                </a:solidFill>
              </a:rPr>
              <a:t>OC</a:t>
            </a:r>
            <a:r>
              <a:rPr lang="zh-CN" altLang="en-US" sz="700" dirty="0">
                <a:solidFill>
                  <a:srgbClr val="FF0000"/>
                </a:solidFill>
              </a:rPr>
              <a:t>讨论</a:t>
            </a:r>
            <a:r>
              <a:rPr lang="zh-CN" altLang="en-US" sz="700" dirty="0" smtClean="0">
                <a:solidFill>
                  <a:srgbClr val="FF0000"/>
                </a:solidFill>
              </a:rPr>
              <a:t>约定</a:t>
            </a:r>
            <a:endParaRPr lang="en-US" altLang="zh-CN" sz="7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700" dirty="0"/>
              <a:t>b</a:t>
            </a:r>
            <a:r>
              <a:rPr lang="en-US" altLang="zh-CN" sz="700" dirty="0" smtClean="0"/>
              <a:t>.</a:t>
            </a:r>
            <a:r>
              <a:rPr lang="zh-CN" altLang="en-US" sz="700" dirty="0" smtClean="0"/>
              <a:t>对于</a:t>
            </a:r>
            <a:r>
              <a:rPr lang="zh-CN" altLang="en-US" sz="700" dirty="0"/>
              <a:t>订单退单以及部分支付订单的取消，涉及的退款，需要针对订单中的</a:t>
            </a:r>
            <a:r>
              <a:rPr lang="en-US" altLang="zh-CN" sz="700" dirty="0" err="1"/>
              <a:t>tenderDetail</a:t>
            </a:r>
            <a:r>
              <a:rPr lang="zh-CN" altLang="en-US" sz="700" dirty="0"/>
              <a:t>，分别识别对于在</a:t>
            </a:r>
            <a:r>
              <a:rPr lang="en-US" altLang="zh-CN" sz="700" dirty="0"/>
              <a:t>counter</a:t>
            </a:r>
            <a:r>
              <a:rPr lang="zh-CN" altLang="en-US" sz="700" dirty="0"/>
              <a:t>退款的</a:t>
            </a:r>
            <a:r>
              <a:rPr lang="en-US" altLang="zh-CN" sz="700" dirty="0" err="1"/>
              <a:t>platType</a:t>
            </a:r>
            <a:r>
              <a:rPr lang="zh-CN" altLang="en-US" sz="700" dirty="0"/>
              <a:t>，在</a:t>
            </a:r>
            <a:r>
              <a:rPr lang="en-US" altLang="zh-CN" sz="700" dirty="0"/>
              <a:t>counter</a:t>
            </a:r>
            <a:r>
              <a:rPr lang="zh-CN" altLang="en-US" sz="700" dirty="0"/>
              <a:t>完成这部分支付金额的退款。对于非</a:t>
            </a:r>
            <a:r>
              <a:rPr lang="en-US" altLang="zh-CN" sz="700" dirty="0"/>
              <a:t>counter</a:t>
            </a:r>
            <a:r>
              <a:rPr lang="zh-CN" altLang="en-US" sz="700" dirty="0"/>
              <a:t>退款的部分，退单报文发到</a:t>
            </a:r>
            <a:r>
              <a:rPr lang="en-US" altLang="zh-CN" sz="700" dirty="0"/>
              <a:t>OC</a:t>
            </a:r>
            <a:r>
              <a:rPr lang="zh-CN" altLang="en-US" sz="700" dirty="0"/>
              <a:t>后，由</a:t>
            </a:r>
            <a:r>
              <a:rPr lang="en-US" altLang="zh-CN" sz="700" dirty="0"/>
              <a:t>OC</a:t>
            </a:r>
            <a:r>
              <a:rPr lang="zh-CN" altLang="en-US" sz="700" dirty="0"/>
              <a:t>处理这部分金额的退款（即</a:t>
            </a:r>
            <a:r>
              <a:rPr lang="en-US" altLang="zh-CN" sz="700" dirty="0"/>
              <a:t>OC</a:t>
            </a:r>
            <a:r>
              <a:rPr lang="zh-CN" altLang="en-US" sz="700" dirty="0"/>
              <a:t>也需要调整）。</a:t>
            </a:r>
          </a:p>
          <a:p>
            <a:pPr lvl="2"/>
            <a:r>
              <a:rPr lang="en-US" altLang="zh-CN" sz="700" dirty="0"/>
              <a:t>c</a:t>
            </a:r>
            <a:r>
              <a:rPr lang="en-US" altLang="zh-CN" sz="700" dirty="0" smtClean="0"/>
              <a:t>.</a:t>
            </a:r>
            <a:r>
              <a:rPr lang="zh-CN" altLang="en-US" sz="700" dirty="0" smtClean="0"/>
              <a:t>注意</a:t>
            </a:r>
            <a:r>
              <a:rPr lang="zh-CN" altLang="en-US" sz="700" dirty="0"/>
              <a:t>订单新旧格式的兼容性。建议的兼容逻辑：</a:t>
            </a:r>
            <a:r>
              <a:rPr lang="en-US" altLang="zh-CN" sz="700" dirty="0" err="1"/>
              <a:t>tenderDetail</a:t>
            </a:r>
            <a:r>
              <a:rPr lang="zh-CN" altLang="en-US" sz="700" dirty="0"/>
              <a:t>上的</a:t>
            </a:r>
            <a:r>
              <a:rPr lang="en-US" altLang="zh-CN" sz="700" dirty="0" err="1"/>
              <a:t>tenderPlatType</a:t>
            </a:r>
            <a:r>
              <a:rPr lang="zh-CN" altLang="en-US" sz="700" dirty="0"/>
              <a:t>不存在时，取订单粒度上的</a:t>
            </a:r>
            <a:r>
              <a:rPr lang="en-US" altLang="zh-CN" sz="700" dirty="0" err="1"/>
              <a:t>tenderPlatType</a:t>
            </a:r>
            <a:r>
              <a:rPr lang="zh-CN" altLang="en-US" sz="700" dirty="0" smtClean="0"/>
              <a:t>。</a:t>
            </a:r>
            <a:endParaRPr lang="en-US" altLang="zh-CN" sz="700" dirty="0" smtClean="0"/>
          </a:p>
          <a:p>
            <a:pPr lvl="1"/>
            <a:r>
              <a:rPr lang="en-US" altLang="zh-CN" sz="900" dirty="0"/>
              <a:t>4</a:t>
            </a:r>
            <a:r>
              <a:rPr lang="zh-CN" altLang="en-US" sz="900" dirty="0"/>
              <a:t>、	部分支付订单的报文提交时机</a:t>
            </a:r>
            <a:r>
              <a:rPr lang="zh-CN" altLang="en-US" sz="900" dirty="0" smtClean="0"/>
              <a:t>：</a:t>
            </a:r>
            <a:endParaRPr lang="en-US" altLang="zh-CN" sz="900" dirty="0" smtClean="0"/>
          </a:p>
          <a:p>
            <a:pPr lvl="2"/>
            <a:r>
              <a:rPr lang="en-US" altLang="zh-CN" sz="700" dirty="0"/>
              <a:t>a</a:t>
            </a:r>
            <a:r>
              <a:rPr lang="en-US" altLang="zh-CN" sz="700" dirty="0" smtClean="0"/>
              <a:t>.</a:t>
            </a:r>
            <a:r>
              <a:rPr lang="zh-CN" altLang="en-US" sz="700" dirty="0" smtClean="0"/>
              <a:t>当前</a:t>
            </a:r>
            <a:r>
              <a:rPr lang="zh-CN" altLang="en-US" sz="700" dirty="0"/>
              <a:t>的</a:t>
            </a:r>
            <a:r>
              <a:rPr lang="en-US" altLang="zh-CN" sz="700" dirty="0" err="1"/>
              <a:t>cpos</a:t>
            </a:r>
            <a:r>
              <a:rPr lang="zh-CN" altLang="en-US" sz="700" dirty="0"/>
              <a:t>侧终端的放弃部分支付采用的“舍弃订单”，改为采用这种提交部分支付订单的方式。</a:t>
            </a:r>
            <a:r>
              <a:rPr lang="en-US" altLang="zh-CN" sz="700" dirty="0" err="1"/>
              <a:t>cpos</a:t>
            </a:r>
            <a:r>
              <a:rPr lang="zh-CN" altLang="en-US" sz="700" dirty="0"/>
              <a:t>侧的终端或采用提供“提交支付”按钮，常规情况下需要在终端上完成支付，若实在无法完成时，点击“提交支付”按钮，提交部分支付的订单报文，在其他终端上取单支付。（是否需要避免扫码操作该部分支付订单（即上方的</a:t>
            </a:r>
            <a:r>
              <a:rPr lang="en-US" altLang="zh-CN" sz="700" dirty="0"/>
              <a:t>2-d</a:t>
            </a:r>
            <a:r>
              <a:rPr lang="zh-CN" altLang="en-US" sz="700" dirty="0" smtClean="0"/>
              <a:t>），</a:t>
            </a:r>
            <a:r>
              <a:rPr lang="en-US" altLang="zh-CN" sz="700" dirty="0" smtClean="0">
                <a:solidFill>
                  <a:srgbClr val="FF0000"/>
                </a:solidFill>
              </a:rPr>
              <a:t>--</a:t>
            </a:r>
            <a:r>
              <a:rPr lang="zh-CN" altLang="en-US" sz="700" dirty="0" smtClean="0">
                <a:solidFill>
                  <a:srgbClr val="FF0000"/>
                </a:solidFill>
              </a:rPr>
              <a:t>扫码点餐需考虑</a:t>
            </a:r>
            <a:r>
              <a:rPr lang="zh-CN" altLang="en-US" sz="700" dirty="0" smtClean="0"/>
              <a:t>）</a:t>
            </a:r>
            <a:endParaRPr lang="en-US" altLang="zh-CN" sz="700" dirty="0" smtClean="0"/>
          </a:p>
          <a:p>
            <a:pPr lvl="2"/>
            <a:r>
              <a:rPr lang="en-US" altLang="zh-CN" sz="700" dirty="0"/>
              <a:t>b</a:t>
            </a:r>
            <a:r>
              <a:rPr lang="en-US" altLang="zh-CN" sz="700" dirty="0" smtClean="0"/>
              <a:t>.</a:t>
            </a:r>
            <a:r>
              <a:rPr lang="zh-CN" altLang="en-US" sz="700" dirty="0" smtClean="0"/>
              <a:t>扫</a:t>
            </a:r>
            <a:r>
              <a:rPr lang="zh-CN" altLang="en-US" sz="700" dirty="0"/>
              <a:t>码侧或每次支付时均提交报文到</a:t>
            </a:r>
            <a:r>
              <a:rPr lang="en-US" altLang="zh-CN" sz="700" dirty="0" err="1"/>
              <a:t>cpos</a:t>
            </a:r>
            <a:r>
              <a:rPr lang="zh-CN" altLang="en-US" sz="700" dirty="0"/>
              <a:t>侧，当无法继续支付时，可直接在</a:t>
            </a:r>
            <a:r>
              <a:rPr lang="en-US" altLang="zh-CN" sz="700" dirty="0" err="1"/>
              <a:t>cpos</a:t>
            </a:r>
            <a:r>
              <a:rPr lang="zh-CN" altLang="en-US" sz="700" dirty="0"/>
              <a:t>侧终端上取单支付。</a:t>
            </a:r>
            <a:endParaRPr lang="en-US" altLang="zh-CN" sz="700" dirty="0" smtClean="0"/>
          </a:p>
          <a:p>
            <a:pPr lvl="1"/>
            <a:r>
              <a:rPr lang="en-US" altLang="zh-CN" sz="900" dirty="0"/>
              <a:t>5</a:t>
            </a:r>
            <a:r>
              <a:rPr lang="zh-CN" altLang="en-US" sz="900" dirty="0"/>
              <a:t>、	以上涉及订单报文字段的调整（</a:t>
            </a:r>
            <a:r>
              <a:rPr lang="en-US" altLang="zh-CN" sz="900" dirty="0"/>
              <a:t>1</a:t>
            </a:r>
            <a:r>
              <a:rPr lang="zh-CN" altLang="en-US" sz="900" dirty="0"/>
              <a:t>、</a:t>
            </a:r>
            <a:r>
              <a:rPr lang="en-US" altLang="zh-CN" sz="900" dirty="0"/>
              <a:t>3-a</a:t>
            </a:r>
            <a:r>
              <a:rPr lang="zh-CN" altLang="en-US" sz="900" dirty="0"/>
              <a:t>），扫码点餐应也需要。</a:t>
            </a:r>
            <a:endParaRPr lang="en-US" altLang="zh-CN" sz="9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78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26478</TotalTime>
  <Words>748</Words>
  <Application>Microsoft Office PowerPoint</Application>
  <PresentationFormat>全屏显示(16:9)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HelveticaNeueLT Std</vt:lpstr>
      <vt:lpstr>Arial</vt:lpstr>
      <vt:lpstr>Wingdings</vt:lpstr>
      <vt:lpstr>2016 HDS Corporate</vt:lpstr>
      <vt:lpstr>CPOS Counter项目</vt:lpstr>
      <vt:lpstr>方案（倾向方案二）</vt:lpstr>
      <vt:lpstr>方案（倾向方案二）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4173</cp:revision>
  <cp:lastPrinted>2018-07-31T03:56:48Z</cp:lastPrinted>
  <dcterms:created xsi:type="dcterms:W3CDTF">2018-07-31T03:56:48Z</dcterms:created>
  <dcterms:modified xsi:type="dcterms:W3CDTF">2020-07-01T04:24:13Z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