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625" r:id="rId3"/>
    <p:sldId id="671" r:id="rId4"/>
    <p:sldId id="677" r:id="rId6"/>
    <p:sldId id="678" r:id="rId7"/>
    <p:sldId id="681" r:id="rId8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E1E"/>
    <a:srgbClr val="000000"/>
    <a:srgbClr val="135295"/>
    <a:srgbClr val="2C4B80"/>
    <a:srgbClr val="F18B00"/>
    <a:srgbClr val="CCFF99"/>
    <a:srgbClr val="999999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318" autoAdjust="0"/>
  </p:normalViewPr>
  <p:slideViewPr>
    <p:cSldViewPr snapToGrid="0" showGuides="1">
      <p:cViewPr varScale="1">
        <p:scale>
          <a:sx n="96" d="100"/>
          <a:sy n="96" d="100"/>
        </p:scale>
        <p:origin x="618" y="84"/>
      </p:cViewPr>
      <p:guideLst>
        <p:guide orient="horz" pos="33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782"/>
        <p:guide pos="2213"/>
        <p:guide pos="172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1" dirty="0" smtClean="0"/>
              <a:t>目的：</a:t>
            </a:r>
            <a:endParaRPr lang="en-US" altLang="zh-CN" sz="1400" b="1" dirty="0" smtClean="0"/>
          </a:p>
          <a:p>
            <a:r>
              <a:rPr lang="zh-CN" altLang="en-US" sz="1400" dirty="0" smtClean="0"/>
              <a:t>不管是否走了打票，尽量把订单推到餐厅端，系统内部推成功后才能解决新单看不到、结账单下不来，锁单的问题。</a:t>
            </a:r>
            <a:endParaRPr lang="en-US" altLang="zh-CN" sz="1400" dirty="0" smtClean="0"/>
          </a:p>
          <a:p>
            <a:r>
              <a:rPr lang="zh-CN" altLang="en-US" sz="1400" dirty="0" smtClean="0"/>
              <a:t>打小票的目的是不想等待太长时间，尽量先出餐。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打票和重试报文，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叫制和是否提交到服务端没有任何关系的。叫制只是多打个票出来。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不管是否叫制，终端都会继续推送订单到中心端。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叫制是人工操作，有操作员决定是否打票，系统之前的实现方式是当终端连接总部端网络出问题的时候，终端上也显示提交成功，但终端一直再尝试提交，所以订单就具有延迟性。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新的方案在提交发现后台无法提交的时候，需要给操作员两个选择：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继续提交；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叫制（后台继续提交，终端打印出来小票）；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解决核心的问题是</a:t>
            </a:r>
            <a:endParaRPr lang="en-US" altLang="zh-CN" dirty="0" smtClean="0"/>
          </a:p>
          <a:p>
            <a:r>
              <a:rPr lang="en-US" altLang="zh-CN" sz="1400" b="1" dirty="0" smtClean="0"/>
              <a:t>1.</a:t>
            </a:r>
            <a:r>
              <a:rPr lang="zh-CN" altLang="en-US" sz="1400" b="1" dirty="0" smtClean="0"/>
              <a:t>报文系统乱序的时候</a:t>
            </a:r>
            <a:r>
              <a:rPr lang="en-US" altLang="zh-CN" sz="1400" b="1" dirty="0" smtClean="0"/>
              <a:t>KDS</a:t>
            </a:r>
            <a:r>
              <a:rPr lang="zh-CN" altLang="en-US" sz="1400" b="1" dirty="0" smtClean="0"/>
              <a:t>如何上屏？目前没有重现，是断网的时候我们并没有重推，现在的方案都涉及到重推，所以肯定会出现类似情况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2.</a:t>
            </a:r>
            <a:r>
              <a:rPr lang="zh-CN" altLang="en-US" sz="1400" b="1" dirty="0" smtClean="0"/>
              <a:t>打票和重试，重试报文厨房如何识别这个是已经打票的了；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b="1" dirty="0" err="1" smtClean="0"/>
              <a:t>counter_order_oc</a:t>
            </a:r>
            <a:r>
              <a:rPr lang="zh-CN" altLang="en-US" sz="1400" b="1" dirty="0" smtClean="0"/>
              <a:t>用来打票，当打票操作成功后，</a:t>
            </a:r>
            <a:r>
              <a:rPr lang="en-US" altLang="zh-CN" sz="1400" b="1" dirty="0" err="1" smtClean="0"/>
              <a:t>counter_order_kds</a:t>
            </a:r>
            <a:r>
              <a:rPr lang="zh-CN" altLang="en-US" sz="1400" b="1" dirty="0" smtClean="0"/>
              <a:t>报文持续往总部端推送的时候需要修改状态（状态改成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已出票</a:t>
            </a:r>
            <a:r>
              <a:rPr lang="zh-CN" altLang="en-US" sz="1400" b="1" dirty="0" smtClean="0"/>
              <a:t>），修改状态由终端来修改；</a:t>
            </a:r>
            <a:endParaRPr lang="en-US" altLang="zh-CN" sz="1400" b="1" dirty="0" smtClean="0"/>
          </a:p>
          <a:p>
            <a:pPr marL="0" indent="0">
              <a:buNone/>
            </a:pPr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dirty="0" err="1" smtClean="0"/>
              <a:t>Mpos</a:t>
            </a:r>
            <a:r>
              <a:rPr lang="zh-CN" altLang="en-US" sz="1400" dirty="0" smtClean="0"/>
              <a:t>叫制</a:t>
            </a:r>
            <a:r>
              <a:rPr lang="en-US" altLang="zh-CN" sz="1400" dirty="0" smtClean="0"/>
              <a:t>-&gt;</a:t>
            </a:r>
            <a:endParaRPr lang="zh-CN" altLang="en-US" sz="1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叫制之后，</a:t>
            </a:r>
            <a:r>
              <a:rPr lang="en-US" altLang="zh-CN" dirty="0" err="1" smtClean="0"/>
              <a:t>mpos</a:t>
            </a:r>
            <a:r>
              <a:rPr lang="zh-CN" altLang="en-US" dirty="0" smtClean="0"/>
              <a:t>一直往总部端发送消息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不管网络有没有问题 </a:t>
            </a:r>
            <a:r>
              <a:rPr lang="en-US" altLang="zh-CN" dirty="0" err="1" smtClean="0"/>
              <a:t>mpos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都会显示提交成功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当叫制之后，报文设置为已经打票；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Counter_order_kds</a:t>
            </a:r>
            <a:r>
              <a:rPr lang="zh-CN" altLang="en-US" dirty="0" smtClean="0"/>
              <a:t>需要设置已经打票；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只要终端和总部端是断网的情况下都是无法提交订单的。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之前的处理逻辑是：终端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1" dirty="0" smtClean="0"/>
              <a:t>目的：</a:t>
            </a:r>
            <a:endParaRPr lang="en-US" altLang="zh-CN" sz="1400" b="1" dirty="0" smtClean="0"/>
          </a:p>
          <a:p>
            <a:r>
              <a:rPr lang="zh-CN" altLang="en-US" sz="1400" dirty="0" smtClean="0"/>
              <a:t>不管是否走了打票，尽量把订单推到餐厅端，系统内部推成功后才能解决新单看不到、结账单下不来，锁单的问题。</a:t>
            </a:r>
            <a:endParaRPr lang="en-US" altLang="zh-CN" sz="1400" dirty="0" smtClean="0"/>
          </a:p>
          <a:p>
            <a:r>
              <a:rPr lang="zh-CN" altLang="en-US" sz="1400" dirty="0" smtClean="0"/>
              <a:t>打小票的目的是不想等待太长时间，尽量先出餐。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打票和重试报文，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叫制和是否提交到服务端没有任何关系的。叫制只是多打个票出来。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不管是否叫制，终端都会继续推送订单到中心端。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叫制是人工操作，有操作员决定是否打票，系统之前的实现方式是当终端连接总部端网络出问题的时候，终端上也显示提交成功，但终端一直再尝试提交，所以订单就具有延迟性。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新的方案在提交发现后台无法提交的时候，需要给操作员两个选择：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继续提交；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叫制（后台继续提交，终端打印出来小票）；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解决核心的问题是</a:t>
            </a:r>
            <a:endParaRPr lang="en-US" altLang="zh-CN" dirty="0" smtClean="0"/>
          </a:p>
          <a:p>
            <a:r>
              <a:rPr lang="en-US" altLang="zh-CN" sz="1400" b="1" dirty="0" smtClean="0"/>
              <a:t>1.</a:t>
            </a:r>
            <a:r>
              <a:rPr lang="zh-CN" altLang="en-US" sz="1400" b="1" dirty="0" smtClean="0"/>
              <a:t>报文系统乱序的时候</a:t>
            </a:r>
            <a:r>
              <a:rPr lang="en-US" altLang="zh-CN" sz="1400" b="1" dirty="0" smtClean="0"/>
              <a:t>KDS</a:t>
            </a:r>
            <a:r>
              <a:rPr lang="zh-CN" altLang="en-US" sz="1400" b="1" dirty="0" smtClean="0"/>
              <a:t>如何上屏？目前没有重现，是断网的时候我们并没有重推，现在的方案都涉及到重推，所以肯定会出现类似情况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2.</a:t>
            </a:r>
            <a:r>
              <a:rPr lang="zh-CN" altLang="en-US" sz="1400" b="1" dirty="0" smtClean="0"/>
              <a:t>打票和重试，重试报文厨房如何识别这个是已经打票的了；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b="1" dirty="0" err="1" smtClean="0"/>
              <a:t>counter_order_oc</a:t>
            </a:r>
            <a:r>
              <a:rPr lang="zh-CN" altLang="en-US" sz="1400" b="1" dirty="0" smtClean="0"/>
              <a:t>用来打票，当打票操作成功后，</a:t>
            </a:r>
            <a:r>
              <a:rPr lang="en-US" altLang="zh-CN" sz="1400" b="1" dirty="0" err="1" smtClean="0"/>
              <a:t>counter_order_kds</a:t>
            </a:r>
            <a:r>
              <a:rPr lang="zh-CN" altLang="en-US" sz="1400" b="1" dirty="0" smtClean="0"/>
              <a:t>报文持续往总部端推送的时候需要修改状态（状态改成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已出票</a:t>
            </a:r>
            <a:r>
              <a:rPr lang="zh-CN" altLang="en-US" sz="1400" b="1" dirty="0" smtClean="0"/>
              <a:t>），修改状态由终端来修改；</a:t>
            </a:r>
            <a:endParaRPr lang="en-US" altLang="zh-CN" sz="1400" b="1" dirty="0" smtClean="0"/>
          </a:p>
          <a:p>
            <a:pPr marL="0" indent="0">
              <a:buNone/>
            </a:pPr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dirty="0" err="1" smtClean="0"/>
              <a:t>Mpos</a:t>
            </a:r>
            <a:r>
              <a:rPr lang="zh-CN" altLang="en-US" sz="1400" dirty="0" smtClean="0"/>
              <a:t>叫制</a:t>
            </a:r>
            <a:r>
              <a:rPr lang="en-US" altLang="zh-CN" sz="1400" dirty="0" smtClean="0"/>
              <a:t>-&gt;</a:t>
            </a:r>
            <a:endParaRPr lang="zh-CN" altLang="en-US" sz="1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叫制之后，</a:t>
            </a:r>
            <a:r>
              <a:rPr lang="en-US" altLang="zh-CN" dirty="0" err="1" smtClean="0"/>
              <a:t>mpos</a:t>
            </a:r>
            <a:r>
              <a:rPr lang="zh-CN" altLang="en-US" dirty="0" smtClean="0"/>
              <a:t>一直往总部端发送消息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不管网络有没有问题 </a:t>
            </a:r>
            <a:r>
              <a:rPr lang="en-US" altLang="zh-CN" dirty="0" err="1" smtClean="0"/>
              <a:t>mpos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都会显示提交成功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当叫制之后，报文设置为已经打票；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Counter_order_kds</a:t>
            </a:r>
            <a:r>
              <a:rPr lang="zh-CN" altLang="en-US" dirty="0" smtClean="0"/>
              <a:t>需要设置已经打票；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只要终端和总部端是断网的情况下都是无法提交订单的。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之前的处理逻辑是：终端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1" dirty="0" smtClean="0"/>
              <a:t>目的：</a:t>
            </a:r>
            <a:endParaRPr lang="en-US" altLang="zh-CN" sz="1400" b="1" dirty="0" smtClean="0"/>
          </a:p>
          <a:p>
            <a:r>
              <a:rPr lang="zh-CN" altLang="en-US" sz="1400" dirty="0" smtClean="0"/>
              <a:t>不管是否走了打票，尽量把订单推到餐厅端，系统内部推成功后才能解决新单看不到、结账单下不来，锁单的问题。</a:t>
            </a:r>
            <a:endParaRPr lang="en-US" altLang="zh-CN" sz="1400" dirty="0" smtClean="0"/>
          </a:p>
          <a:p>
            <a:r>
              <a:rPr lang="zh-CN" altLang="en-US" sz="1400" dirty="0" smtClean="0"/>
              <a:t>打小票的目的是不想等待太长时间，尽量先出餐。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打票和重试报文，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叫制和是否提交到服务端没有任何关系的。叫制只是多打个票出来。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不管是否叫制，终端都会继续推送订单到中心端。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叫制是人工操作，有操作员决定是否打票，系统之前的实现方式是当终端连接总部端网络出问题的时候，终端上也显示提交成功，但终端一直再尝试提交，所以订单就具有延迟性。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新的方案在提交发现后台无法提交的时候，需要给操作员两个选择：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继续提交；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叫制（后台继续提交，终端打印出来小票）；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解决核心的问题是</a:t>
            </a:r>
            <a:endParaRPr lang="en-US" altLang="zh-CN" dirty="0" smtClean="0"/>
          </a:p>
          <a:p>
            <a:r>
              <a:rPr lang="en-US" altLang="zh-CN" sz="1400" b="1" dirty="0" smtClean="0"/>
              <a:t>1.</a:t>
            </a:r>
            <a:r>
              <a:rPr lang="zh-CN" altLang="en-US" sz="1400" b="1" dirty="0" smtClean="0"/>
              <a:t>报文系统乱序的时候</a:t>
            </a:r>
            <a:r>
              <a:rPr lang="en-US" altLang="zh-CN" sz="1400" b="1" dirty="0" smtClean="0"/>
              <a:t>KDS</a:t>
            </a:r>
            <a:r>
              <a:rPr lang="zh-CN" altLang="en-US" sz="1400" b="1" dirty="0" smtClean="0"/>
              <a:t>如何上屏？目前没有重现，是断网的时候我们并没有重推，现在的方案都涉及到重推，所以肯定会出现类似情况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2.</a:t>
            </a:r>
            <a:r>
              <a:rPr lang="zh-CN" altLang="en-US" sz="1400" b="1" dirty="0" smtClean="0"/>
              <a:t>打票和重试，重试报文厨房如何识别这个是已经打票的了；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b="1" dirty="0" err="1" smtClean="0"/>
              <a:t>counter_order_oc</a:t>
            </a:r>
            <a:r>
              <a:rPr lang="zh-CN" altLang="en-US" sz="1400" b="1" dirty="0" smtClean="0"/>
              <a:t>用来打票，当打票操作成功后，</a:t>
            </a:r>
            <a:r>
              <a:rPr lang="en-US" altLang="zh-CN" sz="1400" b="1" dirty="0" err="1" smtClean="0"/>
              <a:t>counter_order_kds</a:t>
            </a:r>
            <a:r>
              <a:rPr lang="zh-CN" altLang="en-US" sz="1400" b="1" dirty="0" smtClean="0"/>
              <a:t>报文持续往总部端推送的时候需要修改状态（状态改成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已出票</a:t>
            </a:r>
            <a:r>
              <a:rPr lang="zh-CN" altLang="en-US" sz="1400" b="1" dirty="0" smtClean="0"/>
              <a:t>），修改状态由终端来修改；</a:t>
            </a:r>
            <a:endParaRPr lang="en-US" altLang="zh-CN" sz="1400" b="1" dirty="0" smtClean="0"/>
          </a:p>
          <a:p>
            <a:pPr marL="0" indent="0">
              <a:buNone/>
            </a:pPr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dirty="0" err="1" smtClean="0"/>
              <a:t>Mpos</a:t>
            </a:r>
            <a:r>
              <a:rPr lang="zh-CN" altLang="en-US" sz="1400" dirty="0" smtClean="0"/>
              <a:t>叫制</a:t>
            </a:r>
            <a:r>
              <a:rPr lang="en-US" altLang="zh-CN" sz="1400" dirty="0" smtClean="0"/>
              <a:t>-&gt;</a:t>
            </a:r>
            <a:endParaRPr lang="zh-CN" altLang="en-US" sz="1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叫制之后，</a:t>
            </a:r>
            <a:r>
              <a:rPr lang="en-US" altLang="zh-CN" dirty="0" err="1" smtClean="0"/>
              <a:t>mpos</a:t>
            </a:r>
            <a:r>
              <a:rPr lang="zh-CN" altLang="en-US" dirty="0" smtClean="0"/>
              <a:t>一直往总部端发送消息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不管网络有没有问题 </a:t>
            </a:r>
            <a:r>
              <a:rPr lang="en-US" altLang="zh-CN" dirty="0" err="1" smtClean="0"/>
              <a:t>mpos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都会显示提交成功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当叫制之后，报文设置为已经打票；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Counter_order_kds</a:t>
            </a:r>
            <a:r>
              <a:rPr lang="zh-CN" altLang="en-US" dirty="0" smtClean="0"/>
              <a:t>需要设置已经打票；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只要终端和总部端是断网的情况下都是无法提交订单的。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之前的处理逻辑是：终端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1" dirty="0" smtClean="0"/>
              <a:t>目的：</a:t>
            </a:r>
            <a:endParaRPr lang="en-US" altLang="zh-CN" sz="1400" b="1" dirty="0" smtClean="0"/>
          </a:p>
          <a:p>
            <a:r>
              <a:rPr lang="zh-CN" altLang="en-US" sz="1400" dirty="0" smtClean="0"/>
              <a:t>不管是否走了打票，尽量把订单推到餐厅端，系统内部推成功后才能解决新单看不到、结账单下不来，锁单的问题。</a:t>
            </a:r>
            <a:endParaRPr lang="en-US" altLang="zh-CN" sz="1400" dirty="0" smtClean="0"/>
          </a:p>
          <a:p>
            <a:r>
              <a:rPr lang="zh-CN" altLang="en-US" sz="1400" dirty="0" smtClean="0"/>
              <a:t>打小票的目的是不想等待太长时间，尽量先出餐。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打票和重试报文，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叫制和是否提交到服务端没有任何关系的。叫制只是多打个票出来。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不管是否叫制，终端都会继续推送订单到中心端。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叫制是人工操作，有操作员决定是否打票，系统之前的实现方式是当终端连接总部端网络出问题的时候，终端上也显示提交成功，但终端一直再尝试提交，所以订单就具有延迟性。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新的方案在提交发现后台无法提交的时候，需要给操作员两个选择：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继续提交；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叫制（后台继续提交，终端打印出来小票）；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解决核心的问题是</a:t>
            </a:r>
            <a:endParaRPr lang="en-US" altLang="zh-CN" dirty="0" smtClean="0"/>
          </a:p>
          <a:p>
            <a:r>
              <a:rPr lang="en-US" altLang="zh-CN" sz="1400" b="1" dirty="0" smtClean="0"/>
              <a:t>1.</a:t>
            </a:r>
            <a:r>
              <a:rPr lang="zh-CN" altLang="en-US" sz="1400" b="1" dirty="0" smtClean="0"/>
              <a:t>报文系统乱序的时候</a:t>
            </a:r>
            <a:r>
              <a:rPr lang="en-US" altLang="zh-CN" sz="1400" b="1" dirty="0" smtClean="0"/>
              <a:t>KDS</a:t>
            </a:r>
            <a:r>
              <a:rPr lang="zh-CN" altLang="en-US" sz="1400" b="1" dirty="0" smtClean="0"/>
              <a:t>如何上屏？目前没有重现，是断网的时候我们并没有重推，现在的方案都涉及到重推，所以肯定会出现类似情况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2.</a:t>
            </a:r>
            <a:r>
              <a:rPr lang="zh-CN" altLang="en-US" sz="1400" b="1" dirty="0" smtClean="0"/>
              <a:t>打票和重试，重试报文厨房如何识别这个是已经打票的了；</a:t>
            </a:r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b="1" dirty="0" err="1" smtClean="0"/>
              <a:t>counter_order_oc</a:t>
            </a:r>
            <a:r>
              <a:rPr lang="zh-CN" altLang="en-US" sz="1400" b="1" dirty="0" smtClean="0"/>
              <a:t>用来打票，当打票操作成功后，</a:t>
            </a:r>
            <a:r>
              <a:rPr lang="en-US" altLang="zh-CN" sz="1400" b="1" dirty="0" err="1" smtClean="0"/>
              <a:t>counter_order_kds</a:t>
            </a:r>
            <a:r>
              <a:rPr lang="zh-CN" altLang="en-US" sz="1400" b="1" dirty="0" smtClean="0"/>
              <a:t>报文持续往总部端推送的时候需要修改状态（状态改成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已出票</a:t>
            </a:r>
            <a:r>
              <a:rPr lang="zh-CN" altLang="en-US" sz="1400" b="1" dirty="0" smtClean="0"/>
              <a:t>），修改状态由终端来修改；</a:t>
            </a:r>
            <a:endParaRPr lang="en-US" altLang="zh-CN" sz="1400" b="1" dirty="0" smtClean="0"/>
          </a:p>
          <a:p>
            <a:pPr marL="0" indent="0">
              <a:buNone/>
            </a:pPr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dirty="0" err="1" smtClean="0"/>
              <a:t>Mpos</a:t>
            </a:r>
            <a:r>
              <a:rPr lang="zh-CN" altLang="en-US" sz="1400" dirty="0" smtClean="0"/>
              <a:t>叫制</a:t>
            </a:r>
            <a:r>
              <a:rPr lang="en-US" altLang="zh-CN" sz="1400" dirty="0" smtClean="0"/>
              <a:t>-&gt;</a:t>
            </a:r>
            <a:endParaRPr lang="zh-CN" altLang="en-US" sz="1400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叫制之后，</a:t>
            </a:r>
            <a:r>
              <a:rPr lang="en-US" altLang="zh-CN" dirty="0" err="1" smtClean="0"/>
              <a:t>mpos</a:t>
            </a:r>
            <a:r>
              <a:rPr lang="zh-CN" altLang="en-US" dirty="0" smtClean="0"/>
              <a:t>一直往总部端发送消息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不管网络有没有问题 </a:t>
            </a:r>
            <a:r>
              <a:rPr lang="en-US" altLang="zh-CN" dirty="0" err="1" smtClean="0"/>
              <a:t>mpos</a:t>
            </a:r>
            <a:r>
              <a:rPr lang="en-US" altLang="zh-CN" dirty="0" smtClean="0"/>
              <a:t> </a:t>
            </a:r>
            <a:r>
              <a:rPr lang="zh-CN" altLang="en-US" dirty="0" smtClean="0"/>
              <a:t>都会显示提交成功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当叫制之后，报文设置为已经打票；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Counter_order_kds</a:t>
            </a:r>
            <a:r>
              <a:rPr lang="zh-CN" altLang="en-US" dirty="0" smtClean="0"/>
              <a:t>需要设置已经打票；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只要终端和总部端是断网的情况下都是无法提交订单的。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之前的处理逻辑是：终端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 pitchFamily="34" charset="0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 pitchFamily="34" charset="0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 pitchFamily="34" charset="0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5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8300"/>
          </a:xfrm>
        </p:spPr>
        <p:txBody>
          <a:bodyPr/>
          <a:lstStyle/>
          <a:p>
            <a:r>
              <a:rPr lang="zh-CN" altLang="en-US" dirty="0"/>
              <a:t>支付冲正优化</a:t>
            </a:r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July, 2020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现有支付冲正</a:t>
            </a:r>
            <a:r>
              <a:rPr lang="zh-CN" altLang="en-US" dirty="0" smtClean="0"/>
              <a:t>存在的问题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40360" y="785554"/>
            <a:ext cx="8520611" cy="2306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终端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-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支付失败，或者支付超时的情况下，只会发起一次冲正请求，若冲正请求提交失败（网络连接失败等），终端不会再次发起冲正请求。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2.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终端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-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支付失败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超时，冲正提交成功后，前台页面上没有提示，餐厅服务员无法确认该笔支付是否冲正退款，并且由于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pay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服务端冲正提交有延时处理（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分钟），顾客无法立即收到退款消息，会引起纠纷。</a:t>
            </a:r>
            <a:endParaRPr lang="zh-CN" altLang="en-US" sz="12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.paymentGateway-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冲正请求是延迟队列，延迟发送时间和失败重试次数配置在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apollo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中，之前生成环境中，延迟时间设定的是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60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秒，重试次数为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5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</a:rPr>
              <a:t>。可以通过修改延迟时间减少冲正等待时间。</a:t>
            </a:r>
            <a:endParaRPr lang="zh-CN" altLang="en-US" sz="1200" dirty="0">
              <a:solidFill>
                <a:srgbClr val="000000"/>
              </a:solidFill>
              <a:latin typeface="+mn-ea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ea"/>
                <a:sym typeface="+mn-ea"/>
              </a:rPr>
              <a:t>4.paymentGateway-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sym typeface="+mn-ea"/>
              </a:rPr>
              <a:t>冲正重试次数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sym typeface="+mn-ea"/>
              </a:rPr>
              <a:t>&gt;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sym typeface="+mn-ea"/>
              </a:rPr>
              <a:t>配置重试次数后，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sym typeface="+mn-ea"/>
              </a:rPr>
              <a:t>paymentGateway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sym typeface="+mn-ea"/>
              </a:rPr>
              <a:t>不会再重新发起冲正请求，只是会把失败记录写入到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sym typeface="+mn-ea"/>
              </a:rPr>
              <a:t>DB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ea typeface="宋体" panose="02010600030101010101" pitchFamily="2" charset="-122"/>
                <a:sym typeface="+mn-ea"/>
              </a:rPr>
              <a:t>，没有提供接口查询或生成报表文件。冲正失败的记录无法统计。</a:t>
            </a:r>
            <a:endParaRPr lang="zh-CN" altLang="en-US" sz="1200" dirty="0">
              <a:solidFill>
                <a:srgbClr val="000000"/>
              </a:solidFill>
              <a:latin typeface="+mn-ea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现有支付冲正流程</a:t>
            </a:r>
            <a:endParaRPr lang="zh-CN" altLang="en-US">
              <a:sym typeface="+mn-ea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135" y="1577340"/>
            <a:ext cx="1144270" cy="431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ym typeface="+mn-ea"/>
              </a:rPr>
              <a:t>Counter/</a:t>
            </a:r>
            <a:r>
              <a:rPr lang="en-US" altLang="zh-CN" sz="900" dirty="0" smtClean="0"/>
              <a:t>MPOS </a:t>
            </a:r>
            <a:r>
              <a:rPr lang="zh-CN" altLang="en-US" sz="900" dirty="0"/>
              <a:t>终端</a:t>
            </a:r>
            <a:endParaRPr lang="zh-CN" altLang="en-US" sz="900" dirty="0"/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2880995" y="1576705"/>
            <a:ext cx="1144270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支付服务</a:t>
            </a:r>
            <a:endParaRPr lang="zh-CN" altLang="en-US" sz="900" dirty="0" smtClean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4"/>
          <p:cNvCxnSpPr>
            <a:stCxn id="8" idx="1"/>
            <a:endCxn id="7" idx="3"/>
          </p:cNvCxnSpPr>
          <p:nvPr/>
        </p:nvCxnSpPr>
        <p:spPr>
          <a:xfrm flipH="1">
            <a:off x="1589405" y="1792605"/>
            <a:ext cx="1291590" cy="63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4693285" y="1666240"/>
            <a:ext cx="1144270" cy="2520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900" dirty="0"/>
              <a:t>MQ</a:t>
            </a:r>
            <a:r>
              <a:rPr lang="zh-CN" altLang="en-US" sz="900" dirty="0"/>
              <a:t>延迟队列</a:t>
            </a:r>
            <a:endParaRPr lang="zh-CN" altLang="en-US" sz="900" dirty="0"/>
          </a:p>
        </p:txBody>
      </p:sp>
      <p:cxnSp>
        <p:nvCxnSpPr>
          <p:cNvPr id="29" name="Straight Arrow Connector 24"/>
          <p:cNvCxnSpPr>
            <a:stCxn id="41" idx="1"/>
            <a:endCxn id="8" idx="3"/>
          </p:cNvCxnSpPr>
          <p:nvPr/>
        </p:nvCxnSpPr>
        <p:spPr>
          <a:xfrm flipH="1">
            <a:off x="4025265" y="1792605"/>
            <a:ext cx="66802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690370" y="1547495"/>
            <a:ext cx="109029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冲正</a:t>
            </a:r>
            <a:r>
              <a:rPr lang="zh-CN" altLang="en-US" sz="1000" dirty="0">
                <a:sym typeface="+mn-ea"/>
              </a:rPr>
              <a:t>提交成功</a:t>
            </a:r>
            <a:endParaRPr lang="zh-CN" altLang="en-US" sz="1000" dirty="0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1625" y="9671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解决思路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601460" y="1577340"/>
            <a:ext cx="1144270" cy="4318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第三方支付服务</a:t>
            </a:r>
            <a:endParaRPr lang="zh-CN" altLang="en-US" sz="900" dirty="0" smtClean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24"/>
          <p:cNvCxnSpPr>
            <a:stCxn id="11" idx="1"/>
            <a:endCxn id="41" idx="3"/>
          </p:cNvCxnSpPr>
          <p:nvPr/>
        </p:nvCxnSpPr>
        <p:spPr>
          <a:xfrm flipH="1" flipV="1">
            <a:off x="5837555" y="1792605"/>
            <a:ext cx="763905" cy="63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53060" y="2162810"/>
            <a:ext cx="1976755" cy="39878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p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冲正提交成功，前端页面不提示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冲正成功，只提示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支付失败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055235" y="2209800"/>
            <a:ext cx="420370" cy="49657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buClrTx/>
              <a:buSzTx/>
              <a:buFontTx/>
            </a:pPr>
            <a:endParaRPr lang="en-US" altLang="zh-CN" sz="900" dirty="0">
              <a:sym typeface="+mn-ea"/>
            </a:endParaRPr>
          </a:p>
        </p:txBody>
      </p:sp>
      <p:cxnSp>
        <p:nvCxnSpPr>
          <p:cNvPr id="17" name="Straight Arrow Connector 24"/>
          <p:cNvCxnSpPr>
            <a:stCxn id="16" idx="1"/>
            <a:endCxn id="41" idx="2"/>
          </p:cNvCxnSpPr>
          <p:nvPr/>
        </p:nvCxnSpPr>
        <p:spPr>
          <a:xfrm flipV="1">
            <a:off x="5265420" y="1918335"/>
            <a:ext cx="0" cy="29146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327650" y="1998345"/>
            <a:ext cx="989330" cy="245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000" dirty="0"/>
              <a:t>冲正结果入库</a:t>
            </a:r>
            <a:endParaRPr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4693285" y="1233805"/>
            <a:ext cx="1427480" cy="39878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p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冲正失败后，根据重试次数再次发起冲正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3883" y="1104933"/>
            <a:ext cx="7891670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终端冲正请求提交成功</a:t>
            </a:r>
            <a:endParaRPr lang="zh-CN" altLang="en-US" sz="12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445135" y="3441065"/>
            <a:ext cx="1144270" cy="431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ym typeface="+mn-ea"/>
              </a:rPr>
              <a:t>Counter/</a:t>
            </a:r>
            <a:r>
              <a:rPr lang="en-US" altLang="zh-CN" sz="900" dirty="0" smtClean="0"/>
              <a:t>MPOS </a:t>
            </a:r>
            <a:r>
              <a:rPr lang="zh-CN" altLang="en-US" sz="900" dirty="0"/>
              <a:t>终端</a:t>
            </a:r>
            <a:endParaRPr lang="zh-CN" altLang="en-US" sz="900" dirty="0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880995" y="3440430"/>
            <a:ext cx="1144270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支付服务</a:t>
            </a:r>
            <a:endParaRPr lang="zh-CN" altLang="en-US" sz="900" dirty="0" smtClean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4"/>
          <p:cNvCxnSpPr>
            <a:stCxn id="24" idx="1"/>
            <a:endCxn id="23" idx="3"/>
          </p:cNvCxnSpPr>
          <p:nvPr/>
        </p:nvCxnSpPr>
        <p:spPr>
          <a:xfrm flipH="1">
            <a:off x="1589405" y="3656330"/>
            <a:ext cx="1291590" cy="63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4693285" y="3529965"/>
            <a:ext cx="1144270" cy="2520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900" dirty="0"/>
              <a:t>MQ</a:t>
            </a:r>
            <a:r>
              <a:rPr lang="zh-CN" altLang="en-US" sz="900" dirty="0"/>
              <a:t>延迟队列</a:t>
            </a:r>
            <a:endParaRPr lang="zh-CN" altLang="en-US" sz="900" dirty="0"/>
          </a:p>
        </p:txBody>
      </p:sp>
      <p:cxnSp>
        <p:nvCxnSpPr>
          <p:cNvPr id="33" name="Straight Arrow Connector 24"/>
          <p:cNvCxnSpPr>
            <a:stCxn id="28" idx="1"/>
            <a:endCxn id="24" idx="3"/>
          </p:cNvCxnSpPr>
          <p:nvPr/>
        </p:nvCxnSpPr>
        <p:spPr>
          <a:xfrm flipH="1">
            <a:off x="4025265" y="3656330"/>
            <a:ext cx="66802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690370" y="3411220"/>
            <a:ext cx="989330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冲正提交失败</a:t>
            </a:r>
            <a:endParaRPr lang="zh-CN" altLang="en-US" sz="1000" dirty="0"/>
          </a:p>
        </p:txBody>
      </p:sp>
      <p:sp>
        <p:nvSpPr>
          <p:cNvPr id="40" name="矩形 39"/>
          <p:cNvSpPr/>
          <p:nvPr/>
        </p:nvSpPr>
        <p:spPr>
          <a:xfrm>
            <a:off x="6601625" y="28308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解决思路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6601460" y="3441065"/>
            <a:ext cx="1144270" cy="4318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第三方支付服务</a:t>
            </a:r>
            <a:endParaRPr lang="zh-CN" altLang="en-US" sz="900" dirty="0" smtClean="0">
              <a:solidFill>
                <a:srgbClr val="C00000"/>
              </a:solidFill>
            </a:endParaRPr>
          </a:p>
        </p:txBody>
      </p:sp>
      <p:cxnSp>
        <p:nvCxnSpPr>
          <p:cNvPr id="66" name="Straight Arrow Connector 24"/>
          <p:cNvCxnSpPr>
            <a:stCxn id="42" idx="1"/>
            <a:endCxn id="28" idx="3"/>
          </p:cNvCxnSpPr>
          <p:nvPr/>
        </p:nvCxnSpPr>
        <p:spPr>
          <a:xfrm flipH="1" flipV="1">
            <a:off x="5837555" y="3656330"/>
            <a:ext cx="763905" cy="63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353060" y="4026535"/>
            <a:ext cx="1976755" cy="55308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p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冲正提交失败，终端不会再次发起冲正，导致支付失败，也不会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退款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8" name="文本框 67"/>
          <p:cNvSpPr txBox="1"/>
          <p:nvPr/>
        </p:nvSpPr>
        <p:spPr bwMode="auto">
          <a:xfrm>
            <a:off x="5055235" y="4073525"/>
            <a:ext cx="420370" cy="49657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buClrTx/>
              <a:buSzTx/>
              <a:buFontTx/>
            </a:pPr>
            <a:endParaRPr lang="en-US" altLang="zh-CN" sz="900" dirty="0">
              <a:sym typeface="+mn-ea"/>
            </a:endParaRPr>
          </a:p>
        </p:txBody>
      </p:sp>
      <p:cxnSp>
        <p:nvCxnSpPr>
          <p:cNvPr id="69" name="Straight Arrow Connector 24"/>
          <p:cNvCxnSpPr>
            <a:stCxn id="68" idx="1"/>
            <a:endCxn id="28" idx="2"/>
          </p:cNvCxnSpPr>
          <p:nvPr/>
        </p:nvCxnSpPr>
        <p:spPr>
          <a:xfrm flipV="1">
            <a:off x="5265420" y="3782060"/>
            <a:ext cx="0" cy="29146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327650" y="3862070"/>
            <a:ext cx="989330" cy="245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000" dirty="0"/>
              <a:t>冲正结果入库</a:t>
            </a:r>
            <a:endParaRPr lang="zh-CN" altLang="en-US" sz="1000" dirty="0"/>
          </a:p>
        </p:txBody>
      </p:sp>
      <p:sp>
        <p:nvSpPr>
          <p:cNvPr id="72" name="矩形 71"/>
          <p:cNvSpPr/>
          <p:nvPr/>
        </p:nvSpPr>
        <p:spPr>
          <a:xfrm>
            <a:off x="263883" y="2968658"/>
            <a:ext cx="7891670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2.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终端冲正请求提交失败</a:t>
            </a:r>
            <a:endParaRPr lang="zh-CN" altLang="en-US" sz="12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3" name="十字形 72"/>
          <p:cNvSpPr/>
          <p:nvPr/>
        </p:nvSpPr>
        <p:spPr>
          <a:xfrm rot="18851109">
            <a:off x="2054071" y="3570980"/>
            <a:ext cx="198052" cy="198052"/>
          </a:xfrm>
          <a:prstGeom prst="plus">
            <a:avLst>
              <a:gd name="adj" fmla="val 403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 smtClean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支付冲正优化</a:t>
            </a:r>
            <a:endParaRPr lang="zh-CN" altLang="en-US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360" y="785554"/>
            <a:ext cx="8520611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ea"/>
                <a:sym typeface="+mn-ea"/>
              </a:rPr>
              <a:t>1.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sym typeface="+mn-ea"/>
              </a:rPr>
              <a:t>配置同步</a:t>
            </a:r>
            <a:r>
              <a:rPr sz="1200" dirty="0">
                <a:solidFill>
                  <a:srgbClr val="000000"/>
                </a:solidFill>
                <a:latin typeface="+mn-ea"/>
                <a:sym typeface="+mn-ea"/>
              </a:rPr>
              <a:t>服务-品牌配置中增加支付倒计时时间，默认为40秒</a:t>
            </a:r>
            <a:endParaRPr sz="1200" dirty="0">
              <a:solidFill>
                <a:srgbClr val="000000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+mn-ea"/>
                <a:sym typeface="+mn-ea"/>
              </a:rPr>
              <a:t>2.</a:t>
            </a:r>
            <a:r>
              <a:rPr sz="1200" dirty="0" smtClean="0">
                <a:solidFill>
                  <a:srgbClr val="000000"/>
                </a:solidFill>
                <a:latin typeface="+mn-ea"/>
                <a:sym typeface="+mn-ea"/>
              </a:rPr>
              <a:t>终端-正在支付的提示框上增加支付倒计时显示，倒计时时间从品牌配置中取得</a:t>
            </a:r>
            <a:endParaRPr sz="1200" dirty="0" smtClean="0">
              <a:solidFill>
                <a:srgbClr val="000000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+mn-ea"/>
                <a:sym typeface="+mn-ea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sym typeface="+mn-ea"/>
              </a:rPr>
              <a:t>.</a:t>
            </a:r>
            <a:r>
              <a:rPr sz="1200" dirty="0">
                <a:solidFill>
                  <a:srgbClr val="000000"/>
                </a:solidFill>
                <a:latin typeface="+mn-ea"/>
                <a:sym typeface="+mn-ea"/>
              </a:rPr>
              <a:t>终端-正在支付提示框上增加中止按钮，按下中止按钮后，取消支付，若已经扫到码，则需要调用冲正。</a:t>
            </a:r>
            <a:endParaRPr sz="1200" dirty="0">
              <a:solidFill>
                <a:srgbClr val="000000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ea"/>
                <a:sym typeface="+mn-ea"/>
              </a:rPr>
              <a:t>4.</a:t>
            </a:r>
            <a:r>
              <a:rPr sz="1200" dirty="0">
                <a:solidFill>
                  <a:srgbClr val="000000"/>
                </a:solidFill>
                <a:latin typeface="+mn-ea"/>
                <a:sym typeface="+mn-ea"/>
              </a:rPr>
              <a:t>终端-倒计时结束后未支付完成，给出失败提示，并调用冲正。</a:t>
            </a:r>
            <a:endParaRPr sz="1200" dirty="0">
              <a:solidFill>
                <a:srgbClr val="000000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+mn-ea"/>
                <a:sym typeface="+mn-ea"/>
              </a:rPr>
              <a:t>5.支付失败后，支付的冲正结果需显示在前端页面。</a:t>
            </a:r>
            <a:endParaRPr lang="en-US" sz="1200" dirty="0">
              <a:solidFill>
                <a:srgbClr val="000000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+mn-ea"/>
                <a:sym typeface="+mn-ea"/>
              </a:rPr>
              <a:t>6.终端-提交冲正请求失败时，终端本地需记录失败状态，增加定时任务，定时提交冲正失败的请求。</a:t>
            </a:r>
            <a:endParaRPr lang="en-US" sz="1200" dirty="0">
              <a:solidFill>
                <a:srgbClr val="000000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+mn-ea"/>
                <a:sym typeface="+mn-ea"/>
              </a:rPr>
              <a:t>7.终端-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sym typeface="+mn-ea"/>
              </a:rPr>
              <a:t>券核销失败，反核消也失败时也需要走 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sym typeface="+mn-ea"/>
              </a:rPr>
              <a:t>6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sym typeface="+mn-ea"/>
              </a:rPr>
              <a:t>的处理</a:t>
            </a:r>
            <a:endParaRPr lang="en-US" sz="1200" dirty="0">
              <a:solidFill>
                <a:srgbClr val="000000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+mn-ea"/>
                <a:sym typeface="+mn-ea"/>
              </a:rPr>
              <a:t>8.修改apollo配置，将支付冲正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sym typeface="+mn-ea"/>
              </a:rPr>
              <a:t>延迟</a:t>
            </a:r>
            <a:r>
              <a:rPr lang="en-US" sz="1200" dirty="0">
                <a:solidFill>
                  <a:srgbClr val="000000"/>
                </a:solidFill>
                <a:latin typeface="+mn-ea"/>
                <a:sym typeface="+mn-ea"/>
              </a:rPr>
              <a:t>时间从1分钟修改为10秒。</a:t>
            </a:r>
            <a:endParaRPr lang="en-US" sz="1200" dirty="0">
              <a:solidFill>
                <a:srgbClr val="000000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+mn-ea"/>
                <a:sym typeface="+mn-ea"/>
              </a:rPr>
              <a:t>9.paymentGateway</a:t>
            </a:r>
            <a:r>
              <a:rPr sz="1200" dirty="0">
                <a:solidFill>
                  <a:srgbClr val="000000"/>
                </a:solidFill>
                <a:latin typeface="+mn-ea"/>
                <a:sym typeface="+mn-ea"/>
              </a:rPr>
              <a:t>-</a:t>
            </a:r>
            <a:r>
              <a:rPr lang="zh-CN" sz="1200" dirty="0">
                <a:solidFill>
                  <a:srgbClr val="000000"/>
                </a:solidFill>
                <a:latin typeface="+mn-ea"/>
                <a:sym typeface="+mn-ea"/>
              </a:rPr>
              <a:t>增加冲正失败统计的定时任务，每天凌晨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sym typeface="+mn-ea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sym typeface="+mn-ea"/>
              </a:rPr>
              <a:t>点统计前一天冲正失败的记录，生成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sym typeface="+mn-ea"/>
              </a:rPr>
              <a:t>excel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sym typeface="+mn-ea"/>
              </a:rPr>
              <a:t>报表，通过邮件发送给</a:t>
            </a:r>
            <a:r>
              <a:rPr lang="en-US" altLang="zh-CN" sz="1200" dirty="0">
                <a:solidFill>
                  <a:srgbClr val="000000"/>
                </a:solidFill>
                <a:latin typeface="+mn-ea"/>
                <a:sym typeface="+mn-ea"/>
              </a:rPr>
              <a:t>YUM</a:t>
            </a:r>
            <a:r>
              <a:rPr lang="zh-CN" altLang="en-US" sz="1200" dirty="0">
                <a:solidFill>
                  <a:srgbClr val="000000"/>
                </a:solidFill>
                <a:latin typeface="+mn-ea"/>
                <a:sym typeface="+mn-ea"/>
              </a:rPr>
              <a:t>邮箱。</a:t>
            </a:r>
            <a:endParaRPr lang="zh-CN" altLang="en-US" sz="1200" dirty="0">
              <a:solidFill>
                <a:srgbClr val="00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冲正支付优化后流程</a:t>
            </a:r>
            <a:endParaRPr lang="zh-CN" altLang="en-US" dirty="0" smtClean="0"/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135" y="1430655"/>
            <a:ext cx="1144270" cy="431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ym typeface="+mn-ea"/>
              </a:rPr>
              <a:t>Counter/</a:t>
            </a:r>
            <a:r>
              <a:rPr lang="en-US" altLang="zh-CN" sz="900" dirty="0" smtClean="0"/>
              <a:t>MPOS </a:t>
            </a:r>
            <a:r>
              <a:rPr lang="zh-CN" altLang="en-US" sz="900" dirty="0"/>
              <a:t>终端</a:t>
            </a:r>
            <a:endParaRPr lang="zh-CN" altLang="en-US" sz="900" dirty="0"/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297555" y="1419860"/>
            <a:ext cx="1144270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支付服务</a:t>
            </a:r>
            <a:endParaRPr lang="zh-CN" altLang="en-US" sz="900" dirty="0" smtClean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4"/>
          <p:cNvCxnSpPr>
            <a:stCxn id="8" idx="1"/>
            <a:endCxn id="7" idx="3"/>
          </p:cNvCxnSpPr>
          <p:nvPr/>
        </p:nvCxnSpPr>
        <p:spPr>
          <a:xfrm flipH="1">
            <a:off x="1589405" y="1635760"/>
            <a:ext cx="1708150" cy="107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5495290" y="1519555"/>
            <a:ext cx="1144270" cy="2520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900" dirty="0"/>
              <a:t>MQ</a:t>
            </a:r>
            <a:r>
              <a:rPr lang="zh-CN" altLang="en-US" sz="900" dirty="0"/>
              <a:t>延迟队列</a:t>
            </a:r>
            <a:endParaRPr lang="zh-CN" altLang="en-US" sz="900" dirty="0"/>
          </a:p>
        </p:txBody>
      </p:sp>
      <p:cxnSp>
        <p:nvCxnSpPr>
          <p:cNvPr id="29" name="Straight Arrow Connector 24"/>
          <p:cNvCxnSpPr>
            <a:stCxn id="41" idx="1"/>
            <a:endCxn id="8" idx="3"/>
          </p:cNvCxnSpPr>
          <p:nvPr/>
        </p:nvCxnSpPr>
        <p:spPr>
          <a:xfrm flipH="1" flipV="1">
            <a:off x="4441825" y="1635760"/>
            <a:ext cx="1053465" cy="1016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690370" y="1400810"/>
            <a:ext cx="109029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冲正</a:t>
            </a:r>
            <a:r>
              <a:rPr lang="zh-CN" altLang="en-US" sz="1000" dirty="0">
                <a:sym typeface="+mn-ea"/>
              </a:rPr>
              <a:t>提交成功</a:t>
            </a:r>
            <a:endParaRPr lang="zh-CN" altLang="en-US" sz="1000" dirty="0">
              <a:sym typeface="+mn-ea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7403465" y="1430655"/>
            <a:ext cx="1144270" cy="4318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第三方支付服务</a:t>
            </a:r>
            <a:endParaRPr lang="zh-CN" altLang="en-US" sz="900" dirty="0" smtClean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24"/>
          <p:cNvCxnSpPr>
            <a:stCxn id="11" idx="1"/>
            <a:endCxn id="41" idx="3"/>
          </p:cNvCxnSpPr>
          <p:nvPr/>
        </p:nvCxnSpPr>
        <p:spPr>
          <a:xfrm flipH="1" flipV="1">
            <a:off x="6632575" y="1645920"/>
            <a:ext cx="763905" cy="63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53060" y="2016125"/>
            <a:ext cx="1976755" cy="398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p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冲正提交成功，前端页面提示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冲正成功，明确给出退款提示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 bwMode="auto">
          <a:xfrm>
            <a:off x="5857240" y="2014220"/>
            <a:ext cx="420370" cy="49657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buClrTx/>
              <a:buSzTx/>
              <a:buFontTx/>
            </a:pPr>
            <a:endParaRPr lang="en-US" altLang="zh-CN" sz="900" dirty="0">
              <a:sym typeface="+mn-ea"/>
            </a:endParaRPr>
          </a:p>
        </p:txBody>
      </p:sp>
      <p:cxnSp>
        <p:nvCxnSpPr>
          <p:cNvPr id="17" name="Straight Arrow Connector 24"/>
          <p:cNvCxnSpPr>
            <a:stCxn id="16" idx="1"/>
            <a:endCxn id="41" idx="2"/>
          </p:cNvCxnSpPr>
          <p:nvPr/>
        </p:nvCxnSpPr>
        <p:spPr>
          <a:xfrm flipV="1">
            <a:off x="6060440" y="1771650"/>
            <a:ext cx="0" cy="24257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129655" y="1851660"/>
            <a:ext cx="989330" cy="245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000" dirty="0"/>
              <a:t>冲正结果入库</a:t>
            </a:r>
            <a:endParaRPr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263883" y="958248"/>
            <a:ext cx="7891670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终端冲正请求提交成功</a:t>
            </a:r>
            <a:endParaRPr lang="zh-CN" altLang="en-US" sz="12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445135" y="3357245"/>
            <a:ext cx="1144270" cy="431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ym typeface="+mn-ea"/>
              </a:rPr>
              <a:t>Counter/</a:t>
            </a:r>
            <a:r>
              <a:rPr lang="en-US" altLang="zh-CN" sz="900" dirty="0" smtClean="0"/>
              <a:t>MPOS </a:t>
            </a:r>
            <a:r>
              <a:rPr lang="zh-CN" altLang="en-US" sz="900" dirty="0"/>
              <a:t>终端</a:t>
            </a:r>
            <a:endParaRPr lang="zh-CN" altLang="en-US" sz="900" dirty="0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3296920" y="3356610"/>
            <a:ext cx="1144270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支付服务</a:t>
            </a:r>
            <a:endParaRPr lang="zh-CN" altLang="en-US" sz="900" dirty="0" smtClean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4"/>
          <p:cNvCxnSpPr>
            <a:stCxn id="24" idx="1"/>
            <a:endCxn id="23" idx="3"/>
          </p:cNvCxnSpPr>
          <p:nvPr/>
        </p:nvCxnSpPr>
        <p:spPr>
          <a:xfrm flipH="1">
            <a:off x="1589405" y="3572510"/>
            <a:ext cx="1707515" cy="63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5391785" y="3446145"/>
            <a:ext cx="1144270" cy="2520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900" dirty="0"/>
              <a:t>MQ</a:t>
            </a:r>
            <a:r>
              <a:rPr lang="zh-CN" altLang="en-US" sz="900" dirty="0"/>
              <a:t>延迟队列</a:t>
            </a:r>
            <a:endParaRPr lang="zh-CN" altLang="en-US" sz="900" dirty="0"/>
          </a:p>
        </p:txBody>
      </p:sp>
      <p:cxnSp>
        <p:nvCxnSpPr>
          <p:cNvPr id="33" name="Straight Arrow Connector 24"/>
          <p:cNvCxnSpPr>
            <a:stCxn id="28" idx="1"/>
            <a:endCxn id="24" idx="3"/>
          </p:cNvCxnSpPr>
          <p:nvPr/>
        </p:nvCxnSpPr>
        <p:spPr>
          <a:xfrm flipH="1">
            <a:off x="4441190" y="3572510"/>
            <a:ext cx="950595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690370" y="3327400"/>
            <a:ext cx="989330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冲正提交失败</a:t>
            </a:r>
            <a:endParaRPr lang="zh-CN" altLang="en-US" sz="1000" dirty="0"/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7299960" y="3357245"/>
            <a:ext cx="1144270" cy="4318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第三方支付服务</a:t>
            </a:r>
            <a:endParaRPr lang="zh-CN" altLang="en-US" sz="900" dirty="0" smtClean="0">
              <a:solidFill>
                <a:srgbClr val="C00000"/>
              </a:solidFill>
            </a:endParaRPr>
          </a:p>
        </p:txBody>
      </p:sp>
      <p:cxnSp>
        <p:nvCxnSpPr>
          <p:cNvPr id="66" name="Straight Arrow Connector 24"/>
          <p:cNvCxnSpPr>
            <a:stCxn id="42" idx="1"/>
            <a:endCxn id="28" idx="3"/>
          </p:cNvCxnSpPr>
          <p:nvPr/>
        </p:nvCxnSpPr>
        <p:spPr>
          <a:xfrm flipH="1" flipV="1">
            <a:off x="6543040" y="3572510"/>
            <a:ext cx="763905" cy="63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 bwMode="auto">
          <a:xfrm>
            <a:off x="5753735" y="3989705"/>
            <a:ext cx="420370" cy="49657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>
              <a:buClrTx/>
              <a:buSzTx/>
              <a:buFontTx/>
            </a:pPr>
            <a:endParaRPr lang="en-US" altLang="zh-CN" sz="900" dirty="0">
              <a:sym typeface="+mn-ea"/>
            </a:endParaRPr>
          </a:p>
        </p:txBody>
      </p:sp>
      <p:cxnSp>
        <p:nvCxnSpPr>
          <p:cNvPr id="69" name="Straight Arrow Connector 24"/>
          <p:cNvCxnSpPr>
            <a:stCxn id="68" idx="1"/>
            <a:endCxn id="28" idx="2"/>
          </p:cNvCxnSpPr>
          <p:nvPr/>
        </p:nvCxnSpPr>
        <p:spPr>
          <a:xfrm flipV="1">
            <a:off x="5970905" y="3698240"/>
            <a:ext cx="0" cy="29146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026150" y="3778250"/>
            <a:ext cx="989330" cy="245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000" dirty="0"/>
              <a:t>冲正结果入库</a:t>
            </a:r>
            <a:endParaRPr lang="zh-CN" altLang="en-US" sz="1000" dirty="0"/>
          </a:p>
        </p:txBody>
      </p:sp>
      <p:sp>
        <p:nvSpPr>
          <p:cNvPr id="72" name="矩形 71"/>
          <p:cNvSpPr/>
          <p:nvPr/>
        </p:nvSpPr>
        <p:spPr>
          <a:xfrm>
            <a:off x="263883" y="2884838"/>
            <a:ext cx="7891670" cy="3683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2.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终端冲正请求提交失败</a:t>
            </a:r>
            <a:endParaRPr lang="zh-CN" altLang="en-US" sz="12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3" name="十字形 72"/>
          <p:cNvSpPr/>
          <p:nvPr/>
        </p:nvSpPr>
        <p:spPr>
          <a:xfrm rot="18851109">
            <a:off x="2054071" y="3487160"/>
            <a:ext cx="198052" cy="198052"/>
          </a:xfrm>
          <a:prstGeom prst="plus">
            <a:avLst>
              <a:gd name="adj" fmla="val 403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1785" y="1002030"/>
            <a:ext cx="2169795" cy="398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p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修改冲正延迟时间的配置（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30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秒或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秒），缩短冲正延迟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3297555" y="2053590"/>
            <a:ext cx="1144270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定时任务</a:t>
            </a:r>
            <a:endParaRPr lang="zh-CN" altLang="en-US" sz="9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获取记录生成报表</a:t>
            </a:r>
            <a:endParaRPr lang="zh-CN" altLang="en-US" sz="900" dirty="0" smtClean="0">
              <a:solidFill>
                <a:srgbClr val="C00000"/>
              </a:solidFill>
            </a:endParaRPr>
          </a:p>
        </p:txBody>
      </p:sp>
      <p:cxnSp>
        <p:nvCxnSpPr>
          <p:cNvPr id="9" name="Straight Arrow Connector 24"/>
          <p:cNvCxnSpPr>
            <a:stCxn id="16" idx="2"/>
            <a:endCxn id="6" idx="3"/>
          </p:cNvCxnSpPr>
          <p:nvPr/>
        </p:nvCxnSpPr>
        <p:spPr>
          <a:xfrm flipH="1">
            <a:off x="4441825" y="2262505"/>
            <a:ext cx="1415415" cy="698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348480" y="2021205"/>
            <a:ext cx="1523365" cy="2451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000" dirty="0"/>
              <a:t>获取前日</a:t>
            </a:r>
            <a:r>
              <a:rPr lang="zh-CN" altLang="en-US" sz="1000" dirty="0"/>
              <a:t>冲正失败记录</a:t>
            </a:r>
            <a:endParaRPr lang="zh-CN" altLang="en-US" sz="1000" dirty="0"/>
          </a:p>
        </p:txBody>
      </p:sp>
      <p:sp>
        <p:nvSpPr>
          <p:cNvPr id="14" name="矩形 13"/>
          <p:cNvSpPr/>
          <p:nvPr/>
        </p:nvSpPr>
        <p:spPr>
          <a:xfrm>
            <a:off x="3297555" y="2510790"/>
            <a:ext cx="1976755" cy="5530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p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每天凌晨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点查询前日冲正失败的记录，整理成报表，通过邮件发送给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YUM</a:t>
            </a:r>
            <a:endParaRPr lang="en-US" altLang="zh-CN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50850" y="4022090"/>
            <a:ext cx="1144270" cy="431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ym typeface="+mn-ea"/>
              </a:rPr>
              <a:t>终端</a:t>
            </a:r>
            <a:r>
              <a:rPr lang="zh-CN" altLang="en-US" sz="900" dirty="0" smtClean="0">
                <a:sym typeface="+mn-ea"/>
              </a:rPr>
              <a:t>本地</a:t>
            </a:r>
            <a:r>
              <a:rPr lang="zh-CN" altLang="en-US" sz="900" dirty="0" smtClean="0">
                <a:sym typeface="+mn-ea"/>
              </a:rPr>
              <a:t>保存</a:t>
            </a:r>
            <a:endParaRPr lang="zh-CN" altLang="en-US" sz="900" dirty="0" smtClean="0">
              <a:sym typeface="+mn-ea"/>
            </a:endParaRPr>
          </a:p>
          <a:p>
            <a:pPr algn="ctr"/>
            <a:r>
              <a:rPr lang="zh-CN" altLang="en-US" sz="900" dirty="0" smtClean="0">
                <a:sym typeface="+mn-ea"/>
              </a:rPr>
              <a:t>冲正失败记录</a:t>
            </a:r>
            <a:endParaRPr lang="zh-CN" altLang="en-US" sz="900" dirty="0" smtClean="0">
              <a:sym typeface="+mn-ea"/>
            </a:endParaRPr>
          </a:p>
        </p:txBody>
      </p:sp>
      <p:cxnSp>
        <p:nvCxnSpPr>
          <p:cNvPr id="25" name="Straight Arrow Connector 24"/>
          <p:cNvCxnSpPr>
            <a:endCxn id="23" idx="2"/>
          </p:cNvCxnSpPr>
          <p:nvPr/>
        </p:nvCxnSpPr>
        <p:spPr>
          <a:xfrm flipH="1" flipV="1">
            <a:off x="1017270" y="3788410"/>
            <a:ext cx="3175" cy="25844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2204720" y="4023360"/>
            <a:ext cx="920750" cy="431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ym typeface="+mn-ea"/>
              </a:rPr>
              <a:t>终端定时任务</a:t>
            </a:r>
            <a:endParaRPr lang="zh-CN" altLang="en-US" sz="900" dirty="0" smtClean="0">
              <a:sym typeface="+mn-ea"/>
            </a:endParaRPr>
          </a:p>
          <a:p>
            <a:pPr algn="ctr"/>
            <a:r>
              <a:rPr lang="zh-CN" altLang="en-US" sz="900" dirty="0" smtClean="0">
                <a:sym typeface="+mn-ea"/>
              </a:rPr>
              <a:t>重试</a:t>
            </a:r>
            <a:r>
              <a:rPr lang="zh-CN" altLang="en-US" sz="900" dirty="0" smtClean="0">
                <a:sym typeface="+mn-ea"/>
              </a:rPr>
              <a:t>冲正</a:t>
            </a:r>
            <a:endParaRPr lang="zh-CN" altLang="en-US" sz="900" dirty="0" smtClean="0">
              <a:sym typeface="+mn-ea"/>
            </a:endParaRPr>
          </a:p>
        </p:txBody>
      </p:sp>
      <p:cxnSp>
        <p:nvCxnSpPr>
          <p:cNvPr id="31" name="Straight Arrow Connector 24"/>
          <p:cNvCxnSpPr>
            <a:stCxn id="18" idx="3"/>
            <a:endCxn id="27" idx="1"/>
          </p:cNvCxnSpPr>
          <p:nvPr/>
        </p:nvCxnSpPr>
        <p:spPr>
          <a:xfrm>
            <a:off x="1595120" y="4237990"/>
            <a:ext cx="609600" cy="127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4"/>
          <p:cNvCxnSpPr>
            <a:stCxn id="24" idx="2"/>
            <a:endCxn id="27" idx="0"/>
          </p:cNvCxnSpPr>
          <p:nvPr/>
        </p:nvCxnSpPr>
        <p:spPr>
          <a:xfrm flipH="1">
            <a:off x="2665095" y="3788410"/>
            <a:ext cx="1203960" cy="23495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4130040" y="4022090"/>
            <a:ext cx="1144270" cy="43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定时任务</a:t>
            </a:r>
            <a:endParaRPr lang="zh-CN" altLang="en-US" sz="9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获取记录生成报表</a:t>
            </a:r>
            <a:endParaRPr lang="zh-CN" altLang="en-US" sz="900" dirty="0" smtClean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24"/>
          <p:cNvCxnSpPr>
            <a:stCxn id="68" idx="2"/>
            <a:endCxn id="44" idx="3"/>
          </p:cNvCxnSpPr>
          <p:nvPr/>
        </p:nvCxnSpPr>
        <p:spPr>
          <a:xfrm flipH="1">
            <a:off x="5274310" y="4237990"/>
            <a:ext cx="479425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36880" y="4537710"/>
            <a:ext cx="2675255" cy="5530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p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冲正提交失败，终端本地记录失败信息，后台定时（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分钟）发起重试，成功删除记录，失败保留，下一个周期继续发送</a:t>
            </a:r>
            <a:endParaRPr lang="zh-CN" altLang="en-US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403975" y="2053590"/>
            <a:ext cx="1454785" cy="860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p>
            <a:r>
              <a:rPr lang="zh-CN" altLang="en-US" sz="1000" b="1" dirty="0">
                <a:solidFill>
                  <a:srgbClr val="FF0000"/>
                </a:solidFill>
                <a:latin typeface="+mn-ea"/>
              </a:rPr>
              <a:t>冲正失败超过重试最大次数后，将失败结果记录到冲正结果</a:t>
            </a:r>
            <a:r>
              <a:rPr lang="en-US" altLang="zh-CN" sz="1000" b="1" dirty="0">
                <a:solidFill>
                  <a:srgbClr val="FF0000"/>
                </a:solidFill>
                <a:latin typeface="+mn-ea"/>
              </a:rPr>
              <a:t>DB</a:t>
            </a:r>
            <a:r>
              <a:rPr lang="zh-CN" altLang="en-US" sz="1000" b="1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</a:rPr>
              <a:t>，等待定时任务统计报表</a:t>
            </a:r>
            <a:endParaRPr lang="zh-CN" altLang="en-US" sz="1000" b="1" dirty="0">
              <a:solidFill>
                <a:srgbClr val="FF0000"/>
              </a:solidFill>
              <a:latin typeface="+mn-ea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1317</Words>
  <Application>WPS 演示</Application>
  <PresentationFormat>全屏显示(16:9)</PresentationFormat>
  <Paragraphs>123</Paragraphs>
  <Slides>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HelveticaNeueLT Std</vt:lpstr>
      <vt:lpstr>微软雅黑</vt:lpstr>
      <vt:lpstr>Arial Unicode MS</vt:lpstr>
      <vt:lpstr>2016 HDS Corporate</vt:lpstr>
      <vt:lpstr>CPOS Counter项目</vt:lpstr>
      <vt:lpstr>现有支付冲正存在的问题</vt:lpstr>
      <vt:lpstr>现有支付冲正流程</vt:lpstr>
      <vt:lpstr>支付冲正优化</vt:lpstr>
      <vt:lpstr>冲正支付优化后流程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PULA</cp:lastModifiedBy>
  <cp:revision>4188</cp:revision>
  <cp:lastPrinted>2018-07-31T03:56:00Z</cp:lastPrinted>
  <dcterms:created xsi:type="dcterms:W3CDTF">2018-07-31T03:56:00Z</dcterms:created>
  <dcterms:modified xsi:type="dcterms:W3CDTF">2020-08-01T14:49:38Z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2052-11.1.0.9828</vt:lpwstr>
  </property>
</Properties>
</file>