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5" r:id="rId2"/>
    <p:sldId id="641" r:id="rId3"/>
    <p:sldId id="646" r:id="rId4"/>
    <p:sldId id="647" r:id="rId5"/>
    <p:sldId id="642" r:id="rId6"/>
    <p:sldId id="643" r:id="rId7"/>
    <p:sldId id="644" r:id="rId8"/>
    <p:sldId id="645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架构优化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Dec</a:t>
            </a:r>
            <a:r>
              <a:rPr lang="en-US" altLang="zh-CN" dirty="0" smtClean="0"/>
              <a:t>, </a:t>
            </a:r>
            <a:r>
              <a:rPr lang="en-US" altLang="zh-CN" dirty="0"/>
              <a:t>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</a:t>
            </a:r>
            <a:endParaRPr lang="zh-CN" altLang="en-US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40326" y="165197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92482" y="283808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oms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6768" y="3242853"/>
            <a:ext cx="638211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device-2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202592" y="3240760"/>
            <a:ext cx="79773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operation-2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202592" y="3652240"/>
            <a:ext cx="79773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software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3654333"/>
            <a:ext cx="639018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monitor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53828" y="3240760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device-1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03134" y="3240760"/>
            <a:ext cx="806400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operation-1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38959" y="3222529"/>
            <a:ext cx="51726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user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2028" y="3221949"/>
            <a:ext cx="552808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menu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29631" y="3667196"/>
            <a:ext cx="53090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2028" y="3667196"/>
            <a:ext cx="69428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comtrans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89060" y="283808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-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512494" y="3224572"/>
            <a:ext cx="762000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promotion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601963" y="3221949"/>
            <a:ext cx="55220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9228" y="101319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-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71170" y="101732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- menu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9228" y="230593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- 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9228" y="188678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- promotion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21858" y="144999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coupon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71170" y="188678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pay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71170" y="144999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customer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91188" y="101319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91188" y="1453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91188" y="188813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-router</a:t>
            </a:r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422094" y="1453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422094" y="18902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Straight Connector 120"/>
          <p:cNvCxnSpPr/>
          <p:nvPr/>
        </p:nvCxnSpPr>
        <p:spPr>
          <a:xfrm>
            <a:off x="108867" y="2677060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88" name="Straight Connector 120"/>
          <p:cNvCxnSpPr/>
          <p:nvPr/>
        </p:nvCxnSpPr>
        <p:spPr>
          <a:xfrm>
            <a:off x="108867" y="4089460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205133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692482" y="44750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38360" y="4471474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801358" y="447975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947236" y="4486714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CPOS_PAY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10234" y="4486714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56112" y="4479752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CPOS_COM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8019110" y="4486714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CPOS_MID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2071" y="3648236"/>
            <a:ext cx="798329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notification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Connector 120"/>
          <p:cNvCxnSpPr/>
          <p:nvPr/>
        </p:nvCxnSpPr>
        <p:spPr>
          <a:xfrm flipV="1">
            <a:off x="2195401" y="875164"/>
            <a:ext cx="0" cy="179299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00" name="Straight Connector 120"/>
          <p:cNvCxnSpPr/>
          <p:nvPr/>
        </p:nvCxnSpPr>
        <p:spPr>
          <a:xfrm flipH="1" flipV="1">
            <a:off x="5683184" y="867964"/>
            <a:ext cx="1631" cy="1809939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02" name="Straight Connector 120"/>
          <p:cNvCxnSpPr>
            <a:stCxn id="92" idx="2"/>
            <a:endCxn id="90" idx="2"/>
          </p:cNvCxnSpPr>
          <p:nvPr/>
        </p:nvCxnSpPr>
        <p:spPr>
          <a:xfrm rot="5400000" flipH="1">
            <a:off x="3247493" y="3697288"/>
            <a:ext cx="4693" cy="2108876"/>
          </a:xfrm>
          <a:prstGeom prst="curvedConnector3">
            <a:avLst>
              <a:gd name="adj1" fmla="val -4871085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03" name="Straight Connector 120"/>
          <p:cNvCxnSpPr>
            <a:stCxn id="94" idx="2"/>
            <a:endCxn id="92" idx="2"/>
          </p:cNvCxnSpPr>
          <p:nvPr/>
        </p:nvCxnSpPr>
        <p:spPr>
          <a:xfrm rot="5400000" flipH="1">
            <a:off x="5355235" y="3703115"/>
            <a:ext cx="6962" cy="2108876"/>
          </a:xfrm>
          <a:prstGeom prst="curvedConnector3">
            <a:avLst>
              <a:gd name="adj1" fmla="val -328353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09" name="Straight Connector 120"/>
          <p:cNvCxnSpPr>
            <a:stCxn id="91" idx="0"/>
            <a:endCxn id="90" idx="0"/>
          </p:cNvCxnSpPr>
          <p:nvPr/>
        </p:nvCxnSpPr>
        <p:spPr>
          <a:xfrm rot="16200000" flipH="1" flipV="1">
            <a:off x="2720828" y="3946047"/>
            <a:ext cx="3585" cy="1054438"/>
          </a:xfrm>
          <a:prstGeom prst="curvedConnector3">
            <a:avLst>
              <a:gd name="adj1" fmla="val -63765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10" name="Straight Connector 120"/>
          <p:cNvCxnSpPr>
            <a:stCxn id="93" idx="0"/>
            <a:endCxn id="91" idx="0"/>
          </p:cNvCxnSpPr>
          <p:nvPr/>
        </p:nvCxnSpPr>
        <p:spPr>
          <a:xfrm rot="16200000" flipV="1">
            <a:off x="4296658" y="3424656"/>
            <a:ext cx="15240" cy="2108876"/>
          </a:xfrm>
          <a:prstGeom prst="curvedConnector3">
            <a:avLst>
              <a:gd name="adj1" fmla="val 160000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11" name="Straight Connector 120"/>
          <p:cNvCxnSpPr>
            <a:stCxn id="96" idx="2"/>
            <a:endCxn id="90" idx="2"/>
          </p:cNvCxnSpPr>
          <p:nvPr/>
        </p:nvCxnSpPr>
        <p:spPr>
          <a:xfrm rot="5400000" flipH="1">
            <a:off x="4829150" y="2115631"/>
            <a:ext cx="4693" cy="5272190"/>
          </a:xfrm>
          <a:prstGeom prst="curvedConnector3">
            <a:avLst>
              <a:gd name="adj1" fmla="val -8399787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sp>
        <p:nvSpPr>
          <p:cNvPr id="1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51770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MONGO DB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5962" y="483028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23054" y="414966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/>
              <a:t>Mysql</a:t>
            </a:r>
            <a:endParaRPr lang="zh-CN" altLang="en-US" sz="1100" b="1" dirty="0" smtClean="0"/>
          </a:p>
        </p:txBody>
      </p:sp>
      <p:cxnSp>
        <p:nvCxnSpPr>
          <p:cNvPr id="53" name="Straight Connector 120"/>
          <p:cNvCxnSpPr/>
          <p:nvPr/>
        </p:nvCxnSpPr>
        <p:spPr>
          <a:xfrm flipH="1" flipV="1">
            <a:off x="1598401" y="4089460"/>
            <a:ext cx="7199" cy="105404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29223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126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5562" y="200767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128155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01110" y="24277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56800" y="1404000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798346" y="1405325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798346" y="1405325"/>
            <a:ext cx="1287216" cy="73951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798346" y="1405325"/>
            <a:ext cx="1302764" cy="11595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54803" y="119235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049618" y="203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34653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346429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656800" y="3599870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4798346" y="3601458"/>
            <a:ext cx="1346562" cy="10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54803" y="33844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56" name="文本框 55"/>
          <p:cNvSpPr txBox="1"/>
          <p:nvPr/>
        </p:nvSpPr>
        <p:spPr>
          <a:xfrm>
            <a:off x="1456035" y="12609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下单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56035" y="34653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cxnSp>
        <p:nvCxnSpPr>
          <p:cNvPr id="58" name="Straight Connector 120"/>
          <p:cNvCxnSpPr/>
          <p:nvPr/>
        </p:nvCxnSpPr>
        <p:spPr>
          <a:xfrm>
            <a:off x="146681" y="2965060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2843739" y="117189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841114" y="33549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</p:spTree>
    <p:extLst>
      <p:ext uri="{BB962C8B-B14F-4D97-AF65-F5344CB8AC3E}">
        <p14:creationId xmlns:p14="http://schemas.microsoft.com/office/powerpoint/2010/main" val="34543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45814" y="165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32456" y="216628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57562" y="165816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37926" y="165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82094" y="1795325"/>
            <a:ext cx="115583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38296" y="1795325"/>
            <a:ext cx="119963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18090" y="183394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828800" y="1792670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70346" y="1795325"/>
            <a:ext cx="128721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3970346" y="1795325"/>
            <a:ext cx="136211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26803" y="15772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28035" y="16581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版本同步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13114" y="15477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</p:spTree>
    <p:extLst>
      <p:ext uri="{BB962C8B-B14F-4D97-AF65-F5344CB8AC3E}">
        <p14:creationId xmlns:p14="http://schemas.microsoft.com/office/powerpoint/2010/main" val="36941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面临问题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64567"/>
          </a:xfrm>
        </p:spPr>
        <p:txBody>
          <a:bodyPr/>
          <a:lstStyle/>
          <a:p>
            <a:r>
              <a:rPr lang="en-US" altLang="zh-CN" sz="1050" dirty="0"/>
              <a:t>Db</a:t>
            </a:r>
            <a:r>
              <a:rPr lang="zh-CN" altLang="en-US" sz="1050" dirty="0"/>
              <a:t>连接数</a:t>
            </a:r>
            <a:r>
              <a:rPr lang="zh-CN" altLang="en-US" sz="1050" dirty="0" smtClean="0"/>
              <a:t>限制</a:t>
            </a:r>
            <a:endParaRPr lang="en-US" altLang="zh-CN" sz="1050" dirty="0"/>
          </a:p>
          <a:p>
            <a:r>
              <a:rPr lang="en-US" altLang="zh-CN" sz="1050" dirty="0"/>
              <a:t>Db</a:t>
            </a:r>
            <a:r>
              <a:rPr lang="zh-CN" altLang="en-US" sz="1050" dirty="0"/>
              <a:t>订单表数据量大，后续查询性能</a:t>
            </a:r>
            <a:r>
              <a:rPr lang="zh-CN" altLang="en-US" sz="1050" dirty="0" smtClean="0"/>
              <a:t>问题</a:t>
            </a:r>
            <a:endParaRPr lang="en-US" altLang="zh-CN" sz="1050" dirty="0"/>
          </a:p>
          <a:p>
            <a:r>
              <a:rPr lang="zh-CN" altLang="en-US" sz="1050" dirty="0"/>
              <a:t>应用程序内存溢出（瞬时压力大</a:t>
            </a:r>
            <a:r>
              <a:rPr lang="zh-CN" altLang="en-US" sz="1050" dirty="0" smtClean="0"/>
              <a:t>）</a:t>
            </a:r>
            <a:endParaRPr lang="en-US" altLang="zh-CN" sz="1050" dirty="0" smtClean="0"/>
          </a:p>
          <a:p>
            <a:r>
              <a:rPr lang="zh-CN" altLang="en-US" sz="1050" dirty="0" smtClean="0"/>
              <a:t>关键问题场景：</a:t>
            </a:r>
            <a:endParaRPr lang="en-US" altLang="zh-CN" sz="1050" dirty="0" smtClean="0"/>
          </a:p>
          <a:p>
            <a:pPr lvl="1"/>
            <a:r>
              <a:rPr lang="en-US" altLang="zh-CN" sz="850" dirty="0" smtClean="0"/>
              <a:t>OC+MPOS</a:t>
            </a:r>
            <a:r>
              <a:rPr lang="zh-CN" altLang="en-US" sz="850" dirty="0"/>
              <a:t>总部</a:t>
            </a:r>
            <a:r>
              <a:rPr lang="zh-CN" altLang="en-US" sz="850" dirty="0" smtClean="0"/>
              <a:t>端下单到餐厅、订单从餐厅上报到</a:t>
            </a:r>
            <a:r>
              <a:rPr lang="en-US" altLang="zh-CN" sz="850" dirty="0" smtClean="0"/>
              <a:t>OC</a:t>
            </a:r>
            <a:r>
              <a:rPr lang="zh-CN" altLang="en-US" sz="850" dirty="0" smtClean="0"/>
              <a:t>。集中时点的</a:t>
            </a:r>
            <a:r>
              <a:rPr lang="zh-CN" altLang="en-US" sz="850" dirty="0"/>
              <a:t>限流？</a:t>
            </a:r>
            <a:r>
              <a:rPr lang="zh-CN" altLang="en-US" sz="850" dirty="0" smtClean="0"/>
              <a:t>排队？  单量一天全餐厅 </a:t>
            </a:r>
            <a:r>
              <a:rPr lang="en-US" altLang="zh-CN" sz="850" dirty="0" smtClean="0"/>
              <a:t>3000W+</a:t>
            </a:r>
            <a:r>
              <a:rPr lang="zh-CN" altLang="en-US" sz="850" dirty="0" smtClean="0"/>
              <a:t>，报文量 </a:t>
            </a:r>
            <a:r>
              <a:rPr lang="en-US" altLang="zh-CN" sz="850" dirty="0" smtClean="0"/>
              <a:t>= </a:t>
            </a:r>
            <a:r>
              <a:rPr lang="zh-CN" altLang="en-US" sz="850" dirty="0" smtClean="0"/>
              <a:t>单量 *</a:t>
            </a:r>
            <a:r>
              <a:rPr lang="en-US" altLang="zh-CN" sz="850" dirty="0" smtClean="0"/>
              <a:t>3 = 1</a:t>
            </a:r>
            <a:r>
              <a:rPr lang="zh-CN" altLang="en-US" sz="850" dirty="0" smtClean="0"/>
              <a:t>亿</a:t>
            </a:r>
            <a:endParaRPr lang="en-US" altLang="zh-CN" sz="850" dirty="0" smtClean="0"/>
          </a:p>
          <a:p>
            <a:pPr lvl="1"/>
            <a:r>
              <a:rPr lang="zh-CN" altLang="en-US" sz="850" dirty="0" smtClean="0"/>
              <a:t>终端、餐厅和总部端进行版本比较，以及版本上报。同一时点下发按品牌版本时，会触发全部餐厅、</a:t>
            </a:r>
            <a:r>
              <a:rPr lang="en-US" altLang="zh-CN" sz="850" dirty="0" smtClean="0"/>
              <a:t>MPOS</a:t>
            </a:r>
            <a:r>
              <a:rPr lang="zh-CN" altLang="en-US" sz="850" dirty="0" smtClean="0"/>
              <a:t>在同一时点从总部端更新版本，集中时点压力大。</a:t>
            </a:r>
            <a:endParaRPr lang="en-US" altLang="zh-CN" sz="850" dirty="0" smtClean="0"/>
          </a:p>
          <a:p>
            <a:pPr lvl="1"/>
            <a:r>
              <a:rPr lang="zh-CN" altLang="en-US" sz="850" dirty="0"/>
              <a:t>多</a:t>
            </a:r>
            <a:r>
              <a:rPr lang="zh-CN" altLang="en-US" sz="850" dirty="0" smtClean="0"/>
              <a:t>活时，站点之间缓存同步的及时性。</a:t>
            </a:r>
            <a:endParaRPr lang="en-US" altLang="zh-CN" sz="850" dirty="0"/>
          </a:p>
        </p:txBody>
      </p:sp>
    </p:spTree>
    <p:extLst>
      <p:ext uri="{BB962C8B-B14F-4D97-AF65-F5344CB8AC3E}">
        <p14:creationId xmlns:p14="http://schemas.microsoft.com/office/powerpoint/2010/main" val="16225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200329"/>
          </a:xfrm>
        </p:spPr>
        <p:txBody>
          <a:bodyPr/>
          <a:lstStyle/>
          <a:p>
            <a:r>
              <a:rPr lang="en-US" altLang="zh-CN" sz="1050" dirty="0" smtClean="0"/>
              <a:t>Db</a:t>
            </a:r>
            <a:r>
              <a:rPr lang="zh-CN" altLang="en-US" sz="1050" dirty="0" smtClean="0"/>
              <a:t>层的数据访问需要取消，核心从对 </a:t>
            </a:r>
            <a:r>
              <a:rPr lang="en-US" altLang="zh-CN" sz="1050" dirty="0" err="1" smtClean="0"/>
              <a:t>cpos_order</a:t>
            </a:r>
            <a:r>
              <a:rPr lang="zh-CN" altLang="en-US" sz="1050" dirty="0" smtClean="0"/>
              <a:t>的访问入手，以及 </a:t>
            </a:r>
            <a:r>
              <a:rPr lang="en-US" altLang="zh-CN" sz="1050" dirty="0" smtClean="0"/>
              <a:t>order</a:t>
            </a:r>
            <a:r>
              <a:rPr lang="zh-CN" altLang="en-US" sz="1050" dirty="0" smtClean="0"/>
              <a:t>相关服务访问 </a:t>
            </a:r>
            <a:r>
              <a:rPr lang="en-US" altLang="zh-CN" sz="1050" dirty="0" err="1" smtClean="0"/>
              <a:t>cpos_center</a:t>
            </a:r>
            <a:r>
              <a:rPr lang="zh-CN" altLang="en-US" sz="1050" dirty="0" smtClean="0"/>
              <a:t>的，均应改为服务方式。（监控的查询 </a:t>
            </a:r>
            <a:r>
              <a:rPr lang="en-US" altLang="zh-CN" sz="1050" dirty="0" smtClean="0"/>
              <a:t>store</a:t>
            </a:r>
            <a:r>
              <a:rPr lang="zh-CN" altLang="en-US" sz="1050" dirty="0" smtClean="0"/>
              <a:t>的可能也受影响）</a:t>
            </a:r>
            <a:endParaRPr lang="en-US" altLang="zh-CN" sz="1050" dirty="0" smtClean="0"/>
          </a:p>
          <a:p>
            <a:r>
              <a:rPr lang="zh-CN" altLang="en-US" sz="1050" dirty="0" smtClean="0"/>
              <a:t>备选：冷热分离。订单核心表如果</a:t>
            </a:r>
            <a:r>
              <a:rPr lang="zh-CN" altLang="en-US" sz="1050" dirty="0"/>
              <a:t>数据</a:t>
            </a:r>
            <a:r>
              <a:rPr lang="zh-CN" altLang="en-US" sz="1050" dirty="0" smtClean="0"/>
              <a:t>量过大，则当日的读取单独放一张表，历史数据放另外的表中（在总部端按餐厅</a:t>
            </a:r>
            <a:r>
              <a:rPr lang="en-US" altLang="zh-CN" sz="1050" dirty="0" smtClean="0"/>
              <a:t>SOD</a:t>
            </a:r>
            <a:r>
              <a:rPr lang="zh-CN" altLang="en-US" sz="1050" dirty="0" smtClean="0"/>
              <a:t>时进行？）。</a:t>
            </a:r>
            <a:endParaRPr lang="en-US" altLang="zh-CN" sz="1050" dirty="0" smtClean="0"/>
          </a:p>
          <a:p>
            <a:r>
              <a:rPr lang="zh-CN" altLang="en-US" sz="1050" dirty="0" smtClean="0"/>
              <a:t>订单库不再使用</a:t>
            </a:r>
            <a:r>
              <a:rPr lang="en-US" altLang="zh-CN" sz="1050" dirty="0" err="1" smtClean="0"/>
              <a:t>mysql</a:t>
            </a:r>
            <a:r>
              <a:rPr lang="zh-CN" altLang="en-US" sz="1050" dirty="0" smtClean="0"/>
              <a:t>，使用缓存（订单数据过大，全进缓存不现实，还会涉及缓存在多活下同步）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24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00821"/>
          </a:xfrm>
        </p:spPr>
        <p:txBody>
          <a:bodyPr/>
          <a:lstStyle/>
          <a:p>
            <a:r>
              <a:rPr lang="zh-CN" altLang="en-US" sz="1050" dirty="0"/>
              <a:t>定时任务基于</a:t>
            </a:r>
            <a:r>
              <a:rPr lang="en-US" altLang="zh-CN" sz="1050" dirty="0" err="1"/>
              <a:t>db</a:t>
            </a:r>
            <a:r>
              <a:rPr lang="zh-CN" altLang="en-US" sz="1050" dirty="0"/>
              <a:t>的单线程如何解决？核心处理全基于</a:t>
            </a:r>
            <a:r>
              <a:rPr lang="en-US" altLang="zh-CN" sz="1050" dirty="0" err="1"/>
              <a:t>mq</a:t>
            </a:r>
            <a:r>
              <a:rPr lang="zh-CN" altLang="en-US" sz="1050" dirty="0" smtClean="0"/>
              <a:t>？ 是的。</a:t>
            </a:r>
            <a:endParaRPr lang="zh-CN" altLang="en-US" sz="1050" dirty="0"/>
          </a:p>
          <a:p>
            <a:r>
              <a:rPr lang="zh-CN" altLang="en-US" sz="1050" dirty="0" smtClean="0"/>
              <a:t>队列的使用，消息处理失败时的重试如何做的？如何解决数据进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时的故障丢失</a:t>
            </a:r>
            <a:r>
              <a:rPr lang="zh-CN" altLang="en-US" sz="1050" dirty="0" smtClean="0"/>
              <a:t>？  延迟重试队列。</a:t>
            </a:r>
            <a:endParaRPr lang="en-US" altLang="zh-CN" sz="1050" dirty="0" smtClean="0"/>
          </a:p>
          <a:p>
            <a:r>
              <a:rPr lang="zh-CN" altLang="en-US" sz="1050" dirty="0" smtClean="0"/>
              <a:t>熔断、限流咋做的？</a:t>
            </a:r>
            <a:endParaRPr lang="en-US" altLang="zh-CN" sz="1050" dirty="0" smtClean="0"/>
          </a:p>
          <a:p>
            <a:r>
              <a:rPr lang="zh-CN" altLang="en-US" sz="1050" dirty="0" smtClean="0"/>
              <a:t>服务的无状态，靠回调机制异步获取状态？主动轮询？（主动轮询用定时任务基于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还是基于内存？单线程问题？）</a:t>
            </a:r>
            <a:endParaRPr lang="en-US" altLang="zh-CN" sz="1050" dirty="0" smtClean="0"/>
          </a:p>
          <a:p>
            <a:r>
              <a:rPr lang="zh-CN" altLang="en-US" sz="1050" dirty="0" smtClean="0"/>
              <a:t>订单的 </a:t>
            </a:r>
            <a:r>
              <a:rPr lang="en-US" altLang="zh-CN" sz="1050" dirty="0" err="1" smtClean="0"/>
              <a:t>redis+mongo</a:t>
            </a:r>
            <a:r>
              <a:rPr lang="zh-CN" altLang="en-US" sz="1050" dirty="0" smtClean="0"/>
              <a:t>咋做的？订单从当前到历史的处理点是什么时点？</a:t>
            </a:r>
            <a:r>
              <a:rPr lang="zh-CN" altLang="en-US" sz="1050" dirty="0"/>
              <a:t>多活</a:t>
            </a:r>
            <a:r>
              <a:rPr lang="zh-CN" altLang="en-US" sz="1050" dirty="0" smtClean="0"/>
              <a:t>时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缓存</a:t>
            </a:r>
            <a:r>
              <a:rPr lang="zh-CN" altLang="en-US" sz="1050" dirty="0"/>
              <a:t>同步咋做的</a:t>
            </a:r>
            <a:r>
              <a:rPr lang="zh-CN" altLang="en-US" sz="1050" dirty="0" smtClean="0"/>
              <a:t>？</a:t>
            </a:r>
            <a:r>
              <a:rPr lang="en-US" altLang="zh-CN" sz="1050" dirty="0" smtClean="0"/>
              <a:t>Mongo</a:t>
            </a:r>
            <a:r>
              <a:rPr lang="zh-CN" altLang="en-US" sz="1050" dirty="0" smtClean="0"/>
              <a:t>多活咋做的？</a:t>
            </a:r>
            <a:endParaRPr lang="en-US" altLang="zh-CN" sz="1050" dirty="0" smtClean="0"/>
          </a:p>
          <a:p>
            <a:r>
              <a:rPr lang="zh-CN" altLang="en-US" sz="1050" dirty="0" smtClean="0"/>
              <a:t>服务器规划，比如 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多少台能支撑多少？核心服务多少台，支撑多少？</a:t>
            </a:r>
            <a:endParaRPr lang="en-US" altLang="zh-CN" sz="1050" dirty="0" smtClean="0"/>
          </a:p>
          <a:p>
            <a:r>
              <a:rPr lang="zh-CN" altLang="en-US" sz="1050" dirty="0" smtClean="0"/>
              <a:t>日志和监控 咋做的</a:t>
            </a:r>
            <a:r>
              <a:rPr lang="zh-CN" altLang="en-US" sz="1050" dirty="0" smtClean="0"/>
              <a:t>？</a:t>
            </a:r>
            <a:endParaRPr lang="en-US" altLang="zh-CN" sz="1050" dirty="0" smtClean="0"/>
          </a:p>
          <a:p>
            <a:r>
              <a:rPr lang="zh-CN" altLang="en-US" sz="1050" dirty="0" smtClean="0"/>
              <a:t>拆分后 复用咋搞？服务调用？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5231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</a:t>
            </a:r>
            <a:r>
              <a:rPr lang="zh-CN" altLang="en-US" dirty="0"/>
              <a:t>纪要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215991"/>
          </a:xfrm>
        </p:spPr>
        <p:txBody>
          <a:bodyPr/>
          <a:lstStyle/>
          <a:p>
            <a:r>
              <a:rPr lang="en-US" altLang="zh-CN" sz="1050" dirty="0" smtClean="0"/>
              <a:t>Store</a:t>
            </a:r>
            <a:r>
              <a:rPr lang="zh-CN" altLang="en-US" sz="1050" dirty="0" smtClean="0"/>
              <a:t>信息，定期缓存，以及使用时做命中处理。</a:t>
            </a:r>
            <a:endParaRPr lang="en-US" altLang="zh-CN" sz="1050" dirty="0" smtClean="0"/>
          </a:p>
          <a:p>
            <a:r>
              <a:rPr lang="en-US" altLang="zh-CN" sz="1050" dirty="0" err="1" smtClean="0"/>
              <a:t>Sqlserver</a:t>
            </a:r>
            <a:r>
              <a:rPr lang="zh-CN" altLang="en-US" sz="1050" dirty="0" smtClean="0"/>
              <a:t>只存一天数据，每晚清理。</a:t>
            </a:r>
            <a:endParaRPr lang="en-US" altLang="zh-CN" sz="1050" dirty="0" smtClean="0"/>
          </a:p>
          <a:p>
            <a:r>
              <a:rPr lang="zh-CN" altLang="en-US" sz="1050" dirty="0" smtClean="0"/>
              <a:t>大部分要走</a:t>
            </a:r>
            <a:r>
              <a:rPr lang="en-US" altLang="zh-CN" sz="1050" dirty="0" err="1" smtClean="0"/>
              <a:t>redis</a:t>
            </a:r>
            <a:endParaRPr lang="en-US" altLang="zh-CN" sz="1050" dirty="0" smtClean="0"/>
          </a:p>
          <a:p>
            <a:r>
              <a:rPr lang="en-US" altLang="zh-CN" sz="1050" dirty="0" err="1" smtClean="0"/>
              <a:t>Ecdc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order </a:t>
            </a:r>
            <a:r>
              <a:rPr lang="zh-CN" altLang="en-US" sz="1050" dirty="0" smtClean="0"/>
              <a:t>使用 </a:t>
            </a:r>
            <a:r>
              <a:rPr lang="en-US" altLang="zh-CN" sz="1050" dirty="0" smtClean="0"/>
              <a:t>mongo</a:t>
            </a:r>
          </a:p>
          <a:p>
            <a:r>
              <a:rPr lang="en-US" altLang="zh-CN" sz="1050" dirty="0" smtClean="0"/>
              <a:t>ES </a:t>
            </a:r>
            <a:r>
              <a:rPr lang="zh-CN" altLang="en-US" sz="1050" dirty="0" smtClean="0"/>
              <a:t>负责查询，检索历史订单。获取主键，再查询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587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4B80"/>
        </a:solidFill>
        <a:ln>
          <a:noFill/>
        </a:ln>
      </a:spPr>
      <a:bodyPr rtlCol="0" anchor="ctr"/>
      <a:lstStyle>
        <a:defPPr algn="ctr">
          <a:defRPr sz="800" b="1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26862</TotalTime>
  <Words>608</Words>
  <Application>Microsoft Office PowerPoint</Application>
  <PresentationFormat>全屏显示(16:9)</PresentationFormat>
  <Paragraphs>95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总部端</vt:lpstr>
      <vt:lpstr>总部端</vt:lpstr>
      <vt:lpstr>总部端</vt:lpstr>
      <vt:lpstr>面临问题</vt:lpstr>
      <vt:lpstr>解决策略</vt:lpstr>
      <vt:lpstr>讨论问题</vt:lpstr>
      <vt:lpstr>会议纪要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Diver Ding</cp:lastModifiedBy>
  <cp:revision>3700</cp:revision>
  <cp:lastPrinted>2018-07-31T03:56:48Z</cp:lastPrinted>
  <dcterms:created xsi:type="dcterms:W3CDTF">2018-07-31T03:56:48Z</dcterms:created>
  <dcterms:modified xsi:type="dcterms:W3CDTF">2019-12-25T08:16:10Z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