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25" r:id="rId2"/>
    <p:sldId id="683" r:id="rId3"/>
    <p:sldId id="684" r:id="rId4"/>
    <p:sldId id="685" r:id="rId5"/>
    <p:sldId id="686" r:id="rId6"/>
    <p:sldId id="687" r:id="rId7"/>
    <p:sldId id="692" r:id="rId8"/>
    <p:sldId id="689" r:id="rId9"/>
    <p:sldId id="690" r:id="rId10"/>
    <p:sldId id="688" r:id="rId11"/>
    <p:sldId id="693" r:id="rId12"/>
    <p:sldId id="696" r:id="rId13"/>
    <p:sldId id="694" r:id="rId14"/>
    <p:sldId id="695" r:id="rId15"/>
    <p:sldId id="691" r:id="rId16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9999"/>
    <a:srgbClr val="F18B00"/>
    <a:srgbClr val="135295"/>
    <a:srgbClr val="2C4B80"/>
    <a:srgbClr val="CCFF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87734" autoAdjust="0"/>
  </p:normalViewPr>
  <p:slideViewPr>
    <p:cSldViewPr snapToGrid="0" showGuides="1">
      <p:cViewPr varScale="1">
        <p:scale>
          <a:sx n="133" d="100"/>
          <a:sy n="133" d="100"/>
        </p:scale>
        <p:origin x="1194" y="102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1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rvicemesher.com/envoy/configuration/http_filters/lua_filter.html" TargetMode="Externa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 smtClean="0"/>
              <a:t>流量切换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May,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18738"/>
          </a:xfrm>
        </p:spPr>
        <p:txBody>
          <a:bodyPr/>
          <a:lstStyle/>
          <a:p>
            <a:r>
              <a:rPr lang="en-US" altLang="zh-CN" sz="1100" dirty="0" smtClean="0"/>
              <a:t>WEB</a:t>
            </a:r>
            <a:r>
              <a:rPr lang="zh-CN" altLang="en-US" sz="1100" dirty="0" smtClean="0"/>
              <a:t>端功能：</a:t>
            </a:r>
            <a:endParaRPr lang="en-US" altLang="zh-CN" sz="1100" dirty="0" smtClean="0"/>
          </a:p>
          <a:p>
            <a:pPr lvl="1"/>
            <a:r>
              <a:rPr lang="zh-CN" altLang="en-US" sz="900" dirty="0"/>
              <a:t>维护</a:t>
            </a:r>
            <a:r>
              <a:rPr lang="zh-CN" altLang="en-US" sz="900" dirty="0" smtClean="0"/>
              <a:t>餐厅范围。</a:t>
            </a:r>
            <a:endParaRPr lang="en-US" altLang="zh-CN" sz="900" dirty="0" smtClean="0"/>
          </a:p>
          <a:p>
            <a:pPr lvl="1"/>
            <a:r>
              <a:rPr lang="zh-CN" altLang="en-US" sz="900" dirty="0"/>
              <a:t>维护</a:t>
            </a:r>
            <a:r>
              <a:rPr lang="zh-CN" altLang="en-US" sz="900" dirty="0" smtClean="0"/>
              <a:t>站点</a:t>
            </a:r>
            <a:r>
              <a:rPr lang="zh-CN" altLang="en-US" sz="900" dirty="0"/>
              <a:t>列表（为保证一家餐厅只访问一个站点，建议站点列表仅维护一个站点的多个地址（内网多</a:t>
            </a:r>
            <a:r>
              <a:rPr lang="en-US" altLang="zh-CN" sz="900" dirty="0"/>
              <a:t>envoy</a:t>
            </a:r>
            <a:r>
              <a:rPr lang="zh-CN" altLang="en-US" sz="900" dirty="0"/>
              <a:t>情况）） 。</a:t>
            </a:r>
            <a:r>
              <a:rPr lang="zh-CN" altLang="en-US" sz="900" dirty="0" smtClean="0">
                <a:solidFill>
                  <a:srgbClr val="FF0000"/>
                </a:solidFill>
              </a:rPr>
              <a:t>下发，按</a:t>
            </a:r>
            <a:r>
              <a:rPr lang="en-US" altLang="zh-CN" sz="900" dirty="0" smtClean="0">
                <a:solidFill>
                  <a:srgbClr val="FF0000"/>
                </a:solidFill>
              </a:rPr>
              <a:t>ALL</a:t>
            </a:r>
            <a:r>
              <a:rPr lang="zh-CN" altLang="en-US" sz="900" dirty="0" smtClean="0">
                <a:solidFill>
                  <a:srgbClr val="FF0000"/>
                </a:solidFill>
              </a:rPr>
              <a:t>站点更新</a:t>
            </a:r>
            <a:r>
              <a:rPr lang="en-US" altLang="zh-CN" sz="900" dirty="0" smtClean="0">
                <a:solidFill>
                  <a:srgbClr val="FF0000"/>
                </a:solidFill>
              </a:rPr>
              <a:t>envoy</a:t>
            </a:r>
            <a:r>
              <a:rPr lang="zh-CN" altLang="en-US" sz="900" dirty="0" smtClean="0">
                <a:solidFill>
                  <a:srgbClr val="FF0000"/>
                </a:solidFill>
              </a:rPr>
              <a:t>配置。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900" dirty="0" smtClean="0"/>
              <a:t>构造下发记录，选择餐厅范围，选择站点列表。</a:t>
            </a:r>
            <a:r>
              <a:rPr lang="zh-CN" altLang="en-US" sz="900" dirty="0" smtClean="0">
                <a:solidFill>
                  <a:srgbClr val="FF0000"/>
                </a:solidFill>
              </a:rPr>
              <a:t>下发到</a:t>
            </a:r>
            <a:r>
              <a:rPr lang="en-US" altLang="zh-CN" sz="900" dirty="0" smtClean="0">
                <a:solidFill>
                  <a:srgbClr val="FF0000"/>
                </a:solidFill>
              </a:rPr>
              <a:t>ALL</a:t>
            </a:r>
            <a:r>
              <a:rPr lang="zh-CN" altLang="en-US" sz="900" dirty="0" smtClean="0">
                <a:solidFill>
                  <a:srgbClr val="FF0000"/>
                </a:solidFill>
              </a:rPr>
              <a:t>请求端，包括：终端、餐厅端、外部系统（暂不考虑？）。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900" dirty="0" smtClean="0">
                <a:solidFill>
                  <a:srgbClr val="000000"/>
                </a:solidFill>
              </a:rPr>
              <a:t>或还需要定时任务，每日按配置的餐厅范围规则计算餐厅范围，下发到</a:t>
            </a:r>
            <a:r>
              <a:rPr lang="en-US" altLang="zh-CN" sz="900" dirty="0" smtClean="0">
                <a:solidFill>
                  <a:srgbClr val="000000"/>
                </a:solidFill>
              </a:rPr>
              <a:t>ALL</a:t>
            </a:r>
            <a:r>
              <a:rPr lang="zh-CN" altLang="en-US" sz="900" dirty="0" smtClean="0">
                <a:solidFill>
                  <a:srgbClr val="000000"/>
                </a:solidFill>
              </a:rPr>
              <a:t>请求端。</a:t>
            </a:r>
            <a:endParaRPr lang="en-US" altLang="zh-CN" sz="9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sz="900" dirty="0">
                <a:solidFill>
                  <a:srgbClr val="000000"/>
                </a:solidFill>
              </a:rPr>
              <a:t>ALL</a:t>
            </a:r>
            <a:r>
              <a:rPr lang="zh-CN" altLang="en-US" sz="900" dirty="0">
                <a:solidFill>
                  <a:srgbClr val="000000"/>
                </a:solidFill>
              </a:rPr>
              <a:t>站的</a:t>
            </a:r>
            <a:r>
              <a:rPr lang="en-US" altLang="zh-CN" sz="900" dirty="0">
                <a:solidFill>
                  <a:srgbClr val="000000"/>
                </a:solidFill>
              </a:rPr>
              <a:t>envoy</a:t>
            </a:r>
            <a:r>
              <a:rPr lang="zh-CN" altLang="en-US" sz="900" dirty="0">
                <a:solidFill>
                  <a:srgbClr val="000000"/>
                </a:solidFill>
              </a:rPr>
              <a:t>地址，可统一维护到总部端</a:t>
            </a:r>
            <a:r>
              <a:rPr lang="en-US" altLang="zh-CN" sz="900" dirty="0" err="1">
                <a:solidFill>
                  <a:srgbClr val="000000"/>
                </a:solidFill>
              </a:rPr>
              <a:t>apollo</a:t>
            </a:r>
            <a:r>
              <a:rPr lang="zh-CN" altLang="en-US" sz="900" dirty="0">
                <a:solidFill>
                  <a:srgbClr val="000000"/>
                </a:solidFill>
              </a:rPr>
              <a:t>或者码表中</a:t>
            </a:r>
            <a:r>
              <a:rPr lang="zh-CN" altLang="en-US" sz="900" dirty="0" smtClean="0">
                <a:solidFill>
                  <a:srgbClr val="000000"/>
                </a:solidFill>
              </a:rPr>
              <a:t>。</a:t>
            </a:r>
            <a:endParaRPr lang="en-US" altLang="zh-CN" sz="900" dirty="0" smtClean="0">
              <a:solidFill>
                <a:srgbClr val="000000"/>
              </a:solidFill>
            </a:endParaRPr>
          </a:p>
          <a:p>
            <a:r>
              <a:rPr lang="zh-CN" altLang="en-US" sz="1100" dirty="0" smtClean="0"/>
              <a:t>请求端（</a:t>
            </a:r>
            <a:r>
              <a:rPr lang="zh-CN" altLang="en-US" sz="1100" dirty="0"/>
              <a:t>终端、餐厅端、外部系统</a:t>
            </a:r>
            <a:r>
              <a:rPr lang="zh-CN" altLang="en-US" sz="1100" dirty="0" smtClean="0"/>
              <a:t>）发送</a:t>
            </a:r>
            <a:r>
              <a:rPr lang="en-US" altLang="zh-CN" sz="1100" dirty="0" err="1" smtClean="0"/>
              <a:t>grpc</a:t>
            </a:r>
            <a:r>
              <a:rPr lang="zh-CN" altLang="en-US" sz="1100" dirty="0" smtClean="0"/>
              <a:t>请求时，请求头中增加：</a:t>
            </a:r>
            <a:endParaRPr lang="en-US" altLang="zh-CN" sz="1100" dirty="0" smtClean="0"/>
          </a:p>
          <a:p>
            <a:pPr lvl="1"/>
            <a:r>
              <a:rPr lang="zh-CN" altLang="en-US" sz="900" dirty="0" smtClean="0"/>
              <a:t>站点列表编号（根据</a:t>
            </a:r>
            <a:r>
              <a:rPr lang="en-US" altLang="zh-CN" sz="900" dirty="0" smtClean="0"/>
              <a:t>WEB</a:t>
            </a:r>
            <a:r>
              <a:rPr lang="zh-CN" altLang="en-US" sz="900" dirty="0" smtClean="0"/>
              <a:t>端下发的餐厅范围和站点列表编号对应关系，得到本餐厅对应的站点列表编号）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餐厅编号（冗余）</a:t>
            </a:r>
            <a:endParaRPr lang="en-US" altLang="zh-CN" sz="900" dirty="0" smtClean="0"/>
          </a:p>
          <a:p>
            <a:r>
              <a:rPr lang="zh-CN" altLang="en-US" sz="1100" dirty="0"/>
              <a:t>上述</a:t>
            </a:r>
            <a:r>
              <a:rPr lang="zh-CN" altLang="en-US" sz="1100" dirty="0" smtClean="0"/>
              <a:t>根据站点列表更新</a:t>
            </a:r>
            <a:r>
              <a:rPr lang="en-US" altLang="zh-CN" sz="1100" dirty="0" smtClean="0"/>
              <a:t>envoy</a:t>
            </a:r>
            <a:r>
              <a:rPr lang="zh-CN" altLang="en-US" sz="1100" dirty="0" smtClean="0"/>
              <a:t>配置，</a:t>
            </a:r>
            <a:r>
              <a:rPr lang="en-US" altLang="zh-CN" sz="1100" dirty="0" smtClean="0"/>
              <a:t>envoy</a:t>
            </a:r>
            <a:r>
              <a:rPr lang="zh-CN" altLang="en-US" sz="1100" dirty="0" smtClean="0"/>
              <a:t>配置逻辑：</a:t>
            </a:r>
            <a:endParaRPr lang="en-US" altLang="zh-CN" sz="1100" dirty="0" smtClean="0"/>
          </a:p>
          <a:p>
            <a:pPr lvl="1"/>
            <a:r>
              <a:rPr lang="zh-CN" altLang="en-US" sz="900" dirty="0" smtClean="0"/>
              <a:t>根据站点列表编号进行路由，匹配上，则对应路由到其对应的一组站点列表。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若未匹配上，或不存在该请求头时，默认放行。</a:t>
            </a:r>
            <a:endParaRPr lang="en-US" altLang="zh-CN" sz="900" dirty="0" smtClean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920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1272FDB2-1711-42DA-A1B3-6C92ACEC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6799" y="1893924"/>
            <a:ext cx="950887" cy="260709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客户端</a:t>
            </a: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1272FDB2-1711-42DA-A1B3-6C92ACEC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199" y="1893923"/>
            <a:ext cx="950887" cy="260709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服务端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6143395" y="1905906"/>
            <a:ext cx="597113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347686" y="2023069"/>
            <a:ext cx="3795709" cy="121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6740508" y="2023069"/>
            <a:ext cx="604691" cy="120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7">
            <a:extLst>
              <a:ext uri="{FF2B5EF4-FFF2-40B4-BE49-F238E27FC236}">
                <a16:creationId xmlns:a16="http://schemas.microsoft.com/office/drawing/2014/main" id="{DE68E50D-668A-4B86-97F7-E5889FC6B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286" y="2846684"/>
            <a:ext cx="733119" cy="40877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站点列表</a:t>
            </a:r>
            <a:endParaRPr lang="en-US" altLang="zh-CN" sz="900" dirty="0" smtClean="0"/>
          </a:p>
          <a:p>
            <a:r>
              <a:rPr lang="zh-CN" altLang="en-US" sz="900" dirty="0"/>
              <a:t>编号</a:t>
            </a:r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B15965D5-2C97-4834-9D4B-81D079BB2B43}"/>
              </a:ext>
            </a:extLst>
          </p:cNvPr>
          <p:cNvSpPr/>
          <p:nvPr/>
        </p:nvSpPr>
        <p:spPr>
          <a:xfrm>
            <a:off x="7345199" y="2271481"/>
            <a:ext cx="416126" cy="405594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B15965D5-2C97-4834-9D4B-81D079BB2B43}"/>
              </a:ext>
            </a:extLst>
          </p:cNvPr>
          <p:cNvSpPr/>
          <p:nvPr/>
        </p:nvSpPr>
        <p:spPr>
          <a:xfrm>
            <a:off x="7345199" y="2849860"/>
            <a:ext cx="416126" cy="405594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B15965D5-2C97-4834-9D4B-81D079BB2B43}"/>
              </a:ext>
            </a:extLst>
          </p:cNvPr>
          <p:cNvSpPr/>
          <p:nvPr/>
        </p:nvSpPr>
        <p:spPr>
          <a:xfrm>
            <a:off x="7345199" y="3428239"/>
            <a:ext cx="416126" cy="405594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flipV="1">
            <a:off x="6819405" y="2474278"/>
            <a:ext cx="525794" cy="57679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3" idx="3"/>
            <a:endCxn id="15" idx="2"/>
          </p:cNvCxnSpPr>
          <p:nvPr/>
        </p:nvCxnSpPr>
        <p:spPr>
          <a:xfrm>
            <a:off x="6819405" y="3051069"/>
            <a:ext cx="525794" cy="158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3" idx="3"/>
            <a:endCxn id="16" idx="2"/>
          </p:cNvCxnSpPr>
          <p:nvPr/>
        </p:nvCxnSpPr>
        <p:spPr>
          <a:xfrm>
            <a:off x="6819405" y="3051069"/>
            <a:ext cx="525794" cy="579967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497784" y="3894321"/>
            <a:ext cx="24798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000000"/>
                </a:solidFill>
              </a:rPr>
              <a:t>代理这边可以根据各种头信息实现复杂的路由规则（甚至包括无需配置，根据餐厅编号按</a:t>
            </a:r>
            <a:r>
              <a:rPr lang="en-US" altLang="zh-CN" sz="900" dirty="0" smtClean="0">
                <a:solidFill>
                  <a:srgbClr val="000000"/>
                </a:solidFill>
              </a:rPr>
              <a:t>hash</a:t>
            </a:r>
            <a:r>
              <a:rPr lang="zh-CN" altLang="en-US" sz="900" dirty="0" smtClean="0">
                <a:solidFill>
                  <a:srgbClr val="000000"/>
                </a:solidFill>
              </a:rPr>
              <a:t>规则对应</a:t>
            </a:r>
            <a:r>
              <a:rPr lang="en-US" altLang="zh-CN" sz="900" dirty="0" smtClean="0">
                <a:solidFill>
                  <a:srgbClr val="000000"/>
                </a:solidFill>
              </a:rPr>
              <a:t>endpoint</a:t>
            </a:r>
            <a:r>
              <a:rPr lang="zh-CN" altLang="en-US" sz="900" dirty="0" smtClean="0">
                <a:solidFill>
                  <a:srgbClr val="000000"/>
                </a:solidFill>
              </a:rPr>
              <a:t>），需要</a:t>
            </a:r>
            <a:r>
              <a:rPr lang="en-US" altLang="zh-CN" sz="900" dirty="0" smtClean="0">
                <a:solidFill>
                  <a:srgbClr val="000000"/>
                </a:solidFill>
              </a:rPr>
              <a:t>proxy</a:t>
            </a:r>
            <a:r>
              <a:rPr lang="zh-CN" altLang="en-US" sz="900" dirty="0" smtClean="0">
                <a:solidFill>
                  <a:srgbClr val="000000"/>
                </a:solidFill>
              </a:rPr>
              <a:t>具备一定的编程能力。</a:t>
            </a:r>
            <a:endParaRPr lang="en-US" altLang="zh-CN" sz="900" dirty="0" smtClean="0">
              <a:solidFill>
                <a:srgbClr val="000000"/>
              </a:solidFill>
            </a:endParaRPr>
          </a:p>
          <a:p>
            <a:r>
              <a:rPr lang="zh-CN" altLang="en-US" sz="900" dirty="0" smtClean="0">
                <a:solidFill>
                  <a:srgbClr val="000000"/>
                </a:solidFill>
              </a:rPr>
              <a:t>比如 </a:t>
            </a:r>
            <a:r>
              <a:rPr lang="en-US" altLang="zh-CN" sz="900" dirty="0" smtClean="0">
                <a:solidFill>
                  <a:srgbClr val="000000"/>
                </a:solidFill>
              </a:rPr>
              <a:t>HTTP1 </a:t>
            </a:r>
            <a:r>
              <a:rPr lang="zh-CN" altLang="en-US" sz="900" dirty="0" smtClean="0">
                <a:solidFill>
                  <a:srgbClr val="000000"/>
                </a:solidFill>
              </a:rPr>
              <a:t>的 </a:t>
            </a:r>
            <a:r>
              <a:rPr lang="en-US" altLang="zh-CN" sz="900" dirty="0" err="1" smtClean="0">
                <a:solidFill>
                  <a:srgbClr val="000000"/>
                </a:solidFill>
              </a:rPr>
              <a:t>nginx</a:t>
            </a:r>
            <a:r>
              <a:rPr lang="zh-CN" altLang="en-US" sz="900" dirty="0" smtClean="0">
                <a:solidFill>
                  <a:srgbClr val="000000"/>
                </a:solidFill>
              </a:rPr>
              <a:t>的 </a:t>
            </a:r>
            <a:r>
              <a:rPr lang="en-US" altLang="zh-CN" sz="900" dirty="0" err="1" smtClean="0">
                <a:solidFill>
                  <a:srgbClr val="000000"/>
                </a:solidFill>
              </a:rPr>
              <a:t>lua</a:t>
            </a:r>
            <a:r>
              <a:rPr lang="en-US" altLang="zh-CN" sz="900" dirty="0" smtClean="0">
                <a:solidFill>
                  <a:srgbClr val="000000"/>
                </a:solidFill>
              </a:rPr>
              <a:t> </a:t>
            </a:r>
            <a:r>
              <a:rPr lang="zh-CN" altLang="en-US" sz="900" dirty="0" smtClean="0">
                <a:solidFill>
                  <a:srgbClr val="000000"/>
                </a:solidFill>
              </a:rPr>
              <a:t>（</a:t>
            </a:r>
            <a:r>
              <a:rPr lang="en-US" altLang="zh-CN" sz="900" dirty="0" err="1" smtClean="0">
                <a:solidFill>
                  <a:srgbClr val="000000"/>
                </a:solidFill>
              </a:rPr>
              <a:t>openresty</a:t>
            </a:r>
            <a:r>
              <a:rPr lang="zh-CN" altLang="en-US" sz="900" dirty="0" smtClean="0">
                <a:solidFill>
                  <a:srgbClr val="000000"/>
                </a:solidFill>
              </a:rPr>
              <a:t>）</a:t>
            </a:r>
            <a:endParaRPr lang="zh-CN" altLang="en-US" sz="900" dirty="0">
              <a:solidFill>
                <a:srgbClr val="000000"/>
              </a:solidFill>
            </a:endParaRP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3711" y="2856156"/>
            <a:ext cx="733119" cy="40877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路由规则</a:t>
            </a:r>
            <a:endParaRPr lang="zh-CN" altLang="en-US" sz="900" dirty="0"/>
          </a:p>
        </p:txBody>
      </p:sp>
      <p:cxnSp>
        <p:nvCxnSpPr>
          <p:cNvPr id="23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456830" y="3051069"/>
            <a:ext cx="629456" cy="9472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28286" y="3777570"/>
            <a:ext cx="187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000000"/>
                </a:solidFill>
              </a:rPr>
              <a:t>在客户端预先往请求头中放入各种信息</a:t>
            </a:r>
            <a:endParaRPr lang="zh-CN" altLang="en-US" sz="900" dirty="0">
              <a:solidFill>
                <a:srgbClr val="000000"/>
              </a:solidFill>
            </a:endParaRPr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682" y="2685103"/>
            <a:ext cx="733119" cy="40877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餐厅编号</a:t>
            </a:r>
            <a:endParaRPr lang="zh-CN" altLang="en-US" sz="9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928687" y="3341052"/>
            <a:ext cx="323165" cy="3926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b="1" dirty="0" smtClean="0">
                <a:solidFill>
                  <a:srgbClr val="000000"/>
                </a:solidFill>
              </a:rPr>
              <a:t>。。。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44623" y="4425235"/>
            <a:ext cx="43285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rgbClr val="FF0000"/>
                </a:solidFill>
              </a:rPr>
              <a:t>技术难点： </a:t>
            </a:r>
            <a:endParaRPr lang="en-US" altLang="zh-CN" sz="900" b="1" dirty="0" smtClean="0">
              <a:solidFill>
                <a:srgbClr val="FF0000"/>
              </a:solidFill>
            </a:endParaRPr>
          </a:p>
          <a:p>
            <a:r>
              <a:rPr lang="en-US" altLang="zh-CN" sz="900" dirty="0" smtClean="0">
                <a:solidFill>
                  <a:srgbClr val="FF0000"/>
                </a:solidFill>
              </a:rPr>
              <a:t>envoy 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lua</a:t>
            </a:r>
            <a:r>
              <a:rPr lang="en-US" altLang="zh-CN" sz="900" dirty="0" smtClean="0">
                <a:solidFill>
                  <a:srgbClr val="FF0000"/>
                </a:solidFill>
              </a:rPr>
              <a:t> </a:t>
            </a:r>
            <a:r>
              <a:rPr lang="zh-CN" altLang="en-US" sz="900" dirty="0" smtClean="0">
                <a:solidFill>
                  <a:srgbClr val="FF0000"/>
                </a:solidFill>
              </a:rPr>
              <a:t>能否支持 </a:t>
            </a:r>
            <a:r>
              <a:rPr lang="en-US" altLang="zh-CN" sz="900" dirty="0" smtClean="0">
                <a:solidFill>
                  <a:srgbClr val="FF0000"/>
                </a:solidFill>
              </a:rPr>
              <a:t>HTTP2</a:t>
            </a:r>
            <a:r>
              <a:rPr lang="zh-CN" altLang="en-US" sz="900" dirty="0" smtClean="0">
                <a:solidFill>
                  <a:srgbClr val="FF0000"/>
                </a:solidFill>
              </a:rPr>
              <a:t> 的 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grpc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en-US" sz="900" dirty="0" smtClean="0">
                <a:hlinkClick r:id="rId2"/>
              </a:rPr>
              <a:t>https</a:t>
            </a:r>
            <a:r>
              <a:rPr lang="en-US" sz="900" dirty="0">
                <a:hlinkClick r:id="rId2"/>
              </a:rPr>
              <a:t>://www.servicemesher.com/envoy/configuration/http_filters/lua_filter.html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1272FDB2-1711-42DA-A1B3-6C92ACEC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4800" y="1035683"/>
            <a:ext cx="950887" cy="260709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WEB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cxnSp>
        <p:nvCxnSpPr>
          <p:cNvPr id="30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29" idx="2"/>
            <a:endCxn id="6" idx="0"/>
          </p:cNvCxnSpPr>
          <p:nvPr/>
        </p:nvCxnSpPr>
        <p:spPr>
          <a:xfrm>
            <a:off x="4350244" y="1296392"/>
            <a:ext cx="2091708" cy="609514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027077" y="137977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>
                <a:solidFill>
                  <a:srgbClr val="FF0000"/>
                </a:solidFill>
              </a:rPr>
              <a:t>配置下发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6143394" y="2229950"/>
            <a:ext cx="597113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lua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98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360168"/>
          </a:xfrm>
        </p:spPr>
        <p:txBody>
          <a:bodyPr/>
          <a:lstStyle/>
          <a:p>
            <a:r>
              <a:rPr lang="en-US" altLang="zh-CN" sz="1100" dirty="0" smtClean="0"/>
              <a:t>WEB</a:t>
            </a:r>
            <a:r>
              <a:rPr lang="zh-CN" altLang="en-US" sz="1100" dirty="0" smtClean="0"/>
              <a:t>端功能：</a:t>
            </a:r>
            <a:endParaRPr lang="en-US" altLang="zh-CN" sz="1100" dirty="0" smtClean="0"/>
          </a:p>
          <a:p>
            <a:pPr lvl="1"/>
            <a:r>
              <a:rPr lang="zh-CN" altLang="en-US" sz="900" dirty="0" smtClean="0"/>
              <a:t>维护站点列表（为保证一家餐厅只访问一个站点，建议站点列表仅维护一个站点的多个地址（内网多</a:t>
            </a:r>
            <a:r>
              <a:rPr lang="en-US" altLang="zh-CN" sz="900" dirty="0" smtClean="0"/>
              <a:t>envoy</a:t>
            </a:r>
            <a:r>
              <a:rPr lang="zh-CN" altLang="en-US" sz="900" dirty="0" smtClean="0"/>
              <a:t>情况））。</a:t>
            </a:r>
            <a:r>
              <a:rPr lang="zh-CN" altLang="en-US" sz="900" dirty="0" smtClean="0">
                <a:solidFill>
                  <a:srgbClr val="FF0000"/>
                </a:solidFill>
              </a:rPr>
              <a:t>下发，按</a:t>
            </a:r>
            <a:r>
              <a:rPr lang="en-US" altLang="zh-CN" sz="900" dirty="0" smtClean="0">
                <a:solidFill>
                  <a:srgbClr val="FF0000"/>
                </a:solidFill>
              </a:rPr>
              <a:t>ALL</a:t>
            </a:r>
            <a:r>
              <a:rPr lang="zh-CN" altLang="en-US" sz="900" dirty="0" smtClean="0">
                <a:solidFill>
                  <a:srgbClr val="FF0000"/>
                </a:solidFill>
              </a:rPr>
              <a:t>站点更新</a:t>
            </a:r>
            <a:r>
              <a:rPr lang="en-US" altLang="zh-CN" sz="900" dirty="0" smtClean="0">
                <a:solidFill>
                  <a:srgbClr val="FF0000"/>
                </a:solidFill>
              </a:rPr>
              <a:t>envoy</a:t>
            </a:r>
            <a:r>
              <a:rPr lang="zh-CN" altLang="en-US" sz="900" dirty="0" smtClean="0">
                <a:solidFill>
                  <a:srgbClr val="FF0000"/>
                </a:solidFill>
              </a:rPr>
              <a:t>配置（</a:t>
            </a:r>
            <a:r>
              <a:rPr lang="en-US" altLang="zh-CN" sz="900" dirty="0" smtClean="0">
                <a:solidFill>
                  <a:srgbClr val="FF0000"/>
                </a:solidFill>
              </a:rPr>
              <a:t>endpoint</a:t>
            </a:r>
            <a:r>
              <a:rPr lang="zh-CN" altLang="en-US" sz="900" dirty="0" smtClean="0">
                <a:solidFill>
                  <a:srgbClr val="FF0000"/>
                </a:solidFill>
              </a:rPr>
              <a:t>）。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900" dirty="0" smtClean="0"/>
              <a:t>维护路由规则组，支持可扩展的路由规则。一组路由规则可包含多条规则，每条规则包含如下内容：</a:t>
            </a:r>
            <a:endParaRPr lang="en-US" altLang="zh-CN" sz="900" dirty="0" smtClean="0"/>
          </a:p>
          <a:p>
            <a:pPr lvl="2"/>
            <a:r>
              <a:rPr lang="en-US" altLang="zh-CN" sz="700" dirty="0" err="1" smtClean="0">
                <a:solidFill>
                  <a:srgbClr val="FF0000"/>
                </a:solidFill>
              </a:rPr>
              <a:t>Lua</a:t>
            </a:r>
            <a:r>
              <a:rPr lang="zh-CN" altLang="en-US" sz="700" dirty="0" smtClean="0">
                <a:solidFill>
                  <a:srgbClr val="FF0000"/>
                </a:solidFill>
              </a:rPr>
              <a:t>表达式（直接大文本框）</a:t>
            </a:r>
            <a:endParaRPr lang="en-US" altLang="zh-CN" sz="700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700" dirty="0" err="1" smtClean="0">
                <a:solidFill>
                  <a:srgbClr val="FF0000"/>
                </a:solidFill>
              </a:rPr>
              <a:t>Lua</a:t>
            </a:r>
            <a:r>
              <a:rPr lang="zh-CN" altLang="en-US" sz="700" dirty="0" smtClean="0">
                <a:solidFill>
                  <a:srgbClr val="FF0000"/>
                </a:solidFill>
              </a:rPr>
              <a:t>数据来源</a:t>
            </a:r>
            <a:endParaRPr lang="en-US" altLang="zh-CN" sz="7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900" dirty="0" smtClean="0">
                <a:solidFill>
                  <a:srgbClr val="000000"/>
                </a:solidFill>
              </a:rPr>
              <a:t>选择路由规则组进行下发，发</a:t>
            </a:r>
            <a:r>
              <a:rPr lang="en-US" altLang="zh-CN" sz="900" dirty="0" smtClean="0">
                <a:solidFill>
                  <a:srgbClr val="000000"/>
                </a:solidFill>
              </a:rPr>
              <a:t>ALL</a:t>
            </a:r>
            <a:r>
              <a:rPr lang="zh-CN" altLang="en-US" sz="900" dirty="0" smtClean="0">
                <a:solidFill>
                  <a:srgbClr val="000000"/>
                </a:solidFill>
              </a:rPr>
              <a:t>站点</a:t>
            </a:r>
            <a:r>
              <a:rPr lang="en-US" altLang="zh-CN" sz="900" dirty="0" smtClean="0">
                <a:solidFill>
                  <a:srgbClr val="000000"/>
                </a:solidFill>
              </a:rPr>
              <a:t>envoy</a:t>
            </a:r>
            <a:r>
              <a:rPr lang="zh-CN" altLang="en-US" sz="900" dirty="0">
                <a:solidFill>
                  <a:srgbClr val="000000"/>
                </a:solidFill>
              </a:rPr>
              <a:t>配置</a:t>
            </a:r>
            <a:r>
              <a:rPr lang="zh-CN" altLang="en-US" sz="900" dirty="0" smtClean="0">
                <a:solidFill>
                  <a:srgbClr val="000000"/>
                </a:solidFill>
              </a:rPr>
              <a:t>。</a:t>
            </a:r>
            <a:endParaRPr lang="en-US" altLang="zh-CN" sz="9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sz="900" dirty="0" smtClean="0">
                <a:solidFill>
                  <a:srgbClr val="000000"/>
                </a:solidFill>
              </a:rPr>
              <a:t>ALL</a:t>
            </a:r>
            <a:r>
              <a:rPr lang="zh-CN" altLang="en-US" sz="900" dirty="0" smtClean="0">
                <a:solidFill>
                  <a:srgbClr val="000000"/>
                </a:solidFill>
              </a:rPr>
              <a:t>站的</a:t>
            </a:r>
            <a:r>
              <a:rPr lang="en-US" altLang="zh-CN" sz="900" dirty="0" smtClean="0">
                <a:solidFill>
                  <a:srgbClr val="000000"/>
                </a:solidFill>
              </a:rPr>
              <a:t>envoy</a:t>
            </a:r>
            <a:r>
              <a:rPr lang="zh-CN" altLang="en-US" sz="900" dirty="0" smtClean="0">
                <a:solidFill>
                  <a:srgbClr val="000000"/>
                </a:solidFill>
              </a:rPr>
              <a:t>地址，可统一维护到总部端</a:t>
            </a:r>
            <a:r>
              <a:rPr lang="en-US" altLang="zh-CN" sz="900" dirty="0" err="1" smtClean="0">
                <a:solidFill>
                  <a:srgbClr val="000000"/>
                </a:solidFill>
              </a:rPr>
              <a:t>apollo</a:t>
            </a:r>
            <a:r>
              <a:rPr lang="zh-CN" altLang="en-US" sz="900" dirty="0" smtClean="0">
                <a:solidFill>
                  <a:srgbClr val="000000"/>
                </a:solidFill>
              </a:rPr>
              <a:t>或者码表中。</a:t>
            </a:r>
            <a:endParaRPr lang="en-US" altLang="zh-CN" sz="900" dirty="0" smtClean="0">
              <a:solidFill>
                <a:srgbClr val="000000"/>
              </a:solidFill>
            </a:endParaRPr>
          </a:p>
          <a:p>
            <a:r>
              <a:rPr lang="zh-CN" altLang="en-US" sz="1100" dirty="0" smtClean="0"/>
              <a:t>请求端（</a:t>
            </a:r>
            <a:r>
              <a:rPr lang="zh-CN" altLang="en-US" sz="1100" dirty="0"/>
              <a:t>终端、餐厅端、外部系统</a:t>
            </a:r>
            <a:r>
              <a:rPr lang="zh-CN" altLang="en-US" sz="1100" dirty="0" smtClean="0"/>
              <a:t>）发送</a:t>
            </a:r>
            <a:r>
              <a:rPr lang="en-US" altLang="zh-CN" sz="1100" dirty="0" err="1" smtClean="0"/>
              <a:t>grpc</a:t>
            </a:r>
            <a:r>
              <a:rPr lang="zh-CN" altLang="en-US" sz="1100" dirty="0" smtClean="0"/>
              <a:t>请求时，请求头中增加：</a:t>
            </a:r>
            <a:endParaRPr lang="en-US" altLang="zh-CN" sz="1100" dirty="0" smtClean="0"/>
          </a:p>
          <a:p>
            <a:pPr lvl="1"/>
            <a:r>
              <a:rPr lang="zh-CN" altLang="en-US" sz="900" dirty="0" smtClean="0"/>
              <a:t>餐厅编号</a:t>
            </a:r>
            <a:endParaRPr lang="en-US" altLang="zh-CN" sz="900" dirty="0"/>
          </a:p>
          <a:p>
            <a:pPr lvl="1"/>
            <a:r>
              <a:rPr lang="zh-CN" altLang="en-US" sz="900" dirty="0" smtClean="0"/>
              <a:t>品牌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营运市场</a:t>
            </a:r>
            <a:endParaRPr lang="en-US" altLang="zh-CN" sz="900" dirty="0" smtClean="0"/>
          </a:p>
          <a:p>
            <a:r>
              <a:rPr lang="zh-CN" altLang="en-US" sz="1100" dirty="0"/>
              <a:t>上述</a:t>
            </a:r>
            <a:r>
              <a:rPr lang="zh-CN" altLang="en-US" sz="1100" dirty="0" smtClean="0"/>
              <a:t>根据站点列表更新</a:t>
            </a:r>
            <a:r>
              <a:rPr lang="en-US" altLang="zh-CN" sz="1100" dirty="0" smtClean="0"/>
              <a:t>envoy</a:t>
            </a:r>
            <a:r>
              <a:rPr lang="zh-CN" altLang="en-US" sz="1100" dirty="0" smtClean="0"/>
              <a:t>配置，</a:t>
            </a:r>
            <a:r>
              <a:rPr lang="en-US" altLang="zh-CN" sz="1100" dirty="0" smtClean="0"/>
              <a:t>envoy</a:t>
            </a:r>
            <a:r>
              <a:rPr lang="zh-CN" altLang="en-US" sz="1100" dirty="0" smtClean="0"/>
              <a:t>配置逻辑：</a:t>
            </a:r>
            <a:endParaRPr lang="en-US" altLang="zh-CN" sz="1100" dirty="0" smtClean="0"/>
          </a:p>
          <a:p>
            <a:pPr lvl="1"/>
            <a:r>
              <a:rPr lang="zh-CN" altLang="en-US" sz="900" dirty="0" smtClean="0"/>
              <a:t>按</a:t>
            </a:r>
            <a:r>
              <a:rPr lang="en-US" altLang="zh-CN" sz="900" dirty="0" smtClean="0"/>
              <a:t>WEB</a:t>
            </a:r>
            <a:r>
              <a:rPr lang="zh-CN" altLang="en-US" sz="900" dirty="0" smtClean="0"/>
              <a:t>端维护并下发的路由规则进行路由处理。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若未匹配上，或不存在该请求头时，默认放行。</a:t>
            </a:r>
            <a:endParaRPr lang="en-US" altLang="zh-CN" sz="900" dirty="0" smtClean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89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1272FDB2-1711-42DA-A1B3-6C92ACEC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6799" y="1893924"/>
            <a:ext cx="950887" cy="260709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客户端</a:t>
            </a: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1272FDB2-1711-42DA-A1B3-6C92ACEC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199" y="1893923"/>
            <a:ext cx="950887" cy="260709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服务端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6143395" y="1905906"/>
            <a:ext cx="597113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347686" y="2023069"/>
            <a:ext cx="3795709" cy="121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6740508" y="2023069"/>
            <a:ext cx="604691" cy="120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7">
            <a:extLst>
              <a:ext uri="{FF2B5EF4-FFF2-40B4-BE49-F238E27FC236}">
                <a16:creationId xmlns:a16="http://schemas.microsoft.com/office/drawing/2014/main" id="{DE68E50D-668A-4B86-97F7-E5889FC6B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286" y="2846684"/>
            <a:ext cx="733119" cy="40877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站点列表</a:t>
            </a:r>
            <a:endParaRPr lang="en-US" altLang="zh-CN" sz="900" dirty="0" smtClean="0"/>
          </a:p>
          <a:p>
            <a:r>
              <a:rPr lang="zh-CN" altLang="en-US" sz="900" dirty="0"/>
              <a:t>编号</a:t>
            </a:r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B15965D5-2C97-4834-9D4B-81D079BB2B43}"/>
              </a:ext>
            </a:extLst>
          </p:cNvPr>
          <p:cNvSpPr/>
          <p:nvPr/>
        </p:nvSpPr>
        <p:spPr>
          <a:xfrm>
            <a:off x="7345199" y="2271481"/>
            <a:ext cx="416126" cy="405594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B15965D5-2C97-4834-9D4B-81D079BB2B43}"/>
              </a:ext>
            </a:extLst>
          </p:cNvPr>
          <p:cNvSpPr/>
          <p:nvPr/>
        </p:nvSpPr>
        <p:spPr>
          <a:xfrm>
            <a:off x="7345199" y="2849860"/>
            <a:ext cx="416126" cy="405594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B15965D5-2C97-4834-9D4B-81D079BB2B43}"/>
              </a:ext>
            </a:extLst>
          </p:cNvPr>
          <p:cNvSpPr/>
          <p:nvPr/>
        </p:nvSpPr>
        <p:spPr>
          <a:xfrm>
            <a:off x="7345199" y="3428239"/>
            <a:ext cx="416126" cy="405594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flipV="1">
            <a:off x="6819405" y="2474278"/>
            <a:ext cx="525794" cy="57679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3" idx="3"/>
            <a:endCxn id="15" idx="2"/>
          </p:cNvCxnSpPr>
          <p:nvPr/>
        </p:nvCxnSpPr>
        <p:spPr>
          <a:xfrm>
            <a:off x="6819405" y="3051069"/>
            <a:ext cx="525794" cy="158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3" idx="3"/>
            <a:endCxn id="16" idx="2"/>
          </p:cNvCxnSpPr>
          <p:nvPr/>
        </p:nvCxnSpPr>
        <p:spPr>
          <a:xfrm>
            <a:off x="6819405" y="3051069"/>
            <a:ext cx="525794" cy="579967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497784" y="4219095"/>
            <a:ext cx="191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000000"/>
                </a:solidFill>
              </a:rPr>
              <a:t>代理这边可以根据各种头信息直接对应到 </a:t>
            </a:r>
            <a:r>
              <a:rPr lang="en-US" altLang="zh-CN" sz="900" dirty="0" smtClean="0">
                <a:solidFill>
                  <a:srgbClr val="000000"/>
                </a:solidFill>
              </a:rPr>
              <a:t>endpoint</a:t>
            </a:r>
            <a:endParaRPr lang="zh-CN" altLang="en-US" sz="900" dirty="0">
              <a:solidFill>
                <a:srgbClr val="000000"/>
              </a:solidFill>
            </a:endParaRPr>
          </a:p>
        </p:txBody>
      </p:sp>
      <p:cxnSp>
        <p:nvCxnSpPr>
          <p:cNvPr id="23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5" idx="3"/>
            <a:endCxn id="13" idx="1"/>
          </p:cNvCxnSpPr>
          <p:nvPr/>
        </p:nvCxnSpPr>
        <p:spPr>
          <a:xfrm>
            <a:off x="5456828" y="2974789"/>
            <a:ext cx="629458" cy="76280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94052" y="4216994"/>
            <a:ext cx="187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000000"/>
                </a:solidFill>
              </a:rPr>
              <a:t>在客户端预先往请求头中放入各种信息</a:t>
            </a:r>
            <a:endParaRPr lang="zh-CN" altLang="en-US" sz="900" dirty="0">
              <a:solidFill>
                <a:srgbClr val="000000"/>
              </a:solidFill>
            </a:endParaRPr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680" y="2287770"/>
            <a:ext cx="733119" cy="40877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餐厅编号</a:t>
            </a:r>
            <a:endParaRPr lang="zh-CN" altLang="en-US" sz="9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710654" y="3698017"/>
            <a:ext cx="323165" cy="3926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b="1" dirty="0" smtClean="0">
                <a:solidFill>
                  <a:srgbClr val="000000"/>
                </a:solidFill>
              </a:rPr>
              <a:t>。。。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911722" y="3661152"/>
            <a:ext cx="323165" cy="3926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b="1" dirty="0" smtClean="0">
                <a:solidFill>
                  <a:srgbClr val="000000"/>
                </a:solidFill>
              </a:rPr>
              <a:t>。。。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1272FDB2-1711-42DA-A1B3-6C92ACEC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4800" y="1035683"/>
            <a:ext cx="950887" cy="260709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WEB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cxnSp>
        <p:nvCxnSpPr>
          <p:cNvPr id="30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29" idx="2"/>
            <a:endCxn id="6" idx="0"/>
          </p:cNvCxnSpPr>
          <p:nvPr/>
        </p:nvCxnSpPr>
        <p:spPr>
          <a:xfrm>
            <a:off x="4350244" y="1296392"/>
            <a:ext cx="2091708" cy="609514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027077" y="137977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>
                <a:solidFill>
                  <a:srgbClr val="FF0000"/>
                </a:solidFill>
              </a:rPr>
              <a:t>配置下发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32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680" y="2770404"/>
            <a:ext cx="733119" cy="40877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市场</a:t>
            </a:r>
            <a:endParaRPr lang="zh-CN" altLang="en-US" sz="900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678" y="3252382"/>
            <a:ext cx="733119" cy="40877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品牌</a:t>
            </a:r>
            <a:endParaRPr lang="zh-CN" altLang="en-US" sz="900" dirty="0"/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3709" y="2287770"/>
            <a:ext cx="733119" cy="40877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餐厅编号</a:t>
            </a:r>
            <a:endParaRPr lang="zh-CN" altLang="en-US" sz="900" dirty="0"/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3709" y="2770404"/>
            <a:ext cx="733119" cy="40877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市场</a:t>
            </a:r>
            <a:endParaRPr lang="zh-CN" altLang="en-US" sz="900" dirty="0"/>
          </a:p>
        </p:txBody>
      </p:sp>
      <p:sp>
        <p:nvSpPr>
          <p:cNvPr id="36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3707" y="3252382"/>
            <a:ext cx="733119" cy="40877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品牌</a:t>
            </a:r>
            <a:endParaRPr lang="zh-CN" altLang="en-US" sz="900" dirty="0"/>
          </a:p>
        </p:txBody>
      </p:sp>
      <p:cxnSp>
        <p:nvCxnSpPr>
          <p:cNvPr id="3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4" idx="3"/>
            <a:endCxn id="13" idx="1"/>
          </p:cNvCxnSpPr>
          <p:nvPr/>
        </p:nvCxnSpPr>
        <p:spPr>
          <a:xfrm>
            <a:off x="5456828" y="2492155"/>
            <a:ext cx="629458" cy="558914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6" idx="3"/>
            <a:endCxn id="13" idx="1"/>
          </p:cNvCxnSpPr>
          <p:nvPr/>
        </p:nvCxnSpPr>
        <p:spPr>
          <a:xfrm flipV="1">
            <a:off x="5456826" y="3051069"/>
            <a:ext cx="629460" cy="405698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08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565096"/>
          </a:xfrm>
        </p:spPr>
        <p:txBody>
          <a:bodyPr/>
          <a:lstStyle/>
          <a:p>
            <a:r>
              <a:rPr lang="en-US" altLang="zh-CN" sz="1100" dirty="0" smtClean="0"/>
              <a:t>WEB</a:t>
            </a:r>
            <a:r>
              <a:rPr lang="zh-CN" altLang="en-US" sz="1100" dirty="0" smtClean="0"/>
              <a:t>端功能：</a:t>
            </a:r>
            <a:endParaRPr lang="en-US" altLang="zh-CN" sz="1100" dirty="0" smtClean="0"/>
          </a:p>
          <a:p>
            <a:pPr lvl="1"/>
            <a:r>
              <a:rPr lang="zh-CN" altLang="en-US" sz="900" dirty="0" smtClean="0"/>
              <a:t>维护站点列表（为保证一家餐厅只访问一个站点，建议站点列表仅维护一个站点的多个地址（内网多</a:t>
            </a:r>
            <a:r>
              <a:rPr lang="en-US" altLang="zh-CN" sz="900" dirty="0" smtClean="0"/>
              <a:t>envoy</a:t>
            </a:r>
            <a:r>
              <a:rPr lang="zh-CN" altLang="en-US" sz="900" dirty="0" smtClean="0"/>
              <a:t>情况））。</a:t>
            </a:r>
            <a:r>
              <a:rPr lang="zh-CN" altLang="en-US" sz="900" dirty="0" smtClean="0">
                <a:solidFill>
                  <a:srgbClr val="FF0000"/>
                </a:solidFill>
              </a:rPr>
              <a:t>下发，按</a:t>
            </a:r>
            <a:r>
              <a:rPr lang="en-US" altLang="zh-CN" sz="900" dirty="0" smtClean="0">
                <a:solidFill>
                  <a:srgbClr val="FF0000"/>
                </a:solidFill>
              </a:rPr>
              <a:t>ALL</a:t>
            </a:r>
            <a:r>
              <a:rPr lang="zh-CN" altLang="en-US" sz="900" dirty="0" smtClean="0">
                <a:solidFill>
                  <a:srgbClr val="FF0000"/>
                </a:solidFill>
              </a:rPr>
              <a:t>站点更新</a:t>
            </a:r>
            <a:r>
              <a:rPr lang="en-US" altLang="zh-CN" sz="900" dirty="0" smtClean="0">
                <a:solidFill>
                  <a:srgbClr val="FF0000"/>
                </a:solidFill>
              </a:rPr>
              <a:t>envoy</a:t>
            </a:r>
            <a:r>
              <a:rPr lang="zh-CN" altLang="en-US" sz="900" dirty="0" smtClean="0">
                <a:solidFill>
                  <a:srgbClr val="FF0000"/>
                </a:solidFill>
              </a:rPr>
              <a:t>配置（</a:t>
            </a:r>
            <a:r>
              <a:rPr lang="en-US" altLang="zh-CN" sz="900" dirty="0" smtClean="0">
                <a:solidFill>
                  <a:srgbClr val="FF0000"/>
                </a:solidFill>
              </a:rPr>
              <a:t>endpoint</a:t>
            </a:r>
            <a:r>
              <a:rPr lang="zh-CN" altLang="en-US" sz="900" dirty="0" smtClean="0">
                <a:solidFill>
                  <a:srgbClr val="FF0000"/>
                </a:solidFill>
              </a:rPr>
              <a:t>）。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900" dirty="0" smtClean="0"/>
              <a:t>维护路由规则组，只支持三种粒度的路由规则（餐厅、品牌、营运市场），一组路由规则可包含多条规则，每条规则包含如下内容：</a:t>
            </a:r>
            <a:endParaRPr lang="en-US" altLang="zh-CN" sz="900" dirty="0" smtClean="0"/>
          </a:p>
          <a:p>
            <a:pPr lvl="2"/>
            <a:r>
              <a:rPr lang="zh-CN" altLang="en-US" sz="700" dirty="0">
                <a:solidFill>
                  <a:srgbClr val="FF0000"/>
                </a:solidFill>
              </a:rPr>
              <a:t>粒度（餐厅、品牌、营运市场</a:t>
            </a:r>
            <a:r>
              <a:rPr lang="zh-CN" altLang="en-US" sz="700" dirty="0" smtClean="0">
                <a:solidFill>
                  <a:srgbClr val="FF0000"/>
                </a:solidFill>
              </a:rPr>
              <a:t>）</a:t>
            </a:r>
            <a:endParaRPr lang="en-US" altLang="zh-CN" sz="7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700" dirty="0" smtClean="0">
                <a:solidFill>
                  <a:srgbClr val="FF0000"/>
                </a:solidFill>
              </a:rPr>
              <a:t>粒度值（选择对应的 餐厅、品牌、营运市场）（单选）</a:t>
            </a:r>
            <a:endParaRPr lang="en-US" altLang="zh-CN" sz="7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700" dirty="0" smtClean="0">
                <a:solidFill>
                  <a:srgbClr val="FF0000"/>
                </a:solidFill>
              </a:rPr>
              <a:t>对应</a:t>
            </a:r>
            <a:r>
              <a:rPr lang="en-US" altLang="zh-CN" sz="700" dirty="0" smtClean="0">
                <a:solidFill>
                  <a:srgbClr val="FF0000"/>
                </a:solidFill>
              </a:rPr>
              <a:t>endpoint</a:t>
            </a:r>
            <a:r>
              <a:rPr lang="zh-CN" altLang="en-US" sz="700" dirty="0" smtClean="0">
                <a:solidFill>
                  <a:srgbClr val="FF0000"/>
                </a:solidFill>
              </a:rPr>
              <a:t>（选择上述站点列表）（单选）</a:t>
            </a:r>
            <a:endParaRPr lang="en-US" altLang="zh-CN" sz="7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900" dirty="0" smtClean="0">
                <a:solidFill>
                  <a:srgbClr val="000000"/>
                </a:solidFill>
              </a:rPr>
              <a:t>选择路由规则组进行下发，发</a:t>
            </a:r>
            <a:r>
              <a:rPr lang="en-US" altLang="zh-CN" sz="900" dirty="0" smtClean="0">
                <a:solidFill>
                  <a:srgbClr val="000000"/>
                </a:solidFill>
              </a:rPr>
              <a:t>ALL</a:t>
            </a:r>
            <a:r>
              <a:rPr lang="zh-CN" altLang="en-US" sz="900" dirty="0" smtClean="0">
                <a:solidFill>
                  <a:srgbClr val="000000"/>
                </a:solidFill>
              </a:rPr>
              <a:t>站点</a:t>
            </a:r>
            <a:r>
              <a:rPr lang="en-US" altLang="zh-CN" sz="900" dirty="0" smtClean="0">
                <a:solidFill>
                  <a:srgbClr val="000000"/>
                </a:solidFill>
              </a:rPr>
              <a:t>envoy</a:t>
            </a:r>
            <a:r>
              <a:rPr lang="zh-CN" altLang="en-US" sz="900" dirty="0">
                <a:solidFill>
                  <a:srgbClr val="000000"/>
                </a:solidFill>
              </a:rPr>
              <a:t>配置</a:t>
            </a:r>
            <a:r>
              <a:rPr lang="zh-CN" altLang="en-US" sz="900" dirty="0" smtClean="0">
                <a:solidFill>
                  <a:srgbClr val="000000"/>
                </a:solidFill>
              </a:rPr>
              <a:t>。</a:t>
            </a:r>
            <a:endParaRPr lang="en-US" altLang="zh-CN" sz="9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sz="900" dirty="0">
                <a:solidFill>
                  <a:srgbClr val="000000"/>
                </a:solidFill>
              </a:rPr>
              <a:t>ALL</a:t>
            </a:r>
            <a:r>
              <a:rPr lang="zh-CN" altLang="en-US" sz="900" dirty="0">
                <a:solidFill>
                  <a:srgbClr val="000000"/>
                </a:solidFill>
              </a:rPr>
              <a:t>站的</a:t>
            </a:r>
            <a:r>
              <a:rPr lang="en-US" altLang="zh-CN" sz="900" dirty="0">
                <a:solidFill>
                  <a:srgbClr val="000000"/>
                </a:solidFill>
              </a:rPr>
              <a:t>envoy</a:t>
            </a:r>
            <a:r>
              <a:rPr lang="zh-CN" altLang="en-US" sz="900" dirty="0">
                <a:solidFill>
                  <a:srgbClr val="000000"/>
                </a:solidFill>
              </a:rPr>
              <a:t>地址，可统一维护到总部端</a:t>
            </a:r>
            <a:r>
              <a:rPr lang="en-US" altLang="zh-CN" sz="900" dirty="0" err="1">
                <a:solidFill>
                  <a:srgbClr val="000000"/>
                </a:solidFill>
              </a:rPr>
              <a:t>apollo</a:t>
            </a:r>
            <a:r>
              <a:rPr lang="zh-CN" altLang="en-US" sz="900" dirty="0">
                <a:solidFill>
                  <a:srgbClr val="000000"/>
                </a:solidFill>
              </a:rPr>
              <a:t>或者码表中</a:t>
            </a:r>
            <a:r>
              <a:rPr lang="zh-CN" altLang="en-US" sz="900" dirty="0" smtClean="0">
                <a:solidFill>
                  <a:srgbClr val="000000"/>
                </a:solidFill>
              </a:rPr>
              <a:t>。</a:t>
            </a:r>
            <a:endParaRPr lang="en-US" altLang="zh-CN" sz="900" dirty="0" smtClean="0">
              <a:solidFill>
                <a:srgbClr val="000000"/>
              </a:solidFill>
            </a:endParaRPr>
          </a:p>
          <a:p>
            <a:r>
              <a:rPr lang="zh-CN" altLang="en-US" sz="1100" dirty="0" smtClean="0"/>
              <a:t>请求端（</a:t>
            </a:r>
            <a:r>
              <a:rPr lang="zh-CN" altLang="en-US" sz="1100" dirty="0"/>
              <a:t>终端、餐厅端、外部系统</a:t>
            </a:r>
            <a:r>
              <a:rPr lang="zh-CN" altLang="en-US" sz="1100" dirty="0" smtClean="0"/>
              <a:t>）发送</a:t>
            </a:r>
            <a:r>
              <a:rPr lang="en-US" altLang="zh-CN" sz="1100" dirty="0" err="1" smtClean="0"/>
              <a:t>grpc</a:t>
            </a:r>
            <a:r>
              <a:rPr lang="zh-CN" altLang="en-US" sz="1100" dirty="0" smtClean="0"/>
              <a:t>请求时，请求头中增加：</a:t>
            </a:r>
            <a:endParaRPr lang="en-US" altLang="zh-CN" sz="1100" dirty="0" smtClean="0"/>
          </a:p>
          <a:p>
            <a:pPr lvl="1"/>
            <a:r>
              <a:rPr lang="zh-CN" altLang="en-US" sz="900" dirty="0" smtClean="0"/>
              <a:t>餐厅编号</a:t>
            </a:r>
            <a:endParaRPr lang="en-US" altLang="zh-CN" sz="900" dirty="0"/>
          </a:p>
          <a:p>
            <a:pPr lvl="1"/>
            <a:r>
              <a:rPr lang="zh-CN" altLang="en-US" sz="900" dirty="0" smtClean="0"/>
              <a:t>品牌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营运市场</a:t>
            </a:r>
            <a:endParaRPr lang="en-US" altLang="zh-CN" sz="900" dirty="0" smtClean="0"/>
          </a:p>
          <a:p>
            <a:r>
              <a:rPr lang="zh-CN" altLang="en-US" sz="1100" dirty="0"/>
              <a:t>上述</a:t>
            </a:r>
            <a:r>
              <a:rPr lang="zh-CN" altLang="en-US" sz="1100" dirty="0" smtClean="0"/>
              <a:t>根据站点列表更新</a:t>
            </a:r>
            <a:r>
              <a:rPr lang="en-US" altLang="zh-CN" sz="1100" dirty="0" smtClean="0"/>
              <a:t>envoy</a:t>
            </a:r>
            <a:r>
              <a:rPr lang="zh-CN" altLang="en-US" sz="1100" dirty="0" smtClean="0"/>
              <a:t>配置，</a:t>
            </a:r>
            <a:r>
              <a:rPr lang="en-US" altLang="zh-CN" sz="1100" dirty="0" smtClean="0"/>
              <a:t>envoy</a:t>
            </a:r>
            <a:r>
              <a:rPr lang="zh-CN" altLang="en-US" sz="1100" dirty="0" smtClean="0"/>
              <a:t>配置逻辑：</a:t>
            </a:r>
            <a:endParaRPr lang="en-US" altLang="zh-CN" sz="1100" dirty="0" smtClean="0"/>
          </a:p>
          <a:p>
            <a:pPr lvl="1"/>
            <a:r>
              <a:rPr lang="zh-CN" altLang="en-US" sz="900" dirty="0" smtClean="0"/>
              <a:t>按</a:t>
            </a:r>
            <a:r>
              <a:rPr lang="en-US" altLang="zh-CN" sz="900" dirty="0" smtClean="0"/>
              <a:t>WEB</a:t>
            </a:r>
            <a:r>
              <a:rPr lang="zh-CN" altLang="en-US" sz="900" dirty="0" smtClean="0"/>
              <a:t>端维护并下发的路由规则进行路由处理。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若未匹配上，或不存在该请求头时，默认放行。</a:t>
            </a:r>
            <a:endParaRPr lang="en-US" altLang="zh-CN" sz="900" dirty="0" smtClean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2467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延伸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862048"/>
          </a:xfrm>
        </p:spPr>
        <p:txBody>
          <a:bodyPr/>
          <a:lstStyle/>
          <a:p>
            <a:r>
              <a:rPr lang="zh-CN" altLang="en-US" sz="1100" dirty="0" smtClean="0"/>
              <a:t>如何构建控制页面维护</a:t>
            </a:r>
            <a:r>
              <a:rPr lang="en-US" altLang="zh-CN" sz="1100" dirty="0" smtClean="0"/>
              <a:t>envoy</a:t>
            </a:r>
            <a:r>
              <a:rPr lang="zh-CN" altLang="en-US" sz="1100" dirty="0" smtClean="0"/>
              <a:t>： </a:t>
            </a:r>
            <a:r>
              <a:rPr lang="en-US" sz="1100" dirty="0" smtClean="0"/>
              <a:t>https</a:t>
            </a:r>
            <a:r>
              <a:rPr lang="en-US" sz="1100" dirty="0"/>
              <a:t>://</a:t>
            </a:r>
            <a:r>
              <a:rPr lang="en-US" sz="1100" dirty="0" smtClean="0"/>
              <a:t>blog.csdn.net/u014458692/article/details/106110931</a:t>
            </a:r>
          </a:p>
          <a:p>
            <a:r>
              <a:rPr lang="zh-CN" altLang="en-US" sz="1100" dirty="0"/>
              <a:t>微</a:t>
            </a:r>
            <a:r>
              <a:rPr lang="zh-CN" altLang="en-US" sz="1100" dirty="0" smtClean="0"/>
              <a:t>服务三种负载模式：</a:t>
            </a:r>
            <a:r>
              <a:rPr lang="en-US" sz="1100" dirty="0"/>
              <a:t>https://</a:t>
            </a:r>
            <a:r>
              <a:rPr lang="en-US" sz="1100" dirty="0" smtClean="0"/>
              <a:t>www.jianshu.com/p/27a742e349f7</a:t>
            </a:r>
          </a:p>
          <a:p>
            <a:r>
              <a:rPr lang="en-US" sz="1100" dirty="0" err="1" smtClean="0"/>
              <a:t>OpenResty</a:t>
            </a:r>
            <a:r>
              <a:rPr lang="zh-CN" altLang="en-US" sz="1100" dirty="0" smtClean="0"/>
              <a:t>流量切换：</a:t>
            </a:r>
            <a:r>
              <a:rPr lang="en-US" sz="1100" dirty="0" smtClean="0"/>
              <a:t>https</a:t>
            </a:r>
            <a:r>
              <a:rPr lang="en-US" sz="1100" dirty="0"/>
              <a:t>://blog.csdn.net/weixin_30652271/article/details/101419853</a:t>
            </a:r>
            <a:endParaRPr lang="en-US" altLang="zh-CN" sz="1100" dirty="0" smtClean="0"/>
          </a:p>
          <a:p>
            <a:r>
              <a:rPr lang="en-US" altLang="zh-CN" sz="1100" dirty="0" smtClean="0"/>
              <a:t>Kuma service mesh</a:t>
            </a:r>
            <a:r>
              <a:rPr lang="zh-CN" altLang="en-US" sz="1100" dirty="0" smtClean="0"/>
              <a:t>：</a:t>
            </a:r>
            <a:r>
              <a:rPr lang="en-US" sz="1100" dirty="0"/>
              <a:t>https://kuma.io/docs/0.5.0/overview/what-is-kuma/</a:t>
            </a:r>
            <a:endParaRPr lang="en-US" sz="1100" dirty="0" smtClean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3821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862048"/>
          </a:xfrm>
        </p:spPr>
        <p:txBody>
          <a:bodyPr/>
          <a:lstStyle/>
          <a:p>
            <a:r>
              <a:rPr lang="zh-CN" altLang="en-US" sz="1100" dirty="0" smtClean="0"/>
              <a:t>将餐厅流量转向某一站。</a:t>
            </a:r>
            <a:r>
              <a:rPr lang="en-US" altLang="zh-CN" sz="1100" dirty="0" smtClean="0"/>
              <a:t>MPOS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COUNTER</a:t>
            </a:r>
            <a:r>
              <a:rPr lang="zh-CN" altLang="en-US" sz="1100" dirty="0" smtClean="0"/>
              <a:t>、餐厅服务、以及外部系统。</a:t>
            </a:r>
            <a:endParaRPr lang="en-US" altLang="zh-CN" sz="1100" dirty="0" smtClean="0"/>
          </a:p>
          <a:p>
            <a:r>
              <a:rPr lang="zh-CN" altLang="en-US" sz="1100" dirty="0"/>
              <a:t>总部端站点：金山、腾讯、灰度。</a:t>
            </a:r>
            <a:endParaRPr lang="en-US" sz="1100" dirty="0"/>
          </a:p>
          <a:p>
            <a:r>
              <a:rPr lang="zh-CN" altLang="en-US" sz="1100" dirty="0"/>
              <a:t>根据流量切转，可以按餐厅、品牌、市场等。</a:t>
            </a:r>
            <a:endParaRPr lang="en-US" altLang="zh-CN" sz="1100" dirty="0"/>
          </a:p>
          <a:p>
            <a:r>
              <a:rPr lang="zh-CN" altLang="en-US" sz="1100" dirty="0" smtClean="0"/>
              <a:t>希望切换可以在中心端完成，不希望通过餐厅端</a:t>
            </a:r>
            <a:r>
              <a:rPr lang="en-US" altLang="zh-CN" sz="1100" dirty="0" err="1" smtClean="0"/>
              <a:t>nginx</a:t>
            </a:r>
            <a:r>
              <a:rPr lang="zh-CN" altLang="en-US" sz="1100" dirty="0" smtClean="0"/>
              <a:t>重启来做这件事。</a:t>
            </a:r>
            <a:endParaRPr lang="en-US" altLang="zh-CN" sz="1100" dirty="0" smtClean="0"/>
          </a:p>
          <a:p>
            <a:r>
              <a:rPr lang="zh-CN" altLang="en-US" sz="1100" dirty="0" smtClean="0"/>
              <a:t>外部系统访问是否也可以通过此方式切换流量。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18732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204228"/>
          </a:xfrm>
        </p:spPr>
        <p:txBody>
          <a:bodyPr/>
          <a:lstStyle/>
          <a:p>
            <a:r>
              <a:rPr lang="zh-CN" altLang="en-US" sz="1100" dirty="0" smtClean="0"/>
              <a:t>现存的访问方式：</a:t>
            </a:r>
            <a:endParaRPr lang="en-US" altLang="zh-CN" sz="1100" dirty="0" smtClean="0"/>
          </a:p>
          <a:p>
            <a:pPr lvl="1"/>
            <a:r>
              <a:rPr lang="zh-CN" altLang="en-US" sz="900" dirty="0" smtClean="0"/>
              <a:t>终端 和 服务端之间访问：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grpc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900" dirty="0" smtClean="0"/>
              <a:t>总部端和餐厅端之间：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grpc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900" dirty="0" smtClean="0"/>
              <a:t>外部系统和总部端之间：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grpc</a:t>
            </a:r>
            <a:r>
              <a:rPr lang="zh-CN" altLang="en-US" sz="900" dirty="0" smtClean="0"/>
              <a:t>（订单相关）、</a:t>
            </a:r>
            <a:r>
              <a:rPr lang="en-US" altLang="zh-CN" sz="900" dirty="0" smtClean="0">
                <a:solidFill>
                  <a:srgbClr val="FF0000"/>
                </a:solidFill>
              </a:rPr>
              <a:t>rest</a:t>
            </a:r>
            <a:r>
              <a:rPr lang="zh-CN" altLang="en-US" sz="900" dirty="0" smtClean="0"/>
              <a:t>（和</a:t>
            </a:r>
            <a:r>
              <a:rPr lang="en-US" altLang="zh-CN" sz="900" dirty="0" smtClean="0"/>
              <a:t>mc</a:t>
            </a:r>
            <a:r>
              <a:rPr lang="zh-CN" altLang="en-US" sz="900" dirty="0" smtClean="0"/>
              <a:t>键位、售罄，和</a:t>
            </a:r>
            <a:r>
              <a:rPr lang="en-US" altLang="zh-CN" sz="900" dirty="0" smtClean="0"/>
              <a:t>control</a:t>
            </a:r>
            <a:r>
              <a:rPr lang="zh-CN" altLang="en-US" sz="900" dirty="0" smtClean="0"/>
              <a:t>操作员相关接口）</a:t>
            </a:r>
            <a:endParaRPr lang="en-US" altLang="zh-CN" sz="900" dirty="0" smtClean="0"/>
          </a:p>
          <a:p>
            <a:pPr lvl="1"/>
            <a:r>
              <a:rPr lang="zh-CN" altLang="en-US" sz="900" dirty="0"/>
              <a:t>服务</a:t>
            </a:r>
            <a:r>
              <a:rPr lang="zh-CN" altLang="en-US" sz="900" dirty="0" smtClean="0"/>
              <a:t>端内部应用之间：</a:t>
            </a:r>
            <a:r>
              <a:rPr lang="en-US" altLang="zh-CN" sz="900" dirty="0" smtClean="0">
                <a:solidFill>
                  <a:srgbClr val="FF0000"/>
                </a:solidFill>
              </a:rPr>
              <a:t>feign</a:t>
            </a:r>
            <a:r>
              <a:rPr lang="zh-CN" altLang="en-US" sz="900" dirty="0" smtClean="0"/>
              <a:t>（</a:t>
            </a:r>
            <a:r>
              <a:rPr lang="en-US" altLang="zh-CN" sz="900" dirty="0" smtClean="0"/>
              <a:t>spring cloud</a:t>
            </a:r>
            <a:r>
              <a:rPr lang="zh-CN" altLang="en-US" sz="900" dirty="0" smtClean="0"/>
              <a:t>）</a:t>
            </a:r>
            <a:endParaRPr lang="en-US" altLang="zh-CN" sz="900" dirty="0" smtClean="0"/>
          </a:p>
          <a:p>
            <a:pPr lvl="1"/>
            <a:r>
              <a:rPr lang="en-US" altLang="zh-CN" sz="900" dirty="0" smtClean="0"/>
              <a:t>VUE</a:t>
            </a:r>
            <a:r>
              <a:rPr lang="zh-CN" altLang="en-US" sz="900" dirty="0" smtClean="0"/>
              <a:t>页面和后端服务之间：</a:t>
            </a:r>
            <a:r>
              <a:rPr lang="en-US" altLang="zh-CN" sz="900" dirty="0" smtClean="0">
                <a:solidFill>
                  <a:srgbClr val="FF0000"/>
                </a:solidFill>
              </a:rPr>
              <a:t>rest</a:t>
            </a:r>
          </a:p>
          <a:p>
            <a:r>
              <a:rPr lang="zh-CN" altLang="en-US" sz="1100" dirty="0" smtClean="0"/>
              <a:t>访问的网络情况：</a:t>
            </a:r>
            <a:endParaRPr lang="en-US" altLang="zh-CN" sz="1100" dirty="0" smtClean="0"/>
          </a:p>
          <a:p>
            <a:pPr lvl="1"/>
            <a:r>
              <a:rPr lang="zh-CN" altLang="en-US" sz="900" dirty="0" smtClean="0"/>
              <a:t>移动模式终端 </a:t>
            </a:r>
            <a:r>
              <a:rPr lang="zh-CN" altLang="en-US" sz="900" dirty="0"/>
              <a:t>和 总部</a:t>
            </a:r>
            <a:r>
              <a:rPr lang="zh-CN" altLang="en-US" sz="900" dirty="0" smtClean="0"/>
              <a:t>端</a:t>
            </a:r>
            <a:r>
              <a:rPr lang="zh-CN" altLang="en-US" sz="900" dirty="0"/>
              <a:t>之间访问</a:t>
            </a:r>
            <a:r>
              <a:rPr lang="zh-CN" altLang="en-US" sz="900" dirty="0" smtClean="0"/>
              <a:t>：外部域名（主、备）。（</a:t>
            </a:r>
            <a:r>
              <a:rPr lang="en-US" altLang="zh-CN" sz="900" dirty="0" err="1"/>
              <a:t>grpc</a:t>
            </a:r>
            <a:r>
              <a:rPr lang="zh-CN" altLang="en-US" sz="900" dirty="0"/>
              <a:t>走</a:t>
            </a:r>
            <a:r>
              <a:rPr lang="zh-CN" altLang="en-US" sz="900" dirty="0" smtClean="0"/>
              <a:t>域名带</a:t>
            </a:r>
            <a:r>
              <a:rPr lang="zh-CN" altLang="en-US" sz="900" dirty="0"/>
              <a:t>证书</a:t>
            </a:r>
            <a:r>
              <a:rPr lang="zh-CN" altLang="en-US" sz="900" dirty="0" smtClean="0"/>
              <a:t>） </a:t>
            </a:r>
            <a:r>
              <a:rPr lang="zh-CN" altLang="en-US" sz="900" dirty="0">
                <a:solidFill>
                  <a:srgbClr val="FF0000"/>
                </a:solidFill>
              </a:rPr>
              <a:t>★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900" dirty="0" smtClean="0"/>
              <a:t>餐厅模式终端 和 总部端之间访问：餐厅内网到餐厅服务器代理转发 </a:t>
            </a:r>
            <a:r>
              <a:rPr lang="zh-CN" altLang="en-US" sz="900" dirty="0">
                <a:solidFill>
                  <a:srgbClr val="FF0000"/>
                </a:solidFill>
              </a:rPr>
              <a:t>★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餐厅模式终端 和 餐厅端之间访问：餐厅内网到餐厅服务器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餐厅端和</a:t>
            </a:r>
            <a:r>
              <a:rPr lang="zh-CN" altLang="en-US" sz="900" dirty="0"/>
              <a:t>总部端</a:t>
            </a:r>
            <a:r>
              <a:rPr lang="zh-CN" altLang="en-US" sz="900" dirty="0" smtClean="0"/>
              <a:t>之间：内外网双路、多站，餐厅代理转发。外网一般为域名，内网一般为</a:t>
            </a:r>
            <a:r>
              <a:rPr lang="zh-CN" altLang="en-US" sz="900" dirty="0"/>
              <a:t>多</a:t>
            </a:r>
            <a:r>
              <a:rPr lang="zh-CN" altLang="en-US" sz="900" dirty="0" smtClean="0"/>
              <a:t>个</a:t>
            </a:r>
            <a:r>
              <a:rPr lang="en-US" altLang="zh-CN" sz="900" dirty="0" smtClean="0"/>
              <a:t>envoy</a:t>
            </a:r>
            <a:r>
              <a:rPr lang="zh-CN" altLang="en-US" sz="900" dirty="0" smtClean="0"/>
              <a:t>地址。（</a:t>
            </a:r>
            <a:r>
              <a:rPr lang="en-US" altLang="zh-CN" sz="900" dirty="0" err="1" smtClean="0"/>
              <a:t>grpc</a:t>
            </a:r>
            <a:r>
              <a:rPr lang="zh-CN" altLang="en-US" sz="900" dirty="0" smtClean="0"/>
              <a:t>走域名带证书）</a:t>
            </a:r>
            <a:r>
              <a:rPr lang="zh-CN" altLang="en-US" sz="900" dirty="0">
                <a:solidFill>
                  <a:srgbClr val="FF0000"/>
                </a:solidFill>
              </a:rPr>
              <a:t> ★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lvl="1"/>
            <a:r>
              <a:rPr lang="zh-CN" altLang="en-US" sz="900" dirty="0"/>
              <a:t>外部系统和总部端之间</a:t>
            </a:r>
            <a:r>
              <a:rPr lang="zh-CN" altLang="en-US" sz="900" dirty="0" smtClean="0"/>
              <a:t>：外网域名 或 内网</a:t>
            </a:r>
            <a:r>
              <a:rPr lang="en-US" altLang="zh-CN" sz="900" dirty="0" smtClean="0"/>
              <a:t>envoy</a:t>
            </a:r>
            <a:r>
              <a:rPr lang="zh-CN" altLang="en-US" sz="900" dirty="0" smtClean="0"/>
              <a:t>地址（</a:t>
            </a:r>
            <a:r>
              <a:rPr lang="en-US" altLang="zh-CN" sz="900" dirty="0" err="1"/>
              <a:t>grpc</a:t>
            </a:r>
            <a:r>
              <a:rPr lang="zh-CN" altLang="en-US" sz="900" dirty="0"/>
              <a:t>走</a:t>
            </a:r>
            <a:r>
              <a:rPr lang="zh-CN" altLang="en-US" sz="900" dirty="0" smtClean="0"/>
              <a:t>域名带</a:t>
            </a:r>
            <a:r>
              <a:rPr lang="zh-CN" altLang="en-US" sz="900" dirty="0"/>
              <a:t>证书</a:t>
            </a:r>
            <a:r>
              <a:rPr lang="zh-CN" altLang="en-US" sz="900" dirty="0" smtClean="0"/>
              <a:t>） </a:t>
            </a:r>
            <a:r>
              <a:rPr lang="zh-CN" altLang="en-US" sz="900" dirty="0">
                <a:solidFill>
                  <a:srgbClr val="FF0000"/>
                </a:solidFill>
              </a:rPr>
              <a:t>★</a:t>
            </a:r>
            <a:endParaRPr lang="en-US" altLang="zh-CN" sz="900" dirty="0"/>
          </a:p>
          <a:p>
            <a:pPr lvl="1"/>
            <a:r>
              <a:rPr lang="zh-CN" altLang="en-US" sz="900" dirty="0"/>
              <a:t>服务端内部应用之间：</a:t>
            </a:r>
            <a:r>
              <a:rPr lang="en-US" altLang="zh-CN" sz="900" dirty="0">
                <a:solidFill>
                  <a:srgbClr val="FF0000"/>
                </a:solidFill>
              </a:rPr>
              <a:t>feign</a:t>
            </a:r>
            <a:r>
              <a:rPr lang="zh-CN" altLang="en-US" sz="900" dirty="0"/>
              <a:t>（</a:t>
            </a:r>
            <a:r>
              <a:rPr lang="en-US" altLang="zh-CN" sz="900" dirty="0"/>
              <a:t>spring cloud</a:t>
            </a:r>
            <a:r>
              <a:rPr lang="zh-CN" altLang="en-US" sz="900" dirty="0" smtClean="0"/>
              <a:t>）</a:t>
            </a:r>
            <a:endParaRPr lang="en-US" altLang="zh-CN" sz="900" dirty="0" smtClean="0"/>
          </a:p>
          <a:p>
            <a:pPr lvl="1"/>
            <a:r>
              <a:rPr lang="en-US" altLang="zh-CN" sz="900" dirty="0"/>
              <a:t>VUE</a:t>
            </a:r>
            <a:r>
              <a:rPr lang="zh-CN" altLang="en-US" sz="900" dirty="0"/>
              <a:t>页面和后端服务之间</a:t>
            </a:r>
            <a:r>
              <a:rPr lang="zh-CN" altLang="en-US" sz="900" dirty="0" smtClean="0"/>
              <a:t>：</a:t>
            </a:r>
            <a:r>
              <a:rPr lang="zh-CN" altLang="en-US" sz="900" dirty="0"/>
              <a:t>内</a:t>
            </a:r>
            <a:r>
              <a:rPr lang="zh-CN" altLang="en-US" sz="900" dirty="0" smtClean="0"/>
              <a:t>网域名</a:t>
            </a:r>
            <a:endParaRPr lang="en-US" altLang="zh-CN" sz="900" dirty="0" smtClean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7317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现状</a:t>
            </a:r>
            <a:endParaRPr 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544" y="950745"/>
            <a:ext cx="3201656" cy="1329528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金山云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000" y="4249462"/>
            <a:ext cx="1966763" cy="644111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餐厅 </a:t>
            </a:r>
            <a:r>
              <a:rPr lang="en-US" altLang="zh-CN" sz="900" dirty="0" smtClean="0">
                <a:solidFill>
                  <a:srgbClr val="C00000"/>
                </a:solidFill>
              </a:rPr>
              <a:t>HZH086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5863712" y="4542235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store</a:t>
            </a:r>
          </a:p>
        </p:txBody>
      </p:sp>
      <p:cxnSp>
        <p:nvCxnSpPr>
          <p:cNvPr id="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5598158" y="2038978"/>
            <a:ext cx="68702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4811982" y="1279621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DMZ</a:t>
            </a: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4811982" y="1921815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DMZ</a:t>
            </a:r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6285182" y="1279621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envoy1</a:t>
            </a:r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6285182" y="1921815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envoy2</a:t>
            </a:r>
          </a:p>
        </p:txBody>
      </p:sp>
      <p:cxnSp>
        <p:nvCxnSpPr>
          <p:cNvPr id="12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5598158" y="1396784"/>
            <a:ext cx="687024" cy="6421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 flipV="1">
            <a:off x="5598158" y="1396784"/>
            <a:ext cx="687024" cy="6421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5598158" y="1396784"/>
            <a:ext cx="68702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2697772" y="1553182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网域名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8" idx="1"/>
            <a:endCxn id="48" idx="3"/>
          </p:cNvCxnSpPr>
          <p:nvPr/>
        </p:nvCxnSpPr>
        <p:spPr>
          <a:xfrm flipH="1">
            <a:off x="4346932" y="1396784"/>
            <a:ext cx="465050" cy="27726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9" idx="1"/>
            <a:endCxn id="48" idx="3"/>
          </p:cNvCxnSpPr>
          <p:nvPr/>
        </p:nvCxnSpPr>
        <p:spPr>
          <a:xfrm flipH="1" flipV="1">
            <a:off x="4346932" y="1674046"/>
            <a:ext cx="465050" cy="3649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34" y="1556208"/>
            <a:ext cx="790397" cy="228274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MPOS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34" y="4523131"/>
            <a:ext cx="790397" cy="228274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Counter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76106" y="1088670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172.25.55.53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776105" y="1721032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solidFill>
                  <a:srgbClr val="000000"/>
                </a:solidFill>
              </a:rPr>
              <a:t>172.25.55.54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35678" y="1088670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solidFill>
                  <a:srgbClr val="000000"/>
                </a:solidFill>
              </a:rPr>
              <a:t>172.25.55.62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49307" y="1729766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solidFill>
                  <a:srgbClr val="000000"/>
                </a:solidFill>
              </a:rPr>
              <a:t>172.25.55.63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07922" y="1319502"/>
            <a:ext cx="14157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cposmpos.hwwt8.com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7916845" y="2270019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内网域名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75899" y="2501624"/>
            <a:ext cx="12811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cposrsc.hwwt2.com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cxnSp>
        <p:nvCxnSpPr>
          <p:cNvPr id="2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25" idx="2"/>
            <a:endCxn id="5" idx="3"/>
          </p:cNvCxnSpPr>
          <p:nvPr/>
        </p:nvCxnSpPr>
        <p:spPr>
          <a:xfrm rot="5400000">
            <a:off x="6444762" y="2706346"/>
            <a:ext cx="2067173" cy="1663170"/>
          </a:xfrm>
          <a:prstGeom prst="curvedConnector2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5" idx="2"/>
            <a:endCxn id="5" idx="1"/>
          </p:cNvCxnSpPr>
          <p:nvPr/>
        </p:nvCxnSpPr>
        <p:spPr>
          <a:xfrm rot="16200000" flipH="1">
            <a:off x="2493425" y="2384943"/>
            <a:ext cx="2784010" cy="1589140"/>
          </a:xfrm>
          <a:prstGeom prst="curvedConnector2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9" idx="3"/>
            <a:endCxn id="53" idx="1"/>
          </p:cNvCxnSpPr>
          <p:nvPr/>
        </p:nvCxnSpPr>
        <p:spPr>
          <a:xfrm>
            <a:off x="1108031" y="4637268"/>
            <a:ext cx="3791072" cy="2213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1108031" y="1670345"/>
            <a:ext cx="158974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7071358" y="1396784"/>
            <a:ext cx="845487" cy="990398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7071358" y="2038978"/>
            <a:ext cx="845487" cy="348204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544" y="2478056"/>
            <a:ext cx="3201656" cy="1329528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腾讯</a:t>
            </a:r>
            <a:r>
              <a:rPr lang="zh-CN" altLang="en-US" sz="1050" dirty="0" smtClean="0">
                <a:solidFill>
                  <a:srgbClr val="C00000"/>
                </a:solidFill>
              </a:rPr>
              <a:t>云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cxnSp>
        <p:nvCxnSpPr>
          <p:cNvPr id="34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8" idx="1"/>
            <a:endCxn id="36" idx="3"/>
          </p:cNvCxnSpPr>
          <p:nvPr/>
        </p:nvCxnSpPr>
        <p:spPr>
          <a:xfrm flipH="1">
            <a:off x="5598158" y="3566289"/>
            <a:ext cx="68702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4811982" y="2806932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DMZ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4811982" y="3449126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DMZ</a:t>
            </a: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6285182" y="2806932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envoy1</a:t>
            </a: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6285182" y="3449126"/>
            <a:ext cx="786176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envoy2</a:t>
            </a:r>
          </a:p>
        </p:txBody>
      </p:sp>
      <p:cxnSp>
        <p:nvCxnSpPr>
          <p:cNvPr id="39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flipH="1">
            <a:off x="5598158" y="2924095"/>
            <a:ext cx="687024" cy="6421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8" idx="1"/>
            <a:endCxn id="35" idx="3"/>
          </p:cNvCxnSpPr>
          <p:nvPr/>
        </p:nvCxnSpPr>
        <p:spPr>
          <a:xfrm flipH="1" flipV="1">
            <a:off x="5598158" y="2924095"/>
            <a:ext cx="687024" cy="6421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>
            <a:off x="5598158" y="2924095"/>
            <a:ext cx="68702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776106" y="2615981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172.20.68.49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776105" y="3248343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172.20.68.50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235678" y="2615981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172.20.194.42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249307" y="325707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0000"/>
                </a:solidFill>
              </a:rPr>
              <a:t>172.20.194.43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cxnSp>
        <p:nvCxnSpPr>
          <p:cNvPr id="46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7" idx="3"/>
            <a:endCxn id="25" idx="1"/>
          </p:cNvCxnSpPr>
          <p:nvPr/>
        </p:nvCxnSpPr>
        <p:spPr>
          <a:xfrm flipV="1">
            <a:off x="7071358" y="2387182"/>
            <a:ext cx="845487" cy="536913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8" idx="3"/>
            <a:endCxn id="25" idx="1"/>
          </p:cNvCxnSpPr>
          <p:nvPr/>
        </p:nvCxnSpPr>
        <p:spPr>
          <a:xfrm flipV="1">
            <a:off x="7071358" y="2387182"/>
            <a:ext cx="845487" cy="1179107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3923261" y="1447300"/>
            <a:ext cx="423671" cy="453492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负载入口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48" idx="1"/>
            <a:endCxn id="15" idx="3"/>
          </p:cNvCxnSpPr>
          <p:nvPr/>
        </p:nvCxnSpPr>
        <p:spPr>
          <a:xfrm flipH="1" flipV="1">
            <a:off x="3483948" y="1670345"/>
            <a:ext cx="439313" cy="370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3927245" y="2953585"/>
            <a:ext cx="423671" cy="453492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负载入口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1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5" idx="1"/>
            <a:endCxn id="50" idx="3"/>
          </p:cNvCxnSpPr>
          <p:nvPr/>
        </p:nvCxnSpPr>
        <p:spPr>
          <a:xfrm flipH="1">
            <a:off x="4350916" y="2924095"/>
            <a:ext cx="461066" cy="25623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6" idx="1"/>
            <a:endCxn id="50" idx="3"/>
          </p:cNvCxnSpPr>
          <p:nvPr/>
        </p:nvCxnSpPr>
        <p:spPr>
          <a:xfrm flipH="1" flipV="1">
            <a:off x="4350916" y="3180331"/>
            <a:ext cx="461066" cy="38595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4899103" y="4542235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nginx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957189" y="4359154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>
                <a:solidFill>
                  <a:srgbClr val="000000"/>
                </a:solidFill>
              </a:rPr>
              <a:t>餐厅模式  无证书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cxnSp>
        <p:nvCxnSpPr>
          <p:cNvPr id="55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0" idx="1"/>
            <a:endCxn id="53" idx="0"/>
          </p:cNvCxnSpPr>
          <p:nvPr/>
        </p:nvCxnSpPr>
        <p:spPr>
          <a:xfrm flipH="1">
            <a:off x="5205068" y="1396784"/>
            <a:ext cx="1080114" cy="31454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1" idx="1"/>
            <a:endCxn id="53" idx="0"/>
          </p:cNvCxnSpPr>
          <p:nvPr/>
        </p:nvCxnSpPr>
        <p:spPr>
          <a:xfrm flipH="1">
            <a:off x="5205068" y="2038978"/>
            <a:ext cx="1080114" cy="2503257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7" idx="1"/>
            <a:endCxn id="53" idx="0"/>
          </p:cNvCxnSpPr>
          <p:nvPr/>
        </p:nvCxnSpPr>
        <p:spPr>
          <a:xfrm flipH="1">
            <a:off x="5205068" y="2924095"/>
            <a:ext cx="1080114" cy="161814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38" idx="1"/>
            <a:endCxn id="53" idx="0"/>
          </p:cNvCxnSpPr>
          <p:nvPr/>
        </p:nvCxnSpPr>
        <p:spPr>
          <a:xfrm flipH="1">
            <a:off x="5205068" y="3566289"/>
            <a:ext cx="1080114" cy="97594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548591" y="257845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>
                <a:solidFill>
                  <a:srgbClr val="000000"/>
                </a:solidFill>
              </a:rPr>
              <a:t>外网证书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919136" y="368160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rgbClr val="000000"/>
                </a:solidFill>
              </a:rPr>
              <a:t>内</a:t>
            </a:r>
            <a:r>
              <a:rPr lang="zh-CN" altLang="en-US" sz="900" b="1" dirty="0" smtClean="0">
                <a:solidFill>
                  <a:srgbClr val="000000"/>
                </a:solidFill>
              </a:rPr>
              <a:t>网证书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cxnSp>
        <p:nvCxnSpPr>
          <p:cNvPr id="61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53" idx="3"/>
            <a:endCxn id="6" idx="1"/>
          </p:cNvCxnSpPr>
          <p:nvPr/>
        </p:nvCxnSpPr>
        <p:spPr>
          <a:xfrm>
            <a:off x="5511032" y="4659398"/>
            <a:ext cx="35268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95" y="1382661"/>
            <a:ext cx="790397" cy="228274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VUE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cxnSp>
        <p:nvCxnSpPr>
          <p:cNvPr id="65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64" idx="2"/>
            <a:endCxn id="25" idx="0"/>
          </p:cNvCxnSpPr>
          <p:nvPr/>
        </p:nvCxnSpPr>
        <p:spPr>
          <a:xfrm flipH="1">
            <a:off x="8309933" y="1610935"/>
            <a:ext cx="222861" cy="659084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59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41308"/>
          </a:xfrm>
        </p:spPr>
        <p:txBody>
          <a:bodyPr/>
          <a:lstStyle/>
          <a:p>
            <a:r>
              <a:rPr lang="zh-CN" altLang="en-US" sz="1100" dirty="0" smtClean="0"/>
              <a:t>当前无论是外网域名、内网域名还是内网</a:t>
            </a:r>
            <a:r>
              <a:rPr lang="en-US" altLang="zh-CN" sz="1100" dirty="0" smtClean="0"/>
              <a:t>envoy</a:t>
            </a:r>
            <a:r>
              <a:rPr lang="zh-CN" altLang="en-US" sz="1100" dirty="0" smtClean="0"/>
              <a:t>地址，在总部端最终都可以收口到</a:t>
            </a:r>
            <a:r>
              <a:rPr lang="en-US" altLang="zh-CN" sz="1100" dirty="0" smtClean="0"/>
              <a:t>envoy</a:t>
            </a:r>
            <a:r>
              <a:rPr lang="zh-CN" altLang="en-US" sz="1100" dirty="0" smtClean="0"/>
              <a:t>上。</a:t>
            </a:r>
            <a:endParaRPr lang="en-US" altLang="zh-CN" sz="1100" dirty="0" smtClean="0"/>
          </a:p>
          <a:p>
            <a:r>
              <a:rPr lang="zh-CN" altLang="en-US" sz="1100" dirty="0" smtClean="0"/>
              <a:t>终端、餐厅服务、外部系统 三客户端点，和总部端（三站点：金山、腾讯、灰度）之间的访问，走</a:t>
            </a:r>
            <a:r>
              <a:rPr lang="en-US" altLang="zh-CN" sz="1100" dirty="0" err="1" smtClean="0"/>
              <a:t>grpc</a:t>
            </a:r>
            <a:r>
              <a:rPr lang="zh-CN" altLang="en-US" sz="1100" dirty="0" smtClean="0"/>
              <a:t>的，通过 </a:t>
            </a:r>
            <a:r>
              <a:rPr lang="en-US" altLang="zh-CN" sz="1100" dirty="0" err="1" smtClean="0"/>
              <a:t>grpc</a:t>
            </a:r>
            <a:r>
              <a:rPr lang="zh-CN" altLang="en-US" sz="1100" dirty="0" smtClean="0"/>
              <a:t>请求头中增加对应的路由信息，在总部端对应的 </a:t>
            </a:r>
            <a:r>
              <a:rPr lang="en-US" altLang="zh-CN" sz="1100" dirty="0" smtClean="0"/>
              <a:t>envoy</a:t>
            </a:r>
            <a:r>
              <a:rPr lang="zh-CN" altLang="en-US" sz="1100" dirty="0" smtClean="0"/>
              <a:t>代理层进行路由。</a:t>
            </a:r>
            <a:endParaRPr lang="en-US" altLang="zh-CN" sz="1100" dirty="0" smtClean="0"/>
          </a:p>
          <a:p>
            <a:r>
              <a:rPr lang="zh-CN" altLang="en-US" sz="1100" dirty="0"/>
              <a:t>考虑到同餐厅尽可能访问同一站，所以建议 流量的切换的</a:t>
            </a:r>
            <a:r>
              <a:rPr lang="zh-CN" altLang="en-US" sz="1100" dirty="0">
                <a:solidFill>
                  <a:srgbClr val="FF0000"/>
                </a:solidFill>
              </a:rPr>
              <a:t>最小粒度到 餐厅</a:t>
            </a:r>
            <a:r>
              <a:rPr lang="zh-CN" altLang="en-US" sz="1100" dirty="0"/>
              <a:t>。其他粒度按需设置，包括：营运市场、</a:t>
            </a:r>
            <a:r>
              <a:rPr lang="en-US" altLang="zh-CN" sz="1100" dirty="0"/>
              <a:t>IT</a:t>
            </a:r>
            <a:r>
              <a:rPr lang="zh-CN" altLang="en-US" sz="1100" dirty="0"/>
              <a:t>市场、品牌等。</a:t>
            </a:r>
            <a:endParaRPr lang="en-US" altLang="zh-CN" sz="1100" dirty="0"/>
          </a:p>
          <a:p>
            <a:r>
              <a:rPr lang="zh-CN" altLang="en-US" sz="1100" dirty="0" smtClean="0"/>
              <a:t>例外：</a:t>
            </a:r>
            <a:endParaRPr lang="en-US" altLang="zh-CN" sz="1100" dirty="0" smtClean="0"/>
          </a:p>
          <a:p>
            <a:pPr lvl="1"/>
            <a:r>
              <a:rPr lang="zh-CN" altLang="en-US" sz="900" dirty="0"/>
              <a:t>餐厅</a:t>
            </a:r>
            <a:r>
              <a:rPr lang="zh-CN" altLang="en-US" sz="900" dirty="0" smtClean="0"/>
              <a:t>端固定走双站的：</a:t>
            </a:r>
            <a:r>
              <a:rPr lang="en-US" altLang="zh-CN" sz="900" dirty="0" smtClean="0"/>
              <a:t>order</a:t>
            </a:r>
            <a:r>
              <a:rPr lang="zh-CN" altLang="en-US" sz="900" dirty="0"/>
              <a:t>长连</a:t>
            </a:r>
            <a:r>
              <a:rPr lang="zh-CN" altLang="en-US" sz="900" dirty="0" smtClean="0"/>
              <a:t>、</a:t>
            </a:r>
            <a:r>
              <a:rPr lang="en-US" altLang="zh-CN" sz="900" dirty="0" err="1" smtClean="0"/>
              <a:t>msg</a:t>
            </a:r>
            <a:r>
              <a:rPr lang="zh-CN" altLang="en-US" sz="900" dirty="0" smtClean="0"/>
              <a:t>长连。</a:t>
            </a:r>
            <a:endParaRPr lang="en-US" altLang="zh-CN" sz="900" dirty="0" smtClean="0"/>
          </a:p>
          <a:p>
            <a:r>
              <a:rPr lang="zh-CN" altLang="en-US" sz="1100" dirty="0" smtClean="0"/>
              <a:t>问题：</a:t>
            </a:r>
            <a:endParaRPr lang="en-US" altLang="zh-CN" sz="1100" dirty="0" smtClean="0"/>
          </a:p>
          <a:p>
            <a:pPr lvl="1"/>
            <a:r>
              <a:rPr lang="zh-CN" altLang="en-US" sz="900" dirty="0" smtClean="0">
                <a:solidFill>
                  <a:srgbClr val="FF0000"/>
                </a:solidFill>
              </a:rPr>
              <a:t>从</a:t>
            </a:r>
            <a:r>
              <a:rPr lang="en-US" altLang="zh-CN" sz="900" dirty="0" smtClean="0">
                <a:solidFill>
                  <a:srgbClr val="FF0000"/>
                </a:solidFill>
              </a:rPr>
              <a:t>envoy</a:t>
            </a:r>
            <a:r>
              <a:rPr lang="zh-CN" altLang="en-US" sz="900" dirty="0" smtClean="0">
                <a:solidFill>
                  <a:srgbClr val="FF0000"/>
                </a:solidFill>
              </a:rPr>
              <a:t>路由请求到他站后，相当于链路加长，并且存在跨站请求的情况，可能出现高延迟。（若要解决此，需要从源头控制请求访问的地址，直接访问目标站，比如：餐厅端的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nginx</a:t>
            </a:r>
            <a:r>
              <a:rPr lang="zh-CN" altLang="en-US" sz="900" dirty="0" smtClean="0">
                <a:solidFill>
                  <a:srgbClr val="FF0000"/>
                </a:solidFill>
              </a:rPr>
              <a:t>、终端的站点列表等，，，本方案暂不考虑）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900" dirty="0"/>
              <a:t>e</a:t>
            </a:r>
            <a:r>
              <a:rPr lang="en-US" altLang="zh-CN" sz="900" dirty="0" smtClean="0"/>
              <a:t>nvoy</a:t>
            </a:r>
            <a:r>
              <a:rPr lang="zh-CN" altLang="en-US" sz="900" dirty="0" smtClean="0"/>
              <a:t>的路由条件，是否支持简单的表达式，以及对于餐厅粒度，若按枚举方式，如何进行配置（过长）？若无法配置，则需要将站点和路由条件的对应关系计算放到 请求端，在请求端根据配置计算好，在请求头中直接放入要路由的站点。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是否支持路由目标站点为多站点列表（代理本身就支持，</a:t>
            </a:r>
            <a:r>
              <a:rPr lang="zh-CN" altLang="en-US" sz="900" dirty="0" smtClean="0">
                <a:solidFill>
                  <a:srgbClr val="FF0000"/>
                </a:solidFill>
              </a:rPr>
              <a:t>但会引入 同一家餐厅的访问的站点可能不同，会导致缓存问题，所以不建议配置多站</a:t>
            </a:r>
            <a:r>
              <a:rPr lang="zh-CN" altLang="en-US" sz="900" dirty="0" smtClean="0"/>
              <a:t>）。</a:t>
            </a:r>
            <a:endParaRPr lang="en-US" altLang="zh-CN" sz="900" dirty="0" smtClean="0"/>
          </a:p>
          <a:p>
            <a:pPr lvl="1"/>
            <a:r>
              <a:rPr lang="zh-CN" altLang="en-US" sz="900" dirty="0">
                <a:solidFill>
                  <a:srgbClr val="FF0000"/>
                </a:solidFill>
              </a:rPr>
              <a:t>该需求与 </a:t>
            </a:r>
            <a:r>
              <a:rPr lang="en-US" sz="900" dirty="0">
                <a:solidFill>
                  <a:srgbClr val="FF0000"/>
                </a:solidFill>
              </a:rPr>
              <a:t>MPOS</a:t>
            </a:r>
            <a:r>
              <a:rPr lang="zh-CN" altLang="en-US" sz="900" dirty="0">
                <a:solidFill>
                  <a:srgbClr val="FF0000"/>
                </a:solidFill>
              </a:rPr>
              <a:t>的备站转主站的配置，存在一定冲突。</a:t>
            </a:r>
            <a:r>
              <a:rPr lang="zh-CN" altLang="en-US" sz="900" dirty="0"/>
              <a:t>应该可以被餐厅或品牌粒度的路由替代（指</a:t>
            </a:r>
            <a:r>
              <a:rPr lang="en-US" altLang="zh-CN" sz="900" dirty="0"/>
              <a:t>envoy</a:t>
            </a:r>
            <a:r>
              <a:rPr lang="zh-CN" altLang="en-US" sz="900" dirty="0"/>
              <a:t>路由配置）</a:t>
            </a:r>
            <a:r>
              <a:rPr lang="zh-CN" altLang="en-US" sz="900" dirty="0" smtClean="0"/>
              <a:t>。</a:t>
            </a:r>
            <a:r>
              <a:rPr lang="en-US" altLang="zh-CN" sz="900" dirty="0" smtClean="0"/>
              <a:t>MPOS</a:t>
            </a:r>
            <a:r>
              <a:rPr lang="zh-CN" altLang="en-US" sz="900" dirty="0" smtClean="0"/>
              <a:t>可考虑保留主备站列表的概念，即保留两条通路（</a:t>
            </a:r>
            <a:r>
              <a:rPr lang="en-US" altLang="zh-CN" sz="900" dirty="0" smtClean="0"/>
              <a:t>MPOS</a:t>
            </a:r>
            <a:r>
              <a:rPr lang="zh-CN" altLang="en-US" sz="900" dirty="0" smtClean="0"/>
              <a:t>上主不通走备，保留），但是备站在中心端请求转主站应按本需求的餐厅粒度替代，即</a:t>
            </a:r>
            <a:r>
              <a:rPr lang="en-US" altLang="zh-CN" sz="900" dirty="0" smtClean="0"/>
              <a:t>MPOS</a:t>
            </a:r>
            <a:r>
              <a:rPr lang="zh-CN" altLang="en-US" sz="900" dirty="0" smtClean="0"/>
              <a:t>侧</a:t>
            </a:r>
            <a:r>
              <a:rPr lang="zh-CN" altLang="en-US" sz="900" dirty="0"/>
              <a:t>的请求头设置以及中心端</a:t>
            </a:r>
            <a:r>
              <a:rPr lang="en-US" altLang="zh-CN" sz="900" dirty="0"/>
              <a:t>envoy</a:t>
            </a:r>
            <a:r>
              <a:rPr lang="zh-CN" altLang="en-US" sz="900" dirty="0"/>
              <a:t>路由配置按本需求走</a:t>
            </a:r>
            <a:r>
              <a:rPr lang="zh-CN" altLang="en-US" sz="900" dirty="0" smtClean="0"/>
              <a:t>。</a:t>
            </a:r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502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4A453814-ADB4-4CDF-B366-8A3DC9BFA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906" y="2275605"/>
            <a:ext cx="3057036" cy="529683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腾讯</a:t>
            </a:r>
            <a:r>
              <a:rPr lang="zh-CN" altLang="en-US" sz="900" dirty="0" smtClean="0">
                <a:solidFill>
                  <a:srgbClr val="C00000"/>
                </a:solidFill>
              </a:rPr>
              <a:t>云</a:t>
            </a:r>
            <a:r>
              <a:rPr lang="en-US" altLang="zh-CN" sz="900" dirty="0" smtClean="0">
                <a:solidFill>
                  <a:srgbClr val="C00000"/>
                </a:solidFill>
              </a:rPr>
              <a:t>  </a:t>
            </a:r>
            <a:r>
              <a:rPr lang="zh-CN" altLang="en-US" sz="900" dirty="0" smtClean="0">
                <a:solidFill>
                  <a:srgbClr val="C00000"/>
                </a:solidFill>
              </a:rPr>
              <a:t>总部</a:t>
            </a:r>
            <a:r>
              <a:rPr lang="zh-CN" altLang="en-US" sz="900" dirty="0">
                <a:solidFill>
                  <a:srgbClr val="C00000"/>
                </a:solidFill>
              </a:rPr>
              <a:t>端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5519137" y="2492407"/>
            <a:ext cx="597113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6834949" y="2492407"/>
            <a:ext cx="597113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service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7747782" y="2492407"/>
            <a:ext cx="597113" cy="2343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4A453814-ADB4-4CDF-B366-8A3DC9BFA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164" y="1003917"/>
            <a:ext cx="3057036" cy="529683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金山云</a:t>
            </a:r>
            <a:r>
              <a:rPr lang="en-US" altLang="zh-CN" sz="900" dirty="0">
                <a:solidFill>
                  <a:srgbClr val="C00000"/>
                </a:solidFill>
              </a:rPr>
              <a:t> </a:t>
            </a:r>
            <a:r>
              <a:rPr lang="en-US" altLang="zh-CN" sz="900" dirty="0" smtClean="0">
                <a:solidFill>
                  <a:srgbClr val="C00000"/>
                </a:solidFill>
              </a:rPr>
              <a:t> </a:t>
            </a:r>
            <a:r>
              <a:rPr lang="zh-CN" altLang="en-US" sz="900" dirty="0" smtClean="0">
                <a:solidFill>
                  <a:srgbClr val="C00000"/>
                </a:solidFill>
              </a:rPr>
              <a:t>总部</a:t>
            </a:r>
            <a:r>
              <a:rPr lang="zh-CN" altLang="en-US" sz="900" dirty="0">
                <a:solidFill>
                  <a:srgbClr val="C00000"/>
                </a:solidFill>
              </a:rPr>
              <a:t>端</a:t>
            </a: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4271395" y="1220719"/>
            <a:ext cx="597113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5587207" y="1220719"/>
            <a:ext cx="597113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service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868508" y="1337882"/>
            <a:ext cx="71869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4569952" y="1455045"/>
            <a:ext cx="1247742" cy="103736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7">
            <a:extLst>
              <a:ext uri="{FF2B5EF4-FFF2-40B4-BE49-F238E27FC236}">
                <a16:creationId xmlns:a16="http://schemas.microsoft.com/office/drawing/2014/main" id="{5C08ED11-BFCB-47B9-A58E-0D44697C3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859" y="4282748"/>
            <a:ext cx="1296047" cy="407141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餐厅端</a:t>
            </a:r>
          </a:p>
        </p:txBody>
      </p:sp>
      <p:cxnSp>
        <p:nvCxnSpPr>
          <p:cNvPr id="14" name="Straight Connector 4">
            <a:extLst>
              <a:ext uri="{FF2B5EF4-FFF2-40B4-BE49-F238E27FC236}">
                <a16:creationId xmlns:a16="http://schemas.microsoft.com/office/drawing/2014/main" id="{77C227E9-70BC-47DE-9CD9-78933220BA5D}"/>
              </a:ext>
            </a:extLst>
          </p:cNvPr>
          <p:cNvCxnSpPr>
            <a:cxnSpLocks/>
          </p:cNvCxnSpPr>
          <p:nvPr/>
        </p:nvCxnSpPr>
        <p:spPr>
          <a:xfrm>
            <a:off x="0" y="3253361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3">
            <a:extLst>
              <a:ext uri="{FF2B5EF4-FFF2-40B4-BE49-F238E27FC236}">
                <a16:creationId xmlns:a16="http://schemas.microsoft.com/office/drawing/2014/main" id="{7A0207CD-6594-40CC-9295-BB1698C17736}"/>
              </a:ext>
            </a:extLst>
          </p:cNvPr>
          <p:cNvSpPr txBox="1"/>
          <p:nvPr/>
        </p:nvSpPr>
        <p:spPr>
          <a:xfrm>
            <a:off x="0" y="1003917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16" name="TextBox 63">
            <a:extLst>
              <a:ext uri="{FF2B5EF4-FFF2-40B4-BE49-F238E27FC236}">
                <a16:creationId xmlns:a16="http://schemas.microsoft.com/office/drawing/2014/main" id="{9DDD2255-5A71-4F11-B5F3-112948452283}"/>
              </a:ext>
            </a:extLst>
          </p:cNvPr>
          <p:cNvSpPr txBox="1"/>
          <p:nvPr/>
        </p:nvSpPr>
        <p:spPr>
          <a:xfrm>
            <a:off x="0" y="3413649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1272FDB2-1711-42DA-A1B3-6C92ACEC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99" y="1697177"/>
            <a:ext cx="950887" cy="260709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MPOS </a:t>
            </a:r>
            <a:r>
              <a:rPr lang="zh-CN" altLang="en-US" sz="900" dirty="0">
                <a:solidFill>
                  <a:srgbClr val="C00000"/>
                </a:solidFill>
              </a:rPr>
              <a:t>终端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1272FDB2-1711-42DA-A1B3-6C92ACEC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99" y="4358402"/>
            <a:ext cx="950887" cy="260709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>
                <a:solidFill>
                  <a:srgbClr val="C00000"/>
                </a:solidFill>
              </a:rPr>
              <a:t>Counter </a:t>
            </a:r>
            <a:r>
              <a:rPr lang="zh-CN" altLang="en-US" sz="900" dirty="0">
                <a:solidFill>
                  <a:srgbClr val="C00000"/>
                </a:solidFill>
              </a:rPr>
              <a:t>终端</a:t>
            </a:r>
          </a:p>
        </p:txBody>
      </p:sp>
      <p:cxnSp>
        <p:nvCxnSpPr>
          <p:cNvPr id="19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V="1">
            <a:off x="1814886" y="1337882"/>
            <a:ext cx="2456509" cy="48965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1814886" y="4486319"/>
            <a:ext cx="2322973" cy="243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H="1" flipV="1">
            <a:off x="4569952" y="1455045"/>
            <a:ext cx="215931" cy="282770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1814886" y="1827532"/>
            <a:ext cx="3704251" cy="78203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13" idx="0"/>
            <a:endCxn id="5" idx="1"/>
          </p:cNvCxnSpPr>
          <p:nvPr/>
        </p:nvCxnSpPr>
        <p:spPr>
          <a:xfrm flipV="1">
            <a:off x="4785883" y="2609570"/>
            <a:ext cx="733254" cy="167317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15D5D10-00DE-4923-88E9-0C66ECD01019}"/>
              </a:ext>
            </a:extLst>
          </p:cNvPr>
          <p:cNvSpPr txBox="1"/>
          <p:nvPr/>
        </p:nvSpPr>
        <p:spPr>
          <a:xfrm>
            <a:off x="1772323" y="1393023"/>
            <a:ext cx="69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/>
              <a:t>add header</a:t>
            </a:r>
            <a:endParaRPr lang="zh-CN" altLang="en-US" sz="9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15D5D10-00DE-4923-88E9-0C66ECD01019}"/>
              </a:ext>
            </a:extLst>
          </p:cNvPr>
          <p:cNvSpPr txBox="1"/>
          <p:nvPr/>
        </p:nvSpPr>
        <p:spPr>
          <a:xfrm>
            <a:off x="1772323" y="4110673"/>
            <a:ext cx="69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/>
              <a:t>add header</a:t>
            </a:r>
            <a:endParaRPr lang="zh-CN" altLang="en-US" sz="9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15D5D10-00DE-4923-88E9-0C66ECD01019}"/>
              </a:ext>
            </a:extLst>
          </p:cNvPr>
          <p:cNvSpPr txBox="1"/>
          <p:nvPr/>
        </p:nvSpPr>
        <p:spPr>
          <a:xfrm>
            <a:off x="4868508" y="3897814"/>
            <a:ext cx="69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/>
              <a:t>add header</a:t>
            </a:r>
            <a:endParaRPr lang="zh-CN" altLang="en-US" sz="9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15D5D10-00DE-4923-88E9-0C66ECD01019}"/>
              </a:ext>
            </a:extLst>
          </p:cNvPr>
          <p:cNvSpPr txBox="1"/>
          <p:nvPr/>
        </p:nvSpPr>
        <p:spPr>
          <a:xfrm>
            <a:off x="5433906" y="1899699"/>
            <a:ext cx="59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m</a:t>
            </a:r>
            <a:r>
              <a:rPr lang="en-US" altLang="zh-CN" sz="900" b="1" dirty="0" smtClean="0"/>
              <a:t>atch header</a:t>
            </a:r>
            <a:endParaRPr lang="zh-CN" altLang="en-US" sz="900" b="1" dirty="0"/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6500040" y="1220719"/>
            <a:ext cx="597113" cy="2343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6184320" y="1337882"/>
            <a:ext cx="31572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7432062" y="1665373"/>
            <a:ext cx="597113" cy="2343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16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1272FDB2-1711-42DA-A1B3-6C92ACEC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00" y="2052324"/>
            <a:ext cx="950887" cy="260709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客户端</a:t>
            </a: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1272FDB2-1711-42DA-A1B3-6C92ACEC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052323"/>
            <a:ext cx="950887" cy="260709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服务端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6113396" y="2064306"/>
            <a:ext cx="597113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317687" y="2181469"/>
            <a:ext cx="3795709" cy="121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6710509" y="2181469"/>
            <a:ext cx="604691" cy="120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7">
            <a:extLst>
              <a:ext uri="{FF2B5EF4-FFF2-40B4-BE49-F238E27FC236}">
                <a16:creationId xmlns:a16="http://schemas.microsoft.com/office/drawing/2014/main" id="{DE68E50D-668A-4B86-97F7-E5889FC6B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287" y="3141884"/>
            <a:ext cx="733119" cy="40877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站点列表</a:t>
            </a:r>
            <a:endParaRPr lang="en-US" altLang="zh-CN" sz="900" dirty="0" smtClean="0"/>
          </a:p>
          <a:p>
            <a:r>
              <a:rPr lang="zh-CN" altLang="en-US" sz="900" dirty="0"/>
              <a:t>编号</a:t>
            </a:r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B15965D5-2C97-4834-9D4B-81D079BB2B43}"/>
              </a:ext>
            </a:extLst>
          </p:cNvPr>
          <p:cNvSpPr/>
          <p:nvPr/>
        </p:nvSpPr>
        <p:spPr>
          <a:xfrm>
            <a:off x="7315200" y="2566681"/>
            <a:ext cx="416126" cy="405594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B15965D5-2C97-4834-9D4B-81D079BB2B43}"/>
              </a:ext>
            </a:extLst>
          </p:cNvPr>
          <p:cNvSpPr/>
          <p:nvPr/>
        </p:nvSpPr>
        <p:spPr>
          <a:xfrm>
            <a:off x="7315200" y="3145060"/>
            <a:ext cx="416126" cy="405594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B15965D5-2C97-4834-9D4B-81D079BB2B43}"/>
              </a:ext>
            </a:extLst>
          </p:cNvPr>
          <p:cNvSpPr/>
          <p:nvPr/>
        </p:nvSpPr>
        <p:spPr>
          <a:xfrm>
            <a:off x="7315200" y="3723439"/>
            <a:ext cx="416126" cy="405594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flipV="1">
            <a:off x="6789406" y="2769478"/>
            <a:ext cx="525794" cy="57679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3" idx="3"/>
            <a:endCxn id="15" idx="2"/>
          </p:cNvCxnSpPr>
          <p:nvPr/>
        </p:nvCxnSpPr>
        <p:spPr>
          <a:xfrm>
            <a:off x="6789406" y="3346269"/>
            <a:ext cx="525794" cy="158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3" idx="3"/>
            <a:endCxn id="16" idx="2"/>
          </p:cNvCxnSpPr>
          <p:nvPr/>
        </p:nvCxnSpPr>
        <p:spPr>
          <a:xfrm>
            <a:off x="6789406" y="3346269"/>
            <a:ext cx="525794" cy="579967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56287" y="4394443"/>
            <a:ext cx="1879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000000"/>
                </a:solidFill>
              </a:rPr>
              <a:t>固定路由配置，无需动态路由</a:t>
            </a:r>
            <a:endParaRPr lang="zh-CN" altLang="en-US" sz="900" dirty="0">
              <a:solidFill>
                <a:srgbClr val="000000"/>
              </a:solidFill>
            </a:endParaRP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200" y="3151356"/>
            <a:ext cx="733119" cy="40877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餐厅范围</a:t>
            </a:r>
            <a:endParaRPr lang="zh-CN" altLang="en-US" sz="900" dirty="0"/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DE68E50D-668A-4B86-97F7-E5889FC6B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280" y="3151356"/>
            <a:ext cx="733119" cy="40877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站点列表</a:t>
            </a:r>
            <a:endParaRPr lang="en-US" altLang="zh-CN" sz="900" dirty="0" smtClean="0"/>
          </a:p>
          <a:p>
            <a:r>
              <a:rPr lang="zh-CN" altLang="en-US" sz="900" dirty="0"/>
              <a:t>编号</a:t>
            </a:r>
          </a:p>
        </p:txBody>
      </p:sp>
      <p:cxnSp>
        <p:nvCxnSpPr>
          <p:cNvPr id="23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1646319" y="3355741"/>
            <a:ext cx="442961" cy="0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2687" y="4325193"/>
            <a:ext cx="187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000000"/>
                </a:solidFill>
              </a:rPr>
              <a:t>在客户端根据规则动态计算，得到站点列表编号</a:t>
            </a:r>
            <a:endParaRPr lang="zh-CN" altLang="en-US" sz="900" dirty="0">
              <a:solidFill>
                <a:srgbClr val="00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18176" y="3596538"/>
            <a:ext cx="323165" cy="3926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b="1" dirty="0" smtClean="0">
                <a:solidFill>
                  <a:srgbClr val="000000"/>
                </a:solidFill>
              </a:rPr>
              <a:t>。。。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1272FDB2-1711-42DA-A1B3-6C92ACEC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200" y="1134802"/>
            <a:ext cx="950887" cy="260709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WEB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cxnSp>
        <p:nvCxnSpPr>
          <p:cNvPr id="28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27" idx="2"/>
            <a:endCxn id="4" idx="0"/>
          </p:cNvCxnSpPr>
          <p:nvPr/>
        </p:nvCxnSpPr>
        <p:spPr>
          <a:xfrm flipH="1">
            <a:off x="1842244" y="1395511"/>
            <a:ext cx="2558400" cy="656813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27" idx="2"/>
            <a:endCxn id="6" idx="0"/>
          </p:cNvCxnSpPr>
          <p:nvPr/>
        </p:nvCxnSpPr>
        <p:spPr>
          <a:xfrm>
            <a:off x="4400644" y="1395511"/>
            <a:ext cx="2011309" cy="66879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077477" y="151489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>
                <a:solidFill>
                  <a:srgbClr val="FF0000"/>
                </a:solidFill>
              </a:rPr>
              <a:t>配置下发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93427" y="4489469"/>
            <a:ext cx="29628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rgbClr val="FF0000"/>
                </a:solidFill>
              </a:rPr>
              <a:t>优缺点： </a:t>
            </a:r>
            <a:endParaRPr lang="en-US" altLang="zh-CN" sz="900" b="1" dirty="0" smtClean="0">
              <a:solidFill>
                <a:srgbClr val="FF0000"/>
              </a:solidFill>
            </a:endParaRPr>
          </a:p>
          <a:p>
            <a:r>
              <a:rPr lang="zh-CN" altLang="en-US" sz="900" dirty="0" smtClean="0">
                <a:solidFill>
                  <a:srgbClr val="FF0000"/>
                </a:solidFill>
              </a:rPr>
              <a:t>配置需要下发到客户端，客户端需要计算得到站点列表编号，放入请求头</a:t>
            </a:r>
            <a:endParaRPr lang="zh-CN" altLang="en-US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2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693119" y="1468800"/>
            <a:ext cx="2154081" cy="291791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35200" y="1827942"/>
            <a:ext cx="4756148" cy="2181600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zh-CN" altLang="en-US" dirty="0" smtClean="0"/>
              <a:t>图</a:t>
            </a:r>
            <a:r>
              <a:rPr lang="en-US" dirty="0" smtClean="0"/>
              <a:t> 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881" y="2714357"/>
            <a:ext cx="733119" cy="40877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餐厅范围</a:t>
            </a:r>
            <a:endParaRPr lang="zh-CN" altLang="en-US" sz="900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B15965D5-2C97-4834-9D4B-81D079BB2B43}"/>
              </a:ext>
            </a:extLst>
          </p:cNvPr>
          <p:cNvSpPr/>
          <p:nvPr/>
        </p:nvSpPr>
        <p:spPr>
          <a:xfrm>
            <a:off x="1258617" y="2138663"/>
            <a:ext cx="416126" cy="405594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餐厅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E718C174-1700-4D38-9D25-585C7863F825}"/>
              </a:ext>
            </a:extLst>
          </p:cNvPr>
          <p:cNvSpPr/>
          <p:nvPr/>
        </p:nvSpPr>
        <p:spPr>
          <a:xfrm>
            <a:off x="1258617" y="2717042"/>
            <a:ext cx="416126" cy="405594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718C174-1700-4D38-9D25-585C7863F825}"/>
              </a:ext>
            </a:extLst>
          </p:cNvPr>
          <p:cNvSpPr/>
          <p:nvPr/>
        </p:nvSpPr>
        <p:spPr>
          <a:xfrm>
            <a:off x="1258617" y="3295421"/>
            <a:ext cx="416126" cy="405594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5" idx="6"/>
            <a:endCxn id="41" idx="1"/>
          </p:cNvCxnSpPr>
          <p:nvPr/>
        </p:nvCxnSpPr>
        <p:spPr>
          <a:xfrm>
            <a:off x="1674743" y="2341460"/>
            <a:ext cx="452217" cy="576791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6" idx="6"/>
            <a:endCxn id="41" idx="1"/>
          </p:cNvCxnSpPr>
          <p:nvPr/>
        </p:nvCxnSpPr>
        <p:spPr>
          <a:xfrm flipV="1">
            <a:off x="1674743" y="2918251"/>
            <a:ext cx="452217" cy="1588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7" idx="6"/>
            <a:endCxn id="41" idx="1"/>
          </p:cNvCxnSpPr>
          <p:nvPr/>
        </p:nvCxnSpPr>
        <p:spPr>
          <a:xfrm flipV="1">
            <a:off x="1674743" y="2918251"/>
            <a:ext cx="452217" cy="579967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7">
            <a:extLst>
              <a:ext uri="{FF2B5EF4-FFF2-40B4-BE49-F238E27FC236}">
                <a16:creationId xmlns:a16="http://schemas.microsoft.com/office/drawing/2014/main" id="{DE68E50D-668A-4B86-97F7-E5889FC6B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561" y="2714357"/>
            <a:ext cx="733119" cy="40877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站点列表</a:t>
            </a:r>
            <a:endParaRPr lang="en-US" altLang="zh-CN" sz="900" dirty="0" smtClean="0"/>
          </a:p>
          <a:p>
            <a:r>
              <a:rPr lang="zh-CN" altLang="en-US" sz="900" dirty="0"/>
              <a:t>编号</a:t>
            </a:r>
          </a:p>
        </p:txBody>
      </p:sp>
      <p:cxnSp>
        <p:nvCxnSpPr>
          <p:cNvPr id="18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960000" y="2918742"/>
            <a:ext cx="788561" cy="0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B15965D5-2C97-4834-9D4B-81D079BB2B43}"/>
              </a:ext>
            </a:extLst>
          </p:cNvPr>
          <p:cNvSpPr/>
          <p:nvPr/>
        </p:nvSpPr>
        <p:spPr>
          <a:xfrm>
            <a:off x="6007474" y="2139154"/>
            <a:ext cx="416126" cy="405594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B15965D5-2C97-4834-9D4B-81D079BB2B43}"/>
              </a:ext>
            </a:extLst>
          </p:cNvPr>
          <p:cNvSpPr/>
          <p:nvPr/>
        </p:nvSpPr>
        <p:spPr>
          <a:xfrm>
            <a:off x="6007474" y="2717533"/>
            <a:ext cx="416126" cy="405594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B15965D5-2C97-4834-9D4B-81D079BB2B43}"/>
              </a:ext>
            </a:extLst>
          </p:cNvPr>
          <p:cNvSpPr/>
          <p:nvPr/>
        </p:nvSpPr>
        <p:spPr>
          <a:xfrm>
            <a:off x="6007474" y="3295912"/>
            <a:ext cx="416126" cy="405594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7" idx="3"/>
            <a:endCxn id="21" idx="2"/>
          </p:cNvCxnSpPr>
          <p:nvPr/>
        </p:nvCxnSpPr>
        <p:spPr>
          <a:xfrm flipV="1">
            <a:off x="5481680" y="2341951"/>
            <a:ext cx="525794" cy="57679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7" idx="3"/>
            <a:endCxn id="22" idx="2"/>
          </p:cNvCxnSpPr>
          <p:nvPr/>
        </p:nvCxnSpPr>
        <p:spPr>
          <a:xfrm>
            <a:off x="5481680" y="2918742"/>
            <a:ext cx="525794" cy="158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7" idx="3"/>
            <a:endCxn id="23" idx="2"/>
          </p:cNvCxnSpPr>
          <p:nvPr/>
        </p:nvCxnSpPr>
        <p:spPr>
          <a:xfrm>
            <a:off x="5481680" y="2918742"/>
            <a:ext cx="525794" cy="579967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60349" y="137221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err="1" smtClean="0">
                <a:solidFill>
                  <a:srgbClr val="FF0000"/>
                </a:solidFill>
              </a:rPr>
              <a:t>grpc</a:t>
            </a:r>
            <a:r>
              <a:rPr lang="zh-CN" altLang="en-US" sz="900" b="1" dirty="0">
                <a:solidFill>
                  <a:srgbClr val="FF0000"/>
                </a:solidFill>
              </a:rPr>
              <a:t>路由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规则：</a:t>
            </a:r>
            <a:endParaRPr lang="en-US" altLang="zh-CN" sz="900" b="1" dirty="0" smtClean="0">
              <a:solidFill>
                <a:srgbClr val="000000"/>
              </a:solidFill>
            </a:endParaRPr>
          </a:p>
          <a:p>
            <a:r>
              <a:rPr lang="zh-CN" altLang="en-US" sz="900" b="1" dirty="0" smtClean="0">
                <a:solidFill>
                  <a:srgbClr val="000000"/>
                </a:solidFill>
              </a:rPr>
              <a:t>下发配置到 </a:t>
            </a:r>
            <a:r>
              <a:rPr lang="en-US" altLang="zh-CN" sz="900" b="1" dirty="0" smtClean="0">
                <a:solidFill>
                  <a:srgbClr val="000000"/>
                </a:solidFill>
              </a:rPr>
              <a:t>ALL </a:t>
            </a:r>
            <a:r>
              <a:rPr lang="zh-CN" altLang="en-US" sz="900" b="1" dirty="0" smtClean="0">
                <a:solidFill>
                  <a:srgbClr val="000000"/>
                </a:solidFill>
              </a:rPr>
              <a:t>请求端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47200" y="128921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solidFill>
                  <a:srgbClr val="FF0000"/>
                </a:solidFill>
              </a:rPr>
              <a:t>envoy endpoint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规则</a:t>
            </a:r>
            <a:r>
              <a:rPr lang="zh-CN" altLang="en-US" sz="900" b="1" dirty="0">
                <a:solidFill>
                  <a:srgbClr val="FF0000"/>
                </a:solidFill>
              </a:rPr>
              <a:t>：</a:t>
            </a:r>
            <a:endParaRPr lang="en-US" altLang="zh-CN" sz="900" b="1" dirty="0">
              <a:solidFill>
                <a:srgbClr val="FF0000"/>
              </a:solidFill>
            </a:endParaRPr>
          </a:p>
          <a:p>
            <a:r>
              <a:rPr lang="zh-CN" altLang="en-US" sz="900" b="1" dirty="0" smtClean="0">
                <a:solidFill>
                  <a:srgbClr val="000000"/>
                </a:solidFill>
              </a:rPr>
              <a:t>下发配置到 </a:t>
            </a:r>
            <a:r>
              <a:rPr lang="en-US" altLang="zh-CN" sz="900" b="1" dirty="0" smtClean="0">
                <a:solidFill>
                  <a:srgbClr val="000000"/>
                </a:solidFill>
              </a:rPr>
              <a:t>ALL </a:t>
            </a:r>
            <a:r>
              <a:rPr lang="zh-CN" altLang="en-US" sz="900" b="1" dirty="0" smtClean="0">
                <a:solidFill>
                  <a:srgbClr val="000000"/>
                </a:solidFill>
              </a:rPr>
              <a:t>站</a:t>
            </a:r>
            <a:r>
              <a:rPr lang="zh-CN" altLang="en-US" sz="900" b="1" dirty="0">
                <a:solidFill>
                  <a:srgbClr val="000000"/>
                </a:solidFill>
              </a:rPr>
              <a:t>点</a:t>
            </a:r>
            <a:r>
              <a:rPr lang="zh-CN" altLang="en-US" sz="9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900" b="1" dirty="0" smtClean="0">
                <a:solidFill>
                  <a:srgbClr val="000000"/>
                </a:solidFill>
              </a:rPr>
              <a:t>envoy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960" y="2713866"/>
            <a:ext cx="733119" cy="40877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餐厅</a:t>
            </a:r>
            <a:endParaRPr lang="zh-CN" altLang="en-US" sz="900" dirty="0"/>
          </a:p>
        </p:txBody>
      </p:sp>
      <p:cxnSp>
        <p:nvCxnSpPr>
          <p:cNvPr id="45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4" idx="1"/>
            <a:endCxn id="41" idx="3"/>
          </p:cNvCxnSpPr>
          <p:nvPr/>
        </p:nvCxnSpPr>
        <p:spPr>
          <a:xfrm flipH="1" flipV="1">
            <a:off x="2860079" y="2918251"/>
            <a:ext cx="366802" cy="491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1007237" y="4135597"/>
            <a:ext cx="335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rgbClr val="000000"/>
                </a:solidFill>
              </a:rPr>
              <a:t>存在问题：</a:t>
            </a:r>
            <a:endParaRPr lang="en-US" altLang="zh-CN" sz="900" b="1" dirty="0" smtClean="0">
              <a:solidFill>
                <a:srgbClr val="000000"/>
              </a:solidFill>
            </a:endParaRPr>
          </a:p>
          <a:p>
            <a:r>
              <a:rPr lang="en-US" altLang="zh-CN" sz="900" dirty="0" smtClean="0">
                <a:solidFill>
                  <a:srgbClr val="000000"/>
                </a:solidFill>
              </a:rPr>
              <a:t>1</a:t>
            </a:r>
            <a:r>
              <a:rPr lang="zh-CN" altLang="en-US" sz="900" dirty="0" smtClean="0">
                <a:solidFill>
                  <a:srgbClr val="000000"/>
                </a:solidFill>
              </a:rPr>
              <a:t>、餐厅范围变化时，需人工重新下发</a:t>
            </a:r>
            <a:endParaRPr lang="en-US" altLang="zh-CN" sz="900" dirty="0" smtClean="0">
              <a:solidFill>
                <a:srgbClr val="000000"/>
              </a:solidFill>
            </a:endParaRPr>
          </a:p>
          <a:p>
            <a:r>
              <a:rPr lang="zh-CN" altLang="en-US" sz="900" dirty="0" smtClean="0">
                <a:solidFill>
                  <a:srgbClr val="000000"/>
                </a:solidFill>
              </a:rPr>
              <a:t>按品牌、市场等配置时，新增餐厅需要人工重新下发。（可考虑每日重新计算，重新下发？）</a:t>
            </a:r>
            <a:endParaRPr lang="zh-CN" altLang="en-US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65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693119" y="1468800"/>
            <a:ext cx="2154081" cy="291791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35200" y="1827942"/>
            <a:ext cx="4756148" cy="2181600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zh-CN" altLang="en-US" dirty="0" smtClean="0"/>
              <a:t>图</a:t>
            </a:r>
            <a:r>
              <a:rPr lang="en-US" dirty="0" smtClean="0"/>
              <a:t> </a:t>
            </a:r>
            <a:r>
              <a:rPr lang="zh-CN" altLang="en-US" dirty="0" smtClean="0"/>
              <a:t>方案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881" y="2714357"/>
            <a:ext cx="733119" cy="40877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粒度值</a:t>
            </a:r>
            <a:endParaRPr lang="zh-CN" altLang="en-US" sz="900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B15965D5-2C97-4834-9D4B-81D079BB2B43}"/>
              </a:ext>
            </a:extLst>
          </p:cNvPr>
          <p:cNvSpPr/>
          <p:nvPr/>
        </p:nvSpPr>
        <p:spPr>
          <a:xfrm>
            <a:off x="1258617" y="2138663"/>
            <a:ext cx="416126" cy="405594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餐厅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E718C174-1700-4D38-9D25-585C7863F825}"/>
              </a:ext>
            </a:extLst>
          </p:cNvPr>
          <p:cNvSpPr/>
          <p:nvPr/>
        </p:nvSpPr>
        <p:spPr>
          <a:xfrm>
            <a:off x="1258617" y="2717042"/>
            <a:ext cx="416126" cy="405594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718C174-1700-4D38-9D25-585C7863F825}"/>
              </a:ext>
            </a:extLst>
          </p:cNvPr>
          <p:cNvSpPr/>
          <p:nvPr/>
        </p:nvSpPr>
        <p:spPr>
          <a:xfrm>
            <a:off x="1258617" y="3295421"/>
            <a:ext cx="416126" cy="405594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5" idx="6"/>
            <a:endCxn id="41" idx="1"/>
          </p:cNvCxnSpPr>
          <p:nvPr/>
        </p:nvCxnSpPr>
        <p:spPr>
          <a:xfrm>
            <a:off x="1674743" y="2341460"/>
            <a:ext cx="452217" cy="576791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6" idx="6"/>
            <a:endCxn id="41" idx="1"/>
          </p:cNvCxnSpPr>
          <p:nvPr/>
        </p:nvCxnSpPr>
        <p:spPr>
          <a:xfrm flipV="1">
            <a:off x="1674743" y="2918251"/>
            <a:ext cx="452217" cy="1588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7" idx="6"/>
            <a:endCxn id="41" idx="1"/>
          </p:cNvCxnSpPr>
          <p:nvPr/>
        </p:nvCxnSpPr>
        <p:spPr>
          <a:xfrm flipV="1">
            <a:off x="1674743" y="2918251"/>
            <a:ext cx="452217" cy="579967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7">
            <a:extLst>
              <a:ext uri="{FF2B5EF4-FFF2-40B4-BE49-F238E27FC236}">
                <a16:creationId xmlns:a16="http://schemas.microsoft.com/office/drawing/2014/main" id="{DE68E50D-668A-4B86-97F7-E5889FC6B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561" y="2714357"/>
            <a:ext cx="733119" cy="40877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站点列表</a:t>
            </a:r>
            <a:endParaRPr lang="en-US" altLang="zh-CN" sz="900" dirty="0" smtClean="0"/>
          </a:p>
          <a:p>
            <a:r>
              <a:rPr lang="zh-CN" altLang="en-US" sz="900" dirty="0"/>
              <a:t>编号</a:t>
            </a:r>
          </a:p>
        </p:txBody>
      </p:sp>
      <p:cxnSp>
        <p:nvCxnSpPr>
          <p:cNvPr id="18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960000" y="2918742"/>
            <a:ext cx="788561" cy="0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B15965D5-2C97-4834-9D4B-81D079BB2B43}"/>
              </a:ext>
            </a:extLst>
          </p:cNvPr>
          <p:cNvSpPr/>
          <p:nvPr/>
        </p:nvSpPr>
        <p:spPr>
          <a:xfrm>
            <a:off x="6007474" y="2139154"/>
            <a:ext cx="416126" cy="405594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B15965D5-2C97-4834-9D4B-81D079BB2B43}"/>
              </a:ext>
            </a:extLst>
          </p:cNvPr>
          <p:cNvSpPr/>
          <p:nvPr/>
        </p:nvSpPr>
        <p:spPr>
          <a:xfrm>
            <a:off x="6007474" y="2717533"/>
            <a:ext cx="416126" cy="405594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B15965D5-2C97-4834-9D4B-81D079BB2B43}"/>
              </a:ext>
            </a:extLst>
          </p:cNvPr>
          <p:cNvSpPr/>
          <p:nvPr/>
        </p:nvSpPr>
        <p:spPr>
          <a:xfrm>
            <a:off x="6007474" y="3295912"/>
            <a:ext cx="416126" cy="405594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7" idx="3"/>
            <a:endCxn id="21" idx="2"/>
          </p:cNvCxnSpPr>
          <p:nvPr/>
        </p:nvCxnSpPr>
        <p:spPr>
          <a:xfrm flipV="1">
            <a:off x="5481680" y="2341951"/>
            <a:ext cx="525794" cy="57679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7" idx="3"/>
            <a:endCxn id="22" idx="2"/>
          </p:cNvCxnSpPr>
          <p:nvPr/>
        </p:nvCxnSpPr>
        <p:spPr>
          <a:xfrm>
            <a:off x="5481680" y="2918742"/>
            <a:ext cx="525794" cy="158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7" idx="3"/>
            <a:endCxn id="23" idx="2"/>
          </p:cNvCxnSpPr>
          <p:nvPr/>
        </p:nvCxnSpPr>
        <p:spPr>
          <a:xfrm>
            <a:off x="5481680" y="2918742"/>
            <a:ext cx="525794" cy="579967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847200" y="128921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FF0000"/>
                </a:solidFill>
              </a:rPr>
              <a:t>envoy endpoint</a:t>
            </a:r>
            <a:r>
              <a:rPr lang="zh-CN" altLang="en-US" sz="900" b="1" dirty="0">
                <a:solidFill>
                  <a:srgbClr val="FF0000"/>
                </a:solidFill>
              </a:rPr>
              <a:t>规则：</a:t>
            </a:r>
            <a:endParaRPr lang="en-US" altLang="zh-CN" sz="900" b="1" dirty="0" smtClean="0">
              <a:solidFill>
                <a:srgbClr val="FF0000"/>
              </a:solidFill>
            </a:endParaRPr>
          </a:p>
          <a:p>
            <a:r>
              <a:rPr lang="zh-CN" altLang="en-US" sz="900" b="1" dirty="0" smtClean="0">
                <a:solidFill>
                  <a:srgbClr val="000000"/>
                </a:solidFill>
              </a:rPr>
              <a:t>下发配置到 </a:t>
            </a:r>
            <a:r>
              <a:rPr lang="en-US" altLang="zh-CN" sz="900" b="1" dirty="0" smtClean="0">
                <a:solidFill>
                  <a:srgbClr val="000000"/>
                </a:solidFill>
              </a:rPr>
              <a:t>ALL </a:t>
            </a:r>
            <a:r>
              <a:rPr lang="zh-CN" altLang="en-US" sz="900" b="1" dirty="0" smtClean="0">
                <a:solidFill>
                  <a:srgbClr val="000000"/>
                </a:solidFill>
              </a:rPr>
              <a:t>站</a:t>
            </a:r>
            <a:r>
              <a:rPr lang="zh-CN" altLang="en-US" sz="900" b="1" dirty="0">
                <a:solidFill>
                  <a:srgbClr val="000000"/>
                </a:solidFill>
              </a:rPr>
              <a:t>点</a:t>
            </a:r>
            <a:r>
              <a:rPr lang="zh-CN" altLang="en-US" sz="9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900" b="1" dirty="0" smtClean="0">
                <a:solidFill>
                  <a:srgbClr val="000000"/>
                </a:solidFill>
              </a:rPr>
              <a:t>envoy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960" y="2713866"/>
            <a:ext cx="733119" cy="40877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粒度</a:t>
            </a:r>
            <a:endParaRPr lang="zh-CN" altLang="en-US" sz="900" dirty="0"/>
          </a:p>
        </p:txBody>
      </p:sp>
      <p:cxnSp>
        <p:nvCxnSpPr>
          <p:cNvPr id="45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4" idx="1"/>
            <a:endCxn id="41" idx="3"/>
          </p:cNvCxnSpPr>
          <p:nvPr/>
        </p:nvCxnSpPr>
        <p:spPr>
          <a:xfrm flipH="1" flipV="1">
            <a:off x="2860079" y="2918251"/>
            <a:ext cx="366802" cy="491"/>
          </a:xfrm>
          <a:prstGeom prst="straightConnector1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21127" y="4087237"/>
            <a:ext cx="375543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rgbClr val="000000"/>
                </a:solidFill>
              </a:rPr>
              <a:t>存在问题：</a:t>
            </a:r>
            <a:endParaRPr lang="en-US" altLang="zh-CN" sz="900" b="1" dirty="0" smtClean="0">
              <a:solidFill>
                <a:srgbClr val="000000"/>
              </a:solidFill>
            </a:endParaRPr>
          </a:p>
          <a:p>
            <a:r>
              <a:rPr lang="en-US" altLang="zh-CN" sz="900" dirty="0" smtClean="0">
                <a:solidFill>
                  <a:srgbClr val="000000"/>
                </a:solidFill>
              </a:rPr>
              <a:t>1</a:t>
            </a:r>
            <a:r>
              <a:rPr lang="zh-CN" altLang="en-US" sz="900" dirty="0" smtClean="0">
                <a:solidFill>
                  <a:srgbClr val="000000"/>
                </a:solidFill>
              </a:rPr>
              <a:t>、请求端需根据餐厅范围粒度规则，计算是否满足。多套规则时，计算需按优先级叠加，餐厅</a:t>
            </a:r>
            <a:r>
              <a:rPr lang="en-US" altLang="zh-CN" sz="900" dirty="0" smtClean="0">
                <a:solidFill>
                  <a:srgbClr val="000000"/>
                </a:solidFill>
              </a:rPr>
              <a:t>&gt;</a:t>
            </a:r>
            <a:r>
              <a:rPr lang="zh-CN" altLang="en-US" sz="900" dirty="0" smtClean="0">
                <a:solidFill>
                  <a:srgbClr val="000000"/>
                </a:solidFill>
              </a:rPr>
              <a:t>市场</a:t>
            </a:r>
            <a:r>
              <a:rPr lang="en-US" altLang="zh-CN" sz="900" dirty="0" smtClean="0">
                <a:solidFill>
                  <a:srgbClr val="000000"/>
                </a:solidFill>
              </a:rPr>
              <a:t>&gt;</a:t>
            </a:r>
            <a:r>
              <a:rPr lang="zh-CN" altLang="en-US" sz="900" dirty="0" smtClean="0">
                <a:solidFill>
                  <a:srgbClr val="000000"/>
                </a:solidFill>
              </a:rPr>
              <a:t>品牌，同样层级之间按下发时间，以最新下发版本为准，三个层级之间最终以高优先级对应的 站点列表编号为准。</a:t>
            </a:r>
            <a:endParaRPr lang="en-US" altLang="zh-CN" sz="900" dirty="0" smtClean="0">
              <a:solidFill>
                <a:srgbClr val="000000"/>
              </a:solidFill>
            </a:endParaRPr>
          </a:p>
          <a:p>
            <a:r>
              <a:rPr lang="zh-CN" altLang="en-US" sz="900" dirty="0" smtClean="0">
                <a:solidFill>
                  <a:srgbClr val="000000"/>
                </a:solidFill>
              </a:rPr>
              <a:t>计算规则复杂， 并且需要的数据在请求端需要通过餐厅编号额外获取市场、品牌信息，处理效率降低（需要有缓存机制，以及缓存刷新机制）</a:t>
            </a:r>
            <a:endParaRPr lang="zh-CN" altLang="en-US" sz="900" dirty="0">
              <a:solidFill>
                <a:srgbClr val="00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0349" y="137221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err="1">
                <a:solidFill>
                  <a:srgbClr val="FF0000"/>
                </a:solidFill>
              </a:rPr>
              <a:t>grpc</a:t>
            </a:r>
            <a:r>
              <a:rPr lang="zh-CN" altLang="en-US" sz="900" b="1" dirty="0">
                <a:solidFill>
                  <a:srgbClr val="FF0000"/>
                </a:solidFill>
              </a:rPr>
              <a:t>路由规则：</a:t>
            </a:r>
            <a:endParaRPr lang="en-US" altLang="zh-CN" sz="900" b="1" dirty="0" smtClean="0">
              <a:solidFill>
                <a:srgbClr val="000000"/>
              </a:solidFill>
            </a:endParaRPr>
          </a:p>
          <a:p>
            <a:r>
              <a:rPr lang="zh-CN" altLang="en-US" sz="900" b="1" dirty="0" smtClean="0">
                <a:solidFill>
                  <a:srgbClr val="000000"/>
                </a:solidFill>
              </a:rPr>
              <a:t>下发配置到 </a:t>
            </a:r>
            <a:r>
              <a:rPr lang="en-US" altLang="zh-CN" sz="900" b="1" dirty="0" smtClean="0">
                <a:solidFill>
                  <a:srgbClr val="000000"/>
                </a:solidFill>
              </a:rPr>
              <a:t>ALL </a:t>
            </a:r>
            <a:r>
              <a:rPr lang="zh-CN" altLang="en-US" sz="900" b="1" dirty="0" smtClean="0">
                <a:solidFill>
                  <a:srgbClr val="000000"/>
                </a:solidFill>
              </a:rPr>
              <a:t>请求端</a:t>
            </a:r>
            <a:endParaRPr lang="zh-CN" altLang="en-US" sz="9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9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31102</TotalTime>
  <Words>1899</Words>
  <Application>Microsoft Office PowerPoint</Application>
  <PresentationFormat>全屏显示(16:9)</PresentationFormat>
  <Paragraphs>235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HelveticaNeueLT Std</vt:lpstr>
      <vt:lpstr>微软雅黑</vt:lpstr>
      <vt:lpstr>Arial</vt:lpstr>
      <vt:lpstr>Wingdings</vt:lpstr>
      <vt:lpstr>2016 HDS Corporate</vt:lpstr>
      <vt:lpstr>CPOS Counter项目</vt:lpstr>
      <vt:lpstr>需求</vt:lpstr>
      <vt:lpstr>现状</vt:lpstr>
      <vt:lpstr>现状</vt:lpstr>
      <vt:lpstr>要点</vt:lpstr>
      <vt:lpstr>流程</vt:lpstr>
      <vt:lpstr>方案1、2</vt:lpstr>
      <vt:lpstr>ER图 方案1</vt:lpstr>
      <vt:lpstr>ER图 方案2</vt:lpstr>
      <vt:lpstr>方案1</vt:lpstr>
      <vt:lpstr>方案3</vt:lpstr>
      <vt:lpstr>方案3</vt:lpstr>
      <vt:lpstr>方案4</vt:lpstr>
      <vt:lpstr>方案4</vt:lpstr>
      <vt:lpstr>延伸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丁能 / Ding, Neng</cp:lastModifiedBy>
  <cp:revision>4474</cp:revision>
  <cp:lastPrinted>2018-07-31T03:56:48Z</cp:lastPrinted>
  <dcterms:created xsi:type="dcterms:W3CDTF">2018-07-31T03:56:48Z</dcterms:created>
  <dcterms:modified xsi:type="dcterms:W3CDTF">2020-06-11T03:22:33Z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