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25" r:id="rId2"/>
    <p:sldId id="683" r:id="rId3"/>
    <p:sldId id="684" r:id="rId4"/>
    <p:sldId id="685" r:id="rId5"/>
    <p:sldId id="686" r:id="rId6"/>
    <p:sldId id="687" r:id="rId7"/>
    <p:sldId id="692" r:id="rId8"/>
    <p:sldId id="689" r:id="rId9"/>
    <p:sldId id="688" r:id="rId10"/>
    <p:sldId id="698" r:id="rId11"/>
    <p:sldId id="700" r:id="rId12"/>
    <p:sldId id="702" r:id="rId13"/>
    <p:sldId id="695" r:id="rId14"/>
    <p:sldId id="696" r:id="rId15"/>
    <p:sldId id="694" r:id="rId16"/>
    <p:sldId id="701" r:id="rId17"/>
    <p:sldId id="699" r:id="rId1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F18B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96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ianshu.com/p/95ed16a55a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流量切换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May,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402744"/>
          </a:xfrm>
        </p:spPr>
        <p:txBody>
          <a:bodyPr/>
          <a:lstStyle/>
          <a:p>
            <a:r>
              <a:rPr lang="zh-CN" altLang="en-US" sz="1100" dirty="0">
                <a:solidFill>
                  <a:srgbClr val="000000"/>
                </a:solidFill>
              </a:rPr>
              <a:t>餐厅服务需要从总部端同步该配置数据，按版本比较方式同步。（餐厅</a:t>
            </a:r>
            <a:r>
              <a:rPr lang="zh-CN" altLang="en-US" sz="1100" dirty="0" smtClean="0">
                <a:solidFill>
                  <a:srgbClr val="000000"/>
                </a:solidFill>
              </a:rPr>
              <a:t>端由</a:t>
            </a:r>
            <a:r>
              <a:rPr lang="en-US" altLang="zh-CN" sz="1100" dirty="0" err="1" smtClean="0">
                <a:solidFill>
                  <a:srgbClr val="000000"/>
                </a:solidFill>
              </a:rPr>
              <a:t>config</a:t>
            </a:r>
            <a:r>
              <a:rPr lang="zh-CN" altLang="en-US" sz="1100" dirty="0" smtClean="0">
                <a:solidFill>
                  <a:srgbClr val="000000"/>
                </a:solidFill>
              </a:rPr>
              <a:t>负责</a:t>
            </a:r>
            <a:r>
              <a:rPr lang="zh-CN" altLang="en-US" sz="1100" dirty="0">
                <a:solidFill>
                  <a:srgbClr val="000000"/>
                </a:solidFill>
              </a:rPr>
              <a:t>同步）</a:t>
            </a:r>
            <a:endParaRPr lang="en-US" altLang="zh-CN" sz="1100" dirty="0">
              <a:solidFill>
                <a:srgbClr val="000000"/>
              </a:solidFill>
            </a:endParaRPr>
          </a:p>
          <a:p>
            <a:r>
              <a:rPr lang="zh-CN" altLang="en-US" sz="1100" dirty="0">
                <a:solidFill>
                  <a:srgbClr val="000000"/>
                </a:solidFill>
              </a:rPr>
              <a:t>餐厅服务之间需要同步到该配置数据</a:t>
            </a:r>
            <a:r>
              <a:rPr lang="zh-CN" altLang="en-US" sz="1100" dirty="0" smtClean="0">
                <a:solidFill>
                  <a:srgbClr val="000000"/>
                </a:solidFill>
              </a:rPr>
              <a:t>（</a:t>
            </a:r>
            <a:r>
              <a:rPr lang="en-US" altLang="zh-CN" sz="1100" dirty="0" err="1">
                <a:solidFill>
                  <a:srgbClr val="000000"/>
                </a:solidFill>
              </a:rPr>
              <a:t>config</a:t>
            </a:r>
            <a:r>
              <a:rPr lang="zh-CN" altLang="en-US" sz="1100" dirty="0" smtClean="0">
                <a:solidFill>
                  <a:srgbClr val="000000"/>
                </a:solidFill>
              </a:rPr>
              <a:t>同步后放入</a:t>
            </a:r>
            <a:r>
              <a:rPr lang="en-US" altLang="zh-CN" sz="1100" dirty="0" err="1" smtClean="0">
                <a:solidFill>
                  <a:srgbClr val="000000"/>
                </a:solidFill>
              </a:rPr>
              <a:t>db</a:t>
            </a:r>
            <a:r>
              <a:rPr lang="zh-CN" altLang="en-US" sz="1100" dirty="0" smtClean="0">
                <a:solidFill>
                  <a:srgbClr val="000000"/>
                </a:solidFill>
              </a:rPr>
              <a:t>，其他程序通过定时任务轮询</a:t>
            </a:r>
            <a:r>
              <a:rPr lang="en-US" altLang="zh-CN" sz="1100" dirty="0" err="1" smtClean="0">
                <a:solidFill>
                  <a:srgbClr val="000000"/>
                </a:solidFill>
              </a:rPr>
              <a:t>db</a:t>
            </a:r>
            <a:r>
              <a:rPr lang="zh-CN" altLang="en-US" sz="1100" dirty="0" smtClean="0">
                <a:solidFill>
                  <a:srgbClr val="000000"/>
                </a:solidFill>
              </a:rPr>
              <a:t>获取最新数据，并缓存至应用内存中）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r>
              <a:rPr lang="zh-CN" altLang="en-US" sz="1100" dirty="0" smtClean="0"/>
              <a:t>终端</a:t>
            </a:r>
            <a:r>
              <a:rPr lang="zh-CN" altLang="en-US" sz="1100" dirty="0"/>
              <a:t>需要服务端同步该配置数据，按版本比较方式同步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>
                <a:solidFill>
                  <a:srgbClr val="FF0000"/>
                </a:solidFill>
              </a:rPr>
              <a:t>提供</a:t>
            </a:r>
            <a:r>
              <a:rPr lang="en-US" altLang="zh-CN" sz="1100" dirty="0" err="1">
                <a:solidFill>
                  <a:srgbClr val="FF0000"/>
                </a:solidFill>
              </a:rPr>
              <a:t>grpc</a:t>
            </a:r>
            <a:r>
              <a:rPr lang="zh-CN" altLang="en-US" sz="1100" dirty="0">
                <a:solidFill>
                  <a:srgbClr val="FF0000"/>
                </a:solidFill>
              </a:rPr>
              <a:t>服务，供</a:t>
            </a:r>
            <a:r>
              <a:rPr lang="en-US" altLang="zh-CN" sz="1100" dirty="0" err="1">
                <a:solidFill>
                  <a:srgbClr val="FF0000"/>
                </a:solidFill>
              </a:rPr>
              <a:t>oc</a:t>
            </a:r>
            <a:r>
              <a:rPr lang="zh-CN" altLang="en-US" sz="1100" dirty="0">
                <a:solidFill>
                  <a:srgbClr val="FF0000"/>
                </a:solidFill>
              </a:rPr>
              <a:t>调用，获取当前最新的 餐厅和站点标识的对应关系。（注意：包含 </a:t>
            </a:r>
            <a:r>
              <a:rPr lang="en-US" altLang="zh-CN" sz="1100" dirty="0">
                <a:solidFill>
                  <a:srgbClr val="FF0000"/>
                </a:solidFill>
              </a:rPr>
              <a:t>key</a:t>
            </a:r>
            <a:r>
              <a:rPr lang="zh-CN" altLang="en-US" sz="1100" dirty="0">
                <a:solidFill>
                  <a:srgbClr val="FF0000"/>
                </a:solidFill>
              </a:rPr>
              <a:t>为</a:t>
            </a:r>
            <a:r>
              <a:rPr lang="en-US" altLang="zh-CN" sz="1100" dirty="0">
                <a:solidFill>
                  <a:srgbClr val="FF0000"/>
                </a:solidFill>
              </a:rPr>
              <a:t>-1</a:t>
            </a:r>
            <a:r>
              <a:rPr lang="zh-CN" altLang="en-US" sz="1100" dirty="0">
                <a:solidFill>
                  <a:srgbClr val="FF0000"/>
                </a:solidFill>
              </a:rPr>
              <a:t>的为默认路由规则</a:t>
            </a:r>
            <a:r>
              <a:rPr lang="zh-CN" altLang="en-US" sz="1100" dirty="0" smtClean="0">
                <a:solidFill>
                  <a:srgbClr val="FF0000"/>
                </a:solidFill>
              </a:rPr>
              <a:t>，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oc</a:t>
            </a:r>
            <a:r>
              <a:rPr lang="zh-CN" altLang="en-US" sz="1100" dirty="0" smtClean="0">
                <a:solidFill>
                  <a:srgbClr val="FF0000"/>
                </a:solidFill>
              </a:rPr>
              <a:t>放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1100" dirty="0" smtClean="0">
                <a:solidFill>
                  <a:srgbClr val="FF0000"/>
                </a:solidFill>
              </a:rPr>
              <a:t>请求头时，结果</a:t>
            </a:r>
            <a:r>
              <a:rPr lang="zh-CN" altLang="en-US" sz="1100" dirty="0">
                <a:solidFill>
                  <a:srgbClr val="FF0000"/>
                </a:solidFill>
              </a:rPr>
              <a:t>中未对应到站点的餐厅走该“默认路由规则”对应的站点）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 smtClean="0"/>
              <a:t>请求端（</a:t>
            </a:r>
            <a:r>
              <a:rPr lang="zh-CN" altLang="en-US" sz="1100" dirty="0"/>
              <a:t>终端、餐厅端、外部系统</a:t>
            </a:r>
            <a:r>
              <a:rPr lang="zh-CN" altLang="en-US" sz="1100" dirty="0" smtClean="0"/>
              <a:t>）发送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请求时，请求头中增加：</a:t>
            </a:r>
            <a:endParaRPr lang="en-US" altLang="zh-CN" sz="1100" dirty="0" smtClean="0"/>
          </a:p>
          <a:p>
            <a:pPr lvl="1"/>
            <a:r>
              <a:rPr lang="en-US" altLang="zh-CN" sz="900" dirty="0" err="1" smtClean="0"/>
              <a:t>idcTag</a:t>
            </a:r>
            <a:r>
              <a:rPr lang="zh-CN" altLang="en-US" sz="900" dirty="0" smtClean="0"/>
              <a:t>，站点标识（</a:t>
            </a:r>
            <a:r>
              <a:rPr lang="en-US" altLang="zh-CN" sz="900" dirty="0" smtClean="0"/>
              <a:t>WEB</a:t>
            </a:r>
            <a:r>
              <a:rPr lang="zh-CN" altLang="en-US" sz="900" dirty="0" smtClean="0"/>
              <a:t>端下发的本餐厅对应的站点</a:t>
            </a:r>
            <a:r>
              <a:rPr lang="zh-CN" altLang="en-US" sz="900" dirty="0"/>
              <a:t>标识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err="1" smtClean="0"/>
              <a:t>storeCode</a:t>
            </a:r>
            <a:r>
              <a:rPr lang="zh-CN" altLang="en-US" sz="900" dirty="0" smtClean="0"/>
              <a:t>，餐厅编号（冗余）</a:t>
            </a:r>
            <a:endParaRPr lang="en-US" altLang="zh-CN" sz="900" dirty="0" smtClean="0"/>
          </a:p>
          <a:p>
            <a:pPr lvl="1"/>
            <a:r>
              <a:rPr lang="en-US" altLang="zh-CN" sz="900" dirty="0" err="1" smtClean="0"/>
              <a:t>srcFlag</a:t>
            </a:r>
            <a:r>
              <a:rPr lang="zh-CN" altLang="en-US" sz="900" dirty="0" smtClean="0"/>
              <a:t>，来源标识（</a:t>
            </a:r>
            <a:r>
              <a:rPr lang="en-US" altLang="zh-CN" sz="900" dirty="0" smtClean="0"/>
              <a:t>8C</a:t>
            </a:r>
            <a:r>
              <a:rPr lang="zh-CN" altLang="en-US" sz="900" dirty="0" smtClean="0"/>
              <a:t>代表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8M</a:t>
            </a:r>
            <a:r>
              <a:rPr lang="zh-CN" altLang="en-US" sz="900" dirty="0" smtClean="0"/>
              <a:t>代表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8S</a:t>
            </a:r>
            <a:r>
              <a:rPr lang="zh-CN" altLang="en-US" sz="900" dirty="0" smtClean="0"/>
              <a:t>代表餐厅服务）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zh-CN" altLang="en-US" sz="900" b="1" dirty="0">
                <a:solidFill>
                  <a:srgbClr val="FF0000"/>
                </a:solidFill>
              </a:rPr>
              <a:t>范围：所有</a:t>
            </a:r>
            <a:r>
              <a:rPr lang="en-US" altLang="zh-CN" sz="900" b="1" dirty="0" err="1">
                <a:solidFill>
                  <a:srgbClr val="FF0000"/>
                </a:solidFill>
              </a:rPr>
              <a:t>grpc</a:t>
            </a:r>
            <a:r>
              <a:rPr lang="zh-CN" altLang="en-US" sz="900" b="1" dirty="0">
                <a:solidFill>
                  <a:srgbClr val="FF0000"/>
                </a:solidFill>
              </a:rPr>
              <a:t>客户端，除了 </a:t>
            </a:r>
            <a:r>
              <a:rPr lang="en-US" altLang="zh-CN" sz="900" b="1" dirty="0">
                <a:solidFill>
                  <a:srgbClr val="FF0000"/>
                </a:solidFill>
              </a:rPr>
              <a:t>order</a:t>
            </a:r>
            <a:r>
              <a:rPr lang="zh-CN" altLang="en-US" sz="900" b="1" dirty="0">
                <a:solidFill>
                  <a:srgbClr val="FF0000"/>
                </a:solidFill>
              </a:rPr>
              <a:t>和</a:t>
            </a:r>
            <a:r>
              <a:rPr lang="en-US" altLang="zh-CN" sz="900" b="1" dirty="0">
                <a:solidFill>
                  <a:srgbClr val="FF0000"/>
                </a:solidFill>
              </a:rPr>
              <a:t>message</a:t>
            </a:r>
            <a:r>
              <a:rPr lang="zh-CN" altLang="en-US" sz="900" b="1" dirty="0">
                <a:solidFill>
                  <a:srgbClr val="FF0000"/>
                </a:solidFill>
              </a:rPr>
              <a:t>的餐厅端和总部端长连接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配置，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根据请求站点</a:t>
            </a:r>
            <a:r>
              <a:rPr lang="zh-CN" altLang="en-US" sz="900" dirty="0"/>
              <a:t>标识</a:t>
            </a:r>
            <a:r>
              <a:rPr lang="zh-CN" altLang="en-US" sz="900" dirty="0" smtClean="0"/>
              <a:t>进行路由，匹配上，则对应路由到其对应的一组站点列表。（需配置本站以外的站点做路由，本站的直接发行）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若未匹配上，或不存在该请求头时，默认放行。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6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方案细节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关于餐厅端服务获取站点标识配置数据思路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09295"/>
          </a:xfrm>
        </p:spPr>
        <p:txBody>
          <a:bodyPr/>
          <a:lstStyle/>
          <a:p>
            <a:r>
              <a:rPr lang="zh-CN" altLang="en-US" sz="1100" dirty="0" smtClean="0"/>
              <a:t>构建餐厅端公共</a:t>
            </a:r>
            <a:r>
              <a:rPr lang="en-US" altLang="zh-CN" sz="1100" dirty="0" smtClean="0"/>
              <a:t>jar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store-framework</a:t>
            </a:r>
            <a:r>
              <a:rPr lang="zh-CN" altLang="en-US" sz="1100" dirty="0" smtClean="0"/>
              <a:t>，该</a:t>
            </a:r>
            <a:r>
              <a:rPr lang="en-US" altLang="zh-CN" sz="1100" dirty="0" smtClean="0"/>
              <a:t>jar</a:t>
            </a:r>
            <a:r>
              <a:rPr lang="zh-CN" altLang="en-US" sz="1100" dirty="0" smtClean="0"/>
              <a:t>中包含如下功能：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、程序运行时启动定时任务，定时从</a:t>
            </a:r>
            <a:r>
              <a:rPr lang="en-US" altLang="zh-CN" sz="900" dirty="0" err="1" smtClean="0"/>
              <a:t>db</a:t>
            </a:r>
            <a:r>
              <a:rPr lang="zh-CN" altLang="en-US" sz="900" dirty="0" smtClean="0"/>
              <a:t>（</a:t>
            </a:r>
            <a:r>
              <a:rPr lang="en-US" altLang="zh-CN" sz="900" dirty="0" err="1" smtClean="0"/>
              <a:t>cpos_cms_store</a:t>
            </a:r>
            <a:r>
              <a:rPr lang="zh-CN" altLang="en-US" sz="900" dirty="0" smtClean="0"/>
              <a:t>）中查询 站点标识配置，并放入应用内存缓存。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、提供上述缓存的访问方法。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3</a:t>
            </a:r>
            <a:r>
              <a:rPr lang="zh-CN" altLang="en-US" sz="900" dirty="0" smtClean="0"/>
              <a:t>、封装设置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请求头的公共方法。</a:t>
            </a:r>
            <a:endParaRPr lang="en-US" altLang="zh-CN" sz="900" dirty="0" smtClean="0"/>
          </a:p>
          <a:p>
            <a:pPr lvl="1"/>
            <a:r>
              <a:rPr lang="en-US" sz="900" dirty="0" smtClean="0"/>
              <a:t>4</a:t>
            </a:r>
            <a:r>
              <a:rPr lang="zh-CN" altLang="en-US" sz="900" dirty="0" smtClean="0"/>
              <a:t>、对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3</a:t>
            </a:r>
            <a:r>
              <a:rPr lang="zh-CN" altLang="en-US" sz="900" dirty="0" smtClean="0"/>
              <a:t>进一步封装，提供直接设置缓存中的“站点标识”到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请求头中的公共方法。（注意空处理，“站点标识”缓存为</a:t>
            </a:r>
            <a:r>
              <a:rPr lang="en-US" altLang="zh-CN" sz="900" dirty="0" smtClean="0"/>
              <a:t>null</a:t>
            </a:r>
            <a:r>
              <a:rPr lang="zh-CN" altLang="en-US" sz="900" dirty="0" smtClean="0"/>
              <a:t>，则不设置该</a:t>
            </a:r>
            <a:r>
              <a:rPr lang="en-US" altLang="zh-CN" sz="900" dirty="0" smtClean="0"/>
              <a:t>header</a:t>
            </a:r>
            <a:r>
              <a:rPr lang="zh-CN" altLang="en-US" sz="900" dirty="0" smtClean="0"/>
              <a:t>）</a:t>
            </a:r>
            <a:endParaRPr lang="en-US" sz="900" dirty="0" smtClean="0"/>
          </a:p>
          <a:p>
            <a:r>
              <a:rPr lang="zh-CN" altLang="en-US" sz="1100" dirty="0" smtClean="0"/>
              <a:t>餐厅端其他服务需要发送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请求头时设置“站点标识”时，引入上述公共</a:t>
            </a:r>
            <a:r>
              <a:rPr lang="en-US" altLang="zh-CN" sz="1100" dirty="0" smtClean="0"/>
              <a:t>jar</a:t>
            </a:r>
            <a:r>
              <a:rPr lang="zh-CN" altLang="en-US" sz="1100" dirty="0" smtClean="0"/>
              <a:t>，并通过其封装的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方法设置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请求头。</a:t>
            </a:r>
            <a:endParaRPr lang="en-US" altLang="zh-CN" sz="1100" dirty="0" smtClean="0"/>
          </a:p>
          <a:p>
            <a:r>
              <a:rPr lang="en-US" altLang="zh-CN" sz="1100" dirty="0" smtClean="0"/>
              <a:t>O</a:t>
            </a:r>
            <a:r>
              <a:rPr lang="en-US" sz="1100" dirty="0" smtClean="0"/>
              <a:t>rder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message</a:t>
            </a:r>
            <a:r>
              <a:rPr lang="zh-CN" altLang="en-US" sz="1100" dirty="0" smtClean="0"/>
              <a:t>中长连的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不用设置请求头，短连需要设置。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6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路由规则下发</a:t>
            </a:r>
            <a:endParaRPr lang="en-US" dirty="0"/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259" y="4282748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餐厅端</a:t>
            </a:r>
          </a:p>
        </p:txBody>
      </p:sp>
      <p:cxnSp>
        <p:nvCxnSpPr>
          <p:cNvPr id="44" name="Straight Connector 4">
            <a:extLst>
              <a:ext uri="{FF2B5EF4-FFF2-40B4-BE49-F238E27FC236}">
                <a16:creationId xmlns:a16="http://schemas.microsoft.com/office/drawing/2014/main" id="{77C227E9-70BC-47DE-9CD9-78933220BA5D}"/>
              </a:ext>
            </a:extLst>
          </p:cNvPr>
          <p:cNvCxnSpPr>
            <a:cxnSpLocks/>
          </p:cNvCxnSpPr>
          <p:nvPr/>
        </p:nvCxnSpPr>
        <p:spPr>
          <a:xfrm>
            <a:off x="0" y="32533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3">
            <a:extLst>
              <a:ext uri="{FF2B5EF4-FFF2-40B4-BE49-F238E27FC236}">
                <a16:creationId xmlns:a16="http://schemas.microsoft.com/office/drawing/2014/main" id="{7A0207CD-6594-40CC-9295-BB1698C17736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9DDD2255-5A71-4F11-B5F3-112948452283}"/>
              </a:ext>
            </a:extLst>
          </p:cNvPr>
          <p:cNvSpPr txBox="1"/>
          <p:nvPr/>
        </p:nvSpPr>
        <p:spPr>
          <a:xfrm>
            <a:off x="0" y="34136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1697177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43584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solidFill>
                  <a:srgbClr val="C00000"/>
                </a:solidFill>
              </a:rPr>
              <a:t>Counter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4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 flipV="1">
            <a:off x="1814886" y="4486319"/>
            <a:ext cx="1365373" cy="2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258" y="1625769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总部端</a:t>
            </a:r>
          </a:p>
        </p:txBody>
      </p: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3828281" y="2032910"/>
            <a:ext cx="1" cy="20706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814886" y="1827532"/>
            <a:ext cx="1365372" cy="18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3529724" y="197775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3529724" y="4103573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322687" y="4595948"/>
            <a:ext cx="597113" cy="234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90472" y="3683921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455672" y="3683921"/>
            <a:ext cx="722728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message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403286" y="3683921"/>
            <a:ext cx="783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216589" y="4165585"/>
            <a:ext cx="1200893" cy="23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store-framework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>
            <a:off x="4126837" y="4220736"/>
            <a:ext cx="1494407" cy="375212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6817036" y="3918247"/>
            <a:ext cx="0" cy="2473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6229363" y="3577912"/>
            <a:ext cx="247338" cy="9280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5400000">
            <a:off x="7182271" y="3553013"/>
            <a:ext cx="247338" cy="9778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235856" y="364448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。。。</a:t>
            </a:r>
            <a:endParaRPr lang="en-US" sz="900" b="1" dirty="0" smtClean="0"/>
          </a:p>
        </p:txBody>
      </p:sp>
      <p:cxnSp>
        <p:nvCxnSpPr>
          <p:cNvPr id="78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9" idx="3"/>
            <a:endCxn id="63" idx="2"/>
          </p:cNvCxnSpPr>
          <p:nvPr/>
        </p:nvCxnSpPr>
        <p:spPr>
          <a:xfrm flipV="1">
            <a:off x="5919800" y="4399911"/>
            <a:ext cx="897236" cy="313200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322687" y="1234749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368418" y="1234749"/>
            <a:ext cx="597113" cy="234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83" idx="2"/>
            <a:endCxn id="57" idx="3"/>
          </p:cNvCxnSpPr>
          <p:nvPr/>
        </p:nvCxnSpPr>
        <p:spPr>
          <a:xfrm rot="5400000">
            <a:off x="4561118" y="1034795"/>
            <a:ext cx="625847" cy="1494407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基本修改方案：通用的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客户端请求头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61720"/>
          </a:xfrm>
        </p:spPr>
        <p:txBody>
          <a:bodyPr/>
          <a:lstStyle/>
          <a:p>
            <a:r>
              <a:rPr lang="zh-CN" altLang="en-US" sz="1100" dirty="0" smtClean="0"/>
              <a:t>在</a:t>
            </a:r>
            <a:r>
              <a:rPr lang="en-US" altLang="zh-CN" sz="1100" dirty="0" smtClean="0"/>
              <a:t>stub</a:t>
            </a:r>
            <a:r>
              <a:rPr lang="zh-CN" altLang="en-US" sz="1100" dirty="0" smtClean="0"/>
              <a:t>上绑定拦截器。工具类：</a:t>
            </a:r>
            <a:r>
              <a:rPr lang="en-US" altLang="zh-CN" sz="1100" dirty="0" err="1" smtClean="0"/>
              <a:t>io.grpc.stub.MetadataUtils</a:t>
            </a:r>
            <a:r>
              <a:rPr lang="zh-CN" altLang="en-US" sz="1100" dirty="0" smtClean="0"/>
              <a:t>。参照 </a:t>
            </a:r>
            <a:r>
              <a:rPr lang="en-US" altLang="zh-CN" sz="1100" dirty="0">
                <a:hlinkClick r:id="rId2"/>
              </a:rPr>
              <a:t>https://</a:t>
            </a:r>
            <a:r>
              <a:rPr lang="en-US" altLang="zh-CN" sz="1100" dirty="0" smtClean="0">
                <a:hlinkClick r:id="rId2"/>
              </a:rPr>
              <a:t>www.jianshu.com/p/95ed16a55a24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例外：</a:t>
            </a:r>
            <a:r>
              <a:rPr lang="en-US" altLang="zh-CN" sz="1100" dirty="0" smtClean="0">
                <a:solidFill>
                  <a:srgbClr val="FF0000"/>
                </a:solidFill>
              </a:rPr>
              <a:t>Order</a:t>
            </a:r>
            <a:r>
              <a:rPr lang="zh-CN" altLang="en-US" sz="1100" dirty="0" smtClean="0">
                <a:solidFill>
                  <a:srgbClr val="FF0000"/>
                </a:solidFill>
              </a:rPr>
              <a:t>、</a:t>
            </a:r>
            <a:r>
              <a:rPr lang="en-US" altLang="zh-CN" sz="11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1100" dirty="0" smtClean="0">
                <a:solidFill>
                  <a:srgbClr val="FF0000"/>
                </a:solidFill>
              </a:rPr>
              <a:t>长连在</a:t>
            </a:r>
            <a:r>
              <a:rPr lang="en-US" altLang="zh-CN" sz="1100" dirty="0" smtClean="0">
                <a:solidFill>
                  <a:srgbClr val="FF0000"/>
                </a:solidFill>
              </a:rPr>
              <a:t>envoy</a:t>
            </a:r>
            <a:r>
              <a:rPr lang="zh-CN" altLang="en-US" sz="1100" dirty="0" smtClean="0">
                <a:solidFill>
                  <a:srgbClr val="FF0000"/>
                </a:solidFill>
              </a:rPr>
              <a:t>里不要做转发，不需要设置该请求头。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56" y="1728000"/>
            <a:ext cx="5763228" cy="1665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10" y="3542400"/>
            <a:ext cx="5644832" cy="14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基本修改方案</a:t>
            </a:r>
            <a:r>
              <a:rPr lang="zh-CN" altLang="en-US" dirty="0" smtClean="0"/>
              <a:t>：</a:t>
            </a:r>
            <a:r>
              <a:rPr lang="en-US" dirty="0" smtClean="0"/>
              <a:t>Envoy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3321440" cy="1246495"/>
          </a:xfrm>
        </p:spPr>
        <p:txBody>
          <a:bodyPr/>
          <a:lstStyle/>
          <a:p>
            <a:r>
              <a:rPr lang="en-US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中需要 按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900" dirty="0" smtClean="0">
                <a:solidFill>
                  <a:srgbClr val="FF0000"/>
                </a:solidFill>
              </a:rPr>
              <a:t>端口，每个端口 分别配置两类</a:t>
            </a:r>
            <a:r>
              <a:rPr lang="en-US" altLang="zh-CN" sz="900" dirty="0" smtClean="0">
                <a:solidFill>
                  <a:srgbClr val="FF0000"/>
                </a:solidFill>
              </a:rPr>
              <a:t>match</a:t>
            </a:r>
            <a:r>
              <a:rPr lang="zh-CN" altLang="en-US" sz="900" dirty="0" smtClean="0">
                <a:solidFill>
                  <a:srgbClr val="FF0000"/>
                </a:solidFill>
              </a:rPr>
              <a:t>规则：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一类是配置站点标识 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idcTag</a:t>
            </a:r>
            <a:r>
              <a:rPr lang="zh-CN" altLang="en-US" sz="900" dirty="0" smtClean="0">
                <a:solidFill>
                  <a:srgbClr val="FF0000"/>
                </a:solidFill>
              </a:rPr>
              <a:t>请求头路由条件，条件为非本站的路由到对应站点。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一类是本站放行的规则，这个不设置请求头条件。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00" y="-76050"/>
            <a:ext cx="4305600" cy="53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0" y="1097920"/>
            <a:ext cx="8846699" cy="3370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餐厅站点路由规则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16640" y="1828800"/>
            <a:ext cx="5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按规则顺序升序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0560" y="2968720"/>
            <a:ext cx="12034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停用状态的可以重新启用。只有启用状态的会参与规则计算和下发。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删除是真删除。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7760" y="1097920"/>
            <a:ext cx="120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默认查“启用”的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页面原型 </a:t>
            </a:r>
            <a:r>
              <a:rPr lang="en-US" altLang="zh-CN" dirty="0"/>
              <a:t>– </a:t>
            </a:r>
            <a:r>
              <a:rPr lang="zh-CN" altLang="en-US" dirty="0"/>
              <a:t>餐厅站点路由</a:t>
            </a:r>
            <a:r>
              <a:rPr lang="zh-CN" altLang="en-US" dirty="0" smtClean="0"/>
              <a:t>规则 编辑页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62" y="925216"/>
            <a:ext cx="5822887" cy="2957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8" y="1360800"/>
            <a:ext cx="878115" cy="59684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512000" y="1802844"/>
            <a:ext cx="1159200" cy="3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26549" y="3882873"/>
            <a:ext cx="588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“规则类型”</a:t>
            </a:r>
            <a:r>
              <a:rPr lang="zh-CN" altLang="en-US" sz="900" dirty="0"/>
              <a:t>选择为“品牌”时，展示“选择品牌”、“餐厅范围”等信息</a:t>
            </a:r>
            <a:r>
              <a:rPr lang="zh-CN" altLang="en-US" sz="900" dirty="0" smtClean="0"/>
              <a:t>。</a:t>
            </a:r>
            <a:endParaRPr lang="zh-CN" altLang="en-US" sz="900" dirty="0"/>
          </a:p>
          <a:p>
            <a:r>
              <a:rPr lang="zh-CN" altLang="en-US" sz="900" dirty="0"/>
              <a:t>“餐厅范围”选择“指定餐厅”时，展示“餐厅范围”选择按钮以及“餐厅列表”结果按钮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zh-CN" altLang="en-US" sz="900" dirty="0"/>
              <a:t>“规则类型”选择为</a:t>
            </a:r>
            <a:r>
              <a:rPr lang="zh-CN" altLang="en-US" sz="900" dirty="0" smtClean="0"/>
              <a:t>“默认路由规则”</a:t>
            </a:r>
            <a:r>
              <a:rPr lang="zh-CN" altLang="en-US" sz="900" dirty="0"/>
              <a:t>时</a:t>
            </a:r>
            <a:r>
              <a:rPr lang="zh-CN" altLang="en-US" sz="900" dirty="0" smtClean="0"/>
              <a:t>，不展示</a:t>
            </a:r>
            <a:r>
              <a:rPr lang="zh-CN" altLang="en-US" sz="900" dirty="0"/>
              <a:t>“选择品牌”、“餐厅范围”等信息</a:t>
            </a:r>
            <a:r>
              <a:rPr lang="zh-CN" altLang="en-US" sz="900" dirty="0" smtClean="0"/>
              <a:t>。（或者置灰）。</a:t>
            </a:r>
            <a:endParaRPr lang="en-US" altLang="zh-CN" sz="900" dirty="0" smtClean="0"/>
          </a:p>
          <a:p>
            <a:r>
              <a:rPr lang="zh-CN" altLang="en-US" sz="900" dirty="0"/>
              <a:t>仅可存在一条“默认路由规则”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zh-CN" altLang="en-US" sz="900" dirty="0" smtClean="0"/>
              <a:t>“默认路由规则”的“规则顺序”固定为</a:t>
            </a:r>
            <a:r>
              <a:rPr lang="en-US" altLang="zh-CN" sz="900" dirty="0" smtClean="0"/>
              <a:t>0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431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其他结论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31114"/>
          </a:xfrm>
        </p:spPr>
        <p:txBody>
          <a:bodyPr/>
          <a:lstStyle/>
          <a:p>
            <a:r>
              <a:rPr lang="zh-CN" altLang="en-US" sz="1100" dirty="0" smtClean="0"/>
              <a:t>牟大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路由配置验证结论：</a:t>
            </a:r>
            <a:endParaRPr lang="en-US" altLang="zh-CN" sz="1100" dirty="0" smtClean="0"/>
          </a:p>
          <a:p>
            <a:r>
              <a:rPr lang="zh-CN" altLang="en-US" sz="1100" dirty="0"/>
              <a:t>（一）</a:t>
            </a:r>
            <a:r>
              <a:rPr lang="en-US" sz="1100" dirty="0"/>
              <a:t>envoy </a:t>
            </a:r>
            <a:r>
              <a:rPr lang="zh-CN" altLang="en-US" sz="1100" dirty="0"/>
              <a:t>配置两个固定的请求头</a:t>
            </a:r>
            <a:r>
              <a:rPr lang="en-US" sz="1100" dirty="0"/>
              <a:t>request1</a:t>
            </a:r>
            <a:r>
              <a:rPr lang="zh-CN" altLang="en-US" sz="1100" dirty="0"/>
              <a:t>和</a:t>
            </a:r>
            <a:r>
              <a:rPr lang="en-US" sz="1100" dirty="0"/>
              <a:t>request2 </a:t>
            </a:r>
            <a:r>
              <a:rPr lang="zh-CN" altLang="en-US" sz="1100" dirty="0" smtClean="0"/>
              <a:t>路由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/>
              <a:t>：后端开启两个服务（</a:t>
            </a:r>
            <a:r>
              <a:rPr lang="en-US" sz="900" dirty="0"/>
              <a:t>server1，server2</a:t>
            </a:r>
            <a:r>
              <a:rPr lang="en-US" sz="900" dirty="0" smtClean="0"/>
              <a:t>）</a:t>
            </a:r>
          </a:p>
          <a:p>
            <a:pPr lvl="1"/>
            <a:r>
              <a:rPr lang="en-US" sz="900" dirty="0" smtClean="0"/>
              <a:t>2：envoy </a:t>
            </a:r>
            <a:r>
              <a:rPr lang="zh-CN" altLang="en-US" sz="900" dirty="0"/>
              <a:t>配置两个请求头</a:t>
            </a:r>
            <a:r>
              <a:rPr lang="en-US" sz="900" dirty="0"/>
              <a:t>request1</a:t>
            </a:r>
            <a:r>
              <a:rPr lang="zh-CN" altLang="en-US" sz="900" dirty="0"/>
              <a:t>和</a:t>
            </a:r>
            <a:r>
              <a:rPr lang="en-US" sz="900" dirty="0"/>
              <a:t>request2，request1</a:t>
            </a:r>
            <a:r>
              <a:rPr lang="zh-CN" altLang="en-US" sz="900" dirty="0"/>
              <a:t>指向</a:t>
            </a:r>
            <a:r>
              <a:rPr lang="en-US" sz="900" dirty="0"/>
              <a:t>server1，request2</a:t>
            </a:r>
            <a:r>
              <a:rPr lang="zh-CN" altLang="en-US" sz="900" dirty="0"/>
              <a:t>指向</a:t>
            </a:r>
            <a:r>
              <a:rPr lang="en-US" sz="900" dirty="0" smtClean="0"/>
              <a:t>server2</a:t>
            </a:r>
          </a:p>
          <a:p>
            <a:pPr lvl="1"/>
            <a:r>
              <a:rPr lang="en-US" sz="900" dirty="0" smtClean="0"/>
              <a:t>3</a:t>
            </a:r>
            <a:r>
              <a:rPr lang="en-US" sz="900" dirty="0"/>
              <a:t>：</a:t>
            </a:r>
            <a:r>
              <a:rPr lang="zh-CN" altLang="en-US" sz="900" dirty="0"/>
              <a:t>客户端分别配置</a:t>
            </a:r>
            <a:r>
              <a:rPr lang="en-US" sz="900" dirty="0"/>
              <a:t>request1</a:t>
            </a:r>
            <a:r>
              <a:rPr lang="zh-CN" altLang="en-US" sz="900" dirty="0"/>
              <a:t>和</a:t>
            </a:r>
            <a:r>
              <a:rPr lang="en-US" sz="900" dirty="0"/>
              <a:t>request2</a:t>
            </a:r>
            <a:r>
              <a:rPr lang="zh-CN" altLang="en-US" sz="900" dirty="0"/>
              <a:t>请求头，分别路由到</a:t>
            </a:r>
            <a:r>
              <a:rPr lang="en-US" sz="900" dirty="0" smtClean="0"/>
              <a:t>server1，server2</a:t>
            </a:r>
          </a:p>
          <a:p>
            <a:pPr lvl="1"/>
            <a:r>
              <a:rPr lang="en-US" sz="900" dirty="0" smtClean="0"/>
              <a:t>4</a:t>
            </a:r>
            <a:r>
              <a:rPr lang="en-US" sz="900" dirty="0"/>
              <a:t>：</a:t>
            </a:r>
            <a:r>
              <a:rPr lang="zh-CN" altLang="en-US" sz="900" dirty="0"/>
              <a:t>如果客户端配置一个</a:t>
            </a:r>
            <a:r>
              <a:rPr lang="en-US" sz="900" dirty="0"/>
              <a:t>envoy</a:t>
            </a:r>
            <a:r>
              <a:rPr lang="zh-CN" altLang="en-US" sz="900" dirty="0"/>
              <a:t>不存在的请求头，客户端报错无法路由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zh-CN" altLang="en-US" sz="1100" dirty="0" smtClean="0"/>
              <a:t>（</a:t>
            </a:r>
            <a:r>
              <a:rPr lang="zh-CN" altLang="en-US" sz="1100" dirty="0"/>
              <a:t>二）</a:t>
            </a:r>
            <a:r>
              <a:rPr lang="en-US" sz="1100" dirty="0"/>
              <a:t>envoy </a:t>
            </a:r>
            <a:r>
              <a:rPr lang="zh-CN" altLang="en-US" sz="1100" dirty="0"/>
              <a:t>配置两个带固定的请求头</a:t>
            </a:r>
            <a:r>
              <a:rPr lang="en-US" sz="1100" dirty="0"/>
              <a:t>request1</a:t>
            </a:r>
            <a:r>
              <a:rPr lang="zh-CN" altLang="en-US" sz="1100" dirty="0"/>
              <a:t>和</a:t>
            </a:r>
            <a:r>
              <a:rPr lang="en-US" sz="1100" dirty="0"/>
              <a:t>request2 </a:t>
            </a:r>
            <a:r>
              <a:rPr lang="zh-CN" altLang="en-US" sz="1100" dirty="0"/>
              <a:t>路由，再配置一个没有请求头的</a:t>
            </a:r>
            <a:r>
              <a:rPr lang="zh-CN" altLang="en-US" sz="1100" dirty="0" smtClean="0"/>
              <a:t>路由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/>
              <a:t>：后端开启两个服务（</a:t>
            </a:r>
            <a:r>
              <a:rPr lang="en-US" sz="900" dirty="0"/>
              <a:t>server1，server2</a:t>
            </a:r>
            <a:r>
              <a:rPr lang="en-US" sz="900" dirty="0" smtClean="0"/>
              <a:t>）</a:t>
            </a:r>
          </a:p>
          <a:p>
            <a:pPr lvl="1"/>
            <a:r>
              <a:rPr lang="en-US" sz="900" dirty="0" smtClean="0"/>
              <a:t>2：envoy </a:t>
            </a:r>
            <a:r>
              <a:rPr lang="zh-CN" altLang="en-US" sz="900" dirty="0"/>
              <a:t>配置两个请求头</a:t>
            </a:r>
            <a:r>
              <a:rPr lang="en-US" sz="900" dirty="0"/>
              <a:t>request1</a:t>
            </a:r>
            <a:r>
              <a:rPr lang="zh-CN" altLang="en-US" sz="900" dirty="0"/>
              <a:t>和</a:t>
            </a:r>
            <a:r>
              <a:rPr lang="en-US" sz="900" dirty="0"/>
              <a:t>request2，request1</a:t>
            </a:r>
            <a:r>
              <a:rPr lang="zh-CN" altLang="en-US" sz="900" dirty="0"/>
              <a:t>指向</a:t>
            </a:r>
            <a:r>
              <a:rPr lang="en-US" sz="900" dirty="0"/>
              <a:t>server1，request2</a:t>
            </a:r>
            <a:r>
              <a:rPr lang="zh-CN" altLang="en-US" sz="900" dirty="0"/>
              <a:t>指向</a:t>
            </a:r>
            <a:r>
              <a:rPr lang="en-US" sz="900" dirty="0"/>
              <a:t>server2，</a:t>
            </a:r>
            <a:r>
              <a:rPr lang="zh-CN" altLang="en-US" sz="900" dirty="0"/>
              <a:t>没有请求头的路由指向</a:t>
            </a:r>
            <a:r>
              <a:rPr lang="en-US" sz="900" dirty="0" smtClean="0"/>
              <a:t>server1</a:t>
            </a:r>
          </a:p>
          <a:p>
            <a:pPr lvl="1"/>
            <a:r>
              <a:rPr lang="en-US" sz="900" dirty="0" smtClean="0"/>
              <a:t>3</a:t>
            </a:r>
            <a:r>
              <a:rPr lang="en-US" sz="900" dirty="0"/>
              <a:t>：</a:t>
            </a:r>
            <a:r>
              <a:rPr lang="zh-CN" altLang="en-US" sz="900" dirty="0"/>
              <a:t>客户端分别配置</a:t>
            </a:r>
            <a:r>
              <a:rPr lang="en-US" sz="900" dirty="0"/>
              <a:t>request1</a:t>
            </a:r>
            <a:r>
              <a:rPr lang="zh-CN" altLang="en-US" sz="900" dirty="0"/>
              <a:t>和</a:t>
            </a:r>
            <a:r>
              <a:rPr lang="en-US" sz="900" dirty="0"/>
              <a:t>request2，</a:t>
            </a:r>
            <a:r>
              <a:rPr lang="zh-CN" altLang="en-US" sz="900" dirty="0"/>
              <a:t>分别路由到</a:t>
            </a:r>
            <a:r>
              <a:rPr lang="en-US" sz="900" dirty="0" smtClean="0"/>
              <a:t>server1，server2</a:t>
            </a:r>
          </a:p>
          <a:p>
            <a:pPr lvl="1"/>
            <a:r>
              <a:rPr lang="en-US" sz="900" dirty="0" smtClean="0"/>
              <a:t>4</a:t>
            </a:r>
            <a:r>
              <a:rPr lang="en-US" sz="900" dirty="0"/>
              <a:t>：</a:t>
            </a:r>
            <a:r>
              <a:rPr lang="zh-CN" altLang="en-US" sz="900" dirty="0"/>
              <a:t>如果客户端配置一个</a:t>
            </a:r>
            <a:r>
              <a:rPr lang="en-US" sz="900" dirty="0"/>
              <a:t>envoy</a:t>
            </a:r>
            <a:r>
              <a:rPr lang="zh-CN" altLang="en-US" sz="900" dirty="0"/>
              <a:t>不存在的请求头，会路由到</a:t>
            </a:r>
            <a:r>
              <a:rPr lang="en-US" sz="900" dirty="0"/>
              <a:t>server1</a:t>
            </a:r>
            <a:r>
              <a:rPr lang="zh-CN" altLang="en-US" sz="900" dirty="0"/>
              <a:t>服务。</a:t>
            </a:r>
            <a:endParaRPr lang="en-US" sz="9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80040"/>
              </p:ext>
            </p:extLst>
          </p:nvPr>
        </p:nvGraphicFramePr>
        <p:xfrm>
          <a:off x="5230800" y="409868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0800" y="409868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9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862048"/>
          </a:xfrm>
        </p:spPr>
        <p:txBody>
          <a:bodyPr/>
          <a:lstStyle/>
          <a:p>
            <a:r>
              <a:rPr lang="zh-CN" altLang="en-US" sz="1100" dirty="0" smtClean="0"/>
              <a:t>将餐厅流量转向某一站。</a:t>
            </a:r>
            <a:r>
              <a:rPr lang="en-US" altLang="zh-CN" sz="1100" dirty="0" smtClean="0"/>
              <a:t>MPOS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COUNTER</a:t>
            </a:r>
            <a:r>
              <a:rPr lang="zh-CN" altLang="en-US" sz="1100" dirty="0" smtClean="0"/>
              <a:t>、餐厅服务、以及外部系统。</a:t>
            </a:r>
            <a:endParaRPr lang="en-US" altLang="zh-CN" sz="1100" dirty="0" smtClean="0"/>
          </a:p>
          <a:p>
            <a:r>
              <a:rPr lang="zh-CN" altLang="en-US" sz="1100" dirty="0"/>
              <a:t>总部端站点：金山、腾讯、灰度。</a:t>
            </a:r>
            <a:endParaRPr lang="en-US" sz="1100" dirty="0"/>
          </a:p>
          <a:p>
            <a:r>
              <a:rPr lang="zh-CN" altLang="en-US" sz="1100" dirty="0"/>
              <a:t>根据流量切转，可以按餐厅、品牌、市场等。</a:t>
            </a:r>
            <a:endParaRPr lang="en-US" altLang="zh-CN" sz="1100" dirty="0"/>
          </a:p>
          <a:p>
            <a:r>
              <a:rPr lang="zh-CN" altLang="en-US" sz="1100" dirty="0" smtClean="0"/>
              <a:t>希望切换可以在中心端完成，不希望通过餐厅端</a:t>
            </a:r>
            <a:r>
              <a:rPr lang="en-US" altLang="zh-CN" sz="1100" dirty="0" err="1" smtClean="0"/>
              <a:t>nginx</a:t>
            </a:r>
            <a:r>
              <a:rPr lang="zh-CN" altLang="en-US" sz="1100" dirty="0" smtClean="0"/>
              <a:t>重启来做这件事。</a:t>
            </a:r>
            <a:endParaRPr lang="en-US" altLang="zh-CN" sz="1100" dirty="0" smtClean="0"/>
          </a:p>
          <a:p>
            <a:r>
              <a:rPr lang="zh-CN" altLang="en-US" sz="1100" dirty="0" smtClean="0"/>
              <a:t>外部系统访问是否也可以通过此方式切换流量。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1873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04228"/>
          </a:xfrm>
        </p:spPr>
        <p:txBody>
          <a:bodyPr/>
          <a:lstStyle/>
          <a:p>
            <a:r>
              <a:rPr lang="zh-CN" altLang="en-US" sz="1100" dirty="0" smtClean="0"/>
              <a:t>现存的访问方式：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终端 和 服务端之间访问：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总部端和餐厅端之间：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外部系统和总部端之间：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900" dirty="0" smtClean="0"/>
              <a:t>（订单相关）、</a:t>
            </a:r>
            <a:r>
              <a:rPr lang="en-US" altLang="zh-CN" sz="900" dirty="0" smtClean="0">
                <a:solidFill>
                  <a:srgbClr val="FF0000"/>
                </a:solidFill>
              </a:rPr>
              <a:t>rest</a:t>
            </a:r>
            <a:r>
              <a:rPr lang="zh-CN" altLang="en-US" sz="900" dirty="0" smtClean="0"/>
              <a:t>（和</a:t>
            </a:r>
            <a:r>
              <a:rPr lang="en-US" altLang="zh-CN" sz="900" dirty="0" smtClean="0"/>
              <a:t>mc</a:t>
            </a:r>
            <a:r>
              <a:rPr lang="zh-CN" altLang="en-US" sz="900" dirty="0" smtClean="0"/>
              <a:t>键位、售罄，和</a:t>
            </a:r>
            <a:r>
              <a:rPr lang="en-US" altLang="zh-CN" sz="900" dirty="0" smtClean="0"/>
              <a:t>control</a:t>
            </a:r>
            <a:r>
              <a:rPr lang="zh-CN" altLang="en-US" sz="900" dirty="0" smtClean="0"/>
              <a:t>操作员相关接口）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服务</a:t>
            </a:r>
            <a:r>
              <a:rPr lang="zh-CN" altLang="en-US" sz="900" dirty="0" smtClean="0"/>
              <a:t>端内部应用之间：</a:t>
            </a:r>
            <a:r>
              <a:rPr lang="en-US" altLang="zh-CN" sz="900" dirty="0" smtClean="0">
                <a:solidFill>
                  <a:srgbClr val="FF0000"/>
                </a:solidFill>
              </a:rPr>
              <a:t>feign</a:t>
            </a:r>
            <a:r>
              <a:rPr lang="zh-CN" altLang="en-US" sz="900" dirty="0" smtClean="0"/>
              <a:t>（</a:t>
            </a:r>
            <a:r>
              <a:rPr lang="en-US" altLang="zh-CN" sz="900" dirty="0" smtClean="0"/>
              <a:t>spring cloud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VUE</a:t>
            </a:r>
            <a:r>
              <a:rPr lang="zh-CN" altLang="en-US" sz="900" dirty="0" smtClean="0"/>
              <a:t>页面和后端服务之间：</a:t>
            </a:r>
            <a:r>
              <a:rPr lang="en-US" altLang="zh-CN" sz="900" dirty="0" smtClean="0">
                <a:solidFill>
                  <a:srgbClr val="FF0000"/>
                </a:solidFill>
              </a:rPr>
              <a:t>rest</a:t>
            </a:r>
          </a:p>
          <a:p>
            <a:r>
              <a:rPr lang="zh-CN" altLang="en-US" sz="1100" dirty="0" smtClean="0"/>
              <a:t>访问的网络情况：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移动模式终端 </a:t>
            </a:r>
            <a:r>
              <a:rPr lang="zh-CN" altLang="en-US" sz="900" dirty="0"/>
              <a:t>和 总部</a:t>
            </a:r>
            <a:r>
              <a:rPr lang="zh-CN" altLang="en-US" sz="900" dirty="0" smtClean="0"/>
              <a:t>端</a:t>
            </a:r>
            <a:r>
              <a:rPr lang="zh-CN" altLang="en-US" sz="900" dirty="0"/>
              <a:t>之间访问</a:t>
            </a:r>
            <a:r>
              <a:rPr lang="zh-CN" altLang="en-US" sz="900" dirty="0" smtClean="0"/>
              <a:t>：外部域名（主、备）。（</a:t>
            </a:r>
            <a:r>
              <a:rPr lang="en-US" altLang="zh-CN" sz="900" dirty="0" err="1"/>
              <a:t>grpc</a:t>
            </a:r>
            <a:r>
              <a:rPr lang="zh-CN" altLang="en-US" sz="900" dirty="0"/>
              <a:t>走</a:t>
            </a:r>
            <a:r>
              <a:rPr lang="zh-CN" altLang="en-US" sz="900" dirty="0" smtClean="0"/>
              <a:t>域名带</a:t>
            </a:r>
            <a:r>
              <a:rPr lang="zh-CN" altLang="en-US" sz="900" dirty="0"/>
              <a:t>证书</a:t>
            </a:r>
            <a:r>
              <a:rPr lang="zh-CN" altLang="en-US" sz="900" dirty="0" smtClean="0"/>
              <a:t>）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餐厅模式终端 和 总部端之间访问：餐厅内网到餐厅服务器代理转发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餐厅模式终端 和 餐厅端之间访问：餐厅内网到餐厅服务器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餐厅端和</a:t>
            </a:r>
            <a:r>
              <a:rPr lang="zh-CN" altLang="en-US" sz="900" dirty="0"/>
              <a:t>总部端</a:t>
            </a:r>
            <a:r>
              <a:rPr lang="zh-CN" altLang="en-US" sz="900" dirty="0" smtClean="0"/>
              <a:t>之间：内外网双路、多站，餐厅代理转发。外网一般为域名，内网一般为</a:t>
            </a:r>
            <a:r>
              <a:rPr lang="zh-CN" altLang="en-US" sz="900" dirty="0"/>
              <a:t>多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地址。（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走域名带证书）</a:t>
            </a:r>
            <a:r>
              <a:rPr lang="zh-CN" altLang="en-US" sz="900" dirty="0">
                <a:solidFill>
                  <a:srgbClr val="FF0000"/>
                </a:solidFill>
              </a:rPr>
              <a:t> ★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/>
              <a:t>外部系统和总部端之间</a:t>
            </a:r>
            <a:r>
              <a:rPr lang="zh-CN" altLang="en-US" sz="900" dirty="0" smtClean="0"/>
              <a:t>：外网域名 或 内网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地址（</a:t>
            </a:r>
            <a:r>
              <a:rPr lang="en-US" altLang="zh-CN" sz="900" dirty="0" err="1"/>
              <a:t>grpc</a:t>
            </a:r>
            <a:r>
              <a:rPr lang="zh-CN" altLang="en-US" sz="900" dirty="0"/>
              <a:t>走</a:t>
            </a:r>
            <a:r>
              <a:rPr lang="zh-CN" altLang="en-US" sz="900" dirty="0" smtClean="0"/>
              <a:t>域名带</a:t>
            </a:r>
            <a:r>
              <a:rPr lang="zh-CN" altLang="en-US" sz="900" dirty="0"/>
              <a:t>证书</a:t>
            </a:r>
            <a:r>
              <a:rPr lang="zh-CN" altLang="en-US" sz="900" dirty="0" smtClean="0"/>
              <a:t>）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/>
          </a:p>
          <a:p>
            <a:pPr lvl="1"/>
            <a:r>
              <a:rPr lang="zh-CN" altLang="en-US" sz="900" dirty="0"/>
              <a:t>服务端内部应用之间：</a:t>
            </a:r>
            <a:r>
              <a:rPr lang="en-US" altLang="zh-CN" sz="900" dirty="0">
                <a:solidFill>
                  <a:srgbClr val="FF0000"/>
                </a:solidFill>
              </a:rPr>
              <a:t>feign</a:t>
            </a:r>
            <a:r>
              <a:rPr lang="zh-CN" altLang="en-US" sz="900" dirty="0"/>
              <a:t>（</a:t>
            </a:r>
            <a:r>
              <a:rPr lang="en-US" altLang="zh-CN" sz="900" dirty="0"/>
              <a:t>spring cloud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/>
              <a:t>VUE</a:t>
            </a:r>
            <a:r>
              <a:rPr lang="zh-CN" altLang="en-US" sz="900" dirty="0"/>
              <a:t>页面和后端服务之间</a:t>
            </a:r>
            <a:r>
              <a:rPr lang="zh-CN" altLang="en-US" sz="900" dirty="0" smtClean="0"/>
              <a:t>：</a:t>
            </a:r>
            <a:r>
              <a:rPr lang="zh-CN" altLang="en-US" sz="900" dirty="0"/>
              <a:t>内</a:t>
            </a:r>
            <a:r>
              <a:rPr lang="zh-CN" altLang="en-US" sz="900" dirty="0" smtClean="0"/>
              <a:t>网域名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31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 （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已不准确）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950745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0" y="4249462"/>
            <a:ext cx="1966763" cy="64411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 </a:t>
            </a:r>
            <a:r>
              <a:rPr lang="en-US" altLang="zh-CN" sz="900" dirty="0" smtClean="0">
                <a:solidFill>
                  <a:srgbClr val="C00000"/>
                </a:solidFill>
              </a:rPr>
              <a:t>HZH086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863712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598158" y="2038978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1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598158" y="1396784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697772" y="155318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8" idx="1"/>
            <a:endCxn id="48" idx="3"/>
          </p:cNvCxnSpPr>
          <p:nvPr/>
        </p:nvCxnSpPr>
        <p:spPr>
          <a:xfrm flipH="1">
            <a:off x="4346932" y="1396784"/>
            <a:ext cx="465050" cy="2772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>
          <a:xfrm flipH="1" flipV="1">
            <a:off x="4346932" y="1674046"/>
            <a:ext cx="465050" cy="3649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1556208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4523131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Counter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76106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172.25.55.53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76105" y="1721032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172.25.55.54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35678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9307" y="172976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07922" y="1319502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cposmpos.hwwt8.com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7916845" y="2270019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内网域名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5899" y="2501624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cposrsc.hwwt2.com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6444762" y="2706346"/>
            <a:ext cx="2067173" cy="1663170"/>
          </a:xfrm>
          <a:prstGeom prst="curvedConnector2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rot="16200000" flipH="1">
            <a:off x="2493425" y="2384943"/>
            <a:ext cx="2784010" cy="1589140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9" idx="3"/>
            <a:endCxn id="53" idx="1"/>
          </p:cNvCxnSpPr>
          <p:nvPr/>
        </p:nvCxnSpPr>
        <p:spPr>
          <a:xfrm>
            <a:off x="1108031" y="4637268"/>
            <a:ext cx="3791072" cy="2213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1108031" y="1670345"/>
            <a:ext cx="158974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071358" y="1396784"/>
            <a:ext cx="845487" cy="99039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071358" y="2038978"/>
            <a:ext cx="845487" cy="34820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2478056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腾讯</a:t>
            </a:r>
            <a:r>
              <a:rPr lang="zh-CN" altLang="en-US" sz="1050" dirty="0" smtClean="0">
                <a:solidFill>
                  <a:srgbClr val="C00000"/>
                </a:solidFill>
              </a:rPr>
              <a:t>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5598158" y="3566289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3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 flipV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5598158" y="2924095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76106" y="261598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172.20.68.49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76105" y="3248343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172.20.68.50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35678" y="261598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49307" y="325707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 flipV="1">
            <a:off x="7071358" y="2387182"/>
            <a:ext cx="845487" cy="536913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 flipV="1">
            <a:off x="7071358" y="2387182"/>
            <a:ext cx="845487" cy="117910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3261" y="1447300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flipH="1" flipV="1">
            <a:off x="3483948" y="1670345"/>
            <a:ext cx="439313" cy="37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7245" y="2953585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5" idx="1"/>
            <a:endCxn id="50" idx="3"/>
          </p:cNvCxnSpPr>
          <p:nvPr/>
        </p:nvCxnSpPr>
        <p:spPr>
          <a:xfrm flipH="1">
            <a:off x="4350916" y="2924095"/>
            <a:ext cx="461066" cy="2562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6" idx="1"/>
            <a:endCxn id="50" idx="3"/>
          </p:cNvCxnSpPr>
          <p:nvPr/>
        </p:nvCxnSpPr>
        <p:spPr>
          <a:xfrm flipH="1" flipV="1">
            <a:off x="4350916" y="3180331"/>
            <a:ext cx="461066" cy="3859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99103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57189" y="435915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餐厅模式  无证书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5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53" idx="0"/>
          </p:cNvCxnSpPr>
          <p:nvPr/>
        </p:nvCxnSpPr>
        <p:spPr>
          <a:xfrm flipH="1">
            <a:off x="5205068" y="1396784"/>
            <a:ext cx="1080114" cy="31454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53" idx="0"/>
          </p:cNvCxnSpPr>
          <p:nvPr/>
        </p:nvCxnSpPr>
        <p:spPr>
          <a:xfrm flipH="1">
            <a:off x="5205068" y="2038978"/>
            <a:ext cx="1080114" cy="250325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53" idx="0"/>
          </p:cNvCxnSpPr>
          <p:nvPr/>
        </p:nvCxnSpPr>
        <p:spPr>
          <a:xfrm flipH="1">
            <a:off x="5205068" y="2924095"/>
            <a:ext cx="1080114" cy="161814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53" idx="0"/>
          </p:cNvCxnSpPr>
          <p:nvPr/>
        </p:nvCxnSpPr>
        <p:spPr>
          <a:xfrm flipH="1">
            <a:off x="5205068" y="3566289"/>
            <a:ext cx="1080114" cy="9759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548591" y="25784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外网证书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9136" y="36816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rgbClr val="000000"/>
                </a:solidFill>
              </a:rPr>
              <a:t>内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6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>
            <a:off x="5511032" y="4659398"/>
            <a:ext cx="35268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5" y="1382661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VUE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6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2"/>
            <a:endCxn id="25" idx="0"/>
          </p:cNvCxnSpPr>
          <p:nvPr/>
        </p:nvCxnSpPr>
        <p:spPr>
          <a:xfrm flipH="1">
            <a:off x="8309933" y="1610935"/>
            <a:ext cx="222861" cy="65908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1308"/>
          </a:xfrm>
        </p:spPr>
        <p:txBody>
          <a:bodyPr/>
          <a:lstStyle/>
          <a:p>
            <a:r>
              <a:rPr lang="zh-CN" altLang="en-US" sz="1100" dirty="0" smtClean="0"/>
              <a:t>当前无论是外网域名、内网域名还是内网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地址，在总部端最终都可以收口到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上。</a:t>
            </a:r>
            <a:endParaRPr lang="en-US" altLang="zh-CN" sz="1100" dirty="0" smtClean="0"/>
          </a:p>
          <a:p>
            <a:r>
              <a:rPr lang="zh-CN" altLang="en-US" sz="1100" dirty="0" smtClean="0"/>
              <a:t>终端、餐厅服务、外部系统 三客户端点，和总部端（三站点：金山、腾讯、灰度）之间的访问，走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的，通过 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请求头中增加对应的路由信息，在总部端对应的 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代理层进行路由。</a:t>
            </a:r>
            <a:endParaRPr lang="en-US" altLang="zh-CN" sz="1100" dirty="0" smtClean="0"/>
          </a:p>
          <a:p>
            <a:r>
              <a:rPr lang="zh-CN" altLang="en-US" sz="1100" dirty="0"/>
              <a:t>考虑到同餐厅尽可能访问同一站，所以建议 流量的切换的</a:t>
            </a:r>
            <a:r>
              <a:rPr lang="zh-CN" altLang="en-US" sz="1100" dirty="0">
                <a:solidFill>
                  <a:srgbClr val="FF0000"/>
                </a:solidFill>
              </a:rPr>
              <a:t>最小粒度到 餐厅</a:t>
            </a:r>
            <a:r>
              <a:rPr lang="zh-CN" altLang="en-US" sz="1100" dirty="0"/>
              <a:t>。其他粒度按需设置，包括：营运市场、</a:t>
            </a:r>
            <a:r>
              <a:rPr lang="en-US" altLang="zh-CN" sz="1100" dirty="0"/>
              <a:t>IT</a:t>
            </a:r>
            <a:r>
              <a:rPr lang="zh-CN" altLang="en-US" sz="1100" dirty="0"/>
              <a:t>市场、品牌等。</a:t>
            </a:r>
            <a:endParaRPr lang="en-US" altLang="zh-CN" sz="1100" dirty="0"/>
          </a:p>
          <a:p>
            <a:r>
              <a:rPr lang="zh-CN" altLang="en-US" sz="1100" dirty="0" smtClean="0"/>
              <a:t>例外：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餐厅</a:t>
            </a:r>
            <a:r>
              <a:rPr lang="zh-CN" altLang="en-US" sz="900" dirty="0" smtClean="0"/>
              <a:t>端固定走双站的：</a:t>
            </a:r>
            <a:r>
              <a:rPr lang="en-US" altLang="zh-CN" sz="900" dirty="0" smtClean="0"/>
              <a:t>order</a:t>
            </a:r>
            <a:r>
              <a:rPr lang="zh-CN" altLang="en-US" sz="900" dirty="0"/>
              <a:t>长连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msg</a:t>
            </a:r>
            <a:r>
              <a:rPr lang="zh-CN" altLang="en-US" sz="900" dirty="0" smtClean="0"/>
              <a:t>长连。</a:t>
            </a:r>
            <a:endParaRPr lang="en-US" altLang="zh-CN" sz="900" dirty="0" smtClean="0"/>
          </a:p>
          <a:p>
            <a:r>
              <a:rPr lang="zh-CN" altLang="en-US" sz="1100" dirty="0" smtClean="0"/>
              <a:t>问题：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从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路由请求到他站后，相当于链路加长，并且存在跨站请求的情况，可能出现高延迟。（若要解决此，需要从源头控制请求访问的地址，直接访问目标站，比如：餐厅端的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nginx</a:t>
            </a:r>
            <a:r>
              <a:rPr lang="zh-CN" altLang="en-US" sz="900" dirty="0" smtClean="0">
                <a:solidFill>
                  <a:srgbClr val="FF0000"/>
                </a:solidFill>
              </a:rPr>
              <a:t>、终端的站点列表等，，，本方案暂不考虑）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/>
              <a:t>e</a:t>
            </a:r>
            <a:r>
              <a:rPr lang="en-US" altLang="zh-CN" sz="900" dirty="0" smtClean="0"/>
              <a:t>nvoy</a:t>
            </a:r>
            <a:r>
              <a:rPr lang="zh-CN" altLang="en-US" sz="900" dirty="0" smtClean="0"/>
              <a:t>的路由条件，是否支持简单的表达式，以及对于餐厅粒度，若按枚举方式，如何进行配置（过长）？若无法配置，则需要将站点和路由条件的对应关系计算放到 请求端，在请求端根据配置计算好，在请求头中直接放入要路由的站点。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是否支持路由目标站点为多站点列表（代理本身就支持，</a:t>
            </a:r>
            <a:r>
              <a:rPr lang="zh-CN" altLang="en-US" sz="900" dirty="0" smtClean="0">
                <a:solidFill>
                  <a:srgbClr val="FF0000"/>
                </a:solidFill>
              </a:rPr>
              <a:t>但会引入 同一家餐厅的访问的站点可能不同，会导致缓存问题，所以不建议配置多站</a:t>
            </a:r>
            <a:r>
              <a:rPr lang="zh-CN" altLang="en-US" sz="900" dirty="0" smtClean="0"/>
              <a:t>）。</a:t>
            </a:r>
            <a:endParaRPr lang="en-US" altLang="zh-CN" sz="900" dirty="0" smtClean="0"/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该需求与 </a:t>
            </a:r>
            <a:r>
              <a:rPr lang="en-US" sz="900" dirty="0">
                <a:solidFill>
                  <a:srgbClr val="FF0000"/>
                </a:solidFill>
              </a:rPr>
              <a:t>MPOS</a:t>
            </a:r>
            <a:r>
              <a:rPr lang="zh-CN" altLang="en-US" sz="900" dirty="0">
                <a:solidFill>
                  <a:srgbClr val="FF0000"/>
                </a:solidFill>
              </a:rPr>
              <a:t>的备站转主站的配置，存在一定冲突。</a:t>
            </a:r>
            <a:r>
              <a:rPr lang="zh-CN" altLang="en-US" sz="900" dirty="0"/>
              <a:t>应该可以被餐厅或品牌粒度的路由替代（指</a:t>
            </a:r>
            <a:r>
              <a:rPr lang="en-US" altLang="zh-CN" sz="900" dirty="0"/>
              <a:t>envoy</a:t>
            </a:r>
            <a:r>
              <a:rPr lang="zh-CN" altLang="en-US" sz="900" dirty="0"/>
              <a:t>路由配置）</a:t>
            </a:r>
            <a:r>
              <a:rPr lang="zh-CN" altLang="en-US" sz="900" dirty="0" smtClean="0"/>
              <a:t>。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可考虑保留主备站列表的概念，即保留两条通路（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上主不通走备，保留），但是备站在中心端请求转主站应按本需求的餐厅粒度替代，即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侧</a:t>
            </a:r>
            <a:r>
              <a:rPr lang="zh-CN" altLang="en-US" sz="900" dirty="0"/>
              <a:t>的请求头设置以及中心端</a:t>
            </a:r>
            <a:r>
              <a:rPr lang="en-US" altLang="zh-CN" sz="900" dirty="0"/>
              <a:t>envoy</a:t>
            </a:r>
            <a:r>
              <a:rPr lang="zh-CN" altLang="en-US" sz="900" dirty="0"/>
              <a:t>路由配置按本需求走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0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906" y="2275605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腾讯</a:t>
            </a:r>
            <a:r>
              <a:rPr lang="zh-CN" altLang="en-US" sz="900" dirty="0" smtClean="0">
                <a:solidFill>
                  <a:srgbClr val="C00000"/>
                </a:solidFill>
              </a:rPr>
              <a:t>云</a:t>
            </a:r>
            <a:r>
              <a:rPr lang="en-US" altLang="zh-CN" sz="900" dirty="0" smtClean="0">
                <a:solidFill>
                  <a:srgbClr val="C00000"/>
                </a:solidFill>
              </a:rPr>
              <a:t> 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19137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834949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747782" y="2492407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64" y="1003917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r>
              <a:rPr lang="en-US" altLang="zh-CN" sz="900" dirty="0">
                <a:solidFill>
                  <a:srgbClr val="C00000"/>
                </a:solidFill>
              </a:rPr>
              <a:t> </a:t>
            </a:r>
            <a:r>
              <a:rPr lang="en-US" altLang="zh-CN" sz="900" dirty="0" smtClean="0">
                <a:solidFill>
                  <a:srgbClr val="C00000"/>
                </a:solidFill>
              </a:rPr>
              <a:t>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271395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87207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68508" y="1337882"/>
            <a:ext cx="7186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569952" y="1455045"/>
            <a:ext cx="1247742" cy="10373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859" y="4282748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餐厅端</a:t>
            </a:r>
          </a:p>
        </p:txBody>
      </p: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77C227E9-70BC-47DE-9CD9-78933220BA5D}"/>
              </a:ext>
            </a:extLst>
          </p:cNvPr>
          <p:cNvCxnSpPr>
            <a:cxnSpLocks/>
          </p:cNvCxnSpPr>
          <p:nvPr/>
        </p:nvCxnSpPr>
        <p:spPr>
          <a:xfrm>
            <a:off x="0" y="32533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3">
            <a:extLst>
              <a:ext uri="{FF2B5EF4-FFF2-40B4-BE49-F238E27FC236}">
                <a16:creationId xmlns:a16="http://schemas.microsoft.com/office/drawing/2014/main" id="{7A0207CD-6594-40CC-9295-BB1698C17736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16" name="TextBox 63">
            <a:extLst>
              <a:ext uri="{FF2B5EF4-FFF2-40B4-BE49-F238E27FC236}">
                <a16:creationId xmlns:a16="http://schemas.microsoft.com/office/drawing/2014/main" id="{9DDD2255-5A71-4F11-B5F3-112948452283}"/>
              </a:ext>
            </a:extLst>
          </p:cNvPr>
          <p:cNvSpPr txBox="1"/>
          <p:nvPr/>
        </p:nvSpPr>
        <p:spPr>
          <a:xfrm>
            <a:off x="0" y="34136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1697177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43584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solidFill>
                  <a:srgbClr val="C00000"/>
                </a:solidFill>
              </a:rPr>
              <a:t>Counter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1814886" y="1337882"/>
            <a:ext cx="2456509" cy="489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1814886" y="4486319"/>
            <a:ext cx="2322973" cy="2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4569952" y="1455045"/>
            <a:ext cx="215931" cy="28277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814886" y="1827532"/>
            <a:ext cx="3704251" cy="7820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flipV="1">
            <a:off x="4785883" y="2609570"/>
            <a:ext cx="733254" cy="16731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139302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411067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4868508" y="3897814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433906" y="1899699"/>
            <a:ext cx="5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m</a:t>
            </a:r>
            <a:r>
              <a:rPr lang="en-US" altLang="zh-CN" sz="900" b="1" dirty="0" smtClean="0"/>
              <a:t>atch header</a:t>
            </a:r>
            <a:endParaRPr lang="zh-CN" altLang="en-US" sz="900" b="1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00040" y="1220719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184320" y="1337882"/>
            <a:ext cx="3157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432062" y="1665373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00" y="2052324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232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服务端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113396" y="2064306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17687" y="2181469"/>
            <a:ext cx="3795709" cy="12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710509" y="2181469"/>
            <a:ext cx="604691" cy="12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287" y="3141884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站点标识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2566681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3145060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3723439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789406" y="2769478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789406" y="3346269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6789406" y="3346269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56287" y="4394443"/>
            <a:ext cx="1879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固定路由配置，无需动态路由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00" y="3141884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</a:t>
            </a:r>
            <a:endParaRPr lang="zh-CN" altLang="en-US" sz="900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680" y="3141884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站点标识</a:t>
            </a:r>
            <a:endParaRPr lang="zh-CN" altLang="en-US" sz="900" dirty="0"/>
          </a:p>
        </p:txBody>
      </p: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588719" y="3346269"/>
            <a:ext cx="442961" cy="0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2687" y="4325193"/>
            <a:ext cx="18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客户端从总部端同步本餐厅对应的站点标识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200" y="11348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WEB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flipH="1">
            <a:off x="1842244" y="1395511"/>
            <a:ext cx="2558400" cy="65681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4400644" y="1395511"/>
            <a:ext cx="2011309" cy="66879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077477" y="15148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配置下发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70322" y="4440609"/>
            <a:ext cx="24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优缺点： 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站点标识，需要下发到客户端，放入请求头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93119" y="1468800"/>
            <a:ext cx="2154081" cy="291791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56884" y="1827942"/>
            <a:ext cx="3634463" cy="2181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2181931" y="2038202"/>
            <a:ext cx="715097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餐厅范围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2331417" y="2717042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2331417" y="3295421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" idx="6"/>
            <a:endCxn id="41" idx="1"/>
          </p:cNvCxnSpPr>
          <p:nvPr/>
        </p:nvCxnSpPr>
        <p:spPr>
          <a:xfrm>
            <a:off x="2897028" y="2240999"/>
            <a:ext cx="302732" cy="677252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" idx="6"/>
            <a:endCxn id="41" idx="1"/>
          </p:cNvCxnSpPr>
          <p:nvPr/>
        </p:nvCxnSpPr>
        <p:spPr>
          <a:xfrm flipV="1">
            <a:off x="2747543" y="2918251"/>
            <a:ext cx="452217" cy="158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" idx="6"/>
            <a:endCxn id="41" idx="1"/>
          </p:cNvCxnSpPr>
          <p:nvPr/>
        </p:nvCxnSpPr>
        <p:spPr>
          <a:xfrm flipV="1">
            <a:off x="2747543" y="2918251"/>
            <a:ext cx="452217" cy="57996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561" y="2714357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站点标识</a:t>
            </a:r>
            <a:endParaRPr lang="zh-CN" altLang="en-US" sz="900" dirty="0"/>
          </a:p>
        </p:txBody>
      </p: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>
            <a:off x="3932879" y="2918251"/>
            <a:ext cx="815682" cy="49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139154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717533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3295912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5481680" y="2341951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5481680" y="2918742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5481680" y="2918742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356824" y="137176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900" b="1" dirty="0">
                <a:solidFill>
                  <a:srgbClr val="FF0000"/>
                </a:solidFill>
              </a:rPr>
              <a:t>路由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规则：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zh-CN" altLang="en-US" sz="900" dirty="0" smtClean="0">
                <a:solidFill>
                  <a:srgbClr val="000000"/>
                </a:solidFill>
              </a:rPr>
              <a:t>下发站点标识到 </a:t>
            </a:r>
            <a:r>
              <a:rPr lang="en-US" altLang="zh-CN" sz="900" dirty="0" smtClean="0">
                <a:solidFill>
                  <a:srgbClr val="000000"/>
                </a:solidFill>
              </a:rPr>
              <a:t>ALL </a:t>
            </a:r>
            <a:r>
              <a:rPr lang="zh-CN" altLang="en-US" sz="900" dirty="0" smtClean="0">
                <a:solidFill>
                  <a:srgbClr val="000000"/>
                </a:solidFill>
              </a:rPr>
              <a:t>请求端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47200" y="1289214"/>
            <a:ext cx="160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envoy endpoint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规则</a:t>
            </a:r>
            <a:r>
              <a:rPr lang="zh-CN" altLang="en-US" sz="900" b="1" dirty="0">
                <a:solidFill>
                  <a:srgbClr val="FF0000"/>
                </a:solidFill>
              </a:rPr>
              <a:t>：</a:t>
            </a:r>
            <a:endParaRPr lang="en-US" altLang="zh-CN" sz="900" b="1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暂</a:t>
            </a:r>
            <a:r>
              <a:rPr lang="zh-CN" altLang="en-US" sz="900" dirty="0" smtClean="0">
                <a:solidFill>
                  <a:srgbClr val="FF0000"/>
                </a:solidFill>
              </a:rPr>
              <a:t>不</a:t>
            </a:r>
            <a:r>
              <a:rPr lang="zh-CN" altLang="en-US" sz="900" dirty="0">
                <a:solidFill>
                  <a:srgbClr val="FF0000"/>
                </a:solidFill>
              </a:rPr>
              <a:t>考虑下发，先手工方式维护到各</a:t>
            </a:r>
            <a:r>
              <a:rPr lang="zh-CN" altLang="en-US" sz="900" dirty="0" smtClean="0">
                <a:solidFill>
                  <a:srgbClr val="FF0000"/>
                </a:solidFill>
              </a:rPr>
              <a:t>站点 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中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760" y="2713866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</a:t>
            </a:r>
            <a:endParaRPr lang="zh-CN" altLang="en-US" sz="9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14196" y="4317172"/>
            <a:ext cx="38066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存在问题：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</a:rPr>
              <a:t>、餐厅范围变化时，可人工重新计算和下发。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</a:rPr>
              <a:t>2</a:t>
            </a:r>
            <a:r>
              <a:rPr lang="zh-CN" altLang="en-US" sz="900" dirty="0" smtClean="0">
                <a:solidFill>
                  <a:srgbClr val="000000"/>
                </a:solidFill>
              </a:rPr>
              <a:t>、可考虑每日重新计算，重新下发？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873975"/>
            <a:ext cx="8879840" cy="4435060"/>
          </a:xfrm>
        </p:spPr>
        <p:txBody>
          <a:bodyPr/>
          <a:lstStyle/>
          <a:p>
            <a:r>
              <a:rPr lang="en-US" altLang="zh-CN" sz="1100" dirty="0" smtClean="0"/>
              <a:t>WEB</a:t>
            </a:r>
            <a:r>
              <a:rPr lang="zh-CN" altLang="en-US" sz="1100" dirty="0" smtClean="0"/>
              <a:t>端功能：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维护餐厅站点路由规则。支持维护多条规则，最终结果为多条按顺序依次计算，计算结果中同餐厅编号的后面覆盖前面的。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en-US" altLang="zh-CN" sz="900" dirty="0"/>
              <a:t> </a:t>
            </a:r>
            <a:r>
              <a:rPr lang="en-US" altLang="zh-CN" sz="900" dirty="0" smtClean="0"/>
              <a:t>        </a:t>
            </a:r>
            <a:r>
              <a:rPr lang="zh-CN" altLang="en-US" sz="900" dirty="0" smtClean="0"/>
              <a:t>路由规则包括字段：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en-US" altLang="zh-CN" sz="900" dirty="0"/>
              <a:t>	</a:t>
            </a:r>
            <a:r>
              <a:rPr lang="zh-CN" altLang="en-US" sz="900" dirty="0" smtClean="0"/>
              <a:t>规则类型：（默认路由规则、品牌）。仅可存在一条“默认路由规则”。当选择</a:t>
            </a:r>
            <a:r>
              <a:rPr lang="zh-CN" altLang="en-US" sz="900" dirty="0"/>
              <a:t>为“品牌”时</a:t>
            </a:r>
            <a:r>
              <a:rPr lang="zh-CN" altLang="en-US" sz="900" dirty="0" smtClean="0"/>
              <a:t>，选择品牌，并选择餐厅范围或者全品牌。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en-US" altLang="zh-CN" sz="900" dirty="0"/>
              <a:t>	</a:t>
            </a:r>
            <a:r>
              <a:rPr lang="zh-CN" altLang="en-US" sz="900" dirty="0"/>
              <a:t>选择</a:t>
            </a:r>
            <a:r>
              <a:rPr lang="zh-CN" altLang="en-US" sz="900" dirty="0" smtClean="0"/>
              <a:t>对应的站点标识（或考虑下拉框，使用码表维护下拉值 </a:t>
            </a:r>
            <a:r>
              <a:rPr lang="en-US" altLang="zh-CN" sz="900" dirty="0" err="1" smtClean="0"/>
              <a:t>ks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金山、</a:t>
            </a:r>
            <a:r>
              <a:rPr lang="en-US" altLang="zh-CN" sz="900" dirty="0" smtClean="0"/>
              <a:t>qc </a:t>
            </a:r>
            <a:r>
              <a:rPr lang="zh-CN" altLang="en-US" sz="900" dirty="0" smtClean="0"/>
              <a:t>腾讯）。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en-US" altLang="zh-CN" sz="900" dirty="0"/>
              <a:t>	</a:t>
            </a:r>
            <a:r>
              <a:rPr lang="zh-CN" altLang="en-US" sz="900" dirty="0" smtClean="0"/>
              <a:t>规则计算顺序（数值型），数值越小越先计算，后计算的结果同餐厅编号的覆盖先计算的。</a:t>
            </a:r>
            <a:endParaRPr lang="en-US" altLang="zh-CN" sz="900" dirty="0" smtClean="0"/>
          </a:p>
          <a:p>
            <a:pPr marL="280670" lvl="1" indent="0">
              <a:buNone/>
            </a:pPr>
            <a:r>
              <a:rPr lang="en-US" altLang="zh-CN" sz="900" dirty="0">
                <a:solidFill>
                  <a:srgbClr val="FF0000"/>
                </a:solidFill>
              </a:rPr>
              <a:t>	</a:t>
            </a:r>
            <a:r>
              <a:rPr lang="zh-CN" altLang="en-US" sz="900" dirty="0" smtClean="0">
                <a:solidFill>
                  <a:srgbClr val="FF0000"/>
                </a:solidFill>
              </a:rPr>
              <a:t>路由规则维护好后，可点击“重新计算下发”，重新计算当前所有规则（启用的），并下发新版本到</a:t>
            </a:r>
            <a:r>
              <a:rPr lang="en-US" altLang="zh-CN" sz="900" dirty="0" smtClean="0">
                <a:solidFill>
                  <a:srgbClr val="FF0000"/>
                </a:solidFill>
              </a:rPr>
              <a:t>ALL</a:t>
            </a:r>
            <a:r>
              <a:rPr lang="zh-CN" altLang="en-US" sz="900" dirty="0" smtClean="0">
                <a:solidFill>
                  <a:srgbClr val="FF0000"/>
                </a:solidFill>
              </a:rPr>
              <a:t>请求端，包括：终端、餐厅端、外部</a:t>
            </a:r>
            <a:r>
              <a:rPr lang="zh-CN" altLang="en-US" sz="900" dirty="0" smtClean="0">
                <a:solidFill>
                  <a:srgbClr val="FF0000"/>
                </a:solidFill>
              </a:rPr>
              <a:t>系统。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>
                <a:solidFill>
                  <a:srgbClr val="000000"/>
                </a:solidFill>
              </a:rPr>
              <a:t>还需要定时任务，每日定时按配置的餐厅站点路由规则计算餐厅对应的站点标识，下发到</a:t>
            </a:r>
            <a:r>
              <a:rPr lang="en-US" altLang="zh-CN" sz="900" dirty="0" smtClean="0">
                <a:solidFill>
                  <a:srgbClr val="000000"/>
                </a:solidFill>
              </a:rPr>
              <a:t>ALL</a:t>
            </a:r>
            <a:r>
              <a:rPr lang="zh-CN" altLang="en-US" sz="900" dirty="0" smtClean="0">
                <a:solidFill>
                  <a:srgbClr val="000000"/>
                </a:solidFill>
              </a:rPr>
              <a:t>请求端。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900" dirty="0" smtClean="0">
                <a:solidFill>
                  <a:srgbClr val="000000"/>
                </a:solidFill>
              </a:rPr>
              <a:t>WEB</a:t>
            </a:r>
            <a:r>
              <a:rPr lang="zh-CN" altLang="en-US" sz="900" dirty="0" smtClean="0">
                <a:solidFill>
                  <a:srgbClr val="000000"/>
                </a:solidFill>
              </a:rPr>
              <a:t>端该功能，维护时可以维护全部品牌数据，下发时最终计算到餐厅维度，即：餐厅编号、数据版本号、站点标识。（数据版本号为一次计算时生成的时间戳版本到毫秒，形如 </a:t>
            </a:r>
            <a:r>
              <a:rPr lang="en-US" altLang="zh-CN" sz="900" dirty="0" smtClean="0">
                <a:solidFill>
                  <a:srgbClr val="000000"/>
                </a:solidFill>
              </a:rPr>
              <a:t>20200618012512760</a:t>
            </a:r>
            <a:r>
              <a:rPr lang="zh-CN" altLang="en-US" sz="900" dirty="0" smtClean="0">
                <a:solidFill>
                  <a:srgbClr val="000000"/>
                </a:solidFill>
              </a:rPr>
              <a:t>）</a:t>
            </a:r>
          </a:p>
          <a:p>
            <a:r>
              <a:rPr lang="zh-CN" altLang="en-US" sz="1100" dirty="0" smtClean="0"/>
              <a:t>计算逻辑：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按计算时点，生成</a:t>
            </a:r>
            <a:r>
              <a:rPr lang="zh-CN" altLang="en-US" sz="900" dirty="0"/>
              <a:t>版本号，时间戳版本到毫秒，形如 </a:t>
            </a:r>
            <a:r>
              <a:rPr lang="en-US" altLang="zh-CN" sz="900" dirty="0" smtClean="0"/>
              <a:t>20200618012512760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先计算“默认路由规则”，查询全部的餐厅编号，构造</a:t>
            </a:r>
            <a:r>
              <a:rPr lang="en-US" altLang="zh-CN" sz="900" dirty="0" smtClean="0"/>
              <a:t>map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key</a:t>
            </a:r>
            <a:r>
              <a:rPr lang="zh-CN" altLang="en-US" sz="900" dirty="0" smtClean="0"/>
              <a:t>为餐厅编号、</a:t>
            </a:r>
            <a:r>
              <a:rPr lang="en-US" altLang="zh-CN" sz="900" dirty="0" smtClean="0"/>
              <a:t>value</a:t>
            </a:r>
            <a:r>
              <a:rPr lang="zh-CN" altLang="en-US" sz="900" dirty="0" smtClean="0"/>
              <a:t>为“默认路由规则”对应的“站点标识”，若默认路由规则不存在，则固定为“</a:t>
            </a:r>
            <a:r>
              <a:rPr lang="en-US" altLang="zh-CN" sz="900" dirty="0" err="1" smtClean="0"/>
              <a:t>ks</a:t>
            </a:r>
            <a:r>
              <a:rPr lang="zh-CN" altLang="en-US" sz="900" dirty="0" smtClean="0"/>
              <a:t>”。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按“规则计算顺序”升序，依次计算其他的路由规则，依据餐厅范围计算出对应的餐厅编号列表，以及对应的站点标识，</a:t>
            </a:r>
            <a:r>
              <a:rPr lang="en-US" altLang="zh-CN" sz="900" dirty="0" smtClean="0"/>
              <a:t>put</a:t>
            </a:r>
            <a:r>
              <a:rPr lang="zh-CN" altLang="en-US" sz="900" dirty="0" smtClean="0"/>
              <a:t>到</a:t>
            </a:r>
            <a:r>
              <a:rPr lang="en-US" altLang="zh-CN" sz="900" dirty="0" smtClean="0"/>
              <a:t>map</a:t>
            </a:r>
            <a:r>
              <a:rPr lang="zh-CN" altLang="en-US" sz="900" dirty="0" smtClean="0"/>
              <a:t>中。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最终得到的</a:t>
            </a:r>
            <a:r>
              <a:rPr lang="en-US" altLang="zh-CN" sz="900" dirty="0" smtClean="0"/>
              <a:t>map</a:t>
            </a:r>
            <a:r>
              <a:rPr lang="zh-CN" altLang="en-US" sz="900" dirty="0" smtClean="0"/>
              <a:t>结果中，额外</a:t>
            </a:r>
            <a:r>
              <a:rPr lang="en-US" altLang="zh-CN" sz="900" dirty="0" smtClean="0"/>
              <a:t>put</a:t>
            </a:r>
            <a:r>
              <a:rPr lang="zh-CN" altLang="en-US" sz="900" dirty="0" smtClean="0"/>
              <a:t>一条 </a:t>
            </a:r>
            <a:r>
              <a:rPr lang="en-US" altLang="zh-CN" sz="900" dirty="0" smtClean="0"/>
              <a:t>key</a:t>
            </a:r>
            <a:r>
              <a:rPr lang="zh-CN" altLang="en-US" sz="900" dirty="0" smtClean="0"/>
              <a:t>为 </a:t>
            </a:r>
            <a:r>
              <a:rPr lang="en-US" altLang="zh-CN" sz="900" dirty="0" smtClean="0"/>
              <a:t>-1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value</a:t>
            </a:r>
            <a:r>
              <a:rPr lang="zh-CN" altLang="en-US" sz="900" dirty="0" smtClean="0"/>
              <a:t>为“默认路由规则”对应的“站点标识”，</a:t>
            </a:r>
            <a:r>
              <a:rPr lang="zh-CN" altLang="en-US" sz="900" dirty="0"/>
              <a:t>若默认路由规则不存在，则固定为“</a:t>
            </a:r>
            <a:r>
              <a:rPr lang="en-US" altLang="zh-CN" sz="900" dirty="0" err="1"/>
              <a:t>ks</a:t>
            </a:r>
            <a:r>
              <a:rPr lang="zh-CN" altLang="en-US" sz="900" dirty="0"/>
              <a:t>”</a:t>
            </a:r>
            <a:r>
              <a:rPr lang="zh-CN" altLang="en-US" sz="900" dirty="0" smtClean="0"/>
              <a:t>。（该规则用于向客户端同步时，若餐厅未对应到“站点标识”时，取 </a:t>
            </a:r>
            <a:r>
              <a:rPr lang="en-US" altLang="zh-CN" sz="900" dirty="0" smtClean="0"/>
              <a:t>-1 </a:t>
            </a:r>
            <a:r>
              <a:rPr lang="zh-CN" altLang="en-US" sz="900" dirty="0" smtClean="0"/>
              <a:t>的这个对应的“默认”</a:t>
            </a:r>
            <a:r>
              <a:rPr lang="zh-CN" altLang="en-US" sz="900" dirty="0"/>
              <a:t>站点标识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上述版本下发。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892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31927</TotalTime>
  <Words>2194</Words>
  <Application>Microsoft Office PowerPoint</Application>
  <PresentationFormat>全屏显示(16:9)</PresentationFormat>
  <Paragraphs>206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HelveticaNeueLT Std</vt:lpstr>
      <vt:lpstr>微软雅黑</vt:lpstr>
      <vt:lpstr>Arial</vt:lpstr>
      <vt:lpstr>Wingdings</vt:lpstr>
      <vt:lpstr>2016 HDS Corporate</vt:lpstr>
      <vt:lpstr>包装程序外壳对象</vt:lpstr>
      <vt:lpstr>CPOS Counter项目</vt:lpstr>
      <vt:lpstr>需求</vt:lpstr>
      <vt:lpstr>现状</vt:lpstr>
      <vt:lpstr>现状 （ip已不准确）</vt:lpstr>
      <vt:lpstr>要点</vt:lpstr>
      <vt:lpstr>流程</vt:lpstr>
      <vt:lpstr>方案</vt:lpstr>
      <vt:lpstr>ER图</vt:lpstr>
      <vt:lpstr>方案</vt:lpstr>
      <vt:lpstr>方案</vt:lpstr>
      <vt:lpstr>方案细节 – 关于餐厅端服务获取站点标识配置数据思路</vt:lpstr>
      <vt:lpstr>流程 – 路由规则下发</vt:lpstr>
      <vt:lpstr>基本修改方案：通用的grpc客户端请求头</vt:lpstr>
      <vt:lpstr>基本修改方案：Envoy配置</vt:lpstr>
      <vt:lpstr>页面原型 – 餐厅站点路由规则</vt:lpstr>
      <vt:lpstr>页面原型 – 餐厅站点路由规则 编辑页</vt:lpstr>
      <vt:lpstr>附件 – 其他结论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4607</cp:revision>
  <cp:lastPrinted>2018-07-31T03:56:48Z</cp:lastPrinted>
  <dcterms:created xsi:type="dcterms:W3CDTF">2018-07-31T03:56:48Z</dcterms:created>
  <dcterms:modified xsi:type="dcterms:W3CDTF">2020-06-23T10:12:56Z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