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625" r:id="rId2"/>
    <p:sldId id="667" r:id="rId3"/>
    <p:sldId id="668" r:id="rId4"/>
    <p:sldId id="669" r:id="rId5"/>
    <p:sldId id="671" r:id="rId6"/>
    <p:sldId id="674" r:id="rId7"/>
    <p:sldId id="675" r:id="rId8"/>
    <p:sldId id="673" r:id="rId9"/>
    <p:sldId id="670" r:id="rId10"/>
    <p:sldId id="672" r:id="rId11"/>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2">
          <p15:clr>
            <a:srgbClr val="A4A3A4"/>
          </p15:clr>
        </p15:guide>
      </p15:sldGuideLst>
    </p:ext>
    <p:ext uri="{2D200454-40CA-4A62-9FC3-DE9A4176ACB9}">
      <p15:notesGuideLst xmlns:p15="http://schemas.microsoft.com/office/powerpoint/2012/main">
        <p15:guide id="1" orient="horz" pos="2518">
          <p15:clr>
            <a:srgbClr val="A4A3A4"/>
          </p15:clr>
        </p15:guide>
        <p15:guide id="2" pos="2235">
          <p15:clr>
            <a:srgbClr val="A4A3A4"/>
          </p15:clr>
        </p15:guide>
        <p15:guide id="3" pos="179">
          <p15:clr>
            <a:srgbClr val="A4A3A4"/>
          </p15:clr>
        </p15:guide>
        <p15:guide id="4" pos="42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B80"/>
    <a:srgbClr val="999999"/>
    <a:srgbClr val="F18B00"/>
    <a:srgbClr val="000000"/>
    <a:srgbClr val="135295"/>
    <a:srgbClr val="CCFF99"/>
    <a:srgbClr val="F78E1E"/>
    <a:srgbClr val="011E2D"/>
    <a:srgbClr val="032F46"/>
    <a:srgbClr val="0625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6379" autoAdjust="0"/>
  </p:normalViewPr>
  <p:slideViewPr>
    <p:cSldViewPr snapToGrid="0" showGuides="1">
      <p:cViewPr varScale="1">
        <p:scale>
          <a:sx n="146" d="100"/>
          <a:sy n="146" d="100"/>
        </p:scale>
        <p:origin x="804" y="114"/>
      </p:cViewPr>
      <p:guideLst>
        <p:guide orient="horz"/>
        <p:guide pos="72"/>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79" d="100"/>
          <a:sy n="79" d="100"/>
        </p:scale>
        <p:origin x="3984" y="200"/>
      </p:cViewPr>
      <p:guideLst>
        <p:guide orient="horz" pos="2518"/>
        <p:guide pos="2235"/>
        <p:guide pos="179"/>
        <p:guide pos="425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t>6/5/2020</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55" name="Picture 54"/>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6" name="Rectangle 55"/>
          <p:cNvSpPr/>
          <p:nvPr userDrawn="1"/>
        </p:nvSpPr>
        <p:spPr>
          <a:xfrm>
            <a:off x="-7472" y="112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42" name="Text Placeholder 3"/>
          <p:cNvSpPr>
            <a:spLocks noGrp="1"/>
          </p:cNvSpPr>
          <p:nvPr>
            <p:ph type="body" sz="quarter" idx="99" hasCustomPrompt="1"/>
          </p:nvPr>
        </p:nvSpPr>
        <p:spPr>
          <a:xfrm>
            <a:off x="791214" y="113308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3" name="Text Placeholder 3"/>
          <p:cNvSpPr>
            <a:spLocks noGrp="1"/>
          </p:cNvSpPr>
          <p:nvPr>
            <p:ph type="body" sz="quarter" idx="100" hasCustomPrompt="1"/>
          </p:nvPr>
        </p:nvSpPr>
        <p:spPr>
          <a:xfrm>
            <a:off x="791214" y="149767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4" name="Text Placeholder 3"/>
          <p:cNvSpPr>
            <a:spLocks noGrp="1"/>
          </p:cNvSpPr>
          <p:nvPr>
            <p:ph type="body" sz="quarter" idx="101" hasCustomPrompt="1"/>
          </p:nvPr>
        </p:nvSpPr>
        <p:spPr>
          <a:xfrm>
            <a:off x="791214" y="205275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5" name="Text Placeholder 3"/>
          <p:cNvSpPr>
            <a:spLocks noGrp="1"/>
          </p:cNvSpPr>
          <p:nvPr>
            <p:ph type="body" sz="quarter" idx="102" hasCustomPrompt="1"/>
          </p:nvPr>
        </p:nvSpPr>
        <p:spPr>
          <a:xfrm>
            <a:off x="791214" y="241734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6" name="Text Placeholder 3"/>
          <p:cNvSpPr>
            <a:spLocks noGrp="1"/>
          </p:cNvSpPr>
          <p:nvPr>
            <p:ph type="body" sz="quarter" idx="103" hasCustomPrompt="1"/>
          </p:nvPr>
        </p:nvSpPr>
        <p:spPr>
          <a:xfrm>
            <a:off x="791214" y="297242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7" name="Text Placeholder 3"/>
          <p:cNvSpPr>
            <a:spLocks noGrp="1"/>
          </p:cNvSpPr>
          <p:nvPr>
            <p:ph type="body" sz="quarter" idx="104" hasCustomPrompt="1"/>
          </p:nvPr>
        </p:nvSpPr>
        <p:spPr>
          <a:xfrm>
            <a:off x="791214" y="333701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8" name="Text Placeholder 3"/>
          <p:cNvSpPr>
            <a:spLocks noGrp="1"/>
          </p:cNvSpPr>
          <p:nvPr>
            <p:ph type="body" sz="quarter" idx="105" hasCustomPrompt="1"/>
          </p:nvPr>
        </p:nvSpPr>
        <p:spPr>
          <a:xfrm>
            <a:off x="791214" y="389209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9" name="Text Placeholder 3"/>
          <p:cNvSpPr>
            <a:spLocks noGrp="1"/>
          </p:cNvSpPr>
          <p:nvPr>
            <p:ph type="body" sz="quarter" idx="106" hasCustomPrompt="1"/>
          </p:nvPr>
        </p:nvSpPr>
        <p:spPr>
          <a:xfrm>
            <a:off x="791214" y="4256679"/>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2" name="Rectangle 1"/>
          <p:cNvSpPr/>
          <p:nvPr userDrawn="1"/>
        </p:nvSpPr>
        <p:spPr>
          <a:xfrm>
            <a:off x="598655" y="1132627"/>
            <a:ext cx="52387" cy="3495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9" name="Rectangle 58"/>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5"/>
            <a:ext cx="8575040" cy="369332"/>
          </a:xfrm>
          <a:prstGeom prst="rect">
            <a:avLst/>
          </a:prstGeom>
        </p:spPr>
        <p:txBody>
          <a:bodyPr/>
          <a:lstStyle>
            <a:lvl1pPr marL="0" indent="0">
              <a:buNone/>
              <a:defRPr sz="18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4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089246-47E5-41E3-9B20-6382744CE7CA}" type="datetime1">
              <a:rPr lang="zh-CN" altLang="en-US" smtClean="0"/>
              <a:t>2020/6/5</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79A8E2B1-EAE3-45F0-951B-B55A6ED240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3" name="Picture 52"/>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54" name="Rectangle 53"/>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2 line">
    <p:spTree>
      <p:nvGrpSpPr>
        <p:cNvPr id="1" name=""/>
        <p:cNvGrpSpPr/>
        <p:nvPr/>
      </p:nvGrpSpPr>
      <p:grpSpPr>
        <a:xfrm>
          <a:off x="0" y="0"/>
          <a:ext cx="0" cy="0"/>
          <a:chOff x="0" y="0"/>
          <a:chExt cx="0" cy="0"/>
        </a:xfrm>
      </p:grpSpPr>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53" name="Group 52"/>
          <p:cNvGrpSpPr/>
          <p:nvPr userDrawn="1"/>
        </p:nvGrpSpPr>
        <p:grpSpPr>
          <a:xfrm>
            <a:off x="7346191" y="2350565"/>
            <a:ext cx="1479921" cy="875210"/>
            <a:chOff x="7346191" y="2350565"/>
            <a:chExt cx="1479921" cy="875210"/>
          </a:xfrm>
        </p:grpSpPr>
        <p:sp>
          <p:nvSpPr>
            <p:cNvPr id="54" name="Rectangle 5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59"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60"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5" name="Picture 54"/>
          <p:cNvPicPr>
            <a:picLocks noChangeAspect="1"/>
          </p:cNvPicPr>
          <p:nvPr userDrawn="1"/>
        </p:nvPicPr>
        <p:blipFill rotWithShape="1">
          <a:blip r:embed="rId2" cstate="print"/>
          <a:srcRect/>
          <a:stretch>
            <a:fillRect/>
          </a:stretch>
        </p:blipFill>
        <p:spPr>
          <a:xfrm>
            <a:off x="-7472" y="1"/>
            <a:ext cx="9151472" cy="2072640"/>
          </a:xfrm>
          <a:prstGeom prst="rect">
            <a:avLst/>
          </a:prstGeom>
        </p:spPr>
      </p:pic>
      <p:sp>
        <p:nvSpPr>
          <p:cNvPr id="56" name="Rectangle 55"/>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61" name="Picture 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62" name="Picture 6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8" name="Picture 57"/>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76" name="Rectangle 75"/>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6" name="Picture 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7" name="Picture 5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746632"/>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690130" y="229219"/>
            <a:ext cx="1242687" cy="356281"/>
          </a:xfrm>
          <a:prstGeom prst="rect">
            <a:avLst/>
          </a:prstGeom>
        </p:spPr>
      </p:pic>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t>‹#›</a:t>
            </a:fld>
            <a:endParaRPr lang="en-US" sz="800" dirty="0">
              <a:solidFill>
                <a:schemeClr val="tx1">
                  <a:alpha val="50000"/>
                </a:schemeClr>
              </a:solidFill>
              <a:latin typeface="+mj-lt"/>
            </a:endParaRPr>
          </a:p>
        </p:txBody>
      </p:sp>
      <p:grpSp>
        <p:nvGrpSpPr>
          <p:cNvPr id="43" name="グループ化 59"/>
          <p:cNvGrpSpPr/>
          <p:nvPr userDrawn="1"/>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12" name="TextBox 11"/>
          <p:cNvSpPr txBox="1"/>
          <p:nvPr userDrawn="1"/>
        </p:nvSpPr>
        <p:spPr>
          <a:xfrm>
            <a:off x="6218617" y="4911221"/>
            <a:ext cx="2885726" cy="215444"/>
          </a:xfrm>
          <a:prstGeom prst="rect">
            <a:avLst/>
          </a:prstGeom>
          <a:noFill/>
        </p:spPr>
        <p:txBody>
          <a:bodyPr wrap="none" rtlCol="0">
            <a:spAutoFit/>
          </a:bodyPr>
          <a:lstStyle/>
          <a:p>
            <a:pPr algn="r" defTabSz="913765"/>
            <a:r>
              <a:rPr lang="en-US" sz="800" dirty="0">
                <a:solidFill>
                  <a:schemeClr val="tx1">
                    <a:alpha val="50000"/>
                  </a:schemeClr>
                </a:solidFill>
              </a:rPr>
              <a:t>© 2018 Hitachi Consulting Corporation.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7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1">
            <a:extLst>
              <a:ext uri="{FF2B5EF4-FFF2-40B4-BE49-F238E27FC236}">
                <a16:creationId xmlns:a16="http://schemas.microsoft.com/office/drawing/2014/main" id="{18011C36-E23F-4DB2-8085-CB9DA51EA10F}"/>
              </a:ext>
            </a:extLst>
          </p:cNvPr>
          <p:cNvSpPr>
            <a:spLocks noGrp="1"/>
          </p:cNvSpPr>
          <p:nvPr>
            <p:ph type="subTitle" idx="1"/>
          </p:nvPr>
        </p:nvSpPr>
        <p:spPr>
          <a:xfrm>
            <a:off x="1187863" y="3170478"/>
            <a:ext cx="7653702" cy="369332"/>
          </a:xfrm>
        </p:spPr>
        <p:txBody>
          <a:bodyPr/>
          <a:lstStyle/>
          <a:p>
            <a:r>
              <a:rPr lang="en-US" b="1" dirty="0"/>
              <a:t>24</a:t>
            </a:r>
            <a:r>
              <a:rPr lang="zh-CN" altLang="en-US" b="1" dirty="0"/>
              <a:t>小时全覆盖</a:t>
            </a:r>
            <a:endParaRPr lang="zh-CN" altLang="en-US" dirty="0"/>
          </a:p>
        </p:txBody>
      </p:sp>
      <p:sp>
        <p:nvSpPr>
          <p:cNvPr id="7" name="Title 6">
            <a:extLst>
              <a:ext uri="{FF2B5EF4-FFF2-40B4-BE49-F238E27FC236}">
                <a16:creationId xmlns:a16="http://schemas.microsoft.com/office/drawing/2014/main" id="{CD4D69FA-10A8-4157-BF2C-5E42E0E1D2A9}"/>
              </a:ext>
            </a:extLst>
          </p:cNvPr>
          <p:cNvSpPr>
            <a:spLocks noGrp="1"/>
          </p:cNvSpPr>
          <p:nvPr>
            <p:ph type="ctrTitle"/>
          </p:nvPr>
        </p:nvSpPr>
        <p:spPr>
          <a:xfrm>
            <a:off x="1187863" y="2296200"/>
            <a:ext cx="7653702" cy="833080"/>
          </a:xfrm>
        </p:spPr>
        <p:txBody>
          <a:bodyPr anchor="t"/>
          <a:lstStyle/>
          <a:p>
            <a:r>
              <a:rPr lang="en-US" altLang="zh-CN" dirty="0"/>
              <a:t>CPOS Counter</a:t>
            </a:r>
            <a:r>
              <a:rPr lang="zh-CN" altLang="en-US" dirty="0"/>
              <a:t>项目</a:t>
            </a:r>
            <a:endParaRPr lang="en-US" dirty="0"/>
          </a:p>
        </p:txBody>
      </p:sp>
      <p:sp>
        <p:nvSpPr>
          <p:cNvPr id="8" name="Text Placeholder 12">
            <a:extLst>
              <a:ext uri="{FF2B5EF4-FFF2-40B4-BE49-F238E27FC236}">
                <a16:creationId xmlns:a16="http://schemas.microsoft.com/office/drawing/2014/main" id="{66FC48A9-71F4-49EE-9E17-56ED6C9E5C0C}"/>
              </a:ext>
            </a:extLst>
          </p:cNvPr>
          <p:cNvSpPr>
            <a:spLocks noGrp="1"/>
          </p:cNvSpPr>
          <p:nvPr>
            <p:ph type="body" sz="quarter" idx="11"/>
          </p:nvPr>
        </p:nvSpPr>
        <p:spPr>
          <a:xfrm>
            <a:off x="1187862" y="4068884"/>
            <a:ext cx="5221816" cy="307777"/>
          </a:xfrm>
        </p:spPr>
        <p:txBody>
          <a:bodyPr/>
          <a:lstStyle/>
          <a:p>
            <a:r>
              <a:rPr lang="zh-CN" altLang="en-US" dirty="0"/>
              <a:t>日立咨询</a:t>
            </a:r>
            <a:endParaRPr lang="en-US" dirty="0"/>
          </a:p>
        </p:txBody>
      </p:sp>
      <p:sp>
        <p:nvSpPr>
          <p:cNvPr id="9" name="Text Placeholder 13">
            <a:extLst>
              <a:ext uri="{FF2B5EF4-FFF2-40B4-BE49-F238E27FC236}">
                <a16:creationId xmlns:a16="http://schemas.microsoft.com/office/drawing/2014/main" id="{01502820-F7CB-421E-90C5-E22BEAE5548D}"/>
              </a:ext>
            </a:extLst>
          </p:cNvPr>
          <p:cNvSpPr>
            <a:spLocks noGrp="1"/>
          </p:cNvSpPr>
          <p:nvPr>
            <p:ph type="body" sz="quarter" idx="12"/>
          </p:nvPr>
        </p:nvSpPr>
        <p:spPr>
          <a:xfrm>
            <a:off x="1187862" y="4298226"/>
            <a:ext cx="5221816" cy="276999"/>
          </a:xfrm>
        </p:spPr>
        <p:txBody>
          <a:bodyPr/>
          <a:lstStyle/>
          <a:p>
            <a:r>
              <a:rPr lang="en-US" altLang="zh-CN" dirty="0" smtClean="0"/>
              <a:t>May, 2020 </a:t>
            </a:r>
            <a:endParaRPr lang="en-US" dirty="0"/>
          </a:p>
        </p:txBody>
      </p:sp>
    </p:spTree>
    <p:extLst>
      <p:ext uri="{BB962C8B-B14F-4D97-AF65-F5344CB8AC3E}">
        <p14:creationId xmlns:p14="http://schemas.microsoft.com/office/powerpoint/2010/main" val="308077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
            </a:r>
            <a:br>
              <a:rPr lang="en-US" altLang="zh-CN" dirty="0" smtClean="0"/>
            </a:br>
            <a:r>
              <a:rPr lang="zh-CN" altLang="en-US" dirty="0" smtClean="0"/>
              <a:t>关于 营业结束时间 和 </a:t>
            </a:r>
            <a:r>
              <a:rPr lang="en-US" altLang="zh-CN" dirty="0" smtClean="0"/>
              <a:t>24</a:t>
            </a:r>
            <a:r>
              <a:rPr lang="zh-CN" altLang="en-US" dirty="0" smtClean="0"/>
              <a:t>小时店判断规则</a:t>
            </a:r>
            <a:endParaRPr lang="en-US" dirty="0"/>
          </a:p>
        </p:txBody>
      </p:sp>
      <p:sp>
        <p:nvSpPr>
          <p:cNvPr id="3" name="内容占位符 2"/>
          <p:cNvSpPr>
            <a:spLocks noGrp="1"/>
          </p:cNvSpPr>
          <p:nvPr>
            <p:ph idx="1"/>
          </p:nvPr>
        </p:nvSpPr>
        <p:spPr>
          <a:xfrm>
            <a:off x="264160" y="967575"/>
            <a:ext cx="8584006" cy="1461939"/>
          </a:xfrm>
        </p:spPr>
        <p:txBody>
          <a:bodyPr/>
          <a:lstStyle/>
          <a:p>
            <a:r>
              <a:rPr lang="zh-CN" altLang="en-US" sz="1100" dirty="0" smtClean="0"/>
              <a:t>来自</a:t>
            </a:r>
            <a:r>
              <a:rPr lang="zh-CN" altLang="en-US" sz="1100" dirty="0"/>
              <a:t>餐厅主档</a:t>
            </a:r>
            <a:r>
              <a:rPr lang="zh-CN" altLang="en-US" sz="1100" dirty="0" smtClean="0"/>
              <a:t>表 </a:t>
            </a:r>
            <a:r>
              <a:rPr lang="en-US" altLang="zh-CN" sz="1100" dirty="0" smtClean="0"/>
              <a:t>T_SN_MC_STORE_INFO </a:t>
            </a:r>
            <a:r>
              <a:rPr lang="zh-CN" altLang="en-US" sz="1100" dirty="0" smtClean="0"/>
              <a:t>的 字段 </a:t>
            </a:r>
            <a:r>
              <a:rPr lang="en-US" altLang="zh-CN" sz="1100" dirty="0" smtClean="0"/>
              <a:t>BUSINESS_END_TIME</a:t>
            </a:r>
            <a:r>
              <a:rPr lang="zh-CN" altLang="en-US" sz="1100" dirty="0" smtClean="0"/>
              <a:t>。</a:t>
            </a:r>
            <a:endParaRPr lang="en-US" altLang="zh-CN" sz="1100" dirty="0" smtClean="0"/>
          </a:p>
          <a:p>
            <a:r>
              <a:rPr lang="zh-CN" altLang="en-US" sz="1100" dirty="0" smtClean="0"/>
              <a:t>对应</a:t>
            </a:r>
            <a:r>
              <a:rPr lang="en-US" altLang="zh-CN" sz="1100" dirty="0" smtClean="0"/>
              <a:t>MC</a:t>
            </a:r>
            <a:r>
              <a:rPr lang="zh-CN" altLang="en-US" sz="1100" dirty="0"/>
              <a:t>视图</a:t>
            </a:r>
            <a:r>
              <a:rPr lang="zh-CN" altLang="en-US" sz="1100" dirty="0" smtClean="0"/>
              <a:t>：</a:t>
            </a:r>
            <a:r>
              <a:rPr lang="en-US" altLang="zh-CN" sz="1100" dirty="0" smtClean="0"/>
              <a:t>V_CPOS_STORE_INFO </a:t>
            </a:r>
            <a:r>
              <a:rPr lang="zh-CN" altLang="en-US" sz="1100" dirty="0" smtClean="0"/>
              <a:t>，视图里实际来源</a:t>
            </a:r>
            <a:r>
              <a:rPr lang="en-US" altLang="zh-CN" sz="1100" dirty="0" smtClean="0"/>
              <a:t>MC</a:t>
            </a:r>
            <a:r>
              <a:rPr lang="zh-CN" altLang="en-US" sz="1100" dirty="0" smtClean="0"/>
              <a:t>的表 </a:t>
            </a:r>
            <a:r>
              <a:rPr lang="en-US" altLang="zh-CN" sz="1100" dirty="0" smtClean="0"/>
              <a:t>T_D_STORE_BUSINEES_TEMPLATE</a:t>
            </a:r>
            <a:r>
              <a:rPr lang="zh-CN" altLang="en-US" sz="1100" dirty="0" smtClean="0"/>
              <a:t>。</a:t>
            </a:r>
            <a:endParaRPr lang="en-US" altLang="zh-CN" sz="1100" dirty="0" smtClean="0"/>
          </a:p>
          <a:p>
            <a:r>
              <a:rPr lang="zh-CN" altLang="en-US" sz="1100" dirty="0"/>
              <a:t>还</a:t>
            </a:r>
            <a:r>
              <a:rPr lang="zh-CN" altLang="en-US" sz="1100" dirty="0" smtClean="0"/>
              <a:t>在和</a:t>
            </a:r>
            <a:r>
              <a:rPr lang="en-US" altLang="zh-CN" sz="1100" dirty="0" smtClean="0"/>
              <a:t>MC</a:t>
            </a:r>
            <a:r>
              <a:rPr lang="zh-CN" altLang="en-US" sz="1100" dirty="0" smtClean="0"/>
              <a:t>确认，是否需要使用新的视图，</a:t>
            </a:r>
            <a:r>
              <a:rPr lang="en-US" altLang="zh-CN" sz="1100" dirty="0" smtClean="0"/>
              <a:t>MC</a:t>
            </a:r>
            <a:r>
              <a:rPr lang="zh-CN" altLang="en-US" sz="1100" dirty="0" smtClean="0"/>
              <a:t>提供了如下新视图：</a:t>
            </a:r>
            <a:endParaRPr lang="en-US" altLang="zh-CN" sz="1100" dirty="0" smtClean="0"/>
          </a:p>
          <a:p>
            <a:r>
              <a:rPr lang="en-US" sz="1100" dirty="0" smtClean="0"/>
              <a:t>24</a:t>
            </a:r>
            <a:r>
              <a:rPr lang="zh-CN" altLang="en-US" sz="1100" dirty="0" smtClean="0"/>
              <a:t>小时店判断规则，还未给出。</a:t>
            </a:r>
            <a:endParaRPr lang="en-US" sz="1100" dirty="0"/>
          </a:p>
        </p:txBody>
      </p:sp>
      <p:pic>
        <p:nvPicPr>
          <p:cNvPr id="4" name="图片 3"/>
          <p:cNvPicPr>
            <a:picLocks noChangeAspect="1"/>
          </p:cNvPicPr>
          <p:nvPr/>
        </p:nvPicPr>
        <p:blipFill>
          <a:blip r:embed="rId2"/>
          <a:stretch>
            <a:fillRect/>
          </a:stretch>
        </p:blipFill>
        <p:spPr>
          <a:xfrm>
            <a:off x="4902269" y="1921566"/>
            <a:ext cx="3557386" cy="3127305"/>
          </a:xfrm>
          <a:prstGeom prst="rect">
            <a:avLst/>
          </a:prstGeom>
        </p:spPr>
      </p:pic>
    </p:spTree>
    <p:extLst>
      <p:ext uri="{BB962C8B-B14F-4D97-AF65-F5344CB8AC3E}">
        <p14:creationId xmlns:p14="http://schemas.microsoft.com/office/powerpoint/2010/main" val="199678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a:t>
            </a:r>
            <a:endParaRPr lang="zh-CN" altLang="en-US" dirty="0"/>
          </a:p>
        </p:txBody>
      </p:sp>
      <p:pic>
        <p:nvPicPr>
          <p:cNvPr id="1026"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631" y="730222"/>
            <a:ext cx="7501193" cy="44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1092082837"/>
              </p:ext>
            </p:extLst>
          </p:nvPr>
        </p:nvGraphicFramePr>
        <p:xfrm>
          <a:off x="264160" y="2425927"/>
          <a:ext cx="914400" cy="828675"/>
        </p:xfrm>
        <a:graphic>
          <a:graphicData uri="http://schemas.openxmlformats.org/presentationml/2006/ole">
            <mc:AlternateContent xmlns:mc="http://schemas.openxmlformats.org/markup-compatibility/2006">
              <mc:Choice xmlns:v="urn:schemas-microsoft-com:vml" Requires="v">
                <p:oleObj spid="_x0000_s1919" name="文档" showAsIcon="1" r:id="rId4" imgW="914400" imgH="828720" progId="Word.Document.12">
                  <p:embed/>
                </p:oleObj>
              </mc:Choice>
              <mc:Fallback>
                <p:oleObj name="文档" showAsIcon="1" r:id="rId4" imgW="914400" imgH="828720" progId="Word.Document.12">
                  <p:embed/>
                  <p:pic>
                    <p:nvPicPr>
                      <p:cNvPr id="0" name=""/>
                      <p:cNvPicPr/>
                      <p:nvPr/>
                    </p:nvPicPr>
                    <p:blipFill>
                      <a:blip r:embed="rId5"/>
                      <a:stretch>
                        <a:fillRect/>
                      </a:stretch>
                    </p:blipFill>
                    <p:spPr>
                      <a:xfrm>
                        <a:off x="264160" y="2425927"/>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325132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a:t>
            </a:r>
            <a:endParaRPr lang="en-US" dirty="0"/>
          </a:p>
        </p:txBody>
      </p:sp>
      <p:sp>
        <p:nvSpPr>
          <p:cNvPr id="3" name="内容占位符 2"/>
          <p:cNvSpPr>
            <a:spLocks noGrp="1"/>
          </p:cNvSpPr>
          <p:nvPr>
            <p:ph idx="1"/>
          </p:nvPr>
        </p:nvSpPr>
        <p:spPr>
          <a:xfrm>
            <a:off x="264160" y="967575"/>
            <a:ext cx="8584006" cy="3941079"/>
          </a:xfrm>
        </p:spPr>
        <p:txBody>
          <a:bodyPr/>
          <a:lstStyle/>
          <a:p>
            <a:r>
              <a:rPr lang="zh-CN" altLang="en-US" sz="1100" dirty="0" smtClean="0"/>
              <a:t>订单操作后（改单、结单、退单、取消订单等），营业日也需要更新为终端当前营业日。</a:t>
            </a:r>
            <a:endParaRPr lang="en-US" altLang="zh-CN" sz="1100" dirty="0" smtClean="0"/>
          </a:p>
          <a:p>
            <a:r>
              <a:rPr lang="zh-CN" altLang="en-US" sz="1100" dirty="0" smtClean="0"/>
              <a:t>手工日切保留，并保持原接口和原逻辑，不变。 以往总部端自动日切功能作废，按新的自动日切走。</a:t>
            </a:r>
            <a:endParaRPr lang="en-US" altLang="zh-CN" sz="1100" dirty="0" smtClean="0"/>
          </a:p>
          <a:p>
            <a:r>
              <a:rPr lang="zh-CN" altLang="en-US" sz="1100" dirty="0" smtClean="0"/>
              <a:t>自动日切总部端配置（新增），并随品牌业务配置下发至终端：</a:t>
            </a:r>
            <a:endParaRPr lang="en-US" altLang="zh-CN" sz="1100" dirty="0" smtClean="0"/>
          </a:p>
          <a:p>
            <a:pPr lvl="1"/>
            <a:r>
              <a:rPr lang="en-US" altLang="zh-CN" sz="900" dirty="0" smtClean="0"/>
              <a:t>1</a:t>
            </a:r>
            <a:r>
              <a:rPr lang="zh-CN" altLang="en-US" sz="900" dirty="0" smtClean="0"/>
              <a:t>、总部端 按品牌是否自动日切的开关。</a:t>
            </a:r>
            <a:endParaRPr lang="en-US" altLang="zh-CN" sz="900" dirty="0" smtClean="0"/>
          </a:p>
          <a:p>
            <a:pPr lvl="1"/>
            <a:r>
              <a:rPr lang="en-US" altLang="zh-CN" sz="900" dirty="0" smtClean="0"/>
              <a:t>2</a:t>
            </a:r>
            <a:r>
              <a:rPr lang="zh-CN" altLang="en-US" sz="900" dirty="0" smtClean="0"/>
              <a:t>、总部端 按品牌配置自动日切的时间</a:t>
            </a:r>
            <a:r>
              <a:rPr lang="zh-CN" altLang="en-US" sz="900" dirty="0"/>
              <a:t>。（系统默认凌晨 </a:t>
            </a:r>
            <a:r>
              <a:rPr lang="en-US" altLang="zh-CN" sz="900" dirty="0"/>
              <a:t>5:00</a:t>
            </a:r>
            <a:r>
              <a:rPr lang="zh-CN" altLang="en-US" sz="900" dirty="0" smtClean="0"/>
              <a:t>）</a:t>
            </a:r>
            <a:endParaRPr lang="en-US" altLang="zh-CN" sz="900" dirty="0" smtClean="0"/>
          </a:p>
          <a:p>
            <a:pPr lvl="1"/>
            <a:r>
              <a:rPr lang="en-US" altLang="zh-CN" sz="900" dirty="0" smtClean="0"/>
              <a:t>3</a:t>
            </a:r>
            <a:r>
              <a:rPr lang="zh-CN" altLang="en-US" sz="900" dirty="0" smtClean="0"/>
              <a:t>、总部端 按品牌配置 日切提醒间隔时间</a:t>
            </a:r>
            <a:r>
              <a:rPr lang="zh-CN" altLang="en-US" sz="900" dirty="0"/>
              <a:t>。（默认</a:t>
            </a:r>
            <a:r>
              <a:rPr lang="en-US" altLang="zh-CN" sz="900" dirty="0"/>
              <a:t>300</a:t>
            </a:r>
            <a:r>
              <a:rPr lang="zh-CN" altLang="en-US" sz="900" dirty="0"/>
              <a:t>秒</a:t>
            </a:r>
            <a:r>
              <a:rPr lang="en-US" altLang="zh-CN" sz="900" dirty="0"/>
              <a:t>; (</a:t>
            </a:r>
            <a:r>
              <a:rPr lang="zh-CN" altLang="en-US" sz="900" dirty="0" smtClean="0"/>
              <a:t>限制 </a:t>
            </a:r>
            <a:r>
              <a:rPr lang="en-US" altLang="zh-CN" sz="900" dirty="0" smtClean="0"/>
              <a:t>0-1800</a:t>
            </a:r>
            <a:r>
              <a:rPr lang="zh-CN" altLang="en-US" sz="900" dirty="0"/>
              <a:t>秒</a:t>
            </a:r>
            <a:r>
              <a:rPr lang="en-US" altLang="zh-CN" sz="900" dirty="0"/>
              <a:t>)</a:t>
            </a:r>
            <a:r>
              <a:rPr lang="zh-CN" altLang="en-US" sz="900" dirty="0" smtClean="0"/>
              <a:t>）</a:t>
            </a:r>
            <a:endParaRPr lang="en-US" altLang="zh-CN" sz="900" dirty="0" smtClean="0"/>
          </a:p>
          <a:p>
            <a:pPr lvl="1"/>
            <a:r>
              <a:rPr lang="en-US" altLang="zh-CN" sz="900" dirty="0" smtClean="0"/>
              <a:t>4</a:t>
            </a:r>
            <a:r>
              <a:rPr lang="zh-CN" altLang="en-US" sz="900" dirty="0"/>
              <a:t>、总部端 按品牌配置 日切完成间隔时间</a:t>
            </a:r>
            <a:r>
              <a:rPr lang="zh-CN" altLang="en-US" sz="900" dirty="0" smtClean="0"/>
              <a:t>。（</a:t>
            </a:r>
            <a:r>
              <a:rPr lang="zh-CN" altLang="en-US" sz="900" dirty="0"/>
              <a:t>默认</a:t>
            </a:r>
            <a:r>
              <a:rPr lang="en-US" altLang="zh-CN" sz="900" dirty="0"/>
              <a:t>300 </a:t>
            </a:r>
            <a:r>
              <a:rPr lang="zh-CN" altLang="en-US" sz="900" dirty="0"/>
              <a:t>秒</a:t>
            </a:r>
            <a:r>
              <a:rPr lang="en-US" altLang="zh-CN" sz="900" dirty="0"/>
              <a:t>; (</a:t>
            </a:r>
            <a:r>
              <a:rPr lang="zh-CN" altLang="en-US" sz="900" dirty="0"/>
              <a:t>限制 </a:t>
            </a:r>
            <a:r>
              <a:rPr lang="en-US" altLang="zh-CN" sz="900" dirty="0"/>
              <a:t>0-1800 </a:t>
            </a:r>
            <a:r>
              <a:rPr lang="zh-CN" altLang="en-US" sz="900" dirty="0"/>
              <a:t>秒</a:t>
            </a:r>
            <a:r>
              <a:rPr lang="en-US" altLang="zh-CN" sz="900" dirty="0"/>
              <a:t>) </a:t>
            </a:r>
            <a:r>
              <a:rPr lang="zh-CN" altLang="en-US" sz="900" dirty="0" smtClean="0"/>
              <a:t>）</a:t>
            </a:r>
            <a:endParaRPr lang="en-US" altLang="zh-CN" sz="900" dirty="0"/>
          </a:p>
          <a:p>
            <a:r>
              <a:rPr lang="zh-CN" altLang="en-US" sz="1100" dirty="0" smtClean="0"/>
              <a:t>自动日切总部端 日切（</a:t>
            </a:r>
            <a:r>
              <a:rPr lang="en-US" altLang="zh-CN" sz="1100" dirty="0"/>
              <a:t>b</a:t>
            </a:r>
            <a:r>
              <a:rPr lang="en-US" altLang="zh-CN" sz="1100" dirty="0" smtClean="0"/>
              <a:t>y store</a:t>
            </a:r>
            <a:r>
              <a:rPr lang="zh-CN" altLang="en-US" sz="1100" dirty="0" smtClean="0"/>
              <a:t>）：</a:t>
            </a:r>
            <a:endParaRPr lang="en-US" altLang="zh-CN" sz="1100" dirty="0" smtClean="0"/>
          </a:p>
          <a:p>
            <a:pPr lvl="1"/>
            <a:r>
              <a:rPr lang="en-US" altLang="zh-CN" sz="900" dirty="0" smtClean="0"/>
              <a:t>5</a:t>
            </a:r>
            <a:r>
              <a:rPr lang="zh-CN" altLang="en-US" sz="900" dirty="0" smtClean="0"/>
              <a:t>、按品牌、按</a:t>
            </a:r>
            <a:r>
              <a:rPr lang="en-US" altLang="zh-CN" sz="900" dirty="0" smtClean="0"/>
              <a:t>1</a:t>
            </a:r>
            <a:r>
              <a:rPr lang="zh-CN" altLang="en-US" sz="900" dirty="0" smtClean="0"/>
              <a:t>中的配置，</a:t>
            </a:r>
            <a:r>
              <a:rPr lang="zh-CN" altLang="en-US" sz="900" dirty="0"/>
              <a:t>若自动日切为</a:t>
            </a:r>
            <a:r>
              <a:rPr lang="zh-CN" altLang="en-US" sz="900" dirty="0" smtClean="0"/>
              <a:t>“开”，则进行自动日切。若为“关”则走原有手工日切逻辑不变。若配置不存在，默认为“关”。</a:t>
            </a:r>
            <a:endParaRPr lang="en-US" altLang="zh-CN" sz="900" dirty="0" smtClean="0"/>
          </a:p>
          <a:p>
            <a:pPr lvl="1"/>
            <a:r>
              <a:rPr lang="en-US" altLang="zh-CN" sz="900" dirty="0" smtClean="0"/>
              <a:t>6</a:t>
            </a:r>
            <a:r>
              <a:rPr lang="zh-CN" altLang="en-US" sz="900" dirty="0" smtClean="0"/>
              <a:t>、满足</a:t>
            </a:r>
            <a:r>
              <a:rPr lang="en-US" altLang="zh-CN" sz="900" dirty="0" smtClean="0"/>
              <a:t>5</a:t>
            </a:r>
            <a:r>
              <a:rPr lang="zh-CN" altLang="en-US" sz="900" dirty="0" smtClean="0"/>
              <a:t>时，按 时间点执行自动日切，时间点按如下逻辑：</a:t>
            </a:r>
            <a:endParaRPr lang="en-US" altLang="zh-CN" sz="900" dirty="0" smtClean="0"/>
          </a:p>
          <a:p>
            <a:pPr lvl="2"/>
            <a:r>
              <a:rPr lang="zh-CN" altLang="en-US" sz="700" dirty="0" smtClean="0"/>
              <a:t>若为 “非</a:t>
            </a:r>
            <a:r>
              <a:rPr lang="en-US" altLang="zh-CN" sz="700" dirty="0" smtClean="0"/>
              <a:t>24</a:t>
            </a:r>
            <a:r>
              <a:rPr lang="zh-CN" altLang="en-US" sz="700" dirty="0" smtClean="0"/>
              <a:t>小时”店，并且餐厅主档上的“营业结束时间”（例如：</a:t>
            </a:r>
            <a:r>
              <a:rPr lang="en-US" altLang="zh-CN" sz="700" dirty="0" smtClean="0"/>
              <a:t>2300</a:t>
            </a:r>
            <a:r>
              <a:rPr lang="zh-CN" altLang="en-US" sz="700" dirty="0" smtClean="0"/>
              <a:t>）可正常获取到并且格式正确，则按该时间进行总部端自动日切。</a:t>
            </a:r>
            <a:endParaRPr lang="en-US" altLang="zh-CN" sz="700" dirty="0" smtClean="0"/>
          </a:p>
          <a:p>
            <a:pPr lvl="2"/>
            <a:r>
              <a:rPr lang="zh-CN" altLang="en-US" sz="700" dirty="0" smtClean="0"/>
              <a:t>若为“</a:t>
            </a:r>
            <a:r>
              <a:rPr lang="en-US" altLang="zh-CN" sz="700" dirty="0" smtClean="0"/>
              <a:t>24</a:t>
            </a:r>
            <a:r>
              <a:rPr lang="zh-CN" altLang="en-US" sz="700" dirty="0" smtClean="0"/>
              <a:t>小时”店，或“非</a:t>
            </a:r>
            <a:r>
              <a:rPr lang="en-US" altLang="zh-CN" sz="700" dirty="0" smtClean="0"/>
              <a:t>24</a:t>
            </a:r>
            <a:r>
              <a:rPr lang="zh-CN" altLang="en-US" sz="700" dirty="0" smtClean="0"/>
              <a:t>小时”店但无法从餐厅主档上获取到正确的“营业结束时间”，则走</a:t>
            </a:r>
            <a:r>
              <a:rPr lang="en-US" altLang="zh-CN" sz="700" dirty="0" smtClean="0"/>
              <a:t>2</a:t>
            </a:r>
            <a:r>
              <a:rPr lang="zh-CN" altLang="en-US" sz="700" dirty="0" smtClean="0"/>
              <a:t>中配置的时间点。</a:t>
            </a:r>
            <a:endParaRPr lang="en-US" altLang="zh-CN" sz="700" dirty="0" smtClean="0"/>
          </a:p>
          <a:p>
            <a:pPr lvl="1"/>
            <a:r>
              <a:rPr lang="en-US" altLang="zh-CN" sz="900" dirty="0" smtClean="0"/>
              <a:t>7</a:t>
            </a:r>
            <a:r>
              <a:rPr lang="zh-CN" altLang="en-US" sz="900" dirty="0" smtClean="0"/>
              <a:t>、自动日切除正常逻辑外，还需调用</a:t>
            </a:r>
            <a:r>
              <a:rPr lang="en-US" altLang="zh-CN" sz="900" dirty="0" smtClean="0"/>
              <a:t>BK</a:t>
            </a:r>
            <a:r>
              <a:rPr lang="zh-CN" altLang="en-US" sz="900" dirty="0" smtClean="0"/>
              <a:t>日切接口（新增接口，原接口保留给手工日切使用）。</a:t>
            </a:r>
            <a:endParaRPr lang="en-US" altLang="zh-CN" sz="900" dirty="0" smtClean="0"/>
          </a:p>
          <a:p>
            <a:pPr lvl="1"/>
            <a:r>
              <a:rPr lang="en-US" altLang="zh-CN" sz="900" dirty="0" smtClean="0"/>
              <a:t>8</a:t>
            </a:r>
            <a:r>
              <a:rPr lang="zh-CN" altLang="en-US" sz="900" dirty="0" smtClean="0"/>
              <a:t>、自动日切后，满足</a:t>
            </a:r>
            <a:r>
              <a:rPr lang="en-US" altLang="zh-CN" sz="900" dirty="0" smtClean="0"/>
              <a:t>4</a:t>
            </a:r>
            <a:r>
              <a:rPr lang="zh-CN" altLang="en-US" sz="900" dirty="0" smtClean="0"/>
              <a:t>的时间间隔后，自动调用</a:t>
            </a:r>
            <a:r>
              <a:rPr lang="en-US" altLang="zh-CN" sz="900" dirty="0" smtClean="0"/>
              <a:t>BK</a:t>
            </a:r>
            <a:r>
              <a:rPr lang="zh-CN" altLang="en-US" sz="900" dirty="0" smtClean="0"/>
              <a:t>生成报表接口（新增接口）。</a:t>
            </a:r>
            <a:endParaRPr lang="en-US" altLang="zh-CN" sz="900" dirty="0" smtClean="0"/>
          </a:p>
        </p:txBody>
      </p:sp>
    </p:spTree>
    <p:extLst>
      <p:ext uri="{BB962C8B-B14F-4D97-AF65-F5344CB8AC3E}">
        <p14:creationId xmlns:p14="http://schemas.microsoft.com/office/powerpoint/2010/main" val="366631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a:t>
            </a:r>
            <a:endParaRPr lang="en-US" dirty="0"/>
          </a:p>
        </p:txBody>
      </p:sp>
      <p:sp>
        <p:nvSpPr>
          <p:cNvPr id="3" name="内容占位符 2"/>
          <p:cNvSpPr>
            <a:spLocks noGrp="1"/>
          </p:cNvSpPr>
          <p:nvPr>
            <p:ph idx="1"/>
          </p:nvPr>
        </p:nvSpPr>
        <p:spPr>
          <a:xfrm>
            <a:off x="264160" y="967575"/>
            <a:ext cx="8584006" cy="4021614"/>
          </a:xfrm>
        </p:spPr>
        <p:txBody>
          <a:bodyPr/>
          <a:lstStyle/>
          <a:p>
            <a:r>
              <a:rPr lang="zh-CN" altLang="en-US" sz="1100" dirty="0" smtClean="0"/>
              <a:t>自动日切 终端：</a:t>
            </a:r>
            <a:endParaRPr lang="en-US" altLang="zh-CN" sz="1100" dirty="0" smtClean="0"/>
          </a:p>
          <a:p>
            <a:pPr lvl="1"/>
            <a:r>
              <a:rPr lang="en-US" altLang="zh-CN" sz="900" dirty="0" smtClean="0"/>
              <a:t>9</a:t>
            </a:r>
            <a:r>
              <a:rPr lang="zh-CN" altLang="en-US" sz="900" dirty="0" smtClean="0"/>
              <a:t>、从服务端同步 品牌业务配置中新增的 </a:t>
            </a:r>
            <a:r>
              <a:rPr lang="en-US" altLang="zh-CN" sz="900" dirty="0" smtClean="0"/>
              <a:t>1</a:t>
            </a:r>
            <a:r>
              <a:rPr lang="zh-CN" altLang="en-US" sz="900" dirty="0" smtClean="0"/>
              <a:t>、</a:t>
            </a:r>
            <a:r>
              <a:rPr lang="en-US" altLang="zh-CN" sz="900" dirty="0" smtClean="0"/>
              <a:t>2</a:t>
            </a:r>
            <a:r>
              <a:rPr lang="zh-CN" altLang="en-US" sz="900" dirty="0" smtClean="0"/>
              <a:t>、</a:t>
            </a:r>
            <a:r>
              <a:rPr lang="en-US" altLang="zh-CN" sz="900" dirty="0" smtClean="0"/>
              <a:t>3</a:t>
            </a:r>
            <a:r>
              <a:rPr lang="zh-CN" altLang="en-US" sz="900" dirty="0" smtClean="0"/>
              <a:t>、</a:t>
            </a:r>
            <a:r>
              <a:rPr lang="en-US" altLang="zh-CN" sz="900" dirty="0" smtClean="0"/>
              <a:t>4</a:t>
            </a:r>
            <a:r>
              <a:rPr lang="zh-CN" altLang="en-US" sz="900" dirty="0" smtClean="0"/>
              <a:t>项。</a:t>
            </a:r>
            <a:endParaRPr lang="en-US" altLang="zh-CN" sz="900" dirty="0" smtClean="0"/>
          </a:p>
          <a:p>
            <a:pPr lvl="1"/>
            <a:r>
              <a:rPr lang="en-US" altLang="zh-CN" sz="900" dirty="0" smtClean="0"/>
              <a:t>10</a:t>
            </a:r>
            <a:r>
              <a:rPr lang="zh-CN" altLang="en-US" sz="900" dirty="0" smtClean="0"/>
              <a:t>、计算终端自动日切时间点（同总部端计算逻辑），注意若在数据变更后重新计算，则除了品牌业务数据同步外，还涉及餐厅主档同步后的重新计算：</a:t>
            </a:r>
            <a:endParaRPr lang="en-US" altLang="zh-CN" sz="900" dirty="0" smtClean="0"/>
          </a:p>
          <a:p>
            <a:pPr lvl="2"/>
            <a:r>
              <a:rPr lang="zh-CN" altLang="en-US" sz="700" dirty="0"/>
              <a:t>若为 “非</a:t>
            </a:r>
            <a:r>
              <a:rPr lang="en-US" altLang="zh-CN" sz="700" dirty="0"/>
              <a:t>24</a:t>
            </a:r>
            <a:r>
              <a:rPr lang="zh-CN" altLang="en-US" sz="700" dirty="0"/>
              <a:t>小时”店，并且餐厅主档上的“营业结束时间”（例如：</a:t>
            </a:r>
            <a:r>
              <a:rPr lang="en-US" altLang="zh-CN" sz="700" dirty="0"/>
              <a:t>2300</a:t>
            </a:r>
            <a:r>
              <a:rPr lang="zh-CN" altLang="en-US" sz="700" dirty="0"/>
              <a:t>）可正常获取到并且格式正确，则按该时间进行总部端自动日切。</a:t>
            </a:r>
            <a:endParaRPr lang="en-US" altLang="zh-CN" sz="700" dirty="0"/>
          </a:p>
          <a:p>
            <a:pPr lvl="2"/>
            <a:r>
              <a:rPr lang="zh-CN" altLang="en-US" sz="700" dirty="0"/>
              <a:t>若为“</a:t>
            </a:r>
            <a:r>
              <a:rPr lang="en-US" altLang="zh-CN" sz="700" dirty="0"/>
              <a:t>24</a:t>
            </a:r>
            <a:r>
              <a:rPr lang="zh-CN" altLang="en-US" sz="700" dirty="0"/>
              <a:t>小时”店，或“非</a:t>
            </a:r>
            <a:r>
              <a:rPr lang="en-US" altLang="zh-CN" sz="700" dirty="0"/>
              <a:t>24</a:t>
            </a:r>
            <a:r>
              <a:rPr lang="zh-CN" altLang="en-US" sz="700" dirty="0"/>
              <a:t>小时”店但无法从餐厅主档上获取到正确的“营业结束时间”，则走</a:t>
            </a:r>
            <a:r>
              <a:rPr lang="en-US" altLang="zh-CN" sz="700" dirty="0"/>
              <a:t>2</a:t>
            </a:r>
            <a:r>
              <a:rPr lang="zh-CN" altLang="en-US" sz="700" dirty="0"/>
              <a:t>中配置的时间点</a:t>
            </a:r>
            <a:r>
              <a:rPr lang="zh-CN" altLang="en-US" sz="700" dirty="0" smtClean="0"/>
              <a:t>。</a:t>
            </a:r>
            <a:endParaRPr lang="en-US" altLang="zh-CN" sz="700" dirty="0" smtClean="0"/>
          </a:p>
          <a:p>
            <a:pPr lvl="1"/>
            <a:r>
              <a:rPr lang="en-US" altLang="zh-CN" sz="900" dirty="0" smtClean="0"/>
              <a:t>11</a:t>
            </a:r>
            <a:r>
              <a:rPr lang="zh-CN" altLang="en-US" sz="900" dirty="0" smtClean="0"/>
              <a:t>、终端定时任务判断，结合 </a:t>
            </a:r>
            <a:r>
              <a:rPr lang="en-US" altLang="zh-CN" sz="900" dirty="0" smtClean="0"/>
              <a:t>3 </a:t>
            </a:r>
            <a:r>
              <a:rPr lang="zh-CN" altLang="en-US" sz="900" dirty="0" smtClean="0"/>
              <a:t>和 </a:t>
            </a:r>
            <a:r>
              <a:rPr lang="en-US" altLang="zh-CN" sz="900" dirty="0" smtClean="0"/>
              <a:t>10 </a:t>
            </a:r>
            <a:r>
              <a:rPr lang="zh-CN" altLang="en-US" sz="900" dirty="0" smtClean="0"/>
              <a:t>计算每日日切自动提醒时间点，打到自动提醒时间点</a:t>
            </a:r>
            <a:r>
              <a:rPr lang="en-US" altLang="zh-CN" sz="900" dirty="0" smtClean="0"/>
              <a:t>3 </a:t>
            </a:r>
            <a:r>
              <a:rPr lang="zh-CN" altLang="en-US" sz="900" dirty="0" smtClean="0"/>
              <a:t>后，进行倒计时提醒：</a:t>
            </a:r>
            <a:endParaRPr lang="en-US" altLang="zh-CN" sz="900" dirty="0" smtClean="0"/>
          </a:p>
          <a:p>
            <a:pPr lvl="2"/>
            <a:r>
              <a:rPr lang="zh-CN" altLang="en-US" sz="700" dirty="0" smtClean="0"/>
              <a:t>如果终端在此时发现本终端还有收银员未下机</a:t>
            </a:r>
            <a:r>
              <a:rPr lang="en-US" altLang="zh-CN" sz="700" dirty="0" smtClean="0"/>
              <a:t>, </a:t>
            </a:r>
            <a:r>
              <a:rPr lang="zh-CN" altLang="en-US" sz="700" dirty="0" smtClean="0"/>
              <a:t>则在提示上给出未下机收银员信息。</a:t>
            </a:r>
            <a:endParaRPr lang="en-US" altLang="zh-CN" sz="700" dirty="0" smtClean="0"/>
          </a:p>
          <a:p>
            <a:pPr lvl="2"/>
            <a:r>
              <a:rPr lang="zh-CN" altLang="en-US" sz="700" dirty="0" smtClean="0"/>
              <a:t>如果有多个未下机收银员</a:t>
            </a:r>
            <a:r>
              <a:rPr lang="en-US" altLang="zh-CN" sz="700" dirty="0" smtClean="0"/>
              <a:t>,</a:t>
            </a:r>
            <a:r>
              <a:rPr lang="zh-CN" altLang="en-US" sz="700" dirty="0" smtClean="0"/>
              <a:t>则在一个收银员下机操作完成后</a:t>
            </a:r>
            <a:r>
              <a:rPr lang="en-US" altLang="zh-CN" sz="700" dirty="0" smtClean="0"/>
              <a:t>,</a:t>
            </a:r>
            <a:r>
              <a:rPr lang="zh-CN" altLang="en-US" sz="700" dirty="0" smtClean="0"/>
              <a:t>继续给出提示。</a:t>
            </a:r>
            <a:endParaRPr lang="en-US" altLang="zh-CN" sz="700" dirty="0" smtClean="0"/>
          </a:p>
          <a:p>
            <a:pPr lvl="2"/>
            <a:r>
              <a:rPr lang="zh-CN" altLang="en-US" sz="700" dirty="0" smtClean="0"/>
              <a:t>员工可取消此提醒</a:t>
            </a:r>
            <a:r>
              <a:rPr lang="en-US" altLang="zh-CN" sz="700" dirty="0" smtClean="0"/>
              <a:t>,</a:t>
            </a:r>
            <a:r>
              <a:rPr lang="zh-CN" altLang="en-US" sz="700" dirty="0" smtClean="0"/>
              <a:t>继续当前其它操作。</a:t>
            </a:r>
            <a:endParaRPr lang="en-US" altLang="zh-CN" sz="700" dirty="0" smtClean="0"/>
          </a:p>
          <a:p>
            <a:pPr lvl="1"/>
            <a:r>
              <a:rPr lang="en-US" altLang="zh-CN" sz="900" dirty="0" smtClean="0"/>
              <a:t>12</a:t>
            </a:r>
            <a:r>
              <a:rPr lang="zh-CN" altLang="en-US" sz="900" dirty="0" smtClean="0"/>
              <a:t>、到达</a:t>
            </a:r>
            <a:r>
              <a:rPr lang="en-US" altLang="zh-CN" sz="900" dirty="0" smtClean="0"/>
              <a:t>10</a:t>
            </a:r>
            <a:r>
              <a:rPr lang="zh-CN" altLang="en-US" sz="900" dirty="0" smtClean="0"/>
              <a:t>的时间</a:t>
            </a:r>
            <a:r>
              <a:rPr lang="zh-CN" altLang="en-US" sz="900" dirty="0"/>
              <a:t>点</a:t>
            </a:r>
            <a:r>
              <a:rPr lang="zh-CN" altLang="en-US" sz="900" dirty="0" smtClean="0"/>
              <a:t>后，终端</a:t>
            </a:r>
            <a:r>
              <a:rPr lang="zh-CN" altLang="en-US" sz="900" dirty="0"/>
              <a:t>接收总部端日切</a:t>
            </a:r>
            <a:r>
              <a:rPr lang="zh-CN" altLang="en-US" sz="900" dirty="0" smtClean="0"/>
              <a:t>指令（</a:t>
            </a:r>
            <a:r>
              <a:rPr lang="zh-CN" altLang="en-US" sz="900" dirty="0"/>
              <a:t>总部端先切，指令发</a:t>
            </a:r>
            <a:r>
              <a:rPr lang="zh-CN" altLang="en-US" sz="900" dirty="0" smtClean="0"/>
              <a:t>终端（</a:t>
            </a:r>
            <a:r>
              <a:rPr lang="zh-CN" altLang="en-US" sz="900" dirty="0" smtClean="0">
                <a:solidFill>
                  <a:srgbClr val="FF0000"/>
                </a:solidFill>
              </a:rPr>
              <a:t>自动日切处理仅针对</a:t>
            </a:r>
            <a:r>
              <a:rPr lang="en-US" altLang="zh-CN" sz="900" dirty="0" smtClean="0">
                <a:solidFill>
                  <a:srgbClr val="FF0000"/>
                </a:solidFill>
              </a:rPr>
              <a:t>sod</a:t>
            </a:r>
            <a:r>
              <a:rPr lang="zh-CN" altLang="en-US" sz="900" dirty="0" smtClean="0">
                <a:solidFill>
                  <a:srgbClr val="FF0000"/>
                </a:solidFill>
              </a:rPr>
              <a:t>日切指令（不包含</a:t>
            </a:r>
            <a:r>
              <a:rPr lang="en-US" altLang="zh-CN" sz="900" dirty="0" err="1" smtClean="0">
                <a:solidFill>
                  <a:srgbClr val="FF0000"/>
                </a:solidFill>
              </a:rPr>
              <a:t>eod</a:t>
            </a:r>
            <a:r>
              <a:rPr lang="zh-CN" altLang="en-US" sz="900" dirty="0" smtClean="0">
                <a:solidFill>
                  <a:srgbClr val="FF0000"/>
                </a:solidFill>
              </a:rPr>
              <a:t>和营业回退，和终端现有的日切指令判断一样（日切，判断是否收银员都关闭了））</a:t>
            </a:r>
            <a:r>
              <a:rPr lang="zh-CN" altLang="en-US" sz="900" dirty="0" smtClean="0"/>
              <a:t>）），判断是否满足日切条件，最终需在</a:t>
            </a:r>
            <a:r>
              <a:rPr lang="en-US" altLang="zh-CN" sz="900" dirty="0" smtClean="0"/>
              <a:t>4</a:t>
            </a:r>
            <a:r>
              <a:rPr lang="zh-CN" altLang="en-US" sz="900" dirty="0" smtClean="0"/>
              <a:t>之前完成日切，日切之前需完成关收银员（上传收银员报表）。有如下几种场景：</a:t>
            </a:r>
            <a:endParaRPr lang="en-US" altLang="zh-CN" sz="900" dirty="0" smtClean="0"/>
          </a:p>
          <a:p>
            <a:pPr lvl="2"/>
            <a:r>
              <a:rPr lang="zh-CN" altLang="en-US" sz="700" dirty="0" smtClean="0"/>
              <a:t>如</a:t>
            </a:r>
            <a:r>
              <a:rPr lang="zh-CN" altLang="en-US" sz="700" dirty="0"/>
              <a:t>终端</a:t>
            </a:r>
            <a:r>
              <a:rPr lang="zh-CN" altLang="en-US" sz="700" dirty="0" smtClean="0"/>
              <a:t>上有正在操作的订单，则</a:t>
            </a:r>
            <a:r>
              <a:rPr lang="zh-CN" altLang="en-US" sz="700" dirty="0"/>
              <a:t>该订单将被自动”放弃</a:t>
            </a:r>
            <a:r>
              <a:rPr lang="zh-CN" altLang="en-US" sz="700" dirty="0" smtClean="0"/>
              <a:t>”（本次操作中 用券和支付等反核销）。</a:t>
            </a:r>
            <a:endParaRPr lang="en-US" altLang="zh-CN" sz="700" dirty="0" smtClean="0"/>
          </a:p>
          <a:p>
            <a:pPr lvl="2"/>
            <a:r>
              <a:rPr lang="zh-CN" altLang="en-US" sz="700" dirty="0" smtClean="0"/>
              <a:t>如</a:t>
            </a:r>
            <a:r>
              <a:rPr lang="zh-CN" altLang="en-US" sz="700" dirty="0"/>
              <a:t>终端上有未下机的收银员</a:t>
            </a:r>
            <a:r>
              <a:rPr lang="en-US" altLang="zh-CN" sz="700" dirty="0"/>
              <a:t>, </a:t>
            </a:r>
            <a:r>
              <a:rPr lang="zh-CN" altLang="en-US" sz="700" dirty="0"/>
              <a:t>则系统开始显示自动下机倒计时提醒</a:t>
            </a:r>
            <a:r>
              <a:rPr lang="en-US" altLang="zh-CN" sz="700" dirty="0"/>
              <a:t>.</a:t>
            </a:r>
            <a:r>
              <a:rPr lang="zh-CN" altLang="en-US" sz="700" dirty="0"/>
              <a:t>提示上给出未下机收银员</a:t>
            </a:r>
            <a:r>
              <a:rPr lang="zh-CN" altLang="en-US" sz="700" dirty="0" smtClean="0"/>
              <a:t>信息。</a:t>
            </a:r>
            <a:endParaRPr lang="en-US" altLang="zh-CN" sz="700" dirty="0" smtClean="0"/>
          </a:p>
          <a:p>
            <a:pPr lvl="2"/>
            <a:r>
              <a:rPr lang="zh-CN" altLang="en-US" sz="700" dirty="0" smtClean="0"/>
              <a:t>以上在到达</a:t>
            </a:r>
            <a:r>
              <a:rPr lang="en-US" altLang="zh-CN" sz="700" dirty="0" smtClean="0"/>
              <a:t>4</a:t>
            </a:r>
            <a:r>
              <a:rPr lang="zh-CN" altLang="en-US" sz="700" dirty="0" smtClean="0"/>
              <a:t>之前，若满足 已</a:t>
            </a:r>
            <a:r>
              <a:rPr lang="zh-CN" altLang="en-US" sz="700" dirty="0"/>
              <a:t>无未下机收银</a:t>
            </a:r>
            <a:r>
              <a:rPr lang="zh-CN" altLang="en-US" sz="700" dirty="0" smtClean="0"/>
              <a:t>员，则</a:t>
            </a:r>
            <a:r>
              <a:rPr lang="zh-CN" altLang="en-US" sz="700" dirty="0"/>
              <a:t>自动开始终端的</a:t>
            </a:r>
            <a:r>
              <a:rPr lang="zh-CN" altLang="en-US" sz="700" dirty="0" smtClean="0"/>
              <a:t>日切。日切完成视为</a:t>
            </a:r>
            <a:r>
              <a:rPr lang="en-US" altLang="zh-CN" sz="700" dirty="0" smtClean="0"/>
              <a:t>4</a:t>
            </a:r>
            <a:r>
              <a:rPr lang="zh-CN" altLang="en-US" sz="700" dirty="0" smtClean="0"/>
              <a:t>结束，正常进行下一营业日使用。</a:t>
            </a:r>
            <a:endParaRPr lang="en-US" altLang="zh-CN" sz="700" dirty="0" smtClean="0"/>
          </a:p>
          <a:p>
            <a:pPr lvl="2"/>
            <a:r>
              <a:rPr lang="zh-CN" altLang="en-US" sz="700" dirty="0"/>
              <a:t>在到达</a:t>
            </a:r>
            <a:r>
              <a:rPr lang="en-US" altLang="zh-CN" sz="700" dirty="0"/>
              <a:t>10</a:t>
            </a:r>
            <a:r>
              <a:rPr lang="zh-CN" altLang="en-US" sz="700" dirty="0"/>
              <a:t>之后到</a:t>
            </a:r>
            <a:r>
              <a:rPr lang="en-US" altLang="zh-CN" sz="700" dirty="0"/>
              <a:t>4</a:t>
            </a:r>
            <a:r>
              <a:rPr lang="zh-CN" altLang="en-US" sz="700" dirty="0"/>
              <a:t>之间的时间</a:t>
            </a:r>
            <a:r>
              <a:rPr lang="zh-CN" altLang="en-US" sz="700" dirty="0" smtClean="0"/>
              <a:t>点，若始终未满足日切条件，则此期间 终端不</a:t>
            </a:r>
            <a:r>
              <a:rPr lang="zh-CN" altLang="en-US" sz="700" dirty="0"/>
              <a:t>允许再进行订单相关的操作</a:t>
            </a:r>
            <a:r>
              <a:rPr lang="zh-CN" altLang="en-US" sz="700" dirty="0" smtClean="0"/>
              <a:t>。</a:t>
            </a:r>
            <a:r>
              <a:rPr lang="zh-CN" altLang="en-US" sz="700" dirty="0" smtClean="0">
                <a:solidFill>
                  <a:srgbClr val="FF0000"/>
                </a:solidFill>
              </a:rPr>
              <a:t>开收银员也不允许吧？</a:t>
            </a:r>
            <a:endParaRPr lang="en-US" altLang="zh-CN" sz="700" dirty="0" smtClean="0">
              <a:solidFill>
                <a:srgbClr val="FF0000"/>
              </a:solidFill>
            </a:endParaRPr>
          </a:p>
          <a:p>
            <a:pPr lvl="2"/>
            <a:r>
              <a:rPr lang="zh-CN" altLang="en-US" sz="700" dirty="0" smtClean="0"/>
              <a:t>在到达</a:t>
            </a:r>
            <a:r>
              <a:rPr lang="en-US" altLang="zh-CN" sz="700" dirty="0" smtClean="0"/>
              <a:t>4</a:t>
            </a:r>
            <a:r>
              <a:rPr lang="zh-CN" altLang="en-US" sz="700" dirty="0"/>
              <a:t>之后，终端仍未满足日切条件</a:t>
            </a:r>
            <a:r>
              <a:rPr lang="zh-CN" altLang="en-US" sz="700" dirty="0" smtClean="0"/>
              <a:t>（存在未关闭</a:t>
            </a:r>
            <a:r>
              <a:rPr lang="en-US" altLang="zh-CN" sz="700" dirty="0" smtClean="0"/>
              <a:t>/</a:t>
            </a:r>
            <a:r>
              <a:rPr lang="zh-CN" altLang="en-US" sz="700" dirty="0"/>
              <a:t>未下机的收银员），自动完成所有未下机收银员的自动下机</a:t>
            </a:r>
            <a:r>
              <a:rPr lang="en-US" altLang="zh-CN" sz="700" dirty="0"/>
              <a:t>(</a:t>
            </a:r>
            <a:r>
              <a:rPr lang="zh-CN" altLang="en-US" sz="700" dirty="0"/>
              <a:t>报表中各结算方式的实收</a:t>
            </a:r>
            <a:r>
              <a:rPr lang="en-US" altLang="zh-CN" sz="700" dirty="0"/>
              <a:t>=</a:t>
            </a:r>
            <a:r>
              <a:rPr lang="zh-CN" altLang="en-US" sz="700" dirty="0"/>
              <a:t>应收</a:t>
            </a:r>
            <a:r>
              <a:rPr lang="en-US" altLang="zh-CN" sz="700" dirty="0" smtClean="0"/>
              <a:t>)</a:t>
            </a:r>
            <a:r>
              <a:rPr lang="zh-CN" altLang="en-US" sz="700" dirty="0" smtClean="0"/>
              <a:t>。而后自动日切。</a:t>
            </a:r>
            <a:endParaRPr lang="en-US" altLang="zh-CN" sz="700" dirty="0" smtClean="0"/>
          </a:p>
          <a:p>
            <a:r>
              <a:rPr lang="zh-CN" altLang="en-US" sz="1100" dirty="0" smtClean="0"/>
              <a:t>如果</a:t>
            </a:r>
            <a:r>
              <a:rPr lang="zh-CN" altLang="en-US" sz="1100" dirty="0"/>
              <a:t>终端因为关机而未自动执行日切</a:t>
            </a:r>
            <a:r>
              <a:rPr lang="en-US" altLang="zh-CN" sz="1100" dirty="0"/>
              <a:t>, </a:t>
            </a:r>
            <a:r>
              <a:rPr lang="zh-CN" altLang="en-US" sz="1100" dirty="0"/>
              <a:t>则在重启后强制完成前次日切</a:t>
            </a:r>
            <a:r>
              <a:rPr lang="en-US" altLang="zh-CN" sz="1100" dirty="0"/>
              <a:t>;</a:t>
            </a:r>
            <a:endParaRPr lang="en-US" sz="1100" dirty="0"/>
          </a:p>
        </p:txBody>
      </p:sp>
    </p:spTree>
    <p:extLst>
      <p:ext uri="{BB962C8B-B14F-4D97-AF65-F5344CB8AC3E}">
        <p14:creationId xmlns:p14="http://schemas.microsoft.com/office/powerpoint/2010/main" val="418904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2381842" y="3426025"/>
            <a:ext cx="6762158" cy="3381"/>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流程 方案一</a:t>
            </a:r>
            <a:endParaRPr lang="en-US" dirty="0"/>
          </a:p>
        </p:txBody>
      </p:sp>
      <p:sp>
        <p:nvSpPr>
          <p:cNvPr id="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150830" y="961620"/>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graphicFrame>
        <p:nvGraphicFramePr>
          <p:cNvPr id="5" name="表格 4">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001061244"/>
              </p:ext>
            </p:extLst>
          </p:nvPr>
        </p:nvGraphicFramePr>
        <p:xfrm>
          <a:off x="464365" y="1541865"/>
          <a:ext cx="1224736"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gridCol w="612368">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是否自动日切</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zh-CN" altLang="en-US" sz="700" b="0" dirty="0" smtClean="0">
                          <a:solidFill>
                            <a:srgbClr val="000000"/>
                          </a:solidFill>
                          <a:latin typeface="微软雅黑" panose="020B0503020204020204" pitchFamily="34" charset="-122"/>
                          <a:ea typeface="微软雅黑" panose="020B0503020204020204" pitchFamily="34" charset="-122"/>
                        </a:rPr>
                        <a:t>开</a:t>
                      </a:r>
                      <a:r>
                        <a:rPr lang="en-US" altLang="zh-CN" sz="700" b="0" dirty="0" smtClean="0">
                          <a:solidFill>
                            <a:srgbClr val="000000"/>
                          </a:solidFill>
                          <a:latin typeface="微软雅黑" panose="020B0503020204020204" pitchFamily="34" charset="-122"/>
                          <a:ea typeface="微软雅黑" panose="020B0503020204020204" pitchFamily="34" charset="-122"/>
                        </a:rPr>
                        <a:t>/</a:t>
                      </a:r>
                      <a:r>
                        <a:rPr lang="zh-CN" altLang="en-US" sz="700" b="0" dirty="0" smtClean="0">
                          <a:solidFill>
                            <a:srgbClr val="000000"/>
                          </a:solidFill>
                          <a:latin typeface="微软雅黑" panose="020B0503020204020204" pitchFamily="34" charset="-122"/>
                          <a:ea typeface="微软雅黑" panose="020B0503020204020204" pitchFamily="34" charset="-122"/>
                        </a:rPr>
                        <a:t>关</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sp>
        <p:nvSpPr>
          <p:cNvPr id="6"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6510161" y="957051"/>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终端</a:t>
            </a:r>
            <a:endParaRPr lang="en-US" altLang="zh-CN" sz="900" dirty="0" smtClean="0">
              <a:solidFill>
                <a:srgbClr val="C00000"/>
              </a:solidFill>
            </a:endParaRPr>
          </a:p>
        </p:txBody>
      </p:sp>
      <p:sp>
        <p:nvSpPr>
          <p:cNvPr id="7" name="矩形 6"/>
          <p:cNvSpPr/>
          <p:nvPr/>
        </p:nvSpPr>
        <p:spPr>
          <a:xfrm>
            <a:off x="32773" y="962033"/>
            <a:ext cx="877163" cy="230832"/>
          </a:xfrm>
          <a:prstGeom prst="rect">
            <a:avLst/>
          </a:prstGeom>
        </p:spPr>
        <p:txBody>
          <a:bodyPr wrap="none">
            <a:spAutoFit/>
          </a:bodyPr>
          <a:lstStyle/>
          <a:p>
            <a:r>
              <a:rPr lang="zh-CN" altLang="en-US" sz="900" b="1" dirty="0" smtClean="0"/>
              <a:t>品牌业务配置</a:t>
            </a:r>
            <a:endParaRPr lang="en-US" altLang="zh-CN" sz="700" dirty="0" smtClean="0"/>
          </a:p>
        </p:txBody>
      </p:sp>
      <p:graphicFrame>
        <p:nvGraphicFramePr>
          <p:cNvPr id="9" name="表格 8">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569794532"/>
              </p:ext>
            </p:extLst>
          </p:nvPr>
        </p:nvGraphicFramePr>
        <p:xfrm>
          <a:off x="464365" y="3051243"/>
          <a:ext cx="1224736"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gridCol w="612368">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自动日切时间</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en-US" altLang="zh-CN" sz="700" b="0" dirty="0" smtClean="0">
                          <a:solidFill>
                            <a:srgbClr val="000000"/>
                          </a:solidFill>
                          <a:latin typeface="微软雅黑" panose="020B0503020204020204" pitchFamily="34" charset="-122"/>
                          <a:ea typeface="微软雅黑" panose="020B0503020204020204" pitchFamily="34" charset="-122"/>
                        </a:rPr>
                        <a:t>0500</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graphicFrame>
        <p:nvGraphicFramePr>
          <p:cNvPr id="10" name="表格 9">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36763053"/>
              </p:ext>
            </p:extLst>
          </p:nvPr>
        </p:nvGraphicFramePr>
        <p:xfrm>
          <a:off x="464365" y="2180599"/>
          <a:ext cx="1427860" cy="304800"/>
        </p:xfrm>
        <a:graphic>
          <a:graphicData uri="http://schemas.openxmlformats.org/drawingml/2006/table">
            <a:tbl>
              <a:tblPr firstRow="1" bandRow="1">
                <a:tableStyleId>{5C22544A-7EE6-4342-B048-85BDC9FD1C3A}</a:tableStyleId>
              </a:tblPr>
              <a:tblGrid>
                <a:gridCol w="573049">
                  <a:extLst>
                    <a:ext uri="{9D8B030D-6E8A-4147-A177-3AD203B41FA5}">
                      <a16:colId xmlns:a16="http://schemas.microsoft.com/office/drawing/2014/main" val="3823376341"/>
                    </a:ext>
                  </a:extLst>
                </a:gridCol>
                <a:gridCol w="854811">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日切提醒间隔时间</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en-US" altLang="zh-CN" sz="700" b="0" dirty="0" smtClean="0">
                          <a:solidFill>
                            <a:srgbClr val="000000"/>
                          </a:solidFill>
                          <a:latin typeface="微软雅黑" panose="020B0503020204020204" pitchFamily="34" charset="-122"/>
                          <a:ea typeface="微软雅黑" panose="020B0503020204020204" pitchFamily="34" charset="-122"/>
                        </a:rPr>
                        <a:t>300</a:t>
                      </a:r>
                      <a:r>
                        <a:rPr lang="zh-CN" altLang="en-US" sz="700" b="0" dirty="0" smtClean="0">
                          <a:solidFill>
                            <a:srgbClr val="000000"/>
                          </a:solidFill>
                          <a:latin typeface="微软雅黑" panose="020B0503020204020204" pitchFamily="34" charset="-122"/>
                          <a:ea typeface="微软雅黑" panose="020B0503020204020204" pitchFamily="34" charset="-122"/>
                        </a:rPr>
                        <a:t>秒</a:t>
                      </a:r>
                      <a:endParaRPr lang="en-US" altLang="zh-CN" sz="700" b="0" dirty="0" smtClean="0">
                        <a:solidFill>
                          <a:srgbClr val="000000"/>
                        </a:solidFill>
                        <a:latin typeface="微软雅黑" panose="020B0503020204020204" pitchFamily="34" charset="-122"/>
                        <a:ea typeface="微软雅黑" panose="020B0503020204020204" pitchFamily="34" charset="-122"/>
                      </a:endParaRPr>
                    </a:p>
                    <a:p>
                      <a:pPr algn="ctr"/>
                      <a:r>
                        <a:rPr lang="zh-CN" altLang="en-US" sz="700" b="0" dirty="0" smtClean="0">
                          <a:solidFill>
                            <a:srgbClr val="000000"/>
                          </a:solidFill>
                          <a:latin typeface="微软雅黑" panose="020B0503020204020204" pitchFamily="34" charset="-122"/>
                          <a:ea typeface="微软雅黑" panose="020B0503020204020204" pitchFamily="34" charset="-122"/>
                        </a:rPr>
                        <a:t>限制 </a:t>
                      </a:r>
                      <a:r>
                        <a:rPr lang="en-US" altLang="zh-CN" sz="700" b="0" dirty="0" smtClean="0">
                          <a:solidFill>
                            <a:srgbClr val="000000"/>
                          </a:solidFill>
                          <a:latin typeface="微软雅黑" panose="020B0503020204020204" pitchFamily="34" charset="-122"/>
                          <a:ea typeface="微软雅黑" panose="020B0503020204020204" pitchFamily="34" charset="-122"/>
                        </a:rPr>
                        <a:t>0-1800</a:t>
                      </a:r>
                      <a:r>
                        <a:rPr lang="zh-CN" altLang="en-US" sz="700" b="0" dirty="0" smtClean="0">
                          <a:solidFill>
                            <a:srgbClr val="000000"/>
                          </a:solidFill>
                          <a:latin typeface="微软雅黑" panose="020B0503020204020204" pitchFamily="34" charset="-122"/>
                          <a:ea typeface="微软雅黑" panose="020B0503020204020204" pitchFamily="34" charset="-122"/>
                        </a:rPr>
                        <a:t>秒</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graphicFrame>
        <p:nvGraphicFramePr>
          <p:cNvPr id="11" name="表格 10">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2574722459"/>
              </p:ext>
            </p:extLst>
          </p:nvPr>
        </p:nvGraphicFramePr>
        <p:xfrm>
          <a:off x="464365" y="4312829"/>
          <a:ext cx="1427860" cy="304800"/>
        </p:xfrm>
        <a:graphic>
          <a:graphicData uri="http://schemas.openxmlformats.org/drawingml/2006/table">
            <a:tbl>
              <a:tblPr firstRow="1" bandRow="1">
                <a:tableStyleId>{5C22544A-7EE6-4342-B048-85BDC9FD1C3A}</a:tableStyleId>
              </a:tblPr>
              <a:tblGrid>
                <a:gridCol w="573049">
                  <a:extLst>
                    <a:ext uri="{9D8B030D-6E8A-4147-A177-3AD203B41FA5}">
                      <a16:colId xmlns:a16="http://schemas.microsoft.com/office/drawing/2014/main" val="3823376341"/>
                    </a:ext>
                  </a:extLst>
                </a:gridCol>
                <a:gridCol w="854811">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日切完成间隔时间</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en-US" altLang="zh-CN" sz="700" b="0" dirty="0" smtClean="0">
                          <a:solidFill>
                            <a:srgbClr val="000000"/>
                          </a:solidFill>
                          <a:latin typeface="微软雅黑" panose="020B0503020204020204" pitchFamily="34" charset="-122"/>
                          <a:ea typeface="微软雅黑" panose="020B0503020204020204" pitchFamily="34" charset="-122"/>
                        </a:rPr>
                        <a:t>300</a:t>
                      </a:r>
                      <a:r>
                        <a:rPr lang="zh-CN" altLang="en-US" sz="700" b="0" dirty="0" smtClean="0">
                          <a:solidFill>
                            <a:srgbClr val="000000"/>
                          </a:solidFill>
                          <a:latin typeface="微软雅黑" panose="020B0503020204020204" pitchFamily="34" charset="-122"/>
                          <a:ea typeface="微软雅黑" panose="020B0503020204020204" pitchFamily="34" charset="-122"/>
                        </a:rPr>
                        <a:t>秒</a:t>
                      </a:r>
                      <a:endParaRPr lang="en-US" altLang="zh-CN" sz="700" b="0" dirty="0" smtClean="0">
                        <a:solidFill>
                          <a:srgbClr val="000000"/>
                        </a:solidFill>
                        <a:latin typeface="微软雅黑" panose="020B0503020204020204" pitchFamily="34" charset="-122"/>
                        <a:ea typeface="微软雅黑" panose="020B0503020204020204" pitchFamily="34" charset="-122"/>
                      </a:endParaRPr>
                    </a:p>
                    <a:p>
                      <a:pPr algn="ctr"/>
                      <a:r>
                        <a:rPr lang="zh-CN" altLang="en-US" sz="700" b="0" dirty="0" smtClean="0">
                          <a:solidFill>
                            <a:srgbClr val="000000"/>
                          </a:solidFill>
                          <a:latin typeface="微软雅黑" panose="020B0503020204020204" pitchFamily="34" charset="-122"/>
                          <a:ea typeface="微软雅黑" panose="020B0503020204020204" pitchFamily="34" charset="-122"/>
                        </a:rPr>
                        <a:t>限制 </a:t>
                      </a:r>
                      <a:r>
                        <a:rPr lang="en-US" altLang="zh-CN" sz="700" b="0" dirty="0" smtClean="0">
                          <a:solidFill>
                            <a:srgbClr val="000000"/>
                          </a:solidFill>
                          <a:latin typeface="微软雅黑" panose="020B0503020204020204" pitchFamily="34" charset="-122"/>
                          <a:ea typeface="微软雅黑" panose="020B0503020204020204" pitchFamily="34" charset="-122"/>
                        </a:rPr>
                        <a:t>0-1800</a:t>
                      </a:r>
                      <a:r>
                        <a:rPr lang="zh-CN" altLang="en-US" sz="700" b="0" dirty="0" smtClean="0">
                          <a:solidFill>
                            <a:srgbClr val="000000"/>
                          </a:solidFill>
                          <a:latin typeface="微软雅黑" panose="020B0503020204020204" pitchFamily="34" charset="-122"/>
                          <a:ea typeface="微软雅黑" panose="020B0503020204020204" pitchFamily="34" charset="-122"/>
                        </a:rPr>
                        <a:t>秒</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cxnSp>
        <p:nvCxnSpPr>
          <p:cNvPr id="13" name="直接连接符 12"/>
          <p:cNvCxnSpPr/>
          <p:nvPr/>
        </p:nvCxnSpPr>
        <p:spPr>
          <a:xfrm>
            <a:off x="2318658" y="868680"/>
            <a:ext cx="6531" cy="427482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268726" y="3362676"/>
            <a:ext cx="113116" cy="119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7" name="椭圆 16"/>
          <p:cNvSpPr/>
          <p:nvPr/>
        </p:nvSpPr>
        <p:spPr>
          <a:xfrm>
            <a:off x="2268726" y="4405594"/>
            <a:ext cx="113116" cy="119270"/>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8" name="椭圆 17"/>
          <p:cNvSpPr/>
          <p:nvPr/>
        </p:nvSpPr>
        <p:spPr>
          <a:xfrm>
            <a:off x="2268726" y="2273364"/>
            <a:ext cx="113116" cy="119270"/>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 name="Rectangle 32">
            <a:extLst>
              <a:ext uri="{FF2B5EF4-FFF2-40B4-BE49-F238E27FC236}">
                <a16:creationId xmlns:a16="http://schemas.microsoft.com/office/drawing/2014/main" id="{E009A138-03FA-420A-9616-F7CCF1778777}"/>
              </a:ext>
            </a:extLst>
          </p:cNvPr>
          <p:cNvSpPr/>
          <p:nvPr/>
        </p:nvSpPr>
        <p:spPr>
          <a:xfrm>
            <a:off x="3294183" y="3235970"/>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smtClean="0">
                <a:latin typeface="微软雅黑" pitchFamily="34" charset="-122"/>
                <a:ea typeface="微软雅黑" pitchFamily="34" charset="-122"/>
              </a:rPr>
              <a:t>By store</a:t>
            </a:r>
          </a:p>
          <a:p>
            <a:pPr algn="ctr"/>
            <a:r>
              <a:rPr lang="zh-CN" altLang="en-US" sz="700" b="1" dirty="0" smtClean="0">
                <a:latin typeface="微软雅黑" pitchFamily="34" charset="-122"/>
                <a:ea typeface="微软雅黑" pitchFamily="34" charset="-122"/>
              </a:rPr>
              <a:t>自动日切 </a:t>
            </a:r>
            <a:r>
              <a:rPr lang="en-US" altLang="zh-CN" sz="700" b="1" dirty="0" err="1" smtClean="0">
                <a:latin typeface="微软雅黑" pitchFamily="34" charset="-122"/>
                <a:ea typeface="微软雅黑" pitchFamily="34" charset="-122"/>
              </a:rPr>
              <a:t>eod+sod</a:t>
            </a:r>
            <a:endParaRPr lang="en-US" altLang="zh-CN" sz="700" b="1" dirty="0">
              <a:latin typeface="微软雅黑" pitchFamily="34" charset="-122"/>
              <a:ea typeface="微软雅黑" pitchFamily="34" charset="-122"/>
            </a:endParaRPr>
          </a:p>
        </p:txBody>
      </p:sp>
      <p:cxnSp>
        <p:nvCxnSpPr>
          <p:cNvPr id="28" name="直接连接符 27"/>
          <p:cNvCxnSpPr/>
          <p:nvPr/>
        </p:nvCxnSpPr>
        <p:spPr>
          <a:xfrm>
            <a:off x="2381842" y="2326794"/>
            <a:ext cx="6762158" cy="3381"/>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81842" y="4470679"/>
            <a:ext cx="6762158" cy="3381"/>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Rectangle 32">
            <a:extLst>
              <a:ext uri="{FF2B5EF4-FFF2-40B4-BE49-F238E27FC236}">
                <a16:creationId xmlns:a16="http://schemas.microsoft.com/office/drawing/2014/main" id="{E009A138-03FA-420A-9616-F7CCF1778777}"/>
              </a:ext>
            </a:extLst>
          </p:cNvPr>
          <p:cNvSpPr/>
          <p:nvPr/>
        </p:nvSpPr>
        <p:spPr>
          <a:xfrm>
            <a:off x="3294183" y="4272269"/>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smtClean="0">
                <a:latin typeface="微软雅黑" pitchFamily="34" charset="-122"/>
                <a:ea typeface="微软雅黑" pitchFamily="34" charset="-122"/>
              </a:rPr>
              <a:t>By store</a:t>
            </a:r>
          </a:p>
          <a:p>
            <a:pPr algn="ctr"/>
            <a:r>
              <a:rPr lang="zh-CN" altLang="en-US" sz="700" b="1" dirty="0" smtClean="0">
                <a:latin typeface="微软雅黑" pitchFamily="34" charset="-122"/>
                <a:ea typeface="微软雅黑" pitchFamily="34" charset="-122"/>
              </a:rPr>
              <a:t>自动调用</a:t>
            </a:r>
            <a:endParaRPr lang="en-US" altLang="zh-CN" sz="700" b="1" dirty="0" smtClean="0">
              <a:latin typeface="微软雅黑" pitchFamily="34" charset="-122"/>
              <a:ea typeface="微软雅黑" pitchFamily="34" charset="-122"/>
            </a:endParaRPr>
          </a:p>
          <a:p>
            <a:pPr algn="ctr"/>
            <a:r>
              <a:rPr lang="en-US" altLang="zh-CN" sz="700" b="1" dirty="0" smtClean="0">
                <a:latin typeface="微软雅黑" pitchFamily="34" charset="-122"/>
                <a:ea typeface="微软雅黑" pitchFamily="34" charset="-122"/>
              </a:rPr>
              <a:t>BK</a:t>
            </a:r>
            <a:r>
              <a:rPr lang="zh-CN" altLang="en-US" sz="700" b="1" dirty="0" smtClean="0">
                <a:latin typeface="微软雅黑" pitchFamily="34" charset="-122"/>
                <a:ea typeface="微软雅黑" pitchFamily="34" charset="-122"/>
              </a:rPr>
              <a:t>报表生成</a:t>
            </a:r>
            <a:endParaRPr lang="en-US" altLang="zh-CN" sz="700" b="1" dirty="0">
              <a:latin typeface="微软雅黑" pitchFamily="34" charset="-122"/>
              <a:ea typeface="微软雅黑" pitchFamily="34" charset="-122"/>
            </a:endParaRPr>
          </a:p>
        </p:txBody>
      </p:sp>
      <p:sp>
        <p:nvSpPr>
          <p:cNvPr id="31" name="Rectangle 32">
            <a:extLst>
              <a:ext uri="{FF2B5EF4-FFF2-40B4-BE49-F238E27FC236}">
                <a16:creationId xmlns:a16="http://schemas.microsoft.com/office/drawing/2014/main" id="{E009A138-03FA-420A-9616-F7CCF1778777}"/>
              </a:ext>
            </a:extLst>
          </p:cNvPr>
          <p:cNvSpPr/>
          <p:nvPr/>
        </p:nvSpPr>
        <p:spPr>
          <a:xfrm>
            <a:off x="4533261" y="1553959"/>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手工日切</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原逻辑不变</a:t>
            </a:r>
            <a:endParaRPr lang="en-US" altLang="zh-CN" sz="700" b="1" dirty="0">
              <a:latin typeface="微软雅黑" pitchFamily="34" charset="-122"/>
              <a:ea typeface="微软雅黑" pitchFamily="34" charset="-122"/>
            </a:endParaRPr>
          </a:p>
        </p:txBody>
      </p:sp>
      <p:sp>
        <p:nvSpPr>
          <p:cNvPr id="32" name="菱形 31"/>
          <p:cNvSpPr/>
          <p:nvPr/>
        </p:nvSpPr>
        <p:spPr>
          <a:xfrm>
            <a:off x="3233092" y="1537605"/>
            <a:ext cx="915475" cy="414531"/>
          </a:xfrm>
          <a:prstGeom prst="diamond">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dirty="0" smtClean="0">
              <a:latin typeface="+mj-lt"/>
            </a:endParaRPr>
          </a:p>
        </p:txBody>
      </p:sp>
      <p:sp>
        <p:nvSpPr>
          <p:cNvPr id="33" name="文本框 32"/>
          <p:cNvSpPr txBox="1"/>
          <p:nvPr/>
        </p:nvSpPr>
        <p:spPr>
          <a:xfrm>
            <a:off x="3350007" y="1590981"/>
            <a:ext cx="723275" cy="307777"/>
          </a:xfrm>
          <a:prstGeom prst="rect">
            <a:avLst/>
          </a:prstGeom>
          <a:noFill/>
        </p:spPr>
        <p:txBody>
          <a:bodyPr wrap="none" rtlCol="0">
            <a:spAutoFit/>
          </a:bodyPr>
          <a:lstStyle/>
          <a:p>
            <a:r>
              <a:rPr lang="en-US" altLang="zh-CN" sz="700" b="1" dirty="0">
                <a:solidFill>
                  <a:schemeClr val="bg1"/>
                </a:solidFill>
              </a:rPr>
              <a:t>By brand</a:t>
            </a:r>
            <a:endParaRPr lang="en-US" sz="700" b="1" dirty="0">
              <a:solidFill>
                <a:schemeClr val="bg1"/>
              </a:solidFill>
            </a:endParaRPr>
          </a:p>
          <a:p>
            <a:r>
              <a:rPr lang="zh-CN" altLang="en-US" sz="700" b="1" dirty="0" smtClean="0">
                <a:solidFill>
                  <a:schemeClr val="bg1"/>
                </a:solidFill>
              </a:rPr>
              <a:t>自动日切开关</a:t>
            </a:r>
            <a:endParaRPr lang="en-US" sz="700" b="1" dirty="0" smtClean="0">
              <a:solidFill>
                <a:schemeClr val="bg1"/>
              </a:solidFill>
            </a:endParaRPr>
          </a:p>
        </p:txBody>
      </p:sp>
      <p:cxnSp>
        <p:nvCxnSpPr>
          <p:cNvPr id="34" name="Straight Arrow Connector 24">
            <a:extLst>
              <a:ext uri="{FF2B5EF4-FFF2-40B4-BE49-F238E27FC236}">
                <a16:creationId xmlns:a16="http://schemas.microsoft.com/office/drawing/2014/main" id="{544DA409-F510-4FB7-9CCE-AA05BD173FB5}"/>
              </a:ext>
            </a:extLst>
          </p:cNvPr>
          <p:cNvCxnSpPr>
            <a:cxnSpLocks/>
            <a:stCxn id="31" idx="1"/>
            <a:endCxn id="32" idx="3"/>
          </p:cNvCxnSpPr>
          <p:nvPr/>
        </p:nvCxnSpPr>
        <p:spPr>
          <a:xfrm flipH="1" flipV="1">
            <a:off x="4148567" y="1744871"/>
            <a:ext cx="384694" cy="2048"/>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24">
            <a:extLst>
              <a:ext uri="{FF2B5EF4-FFF2-40B4-BE49-F238E27FC236}">
                <a16:creationId xmlns:a16="http://schemas.microsoft.com/office/drawing/2014/main" id="{544DA409-F510-4FB7-9CCE-AA05BD173FB5}"/>
              </a:ext>
            </a:extLst>
          </p:cNvPr>
          <p:cNvCxnSpPr>
            <a:cxnSpLocks/>
            <a:stCxn id="19" idx="0"/>
            <a:endCxn id="32" idx="2"/>
          </p:cNvCxnSpPr>
          <p:nvPr/>
        </p:nvCxnSpPr>
        <p:spPr>
          <a:xfrm flipV="1">
            <a:off x="3690183" y="1952136"/>
            <a:ext cx="647" cy="1283834"/>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77829" y="1537605"/>
            <a:ext cx="274434" cy="200055"/>
          </a:xfrm>
          <a:prstGeom prst="rect">
            <a:avLst/>
          </a:prstGeom>
          <a:noFill/>
        </p:spPr>
        <p:txBody>
          <a:bodyPr wrap="none" rtlCol="0">
            <a:spAutoFit/>
          </a:bodyPr>
          <a:lstStyle/>
          <a:p>
            <a:r>
              <a:rPr lang="zh-CN" altLang="en-US" sz="700" b="1" dirty="0" smtClean="0">
                <a:solidFill>
                  <a:srgbClr val="2C4B80"/>
                </a:solidFill>
              </a:rPr>
              <a:t>关</a:t>
            </a:r>
            <a:endParaRPr lang="en-US" sz="700" b="1" dirty="0" smtClean="0">
              <a:solidFill>
                <a:srgbClr val="2C4B80"/>
              </a:solidFill>
            </a:endParaRPr>
          </a:p>
        </p:txBody>
      </p:sp>
      <p:sp>
        <p:nvSpPr>
          <p:cNvPr id="43" name="文本框 42"/>
          <p:cNvSpPr txBox="1"/>
          <p:nvPr/>
        </p:nvSpPr>
        <p:spPr>
          <a:xfrm>
            <a:off x="3652463" y="2094196"/>
            <a:ext cx="274434" cy="200055"/>
          </a:xfrm>
          <a:prstGeom prst="rect">
            <a:avLst/>
          </a:prstGeom>
          <a:noFill/>
        </p:spPr>
        <p:txBody>
          <a:bodyPr wrap="none" rtlCol="0">
            <a:spAutoFit/>
          </a:bodyPr>
          <a:lstStyle/>
          <a:p>
            <a:r>
              <a:rPr lang="zh-CN" altLang="en-US" sz="700" b="1" dirty="0" smtClean="0">
                <a:solidFill>
                  <a:srgbClr val="2C4B80"/>
                </a:solidFill>
              </a:rPr>
              <a:t>开</a:t>
            </a:r>
            <a:endParaRPr lang="en-US" sz="700" b="1" dirty="0" smtClean="0">
              <a:solidFill>
                <a:srgbClr val="2C4B80"/>
              </a:solidFill>
            </a:endParaRPr>
          </a:p>
        </p:txBody>
      </p:sp>
      <p:graphicFrame>
        <p:nvGraphicFramePr>
          <p:cNvPr id="44" name="表格 43">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793818691"/>
              </p:ext>
            </p:extLst>
          </p:nvPr>
        </p:nvGraphicFramePr>
        <p:xfrm>
          <a:off x="464365" y="3405052"/>
          <a:ext cx="1224736"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gridCol w="612368">
                  <a:extLst>
                    <a:ext uri="{9D8B030D-6E8A-4147-A177-3AD203B41FA5}">
                      <a16:colId xmlns:a16="http://schemas.microsoft.com/office/drawing/2014/main" val="1973801738"/>
                    </a:ext>
                  </a:extLst>
                </a:gridCol>
              </a:tblGrid>
              <a:tr h="227914">
                <a:tc>
                  <a:txBody>
                    <a:bodyPr/>
                    <a:lstStyle/>
                    <a:p>
                      <a:pPr algn="ctr"/>
                      <a:r>
                        <a:rPr lang="zh-CN" altLang="en-US" sz="700" b="1" dirty="0" smtClean="0">
                          <a:solidFill>
                            <a:schemeClr val="bg1"/>
                          </a:solidFill>
                          <a:latin typeface="微软雅黑" panose="020B0503020204020204" pitchFamily="34" charset="-122"/>
                          <a:ea typeface="微软雅黑" panose="020B0503020204020204" pitchFamily="34" charset="-122"/>
                        </a:rPr>
                        <a:t>营业结束时间</a:t>
                      </a:r>
                      <a:endParaRPr lang="zh-CN" altLang="en-US" sz="700" b="0" dirty="0">
                        <a:solidFill>
                          <a:schemeClr val="bg1"/>
                        </a:solidFill>
                        <a:latin typeface="微软雅黑" panose="020B0503020204020204" pitchFamily="34" charset="-122"/>
                        <a:ea typeface="微软雅黑" panose="020B0503020204020204" pitchFamily="34" charset="-122"/>
                      </a:endParaRPr>
                    </a:p>
                  </a:txBody>
                  <a:tcPr anchor="ctr">
                    <a:solidFill>
                      <a:schemeClr val="accent2">
                        <a:lumMod val="75000"/>
                      </a:schemeClr>
                    </a:solidFill>
                  </a:tcPr>
                </a:tc>
                <a:tc>
                  <a:txBody>
                    <a:bodyPr/>
                    <a:lstStyle/>
                    <a:p>
                      <a:pPr algn="ctr"/>
                      <a:r>
                        <a:rPr lang="en-US" altLang="zh-CN" sz="700" b="0" dirty="0" smtClean="0">
                          <a:solidFill>
                            <a:schemeClr val="bg1"/>
                          </a:solidFill>
                          <a:latin typeface="微软雅黑" panose="020B0503020204020204" pitchFamily="34" charset="-122"/>
                          <a:ea typeface="微软雅黑" panose="020B0503020204020204" pitchFamily="34" charset="-122"/>
                        </a:rPr>
                        <a:t>2300</a:t>
                      </a:r>
                      <a:endParaRPr lang="zh-CN" altLang="en-US" sz="700" b="0" dirty="0">
                        <a:solidFill>
                          <a:schemeClr val="bg1"/>
                        </a:solidFill>
                        <a:latin typeface="微软雅黑" panose="020B0503020204020204" pitchFamily="34" charset="-122"/>
                        <a:ea typeface="微软雅黑" panose="020B0503020204020204" pitchFamily="34" charset="-122"/>
                      </a:endParaRPr>
                    </a:p>
                  </a:txBody>
                  <a:tcPr anchor="ctr">
                    <a:solidFill>
                      <a:schemeClr val="accent2">
                        <a:lumMod val="75000"/>
                      </a:schemeClr>
                    </a:solidFill>
                  </a:tcPr>
                </a:tc>
                <a:extLst>
                  <a:ext uri="{0D108BD9-81ED-4DB2-BD59-A6C34878D82A}">
                    <a16:rowId xmlns:a16="http://schemas.microsoft.com/office/drawing/2014/main" val="2286724697"/>
                  </a:ext>
                </a:extLst>
              </a:tr>
            </a:tbl>
          </a:graphicData>
        </a:graphic>
      </p:graphicFrame>
      <p:sp>
        <p:nvSpPr>
          <p:cNvPr id="45" name="矩形 44"/>
          <p:cNvSpPr/>
          <p:nvPr/>
        </p:nvSpPr>
        <p:spPr>
          <a:xfrm>
            <a:off x="909936" y="1030716"/>
            <a:ext cx="500819" cy="12967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6" name="矩形 45"/>
          <p:cNvSpPr/>
          <p:nvPr/>
        </p:nvSpPr>
        <p:spPr>
          <a:xfrm>
            <a:off x="26279" y="1147261"/>
            <a:ext cx="646331" cy="230832"/>
          </a:xfrm>
          <a:prstGeom prst="rect">
            <a:avLst/>
          </a:prstGeom>
        </p:spPr>
        <p:txBody>
          <a:bodyPr wrap="none">
            <a:spAutoFit/>
          </a:bodyPr>
          <a:lstStyle/>
          <a:p>
            <a:r>
              <a:rPr lang="zh-CN" altLang="en-US" sz="900" b="1" dirty="0" smtClean="0"/>
              <a:t>餐厅主档</a:t>
            </a:r>
            <a:endParaRPr lang="en-US" altLang="zh-CN" sz="700" dirty="0" smtClean="0"/>
          </a:p>
        </p:txBody>
      </p:sp>
      <p:sp>
        <p:nvSpPr>
          <p:cNvPr id="47" name="矩形 46"/>
          <p:cNvSpPr/>
          <p:nvPr/>
        </p:nvSpPr>
        <p:spPr>
          <a:xfrm>
            <a:off x="903442" y="1215944"/>
            <a:ext cx="500819" cy="1296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8" name="矩形 47"/>
          <p:cNvSpPr/>
          <p:nvPr/>
        </p:nvSpPr>
        <p:spPr>
          <a:xfrm>
            <a:off x="4650" y="3081783"/>
            <a:ext cx="437940" cy="200055"/>
          </a:xfrm>
          <a:prstGeom prst="rect">
            <a:avLst/>
          </a:prstGeom>
        </p:spPr>
        <p:txBody>
          <a:bodyPr wrap="none">
            <a:spAutoFit/>
          </a:bodyPr>
          <a:lstStyle/>
          <a:p>
            <a:r>
              <a:rPr lang="en-US" altLang="zh-CN" sz="700" b="1" dirty="0" smtClean="0"/>
              <a:t>24H</a:t>
            </a:r>
            <a:r>
              <a:rPr lang="zh-CN" altLang="en-US" sz="700" b="1" dirty="0" smtClean="0"/>
              <a:t>店</a:t>
            </a:r>
            <a:endParaRPr lang="en-US" altLang="zh-CN" sz="700" dirty="0" smtClean="0"/>
          </a:p>
        </p:txBody>
      </p:sp>
      <p:sp>
        <p:nvSpPr>
          <p:cNvPr id="49" name="矩形 48"/>
          <p:cNvSpPr/>
          <p:nvPr/>
        </p:nvSpPr>
        <p:spPr>
          <a:xfrm>
            <a:off x="6842" y="3520470"/>
            <a:ext cx="527709" cy="200055"/>
          </a:xfrm>
          <a:prstGeom prst="rect">
            <a:avLst/>
          </a:prstGeom>
        </p:spPr>
        <p:txBody>
          <a:bodyPr wrap="none">
            <a:spAutoFit/>
          </a:bodyPr>
          <a:lstStyle/>
          <a:p>
            <a:r>
              <a:rPr lang="zh-CN" altLang="en-US" sz="700" b="1" dirty="0" smtClean="0"/>
              <a:t>非</a:t>
            </a:r>
            <a:r>
              <a:rPr lang="en-US" altLang="zh-CN" sz="700" b="1" dirty="0" smtClean="0"/>
              <a:t>24H</a:t>
            </a:r>
            <a:r>
              <a:rPr lang="zh-CN" altLang="en-US" sz="700" b="1" dirty="0" smtClean="0"/>
              <a:t>店</a:t>
            </a:r>
            <a:endParaRPr lang="en-US" altLang="zh-CN" sz="700" dirty="0" smtClean="0"/>
          </a:p>
        </p:txBody>
      </p:sp>
      <p:sp>
        <p:nvSpPr>
          <p:cNvPr id="50" name="文本框 49"/>
          <p:cNvSpPr txBox="1"/>
          <p:nvPr/>
        </p:nvSpPr>
        <p:spPr>
          <a:xfrm>
            <a:off x="3967200" y="3075267"/>
            <a:ext cx="380232" cy="200055"/>
          </a:xfrm>
          <a:prstGeom prst="rect">
            <a:avLst/>
          </a:prstGeom>
          <a:noFill/>
        </p:spPr>
        <p:txBody>
          <a:bodyPr wrap="none" rtlCol="0">
            <a:spAutoFit/>
          </a:bodyPr>
          <a:lstStyle/>
          <a:p>
            <a:r>
              <a:rPr lang="zh-CN" altLang="en-US" sz="700" b="1" dirty="0" smtClean="0">
                <a:solidFill>
                  <a:srgbClr val="FF0000"/>
                </a:solidFill>
              </a:rPr>
              <a:t>附①</a:t>
            </a:r>
            <a:endParaRPr lang="en-US" sz="700" b="1" dirty="0" smtClean="0">
              <a:solidFill>
                <a:srgbClr val="FF0000"/>
              </a:solidFill>
            </a:endParaRPr>
          </a:p>
        </p:txBody>
      </p:sp>
      <p:cxnSp>
        <p:nvCxnSpPr>
          <p:cNvPr id="51" name="Straight Arrow Connector 24">
            <a:extLst>
              <a:ext uri="{FF2B5EF4-FFF2-40B4-BE49-F238E27FC236}">
                <a16:creationId xmlns:a16="http://schemas.microsoft.com/office/drawing/2014/main" id="{544DA409-F510-4FB7-9CCE-AA05BD173FB5}"/>
              </a:ext>
            </a:extLst>
          </p:cNvPr>
          <p:cNvCxnSpPr>
            <a:cxnSpLocks/>
            <a:stCxn id="30" idx="0"/>
            <a:endCxn id="19" idx="2"/>
          </p:cNvCxnSpPr>
          <p:nvPr/>
        </p:nvCxnSpPr>
        <p:spPr>
          <a:xfrm flipV="1">
            <a:off x="3690183" y="3621890"/>
            <a:ext cx="0" cy="650379"/>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Rectangle 32">
            <a:extLst>
              <a:ext uri="{FF2B5EF4-FFF2-40B4-BE49-F238E27FC236}">
                <a16:creationId xmlns:a16="http://schemas.microsoft.com/office/drawing/2014/main" id="{E009A138-03FA-420A-9616-F7CCF1778777}"/>
              </a:ext>
            </a:extLst>
          </p:cNvPr>
          <p:cNvSpPr/>
          <p:nvPr/>
        </p:nvSpPr>
        <p:spPr>
          <a:xfrm>
            <a:off x="6660787" y="2143344"/>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自动提醒</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关收银员</a:t>
            </a:r>
            <a:endParaRPr lang="en-US" altLang="zh-CN" sz="700" b="1" dirty="0">
              <a:latin typeface="微软雅黑" pitchFamily="34" charset="-122"/>
              <a:ea typeface="微软雅黑" pitchFamily="34" charset="-122"/>
            </a:endParaRPr>
          </a:p>
        </p:txBody>
      </p:sp>
      <p:sp>
        <p:nvSpPr>
          <p:cNvPr id="55" name="Rectangle 32">
            <a:extLst>
              <a:ext uri="{FF2B5EF4-FFF2-40B4-BE49-F238E27FC236}">
                <a16:creationId xmlns:a16="http://schemas.microsoft.com/office/drawing/2014/main" id="{E009A138-03FA-420A-9616-F7CCF1778777}"/>
              </a:ext>
            </a:extLst>
          </p:cNvPr>
          <p:cNvSpPr/>
          <p:nvPr/>
        </p:nvSpPr>
        <p:spPr>
          <a:xfrm>
            <a:off x="7194161" y="2697346"/>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a:latin typeface="微软雅黑" pitchFamily="34" charset="-122"/>
                <a:ea typeface="微软雅黑" pitchFamily="34" charset="-122"/>
              </a:rPr>
              <a:t>手工关收银员</a:t>
            </a:r>
            <a:endParaRPr lang="en-US" altLang="zh-CN" sz="700" b="1" dirty="0">
              <a:latin typeface="微软雅黑" pitchFamily="34" charset="-122"/>
              <a:ea typeface="微软雅黑" pitchFamily="34" charset="-122"/>
            </a:endParaRPr>
          </a:p>
        </p:txBody>
      </p:sp>
      <p:sp>
        <p:nvSpPr>
          <p:cNvPr id="56" name="Rectangle 32">
            <a:extLst>
              <a:ext uri="{FF2B5EF4-FFF2-40B4-BE49-F238E27FC236}">
                <a16:creationId xmlns:a16="http://schemas.microsoft.com/office/drawing/2014/main" id="{E009A138-03FA-420A-9616-F7CCF1778777}"/>
              </a:ext>
            </a:extLst>
          </p:cNvPr>
          <p:cNvSpPr/>
          <p:nvPr/>
        </p:nvSpPr>
        <p:spPr>
          <a:xfrm>
            <a:off x="6114161" y="2697346"/>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可继续进行订单操作</a:t>
            </a:r>
            <a:endParaRPr lang="en-US" altLang="zh-CN" sz="700" b="1" dirty="0">
              <a:latin typeface="微软雅黑" pitchFamily="34" charset="-122"/>
              <a:ea typeface="微软雅黑" pitchFamily="34" charset="-122"/>
            </a:endParaRPr>
          </a:p>
        </p:txBody>
      </p:sp>
      <p:sp>
        <p:nvSpPr>
          <p:cNvPr id="57" name="Rectangle 32">
            <a:extLst>
              <a:ext uri="{FF2B5EF4-FFF2-40B4-BE49-F238E27FC236}">
                <a16:creationId xmlns:a16="http://schemas.microsoft.com/office/drawing/2014/main" id="{E009A138-03FA-420A-9616-F7CCF1778777}"/>
              </a:ext>
            </a:extLst>
          </p:cNvPr>
          <p:cNvSpPr/>
          <p:nvPr/>
        </p:nvSpPr>
        <p:spPr>
          <a:xfrm>
            <a:off x="6660787" y="3229351"/>
            <a:ext cx="792000" cy="385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强制放弃正在操作的订单</a:t>
            </a:r>
            <a:endParaRPr lang="en-US" altLang="zh-CN" sz="700" b="1" dirty="0">
              <a:latin typeface="微软雅黑" pitchFamily="34" charset="-122"/>
              <a:ea typeface="微软雅黑" pitchFamily="34" charset="-122"/>
            </a:endParaRPr>
          </a:p>
        </p:txBody>
      </p:sp>
      <p:sp>
        <p:nvSpPr>
          <p:cNvPr id="58" name="Rectangle 32">
            <a:extLst>
              <a:ext uri="{FF2B5EF4-FFF2-40B4-BE49-F238E27FC236}">
                <a16:creationId xmlns:a16="http://schemas.microsoft.com/office/drawing/2014/main" id="{E009A138-03FA-420A-9616-F7CCF1778777}"/>
              </a:ext>
            </a:extLst>
          </p:cNvPr>
          <p:cNvSpPr/>
          <p:nvPr/>
        </p:nvSpPr>
        <p:spPr>
          <a:xfrm>
            <a:off x="6114161" y="3760089"/>
            <a:ext cx="792000" cy="385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不允许再进行订单操作</a:t>
            </a:r>
            <a:endParaRPr lang="en-US" altLang="zh-CN" sz="700" b="1" dirty="0">
              <a:latin typeface="微软雅黑" pitchFamily="34" charset="-122"/>
              <a:ea typeface="微软雅黑" pitchFamily="34" charset="-122"/>
            </a:endParaRPr>
          </a:p>
        </p:txBody>
      </p:sp>
      <p:sp>
        <p:nvSpPr>
          <p:cNvPr id="59" name="Rectangle 32">
            <a:extLst>
              <a:ext uri="{FF2B5EF4-FFF2-40B4-BE49-F238E27FC236}">
                <a16:creationId xmlns:a16="http://schemas.microsoft.com/office/drawing/2014/main" id="{E009A138-03FA-420A-9616-F7CCF1778777}"/>
              </a:ext>
            </a:extLst>
          </p:cNvPr>
          <p:cNvSpPr/>
          <p:nvPr/>
        </p:nvSpPr>
        <p:spPr>
          <a:xfrm>
            <a:off x="6660787" y="4711121"/>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latin typeface="微软雅黑" pitchFamily="34" charset="-122"/>
                <a:ea typeface="微软雅黑" pitchFamily="34" charset="-122"/>
              </a:rPr>
              <a:t>By </a:t>
            </a:r>
            <a:r>
              <a:rPr lang="zh-CN" altLang="en-US" sz="700" b="1" dirty="0">
                <a:latin typeface="微软雅黑" pitchFamily="34" charset="-122"/>
                <a:ea typeface="微软雅黑" pitchFamily="34" charset="-122"/>
              </a:rPr>
              <a:t>终端</a:t>
            </a:r>
          </a:p>
          <a:p>
            <a:pPr algn="ctr"/>
            <a:r>
              <a:rPr lang="zh-CN" altLang="en-US" sz="700" b="1" dirty="0" smtClean="0">
                <a:latin typeface="微软雅黑" pitchFamily="34" charset="-122"/>
                <a:ea typeface="微软雅黑" pitchFamily="34" charset="-122"/>
              </a:rPr>
              <a:t>自动日切</a:t>
            </a:r>
            <a:endParaRPr lang="en-US" altLang="zh-CN" sz="700" b="1" dirty="0">
              <a:latin typeface="微软雅黑" pitchFamily="34" charset="-122"/>
              <a:ea typeface="微软雅黑" pitchFamily="34" charset="-122"/>
            </a:endParaRPr>
          </a:p>
        </p:txBody>
      </p:sp>
      <p:sp>
        <p:nvSpPr>
          <p:cNvPr id="60" name="Rectangle 32">
            <a:extLst>
              <a:ext uri="{FF2B5EF4-FFF2-40B4-BE49-F238E27FC236}">
                <a16:creationId xmlns:a16="http://schemas.microsoft.com/office/drawing/2014/main" id="{E009A138-03FA-420A-9616-F7CCF1778777}"/>
              </a:ext>
            </a:extLst>
          </p:cNvPr>
          <p:cNvSpPr/>
          <p:nvPr/>
        </p:nvSpPr>
        <p:spPr>
          <a:xfrm>
            <a:off x="6585474" y="4277719"/>
            <a:ext cx="942626" cy="385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强制关收银员</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实收</a:t>
            </a:r>
            <a:r>
              <a:rPr lang="en-US" altLang="zh-CN" sz="700" b="1" dirty="0" smtClean="0">
                <a:latin typeface="微软雅黑" pitchFamily="34" charset="-122"/>
                <a:ea typeface="微软雅黑" pitchFamily="34" charset="-122"/>
              </a:rPr>
              <a:t>=</a:t>
            </a:r>
            <a:r>
              <a:rPr lang="zh-CN" altLang="en-US" sz="700" b="1" dirty="0" smtClean="0">
                <a:latin typeface="微软雅黑" pitchFamily="34" charset="-122"/>
                <a:ea typeface="微软雅黑" pitchFamily="34" charset="-122"/>
              </a:rPr>
              <a:t>应收</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上报收银员报表</a:t>
            </a:r>
            <a:endParaRPr lang="en-US" altLang="zh-CN" sz="700" b="1" dirty="0">
              <a:latin typeface="微软雅黑" pitchFamily="34" charset="-122"/>
              <a:ea typeface="微软雅黑" pitchFamily="34" charset="-122"/>
            </a:endParaRPr>
          </a:p>
        </p:txBody>
      </p:sp>
      <p:cxnSp>
        <p:nvCxnSpPr>
          <p:cNvPr id="61" name="Straight Arrow Connector 24">
            <a:extLst>
              <a:ext uri="{FF2B5EF4-FFF2-40B4-BE49-F238E27FC236}">
                <a16:creationId xmlns:a16="http://schemas.microsoft.com/office/drawing/2014/main" id="{544DA409-F510-4FB7-9CCE-AA05BD173FB5}"/>
              </a:ext>
            </a:extLst>
          </p:cNvPr>
          <p:cNvCxnSpPr>
            <a:cxnSpLocks/>
            <a:stCxn id="54" idx="1"/>
            <a:endCxn id="19" idx="3"/>
          </p:cNvCxnSpPr>
          <p:nvPr/>
        </p:nvCxnSpPr>
        <p:spPr>
          <a:xfrm rot="10800000" flipV="1">
            <a:off x="4086183" y="2336304"/>
            <a:ext cx="2574604" cy="1092626"/>
          </a:xfrm>
          <a:prstGeom prst="curved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4" name="Rectangle 32">
            <a:extLst>
              <a:ext uri="{FF2B5EF4-FFF2-40B4-BE49-F238E27FC236}">
                <a16:creationId xmlns:a16="http://schemas.microsoft.com/office/drawing/2014/main" id="{E009A138-03FA-420A-9616-F7CCF1778777}"/>
              </a:ext>
            </a:extLst>
          </p:cNvPr>
          <p:cNvSpPr/>
          <p:nvPr/>
        </p:nvSpPr>
        <p:spPr>
          <a:xfrm>
            <a:off x="7899313" y="1553959"/>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手工日切</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原逻辑不变</a:t>
            </a:r>
            <a:endParaRPr lang="en-US" altLang="zh-CN" sz="700" b="1" dirty="0">
              <a:latin typeface="微软雅黑" pitchFamily="34" charset="-122"/>
              <a:ea typeface="微软雅黑" pitchFamily="34" charset="-122"/>
            </a:endParaRPr>
          </a:p>
        </p:txBody>
      </p:sp>
      <p:sp>
        <p:nvSpPr>
          <p:cNvPr id="65" name="菱形 64"/>
          <p:cNvSpPr/>
          <p:nvPr/>
        </p:nvSpPr>
        <p:spPr>
          <a:xfrm>
            <a:off x="6599144" y="1537605"/>
            <a:ext cx="915475" cy="414531"/>
          </a:xfrm>
          <a:prstGeom prst="diamond">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dirty="0" smtClean="0">
              <a:latin typeface="+mj-lt"/>
            </a:endParaRPr>
          </a:p>
        </p:txBody>
      </p:sp>
      <p:sp>
        <p:nvSpPr>
          <p:cNvPr id="66" name="文本框 65"/>
          <p:cNvSpPr txBox="1"/>
          <p:nvPr/>
        </p:nvSpPr>
        <p:spPr>
          <a:xfrm>
            <a:off x="6716059" y="1590981"/>
            <a:ext cx="723275" cy="307777"/>
          </a:xfrm>
          <a:prstGeom prst="rect">
            <a:avLst/>
          </a:prstGeom>
          <a:noFill/>
        </p:spPr>
        <p:txBody>
          <a:bodyPr wrap="none" rtlCol="0">
            <a:spAutoFit/>
          </a:bodyPr>
          <a:lstStyle/>
          <a:p>
            <a:r>
              <a:rPr lang="en-US" altLang="zh-CN" sz="700" b="1" dirty="0">
                <a:solidFill>
                  <a:schemeClr val="bg1"/>
                </a:solidFill>
              </a:rPr>
              <a:t>By brand</a:t>
            </a:r>
            <a:endParaRPr lang="en-US" sz="700" b="1" dirty="0">
              <a:solidFill>
                <a:schemeClr val="bg1"/>
              </a:solidFill>
            </a:endParaRPr>
          </a:p>
          <a:p>
            <a:r>
              <a:rPr lang="zh-CN" altLang="en-US" sz="700" b="1" dirty="0" smtClean="0">
                <a:solidFill>
                  <a:schemeClr val="bg1"/>
                </a:solidFill>
              </a:rPr>
              <a:t>自动日切开关</a:t>
            </a:r>
            <a:endParaRPr lang="en-US" sz="700" b="1" dirty="0" smtClean="0">
              <a:solidFill>
                <a:schemeClr val="bg1"/>
              </a:solidFill>
            </a:endParaRPr>
          </a:p>
        </p:txBody>
      </p:sp>
      <p:cxnSp>
        <p:nvCxnSpPr>
          <p:cNvPr id="67" name="Straight Arrow Connector 24">
            <a:extLst>
              <a:ext uri="{FF2B5EF4-FFF2-40B4-BE49-F238E27FC236}">
                <a16:creationId xmlns:a16="http://schemas.microsoft.com/office/drawing/2014/main" id="{544DA409-F510-4FB7-9CCE-AA05BD173FB5}"/>
              </a:ext>
            </a:extLst>
          </p:cNvPr>
          <p:cNvCxnSpPr>
            <a:cxnSpLocks/>
            <a:stCxn id="64" idx="1"/>
            <a:endCxn id="65" idx="3"/>
          </p:cNvCxnSpPr>
          <p:nvPr/>
        </p:nvCxnSpPr>
        <p:spPr>
          <a:xfrm flipH="1" flipV="1">
            <a:off x="7514619" y="1744871"/>
            <a:ext cx="384694" cy="2048"/>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7543881" y="1537605"/>
            <a:ext cx="274434" cy="200055"/>
          </a:xfrm>
          <a:prstGeom prst="rect">
            <a:avLst/>
          </a:prstGeom>
          <a:noFill/>
        </p:spPr>
        <p:txBody>
          <a:bodyPr wrap="none" rtlCol="0">
            <a:spAutoFit/>
          </a:bodyPr>
          <a:lstStyle/>
          <a:p>
            <a:r>
              <a:rPr lang="zh-CN" altLang="en-US" sz="700" b="1" dirty="0" smtClean="0">
                <a:solidFill>
                  <a:srgbClr val="2C4B80"/>
                </a:solidFill>
              </a:rPr>
              <a:t>关</a:t>
            </a:r>
            <a:endParaRPr lang="en-US" sz="700" b="1" dirty="0" smtClean="0">
              <a:solidFill>
                <a:srgbClr val="2C4B80"/>
              </a:solidFill>
            </a:endParaRPr>
          </a:p>
        </p:txBody>
      </p:sp>
      <p:cxnSp>
        <p:nvCxnSpPr>
          <p:cNvPr id="69" name="Straight Arrow Connector 24">
            <a:extLst>
              <a:ext uri="{FF2B5EF4-FFF2-40B4-BE49-F238E27FC236}">
                <a16:creationId xmlns:a16="http://schemas.microsoft.com/office/drawing/2014/main" id="{544DA409-F510-4FB7-9CCE-AA05BD173FB5}"/>
              </a:ext>
            </a:extLst>
          </p:cNvPr>
          <p:cNvCxnSpPr>
            <a:cxnSpLocks/>
            <a:stCxn id="54" idx="0"/>
            <a:endCxn id="65" idx="2"/>
          </p:cNvCxnSpPr>
          <p:nvPr/>
        </p:nvCxnSpPr>
        <p:spPr>
          <a:xfrm flipV="1">
            <a:off x="7056787" y="1952136"/>
            <a:ext cx="95" cy="191208"/>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077696" y="1943534"/>
            <a:ext cx="274434" cy="200055"/>
          </a:xfrm>
          <a:prstGeom prst="rect">
            <a:avLst/>
          </a:prstGeom>
          <a:noFill/>
        </p:spPr>
        <p:txBody>
          <a:bodyPr wrap="square" rtlCol="0">
            <a:spAutoFit/>
          </a:bodyPr>
          <a:lstStyle/>
          <a:p>
            <a:r>
              <a:rPr lang="zh-CN" altLang="en-US" sz="700" b="1" dirty="0" smtClean="0">
                <a:solidFill>
                  <a:srgbClr val="2C4B80"/>
                </a:solidFill>
              </a:rPr>
              <a:t>开</a:t>
            </a:r>
            <a:endParaRPr lang="en-US" sz="700" b="1" dirty="0" smtClean="0">
              <a:solidFill>
                <a:srgbClr val="2C4B80"/>
              </a:solidFill>
            </a:endParaRPr>
          </a:p>
        </p:txBody>
      </p:sp>
      <p:cxnSp>
        <p:nvCxnSpPr>
          <p:cNvPr id="74" name="Straight Arrow Connector 24">
            <a:extLst>
              <a:ext uri="{FF2B5EF4-FFF2-40B4-BE49-F238E27FC236}">
                <a16:creationId xmlns:a16="http://schemas.microsoft.com/office/drawing/2014/main" id="{544DA409-F510-4FB7-9CCE-AA05BD173FB5}"/>
              </a:ext>
            </a:extLst>
          </p:cNvPr>
          <p:cNvCxnSpPr>
            <a:cxnSpLocks/>
            <a:stCxn id="59" idx="3"/>
            <a:endCxn id="82" idx="3"/>
          </p:cNvCxnSpPr>
          <p:nvPr/>
        </p:nvCxnSpPr>
        <p:spPr>
          <a:xfrm flipV="1">
            <a:off x="7452787" y="3951953"/>
            <a:ext cx="533374" cy="952128"/>
          </a:xfrm>
          <a:prstGeom prst="curvedConnector3">
            <a:avLst>
              <a:gd name="adj1" fmla="val 142859"/>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8187858" y="3892724"/>
            <a:ext cx="663353" cy="415498"/>
          </a:xfrm>
          <a:prstGeom prst="rect">
            <a:avLst/>
          </a:prstGeom>
          <a:noFill/>
        </p:spPr>
        <p:txBody>
          <a:bodyPr wrap="square" rtlCol="0">
            <a:spAutoFit/>
          </a:bodyPr>
          <a:lstStyle/>
          <a:p>
            <a:r>
              <a:rPr lang="zh-CN" altLang="en-US" sz="700" b="1" dirty="0" smtClean="0">
                <a:solidFill>
                  <a:srgbClr val="2C4B80"/>
                </a:solidFill>
              </a:rPr>
              <a:t>若终端上所有收银员均已关闭</a:t>
            </a:r>
            <a:endParaRPr lang="en-US" sz="700" b="1" dirty="0" smtClean="0">
              <a:solidFill>
                <a:srgbClr val="2C4B80"/>
              </a:solidFill>
            </a:endParaRPr>
          </a:p>
        </p:txBody>
      </p:sp>
      <p:sp>
        <p:nvSpPr>
          <p:cNvPr id="82" name="Rectangle 32">
            <a:extLst>
              <a:ext uri="{FF2B5EF4-FFF2-40B4-BE49-F238E27FC236}">
                <a16:creationId xmlns:a16="http://schemas.microsoft.com/office/drawing/2014/main" id="{E009A138-03FA-420A-9616-F7CCF1778777}"/>
              </a:ext>
            </a:extLst>
          </p:cNvPr>
          <p:cNvSpPr/>
          <p:nvPr/>
        </p:nvSpPr>
        <p:spPr>
          <a:xfrm>
            <a:off x="7194161" y="3758993"/>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a:latin typeface="微软雅黑" pitchFamily="34" charset="-122"/>
                <a:ea typeface="微软雅黑" pitchFamily="34" charset="-122"/>
              </a:rPr>
              <a:t>手工关收银员</a:t>
            </a:r>
            <a:endParaRPr lang="en-US" altLang="zh-CN" sz="700" b="1" dirty="0">
              <a:latin typeface="微软雅黑" pitchFamily="34" charset="-122"/>
              <a:ea typeface="微软雅黑" pitchFamily="34" charset="-122"/>
            </a:endParaRPr>
          </a:p>
        </p:txBody>
      </p:sp>
      <p:sp>
        <p:nvSpPr>
          <p:cNvPr id="86" name="Rectangle 32">
            <a:extLst>
              <a:ext uri="{FF2B5EF4-FFF2-40B4-BE49-F238E27FC236}">
                <a16:creationId xmlns:a16="http://schemas.microsoft.com/office/drawing/2014/main" id="{E009A138-03FA-420A-9616-F7CCF1778777}"/>
              </a:ext>
            </a:extLst>
          </p:cNvPr>
          <p:cNvSpPr/>
          <p:nvPr/>
        </p:nvSpPr>
        <p:spPr>
          <a:xfrm>
            <a:off x="8187858" y="4711121"/>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恢复</a:t>
            </a:r>
            <a:r>
              <a:rPr lang="zh-CN" altLang="en-US" sz="700" b="1" dirty="0">
                <a:latin typeface="微软雅黑" pitchFamily="34" charset="-122"/>
                <a:ea typeface="微软雅黑" pitchFamily="34" charset="-122"/>
              </a:rPr>
              <a:t>可</a:t>
            </a:r>
            <a:r>
              <a:rPr lang="zh-CN" altLang="en-US" sz="700" b="1" dirty="0" smtClean="0">
                <a:latin typeface="微软雅黑" pitchFamily="34" charset="-122"/>
                <a:ea typeface="微软雅黑" pitchFamily="34" charset="-122"/>
              </a:rPr>
              <a:t>操作？</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无论是否日切成功</a:t>
            </a:r>
            <a:endParaRPr lang="en-US" altLang="zh-CN" sz="700" b="1" dirty="0">
              <a:latin typeface="微软雅黑" pitchFamily="34" charset="-122"/>
              <a:ea typeface="微软雅黑" pitchFamily="34" charset="-122"/>
            </a:endParaRPr>
          </a:p>
        </p:txBody>
      </p:sp>
      <p:sp>
        <p:nvSpPr>
          <p:cNvPr id="87" name="Rectangle 32">
            <a:extLst>
              <a:ext uri="{FF2B5EF4-FFF2-40B4-BE49-F238E27FC236}">
                <a16:creationId xmlns:a16="http://schemas.microsoft.com/office/drawing/2014/main" id="{E3E67E96-4EB4-4712-BD72-A785B437D944}"/>
              </a:ext>
            </a:extLst>
          </p:cNvPr>
          <p:cNvSpPr/>
          <p:nvPr/>
        </p:nvSpPr>
        <p:spPr>
          <a:xfrm>
            <a:off x="2594333" y="2696176"/>
            <a:ext cx="635087" cy="300498"/>
          </a:xfrm>
          <a:prstGeom prst="rect">
            <a:avLst/>
          </a:prstGeom>
          <a:solidFill>
            <a:srgbClr val="F1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latin typeface="微软雅黑" pitchFamily="34" charset="-122"/>
                <a:ea typeface="微软雅黑" pitchFamily="34" charset="-122"/>
              </a:rPr>
              <a:t>BK</a:t>
            </a:r>
            <a:endParaRPr lang="en-US" altLang="zh-CN" sz="900" b="1" dirty="0">
              <a:latin typeface="微软雅黑" pitchFamily="34" charset="-122"/>
              <a:ea typeface="微软雅黑" pitchFamily="34" charset="-122"/>
            </a:endParaRPr>
          </a:p>
        </p:txBody>
      </p:sp>
      <p:cxnSp>
        <p:nvCxnSpPr>
          <p:cNvPr id="88" name="Straight Arrow Connector 24">
            <a:extLst>
              <a:ext uri="{FF2B5EF4-FFF2-40B4-BE49-F238E27FC236}">
                <a16:creationId xmlns:a16="http://schemas.microsoft.com/office/drawing/2014/main" id="{544DA409-F510-4FB7-9CCE-AA05BD173FB5}"/>
              </a:ext>
            </a:extLst>
          </p:cNvPr>
          <p:cNvCxnSpPr>
            <a:cxnSpLocks/>
            <a:stCxn id="87" idx="2"/>
            <a:endCxn id="19" idx="1"/>
          </p:cNvCxnSpPr>
          <p:nvPr/>
        </p:nvCxnSpPr>
        <p:spPr>
          <a:xfrm rot="16200000" flipH="1">
            <a:off x="2886902" y="3021649"/>
            <a:ext cx="432256" cy="382306"/>
          </a:xfrm>
          <a:prstGeom prst="curvedConnector2">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24">
            <a:extLst>
              <a:ext uri="{FF2B5EF4-FFF2-40B4-BE49-F238E27FC236}">
                <a16:creationId xmlns:a16="http://schemas.microsoft.com/office/drawing/2014/main" id="{544DA409-F510-4FB7-9CCE-AA05BD173FB5}"/>
              </a:ext>
            </a:extLst>
          </p:cNvPr>
          <p:cNvCxnSpPr>
            <a:cxnSpLocks/>
            <a:stCxn id="87" idx="2"/>
            <a:endCxn id="30" idx="1"/>
          </p:cNvCxnSpPr>
          <p:nvPr/>
        </p:nvCxnSpPr>
        <p:spPr>
          <a:xfrm rot="16200000" flipH="1">
            <a:off x="2368753" y="3539798"/>
            <a:ext cx="1468555" cy="382306"/>
          </a:xfrm>
          <a:prstGeom prst="curvedConnector2">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3967200" y="4124757"/>
            <a:ext cx="380232" cy="200055"/>
          </a:xfrm>
          <a:prstGeom prst="rect">
            <a:avLst/>
          </a:prstGeom>
          <a:noFill/>
        </p:spPr>
        <p:txBody>
          <a:bodyPr wrap="none" rtlCol="0">
            <a:spAutoFit/>
          </a:bodyPr>
          <a:lstStyle/>
          <a:p>
            <a:r>
              <a:rPr lang="zh-CN" altLang="en-US" sz="700" b="1" dirty="0" smtClean="0">
                <a:solidFill>
                  <a:srgbClr val="FF0000"/>
                </a:solidFill>
              </a:rPr>
              <a:t>附①</a:t>
            </a:r>
            <a:endParaRPr lang="en-US" sz="700" b="1" dirty="0" smtClean="0">
              <a:solidFill>
                <a:srgbClr val="FF0000"/>
              </a:solidFill>
            </a:endParaRPr>
          </a:p>
        </p:txBody>
      </p:sp>
    </p:spTree>
    <p:extLst>
      <p:ext uri="{BB962C8B-B14F-4D97-AF65-F5344CB8AC3E}">
        <p14:creationId xmlns:p14="http://schemas.microsoft.com/office/powerpoint/2010/main" val="214698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2381842" y="3426025"/>
            <a:ext cx="6762158" cy="3381"/>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流程 方案二  </a:t>
            </a:r>
            <a:r>
              <a:rPr lang="en-US" altLang="zh-CN" dirty="0" smtClean="0"/>
              <a:t>《《 </a:t>
            </a:r>
            <a:r>
              <a:rPr lang="zh-CN" altLang="en-US" dirty="0" smtClean="0"/>
              <a:t>走此方案</a:t>
            </a:r>
            <a:endParaRPr lang="en-US" dirty="0"/>
          </a:p>
        </p:txBody>
      </p:sp>
      <p:sp>
        <p:nvSpPr>
          <p:cNvPr id="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150830" y="961620"/>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graphicFrame>
        <p:nvGraphicFramePr>
          <p:cNvPr id="5" name="表格 4">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001061244"/>
              </p:ext>
            </p:extLst>
          </p:nvPr>
        </p:nvGraphicFramePr>
        <p:xfrm>
          <a:off x="464365" y="1541865"/>
          <a:ext cx="1224736"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gridCol w="612368">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是否自动日切</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zh-CN" altLang="en-US" sz="700" b="0" dirty="0" smtClean="0">
                          <a:solidFill>
                            <a:srgbClr val="000000"/>
                          </a:solidFill>
                          <a:latin typeface="微软雅黑" panose="020B0503020204020204" pitchFamily="34" charset="-122"/>
                          <a:ea typeface="微软雅黑" panose="020B0503020204020204" pitchFamily="34" charset="-122"/>
                        </a:rPr>
                        <a:t>开</a:t>
                      </a:r>
                      <a:r>
                        <a:rPr lang="en-US" altLang="zh-CN" sz="700" b="0" dirty="0" smtClean="0">
                          <a:solidFill>
                            <a:srgbClr val="000000"/>
                          </a:solidFill>
                          <a:latin typeface="微软雅黑" panose="020B0503020204020204" pitchFamily="34" charset="-122"/>
                          <a:ea typeface="微软雅黑" panose="020B0503020204020204" pitchFamily="34" charset="-122"/>
                        </a:rPr>
                        <a:t>/</a:t>
                      </a:r>
                      <a:r>
                        <a:rPr lang="zh-CN" altLang="en-US" sz="700" b="0" dirty="0" smtClean="0">
                          <a:solidFill>
                            <a:srgbClr val="000000"/>
                          </a:solidFill>
                          <a:latin typeface="微软雅黑" panose="020B0503020204020204" pitchFamily="34" charset="-122"/>
                          <a:ea typeface="微软雅黑" panose="020B0503020204020204" pitchFamily="34" charset="-122"/>
                        </a:rPr>
                        <a:t>关</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sp>
        <p:nvSpPr>
          <p:cNvPr id="6"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6510161" y="957051"/>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终端</a:t>
            </a:r>
            <a:endParaRPr lang="en-US" altLang="zh-CN" sz="900" dirty="0" smtClean="0">
              <a:solidFill>
                <a:srgbClr val="C00000"/>
              </a:solidFill>
            </a:endParaRPr>
          </a:p>
        </p:txBody>
      </p:sp>
      <p:sp>
        <p:nvSpPr>
          <p:cNvPr id="7" name="矩形 6"/>
          <p:cNvSpPr/>
          <p:nvPr/>
        </p:nvSpPr>
        <p:spPr>
          <a:xfrm>
            <a:off x="32773" y="962033"/>
            <a:ext cx="877163" cy="230832"/>
          </a:xfrm>
          <a:prstGeom prst="rect">
            <a:avLst/>
          </a:prstGeom>
        </p:spPr>
        <p:txBody>
          <a:bodyPr wrap="none">
            <a:spAutoFit/>
          </a:bodyPr>
          <a:lstStyle/>
          <a:p>
            <a:r>
              <a:rPr lang="zh-CN" altLang="en-US" sz="900" b="1" dirty="0" smtClean="0"/>
              <a:t>品牌业务配置</a:t>
            </a:r>
            <a:endParaRPr lang="en-US" altLang="zh-CN" sz="700" dirty="0" smtClean="0"/>
          </a:p>
        </p:txBody>
      </p:sp>
      <p:graphicFrame>
        <p:nvGraphicFramePr>
          <p:cNvPr id="9" name="表格 8">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569794532"/>
              </p:ext>
            </p:extLst>
          </p:nvPr>
        </p:nvGraphicFramePr>
        <p:xfrm>
          <a:off x="464365" y="3051243"/>
          <a:ext cx="1224736"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gridCol w="612368">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自动日切时间</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en-US" altLang="zh-CN" sz="700" b="0" dirty="0" smtClean="0">
                          <a:solidFill>
                            <a:srgbClr val="000000"/>
                          </a:solidFill>
                          <a:latin typeface="微软雅黑" panose="020B0503020204020204" pitchFamily="34" charset="-122"/>
                          <a:ea typeface="微软雅黑" panose="020B0503020204020204" pitchFamily="34" charset="-122"/>
                        </a:rPr>
                        <a:t>0500</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graphicFrame>
        <p:nvGraphicFramePr>
          <p:cNvPr id="10" name="表格 9">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36763053"/>
              </p:ext>
            </p:extLst>
          </p:nvPr>
        </p:nvGraphicFramePr>
        <p:xfrm>
          <a:off x="464365" y="2180599"/>
          <a:ext cx="1427860" cy="304800"/>
        </p:xfrm>
        <a:graphic>
          <a:graphicData uri="http://schemas.openxmlformats.org/drawingml/2006/table">
            <a:tbl>
              <a:tblPr firstRow="1" bandRow="1">
                <a:tableStyleId>{5C22544A-7EE6-4342-B048-85BDC9FD1C3A}</a:tableStyleId>
              </a:tblPr>
              <a:tblGrid>
                <a:gridCol w="573049">
                  <a:extLst>
                    <a:ext uri="{9D8B030D-6E8A-4147-A177-3AD203B41FA5}">
                      <a16:colId xmlns:a16="http://schemas.microsoft.com/office/drawing/2014/main" val="3823376341"/>
                    </a:ext>
                  </a:extLst>
                </a:gridCol>
                <a:gridCol w="854811">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日切提醒间隔时间</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en-US" altLang="zh-CN" sz="700" b="0" dirty="0" smtClean="0">
                          <a:solidFill>
                            <a:srgbClr val="000000"/>
                          </a:solidFill>
                          <a:latin typeface="微软雅黑" panose="020B0503020204020204" pitchFamily="34" charset="-122"/>
                          <a:ea typeface="微软雅黑" panose="020B0503020204020204" pitchFamily="34" charset="-122"/>
                        </a:rPr>
                        <a:t>300</a:t>
                      </a:r>
                      <a:r>
                        <a:rPr lang="zh-CN" altLang="en-US" sz="700" b="0" dirty="0" smtClean="0">
                          <a:solidFill>
                            <a:srgbClr val="000000"/>
                          </a:solidFill>
                          <a:latin typeface="微软雅黑" panose="020B0503020204020204" pitchFamily="34" charset="-122"/>
                          <a:ea typeface="微软雅黑" panose="020B0503020204020204" pitchFamily="34" charset="-122"/>
                        </a:rPr>
                        <a:t>秒</a:t>
                      </a:r>
                      <a:endParaRPr lang="en-US" altLang="zh-CN" sz="700" b="0" dirty="0" smtClean="0">
                        <a:solidFill>
                          <a:srgbClr val="000000"/>
                        </a:solidFill>
                        <a:latin typeface="微软雅黑" panose="020B0503020204020204" pitchFamily="34" charset="-122"/>
                        <a:ea typeface="微软雅黑" panose="020B0503020204020204" pitchFamily="34" charset="-122"/>
                      </a:endParaRPr>
                    </a:p>
                    <a:p>
                      <a:pPr algn="ctr"/>
                      <a:r>
                        <a:rPr lang="zh-CN" altLang="en-US" sz="700" b="0" dirty="0" smtClean="0">
                          <a:solidFill>
                            <a:srgbClr val="000000"/>
                          </a:solidFill>
                          <a:latin typeface="微软雅黑" panose="020B0503020204020204" pitchFamily="34" charset="-122"/>
                          <a:ea typeface="微软雅黑" panose="020B0503020204020204" pitchFamily="34" charset="-122"/>
                        </a:rPr>
                        <a:t>限制 </a:t>
                      </a:r>
                      <a:r>
                        <a:rPr lang="en-US" altLang="zh-CN" sz="700" b="0" dirty="0" smtClean="0">
                          <a:solidFill>
                            <a:srgbClr val="000000"/>
                          </a:solidFill>
                          <a:latin typeface="微软雅黑" panose="020B0503020204020204" pitchFamily="34" charset="-122"/>
                          <a:ea typeface="微软雅黑" panose="020B0503020204020204" pitchFamily="34" charset="-122"/>
                        </a:rPr>
                        <a:t>0-1800</a:t>
                      </a:r>
                      <a:r>
                        <a:rPr lang="zh-CN" altLang="en-US" sz="700" b="0" dirty="0" smtClean="0">
                          <a:solidFill>
                            <a:srgbClr val="000000"/>
                          </a:solidFill>
                          <a:latin typeface="微软雅黑" panose="020B0503020204020204" pitchFamily="34" charset="-122"/>
                          <a:ea typeface="微软雅黑" panose="020B0503020204020204" pitchFamily="34" charset="-122"/>
                        </a:rPr>
                        <a:t>秒</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graphicFrame>
        <p:nvGraphicFramePr>
          <p:cNvPr id="11" name="表格 10">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2574722459"/>
              </p:ext>
            </p:extLst>
          </p:nvPr>
        </p:nvGraphicFramePr>
        <p:xfrm>
          <a:off x="464365" y="4312829"/>
          <a:ext cx="1427860" cy="304800"/>
        </p:xfrm>
        <a:graphic>
          <a:graphicData uri="http://schemas.openxmlformats.org/drawingml/2006/table">
            <a:tbl>
              <a:tblPr firstRow="1" bandRow="1">
                <a:tableStyleId>{5C22544A-7EE6-4342-B048-85BDC9FD1C3A}</a:tableStyleId>
              </a:tblPr>
              <a:tblGrid>
                <a:gridCol w="573049">
                  <a:extLst>
                    <a:ext uri="{9D8B030D-6E8A-4147-A177-3AD203B41FA5}">
                      <a16:colId xmlns:a16="http://schemas.microsoft.com/office/drawing/2014/main" val="3823376341"/>
                    </a:ext>
                  </a:extLst>
                </a:gridCol>
                <a:gridCol w="854811">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日切完成间隔时间</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en-US" altLang="zh-CN" sz="700" b="0" dirty="0" smtClean="0">
                          <a:solidFill>
                            <a:srgbClr val="000000"/>
                          </a:solidFill>
                          <a:latin typeface="微软雅黑" panose="020B0503020204020204" pitchFamily="34" charset="-122"/>
                          <a:ea typeface="微软雅黑" panose="020B0503020204020204" pitchFamily="34" charset="-122"/>
                        </a:rPr>
                        <a:t>300</a:t>
                      </a:r>
                      <a:r>
                        <a:rPr lang="zh-CN" altLang="en-US" sz="700" b="0" dirty="0" smtClean="0">
                          <a:solidFill>
                            <a:srgbClr val="000000"/>
                          </a:solidFill>
                          <a:latin typeface="微软雅黑" panose="020B0503020204020204" pitchFamily="34" charset="-122"/>
                          <a:ea typeface="微软雅黑" panose="020B0503020204020204" pitchFamily="34" charset="-122"/>
                        </a:rPr>
                        <a:t>秒</a:t>
                      </a:r>
                      <a:endParaRPr lang="en-US" altLang="zh-CN" sz="700" b="0" dirty="0" smtClean="0">
                        <a:solidFill>
                          <a:srgbClr val="000000"/>
                        </a:solidFill>
                        <a:latin typeface="微软雅黑" panose="020B0503020204020204" pitchFamily="34" charset="-122"/>
                        <a:ea typeface="微软雅黑" panose="020B0503020204020204" pitchFamily="34" charset="-122"/>
                      </a:endParaRPr>
                    </a:p>
                    <a:p>
                      <a:pPr algn="ctr"/>
                      <a:r>
                        <a:rPr lang="zh-CN" altLang="en-US" sz="700" b="0" dirty="0" smtClean="0">
                          <a:solidFill>
                            <a:srgbClr val="000000"/>
                          </a:solidFill>
                          <a:latin typeface="微软雅黑" panose="020B0503020204020204" pitchFamily="34" charset="-122"/>
                          <a:ea typeface="微软雅黑" panose="020B0503020204020204" pitchFamily="34" charset="-122"/>
                        </a:rPr>
                        <a:t>限制 </a:t>
                      </a:r>
                      <a:r>
                        <a:rPr lang="en-US" altLang="zh-CN" sz="700" b="0" dirty="0" smtClean="0">
                          <a:solidFill>
                            <a:srgbClr val="000000"/>
                          </a:solidFill>
                          <a:latin typeface="微软雅黑" panose="020B0503020204020204" pitchFamily="34" charset="-122"/>
                          <a:ea typeface="微软雅黑" panose="020B0503020204020204" pitchFamily="34" charset="-122"/>
                        </a:rPr>
                        <a:t>0-1800</a:t>
                      </a:r>
                      <a:r>
                        <a:rPr lang="zh-CN" altLang="en-US" sz="700" b="0" dirty="0" smtClean="0">
                          <a:solidFill>
                            <a:srgbClr val="000000"/>
                          </a:solidFill>
                          <a:latin typeface="微软雅黑" panose="020B0503020204020204" pitchFamily="34" charset="-122"/>
                          <a:ea typeface="微软雅黑" panose="020B0503020204020204" pitchFamily="34" charset="-122"/>
                        </a:rPr>
                        <a:t>秒</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cxnSp>
        <p:nvCxnSpPr>
          <p:cNvPr id="13" name="直接连接符 12"/>
          <p:cNvCxnSpPr/>
          <p:nvPr/>
        </p:nvCxnSpPr>
        <p:spPr>
          <a:xfrm>
            <a:off x="2318658" y="868680"/>
            <a:ext cx="6531" cy="427482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268726" y="3362676"/>
            <a:ext cx="113116" cy="119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7" name="椭圆 16"/>
          <p:cNvSpPr/>
          <p:nvPr/>
        </p:nvSpPr>
        <p:spPr>
          <a:xfrm>
            <a:off x="2268726" y="4405594"/>
            <a:ext cx="113116" cy="119270"/>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 name="Rectangle 32">
            <a:extLst>
              <a:ext uri="{FF2B5EF4-FFF2-40B4-BE49-F238E27FC236}">
                <a16:creationId xmlns:a16="http://schemas.microsoft.com/office/drawing/2014/main" id="{E009A138-03FA-420A-9616-F7CCF1778777}"/>
              </a:ext>
            </a:extLst>
          </p:cNvPr>
          <p:cNvSpPr/>
          <p:nvPr/>
        </p:nvSpPr>
        <p:spPr>
          <a:xfrm>
            <a:off x="3294183" y="3235970"/>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smtClean="0">
                <a:latin typeface="微软雅黑" pitchFamily="34" charset="-122"/>
                <a:ea typeface="微软雅黑" pitchFamily="34" charset="-122"/>
              </a:rPr>
              <a:t>By store</a:t>
            </a:r>
          </a:p>
          <a:p>
            <a:pPr algn="ctr"/>
            <a:r>
              <a:rPr lang="zh-CN" altLang="en-US" sz="700" b="1" dirty="0" smtClean="0">
                <a:latin typeface="微软雅黑" pitchFamily="34" charset="-122"/>
                <a:ea typeface="微软雅黑" pitchFamily="34" charset="-122"/>
              </a:rPr>
              <a:t>自动日切 </a:t>
            </a:r>
            <a:r>
              <a:rPr lang="en-US" altLang="zh-CN" sz="700" b="1" dirty="0" err="1" smtClean="0">
                <a:latin typeface="微软雅黑" pitchFamily="34" charset="-122"/>
                <a:ea typeface="微软雅黑" pitchFamily="34" charset="-122"/>
              </a:rPr>
              <a:t>eod+sod</a:t>
            </a:r>
            <a:endParaRPr lang="en-US" altLang="zh-CN" sz="700" b="1" dirty="0">
              <a:latin typeface="微软雅黑" pitchFamily="34" charset="-122"/>
              <a:ea typeface="微软雅黑" pitchFamily="34" charset="-122"/>
            </a:endParaRPr>
          </a:p>
        </p:txBody>
      </p:sp>
      <p:cxnSp>
        <p:nvCxnSpPr>
          <p:cNvPr id="29" name="直接连接符 28"/>
          <p:cNvCxnSpPr/>
          <p:nvPr/>
        </p:nvCxnSpPr>
        <p:spPr>
          <a:xfrm>
            <a:off x="2381842" y="4470679"/>
            <a:ext cx="6762158" cy="3381"/>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Rectangle 32">
            <a:extLst>
              <a:ext uri="{FF2B5EF4-FFF2-40B4-BE49-F238E27FC236}">
                <a16:creationId xmlns:a16="http://schemas.microsoft.com/office/drawing/2014/main" id="{E009A138-03FA-420A-9616-F7CCF1778777}"/>
              </a:ext>
            </a:extLst>
          </p:cNvPr>
          <p:cNvSpPr/>
          <p:nvPr/>
        </p:nvSpPr>
        <p:spPr>
          <a:xfrm>
            <a:off x="3292016" y="4610623"/>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smtClean="0">
                <a:latin typeface="微软雅黑" pitchFamily="34" charset="-122"/>
                <a:ea typeface="微软雅黑" pitchFamily="34" charset="-122"/>
              </a:rPr>
              <a:t>By store</a:t>
            </a:r>
          </a:p>
          <a:p>
            <a:pPr algn="ctr"/>
            <a:r>
              <a:rPr lang="zh-CN" altLang="en-US" sz="700" b="1" dirty="0" smtClean="0">
                <a:latin typeface="微软雅黑" pitchFamily="34" charset="-122"/>
                <a:ea typeface="微软雅黑" pitchFamily="34" charset="-122"/>
              </a:rPr>
              <a:t>自动调用</a:t>
            </a:r>
            <a:endParaRPr lang="en-US" altLang="zh-CN" sz="700" b="1" dirty="0" smtClean="0">
              <a:latin typeface="微软雅黑" pitchFamily="34" charset="-122"/>
              <a:ea typeface="微软雅黑" pitchFamily="34" charset="-122"/>
            </a:endParaRPr>
          </a:p>
          <a:p>
            <a:pPr algn="ctr"/>
            <a:r>
              <a:rPr lang="en-US" altLang="zh-CN" sz="700" b="1" dirty="0" smtClean="0">
                <a:latin typeface="微软雅黑" pitchFamily="34" charset="-122"/>
                <a:ea typeface="微软雅黑" pitchFamily="34" charset="-122"/>
              </a:rPr>
              <a:t>BK</a:t>
            </a:r>
            <a:r>
              <a:rPr lang="zh-CN" altLang="en-US" sz="700" b="1" dirty="0" smtClean="0">
                <a:latin typeface="微软雅黑" pitchFamily="34" charset="-122"/>
                <a:ea typeface="微软雅黑" pitchFamily="34" charset="-122"/>
              </a:rPr>
              <a:t>报表生成</a:t>
            </a:r>
            <a:endParaRPr lang="en-US" altLang="zh-CN" sz="700" b="1" dirty="0">
              <a:latin typeface="微软雅黑" pitchFamily="34" charset="-122"/>
              <a:ea typeface="微软雅黑" pitchFamily="34" charset="-122"/>
            </a:endParaRPr>
          </a:p>
        </p:txBody>
      </p:sp>
      <p:sp>
        <p:nvSpPr>
          <p:cNvPr id="31" name="Rectangle 32">
            <a:extLst>
              <a:ext uri="{FF2B5EF4-FFF2-40B4-BE49-F238E27FC236}">
                <a16:creationId xmlns:a16="http://schemas.microsoft.com/office/drawing/2014/main" id="{E009A138-03FA-420A-9616-F7CCF1778777}"/>
              </a:ext>
            </a:extLst>
          </p:cNvPr>
          <p:cNvSpPr/>
          <p:nvPr/>
        </p:nvSpPr>
        <p:spPr>
          <a:xfrm>
            <a:off x="4533261" y="1553959"/>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手工日切</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原逻辑不变</a:t>
            </a:r>
            <a:endParaRPr lang="en-US" altLang="zh-CN" sz="700" b="1" dirty="0">
              <a:latin typeface="微软雅黑" pitchFamily="34" charset="-122"/>
              <a:ea typeface="微软雅黑" pitchFamily="34" charset="-122"/>
            </a:endParaRPr>
          </a:p>
        </p:txBody>
      </p:sp>
      <p:sp>
        <p:nvSpPr>
          <p:cNvPr id="32" name="菱形 31"/>
          <p:cNvSpPr/>
          <p:nvPr/>
        </p:nvSpPr>
        <p:spPr>
          <a:xfrm>
            <a:off x="3233092" y="1537605"/>
            <a:ext cx="915475" cy="414531"/>
          </a:xfrm>
          <a:prstGeom prst="diamond">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dirty="0" smtClean="0">
              <a:latin typeface="+mj-lt"/>
            </a:endParaRPr>
          </a:p>
        </p:txBody>
      </p:sp>
      <p:sp>
        <p:nvSpPr>
          <p:cNvPr id="33" name="文本框 32"/>
          <p:cNvSpPr txBox="1"/>
          <p:nvPr/>
        </p:nvSpPr>
        <p:spPr>
          <a:xfrm>
            <a:off x="3350007" y="1590981"/>
            <a:ext cx="723275" cy="307777"/>
          </a:xfrm>
          <a:prstGeom prst="rect">
            <a:avLst/>
          </a:prstGeom>
          <a:noFill/>
        </p:spPr>
        <p:txBody>
          <a:bodyPr wrap="none" rtlCol="0">
            <a:spAutoFit/>
          </a:bodyPr>
          <a:lstStyle/>
          <a:p>
            <a:r>
              <a:rPr lang="en-US" altLang="zh-CN" sz="700" b="1" dirty="0">
                <a:solidFill>
                  <a:schemeClr val="bg1"/>
                </a:solidFill>
              </a:rPr>
              <a:t>By brand</a:t>
            </a:r>
            <a:endParaRPr lang="en-US" sz="700" b="1" dirty="0">
              <a:solidFill>
                <a:schemeClr val="bg1"/>
              </a:solidFill>
            </a:endParaRPr>
          </a:p>
          <a:p>
            <a:r>
              <a:rPr lang="zh-CN" altLang="en-US" sz="700" b="1" dirty="0" smtClean="0">
                <a:solidFill>
                  <a:schemeClr val="bg1"/>
                </a:solidFill>
              </a:rPr>
              <a:t>自动日切开关</a:t>
            </a:r>
            <a:endParaRPr lang="en-US" sz="700" b="1" dirty="0" smtClean="0">
              <a:solidFill>
                <a:schemeClr val="bg1"/>
              </a:solidFill>
            </a:endParaRPr>
          </a:p>
        </p:txBody>
      </p:sp>
      <p:cxnSp>
        <p:nvCxnSpPr>
          <p:cNvPr id="34" name="Straight Arrow Connector 24">
            <a:extLst>
              <a:ext uri="{FF2B5EF4-FFF2-40B4-BE49-F238E27FC236}">
                <a16:creationId xmlns:a16="http://schemas.microsoft.com/office/drawing/2014/main" id="{544DA409-F510-4FB7-9CCE-AA05BD173FB5}"/>
              </a:ext>
            </a:extLst>
          </p:cNvPr>
          <p:cNvCxnSpPr>
            <a:cxnSpLocks/>
            <a:stCxn id="31" idx="1"/>
            <a:endCxn id="32" idx="3"/>
          </p:cNvCxnSpPr>
          <p:nvPr/>
        </p:nvCxnSpPr>
        <p:spPr>
          <a:xfrm flipH="1" flipV="1">
            <a:off x="4148567" y="1744871"/>
            <a:ext cx="384694" cy="2048"/>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24">
            <a:extLst>
              <a:ext uri="{FF2B5EF4-FFF2-40B4-BE49-F238E27FC236}">
                <a16:creationId xmlns:a16="http://schemas.microsoft.com/office/drawing/2014/main" id="{544DA409-F510-4FB7-9CCE-AA05BD173FB5}"/>
              </a:ext>
            </a:extLst>
          </p:cNvPr>
          <p:cNvCxnSpPr>
            <a:cxnSpLocks/>
            <a:stCxn id="19" idx="0"/>
            <a:endCxn id="32" idx="2"/>
          </p:cNvCxnSpPr>
          <p:nvPr/>
        </p:nvCxnSpPr>
        <p:spPr>
          <a:xfrm flipV="1">
            <a:off x="3690183" y="1952136"/>
            <a:ext cx="647" cy="1283834"/>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77829" y="1537605"/>
            <a:ext cx="274434" cy="200055"/>
          </a:xfrm>
          <a:prstGeom prst="rect">
            <a:avLst/>
          </a:prstGeom>
          <a:noFill/>
        </p:spPr>
        <p:txBody>
          <a:bodyPr wrap="none" rtlCol="0">
            <a:spAutoFit/>
          </a:bodyPr>
          <a:lstStyle/>
          <a:p>
            <a:r>
              <a:rPr lang="zh-CN" altLang="en-US" sz="700" b="1" dirty="0" smtClean="0">
                <a:solidFill>
                  <a:srgbClr val="2C4B80"/>
                </a:solidFill>
              </a:rPr>
              <a:t>关</a:t>
            </a:r>
            <a:endParaRPr lang="en-US" sz="700" b="1" dirty="0" smtClean="0">
              <a:solidFill>
                <a:srgbClr val="2C4B80"/>
              </a:solidFill>
            </a:endParaRPr>
          </a:p>
        </p:txBody>
      </p:sp>
      <p:sp>
        <p:nvSpPr>
          <p:cNvPr id="43" name="文本框 42"/>
          <p:cNvSpPr txBox="1"/>
          <p:nvPr/>
        </p:nvSpPr>
        <p:spPr>
          <a:xfrm>
            <a:off x="3673654" y="1931861"/>
            <a:ext cx="274434" cy="200055"/>
          </a:xfrm>
          <a:prstGeom prst="rect">
            <a:avLst/>
          </a:prstGeom>
          <a:noFill/>
        </p:spPr>
        <p:txBody>
          <a:bodyPr wrap="none" rtlCol="0">
            <a:spAutoFit/>
          </a:bodyPr>
          <a:lstStyle/>
          <a:p>
            <a:r>
              <a:rPr lang="zh-CN" altLang="en-US" sz="700" b="1" dirty="0" smtClean="0">
                <a:solidFill>
                  <a:srgbClr val="2C4B80"/>
                </a:solidFill>
              </a:rPr>
              <a:t>开</a:t>
            </a:r>
            <a:endParaRPr lang="en-US" sz="700" b="1" dirty="0" smtClean="0">
              <a:solidFill>
                <a:srgbClr val="2C4B80"/>
              </a:solidFill>
            </a:endParaRPr>
          </a:p>
        </p:txBody>
      </p:sp>
      <p:graphicFrame>
        <p:nvGraphicFramePr>
          <p:cNvPr id="44" name="表格 43">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793818691"/>
              </p:ext>
            </p:extLst>
          </p:nvPr>
        </p:nvGraphicFramePr>
        <p:xfrm>
          <a:off x="464365" y="3405052"/>
          <a:ext cx="1224736"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gridCol w="612368">
                  <a:extLst>
                    <a:ext uri="{9D8B030D-6E8A-4147-A177-3AD203B41FA5}">
                      <a16:colId xmlns:a16="http://schemas.microsoft.com/office/drawing/2014/main" val="1973801738"/>
                    </a:ext>
                  </a:extLst>
                </a:gridCol>
              </a:tblGrid>
              <a:tr h="227914">
                <a:tc>
                  <a:txBody>
                    <a:bodyPr/>
                    <a:lstStyle/>
                    <a:p>
                      <a:pPr algn="ctr"/>
                      <a:r>
                        <a:rPr lang="zh-CN" altLang="en-US" sz="700" b="1" dirty="0" smtClean="0">
                          <a:solidFill>
                            <a:schemeClr val="bg1"/>
                          </a:solidFill>
                          <a:latin typeface="微软雅黑" panose="020B0503020204020204" pitchFamily="34" charset="-122"/>
                          <a:ea typeface="微软雅黑" panose="020B0503020204020204" pitchFamily="34" charset="-122"/>
                        </a:rPr>
                        <a:t>营业结束时间</a:t>
                      </a:r>
                      <a:endParaRPr lang="zh-CN" altLang="en-US" sz="700" b="0" dirty="0">
                        <a:solidFill>
                          <a:schemeClr val="bg1"/>
                        </a:solidFill>
                        <a:latin typeface="微软雅黑" panose="020B0503020204020204" pitchFamily="34" charset="-122"/>
                        <a:ea typeface="微软雅黑" panose="020B0503020204020204" pitchFamily="34" charset="-122"/>
                      </a:endParaRPr>
                    </a:p>
                  </a:txBody>
                  <a:tcPr anchor="ctr">
                    <a:solidFill>
                      <a:schemeClr val="accent2">
                        <a:lumMod val="75000"/>
                      </a:schemeClr>
                    </a:solidFill>
                  </a:tcPr>
                </a:tc>
                <a:tc>
                  <a:txBody>
                    <a:bodyPr/>
                    <a:lstStyle/>
                    <a:p>
                      <a:pPr algn="ctr"/>
                      <a:r>
                        <a:rPr lang="en-US" altLang="zh-CN" sz="700" b="0" dirty="0" smtClean="0">
                          <a:solidFill>
                            <a:schemeClr val="bg1"/>
                          </a:solidFill>
                          <a:latin typeface="微软雅黑" panose="020B0503020204020204" pitchFamily="34" charset="-122"/>
                          <a:ea typeface="微软雅黑" panose="020B0503020204020204" pitchFamily="34" charset="-122"/>
                        </a:rPr>
                        <a:t>2300</a:t>
                      </a:r>
                      <a:endParaRPr lang="zh-CN" altLang="en-US" sz="700" b="0" dirty="0">
                        <a:solidFill>
                          <a:schemeClr val="bg1"/>
                        </a:solidFill>
                        <a:latin typeface="微软雅黑" panose="020B0503020204020204" pitchFamily="34" charset="-122"/>
                        <a:ea typeface="微软雅黑" panose="020B0503020204020204" pitchFamily="34" charset="-122"/>
                      </a:endParaRPr>
                    </a:p>
                  </a:txBody>
                  <a:tcPr anchor="ctr">
                    <a:solidFill>
                      <a:schemeClr val="accent2">
                        <a:lumMod val="75000"/>
                      </a:schemeClr>
                    </a:solidFill>
                  </a:tcPr>
                </a:tc>
                <a:extLst>
                  <a:ext uri="{0D108BD9-81ED-4DB2-BD59-A6C34878D82A}">
                    <a16:rowId xmlns:a16="http://schemas.microsoft.com/office/drawing/2014/main" val="2286724697"/>
                  </a:ext>
                </a:extLst>
              </a:tr>
            </a:tbl>
          </a:graphicData>
        </a:graphic>
      </p:graphicFrame>
      <p:sp>
        <p:nvSpPr>
          <p:cNvPr id="45" name="矩形 44"/>
          <p:cNvSpPr/>
          <p:nvPr/>
        </p:nvSpPr>
        <p:spPr>
          <a:xfrm>
            <a:off x="909936" y="1030716"/>
            <a:ext cx="500819" cy="12967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6" name="矩形 45"/>
          <p:cNvSpPr/>
          <p:nvPr/>
        </p:nvSpPr>
        <p:spPr>
          <a:xfrm>
            <a:off x="26279" y="1147261"/>
            <a:ext cx="646331" cy="230832"/>
          </a:xfrm>
          <a:prstGeom prst="rect">
            <a:avLst/>
          </a:prstGeom>
        </p:spPr>
        <p:txBody>
          <a:bodyPr wrap="none">
            <a:spAutoFit/>
          </a:bodyPr>
          <a:lstStyle/>
          <a:p>
            <a:r>
              <a:rPr lang="zh-CN" altLang="en-US" sz="900" b="1" dirty="0" smtClean="0"/>
              <a:t>餐厅主档</a:t>
            </a:r>
            <a:endParaRPr lang="en-US" altLang="zh-CN" sz="700" dirty="0" smtClean="0"/>
          </a:p>
        </p:txBody>
      </p:sp>
      <p:sp>
        <p:nvSpPr>
          <p:cNvPr id="47" name="矩形 46"/>
          <p:cNvSpPr/>
          <p:nvPr/>
        </p:nvSpPr>
        <p:spPr>
          <a:xfrm>
            <a:off x="903442" y="1215944"/>
            <a:ext cx="500819" cy="1296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8" name="矩形 47"/>
          <p:cNvSpPr/>
          <p:nvPr/>
        </p:nvSpPr>
        <p:spPr>
          <a:xfrm>
            <a:off x="4650" y="3081783"/>
            <a:ext cx="437940" cy="200055"/>
          </a:xfrm>
          <a:prstGeom prst="rect">
            <a:avLst/>
          </a:prstGeom>
        </p:spPr>
        <p:txBody>
          <a:bodyPr wrap="none">
            <a:spAutoFit/>
          </a:bodyPr>
          <a:lstStyle/>
          <a:p>
            <a:r>
              <a:rPr lang="en-US" altLang="zh-CN" sz="700" b="1" dirty="0" smtClean="0"/>
              <a:t>24H</a:t>
            </a:r>
            <a:r>
              <a:rPr lang="zh-CN" altLang="en-US" sz="700" b="1" dirty="0" smtClean="0"/>
              <a:t>店</a:t>
            </a:r>
            <a:endParaRPr lang="en-US" altLang="zh-CN" sz="700" dirty="0" smtClean="0"/>
          </a:p>
        </p:txBody>
      </p:sp>
      <p:sp>
        <p:nvSpPr>
          <p:cNvPr id="49" name="矩形 48"/>
          <p:cNvSpPr/>
          <p:nvPr/>
        </p:nvSpPr>
        <p:spPr>
          <a:xfrm>
            <a:off x="6842" y="3520470"/>
            <a:ext cx="527709" cy="200055"/>
          </a:xfrm>
          <a:prstGeom prst="rect">
            <a:avLst/>
          </a:prstGeom>
        </p:spPr>
        <p:txBody>
          <a:bodyPr wrap="none">
            <a:spAutoFit/>
          </a:bodyPr>
          <a:lstStyle/>
          <a:p>
            <a:r>
              <a:rPr lang="zh-CN" altLang="en-US" sz="700" b="1" dirty="0" smtClean="0"/>
              <a:t>非</a:t>
            </a:r>
            <a:r>
              <a:rPr lang="en-US" altLang="zh-CN" sz="700" b="1" dirty="0" smtClean="0"/>
              <a:t>24H</a:t>
            </a:r>
            <a:r>
              <a:rPr lang="zh-CN" altLang="en-US" sz="700" b="1" dirty="0" smtClean="0"/>
              <a:t>店</a:t>
            </a:r>
            <a:endParaRPr lang="en-US" altLang="zh-CN" sz="700" dirty="0" smtClean="0"/>
          </a:p>
        </p:txBody>
      </p:sp>
      <p:sp>
        <p:nvSpPr>
          <p:cNvPr id="50" name="文本框 49"/>
          <p:cNvSpPr txBox="1"/>
          <p:nvPr/>
        </p:nvSpPr>
        <p:spPr>
          <a:xfrm>
            <a:off x="3967200" y="3075267"/>
            <a:ext cx="380232" cy="200055"/>
          </a:xfrm>
          <a:prstGeom prst="rect">
            <a:avLst/>
          </a:prstGeom>
          <a:noFill/>
        </p:spPr>
        <p:txBody>
          <a:bodyPr wrap="none" rtlCol="0">
            <a:spAutoFit/>
          </a:bodyPr>
          <a:lstStyle/>
          <a:p>
            <a:r>
              <a:rPr lang="zh-CN" altLang="en-US" sz="700" b="1" dirty="0" smtClean="0">
                <a:solidFill>
                  <a:srgbClr val="FF0000"/>
                </a:solidFill>
              </a:rPr>
              <a:t>附①</a:t>
            </a:r>
            <a:endParaRPr lang="en-US" sz="700" b="1" dirty="0" smtClean="0">
              <a:solidFill>
                <a:srgbClr val="FF0000"/>
              </a:solidFill>
            </a:endParaRPr>
          </a:p>
        </p:txBody>
      </p:sp>
      <p:cxnSp>
        <p:nvCxnSpPr>
          <p:cNvPr id="51" name="Straight Arrow Connector 24">
            <a:extLst>
              <a:ext uri="{FF2B5EF4-FFF2-40B4-BE49-F238E27FC236}">
                <a16:creationId xmlns:a16="http://schemas.microsoft.com/office/drawing/2014/main" id="{544DA409-F510-4FB7-9CCE-AA05BD173FB5}"/>
              </a:ext>
            </a:extLst>
          </p:cNvPr>
          <p:cNvCxnSpPr>
            <a:cxnSpLocks/>
            <a:stCxn id="30" idx="0"/>
            <a:endCxn id="19" idx="2"/>
          </p:cNvCxnSpPr>
          <p:nvPr/>
        </p:nvCxnSpPr>
        <p:spPr>
          <a:xfrm flipV="1">
            <a:off x="3688016" y="3621890"/>
            <a:ext cx="2167" cy="988733"/>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7" name="Rectangle 32">
            <a:extLst>
              <a:ext uri="{FF2B5EF4-FFF2-40B4-BE49-F238E27FC236}">
                <a16:creationId xmlns:a16="http://schemas.microsoft.com/office/drawing/2014/main" id="{E009A138-03FA-420A-9616-F7CCF1778777}"/>
              </a:ext>
            </a:extLst>
          </p:cNvPr>
          <p:cNvSpPr/>
          <p:nvPr/>
        </p:nvSpPr>
        <p:spPr>
          <a:xfrm>
            <a:off x="6660787" y="3229351"/>
            <a:ext cx="792000" cy="385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强制放弃正在操作的订单</a:t>
            </a:r>
            <a:endParaRPr lang="en-US" altLang="zh-CN" sz="700" b="1" dirty="0">
              <a:latin typeface="微软雅黑" pitchFamily="34" charset="-122"/>
              <a:ea typeface="微软雅黑" pitchFamily="34" charset="-122"/>
            </a:endParaRPr>
          </a:p>
        </p:txBody>
      </p:sp>
      <p:sp>
        <p:nvSpPr>
          <p:cNvPr id="58" name="Rectangle 32">
            <a:extLst>
              <a:ext uri="{FF2B5EF4-FFF2-40B4-BE49-F238E27FC236}">
                <a16:creationId xmlns:a16="http://schemas.microsoft.com/office/drawing/2014/main" id="{E009A138-03FA-420A-9616-F7CCF1778777}"/>
              </a:ext>
            </a:extLst>
          </p:cNvPr>
          <p:cNvSpPr/>
          <p:nvPr/>
        </p:nvSpPr>
        <p:spPr>
          <a:xfrm>
            <a:off x="6114161" y="3760089"/>
            <a:ext cx="792000" cy="385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不允许再进行订单操作</a:t>
            </a:r>
            <a:endParaRPr lang="en-US" altLang="zh-CN" sz="700" b="1" dirty="0">
              <a:latin typeface="微软雅黑" pitchFamily="34" charset="-122"/>
              <a:ea typeface="微软雅黑" pitchFamily="34" charset="-122"/>
            </a:endParaRPr>
          </a:p>
        </p:txBody>
      </p:sp>
      <p:sp>
        <p:nvSpPr>
          <p:cNvPr id="59" name="Rectangle 32">
            <a:extLst>
              <a:ext uri="{FF2B5EF4-FFF2-40B4-BE49-F238E27FC236}">
                <a16:creationId xmlns:a16="http://schemas.microsoft.com/office/drawing/2014/main" id="{E009A138-03FA-420A-9616-F7CCF1778777}"/>
              </a:ext>
            </a:extLst>
          </p:cNvPr>
          <p:cNvSpPr/>
          <p:nvPr/>
        </p:nvSpPr>
        <p:spPr>
          <a:xfrm>
            <a:off x="6660787" y="4711121"/>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latin typeface="微软雅黑" pitchFamily="34" charset="-122"/>
                <a:ea typeface="微软雅黑" pitchFamily="34" charset="-122"/>
              </a:rPr>
              <a:t>By </a:t>
            </a:r>
            <a:r>
              <a:rPr lang="zh-CN" altLang="en-US" sz="700" b="1" dirty="0">
                <a:latin typeface="微软雅黑" pitchFamily="34" charset="-122"/>
                <a:ea typeface="微软雅黑" pitchFamily="34" charset="-122"/>
              </a:rPr>
              <a:t>终端</a:t>
            </a:r>
          </a:p>
          <a:p>
            <a:pPr algn="ctr"/>
            <a:r>
              <a:rPr lang="zh-CN" altLang="en-US" sz="700" b="1" dirty="0" smtClean="0">
                <a:latin typeface="微软雅黑" pitchFamily="34" charset="-122"/>
                <a:ea typeface="微软雅黑" pitchFamily="34" charset="-122"/>
              </a:rPr>
              <a:t>自动日切</a:t>
            </a:r>
            <a:endParaRPr lang="en-US" altLang="zh-CN" sz="700" b="1" dirty="0">
              <a:latin typeface="微软雅黑" pitchFamily="34" charset="-122"/>
              <a:ea typeface="微软雅黑" pitchFamily="34" charset="-122"/>
            </a:endParaRPr>
          </a:p>
        </p:txBody>
      </p:sp>
      <p:sp>
        <p:nvSpPr>
          <p:cNvPr id="60" name="Rectangle 32">
            <a:extLst>
              <a:ext uri="{FF2B5EF4-FFF2-40B4-BE49-F238E27FC236}">
                <a16:creationId xmlns:a16="http://schemas.microsoft.com/office/drawing/2014/main" id="{E009A138-03FA-420A-9616-F7CCF1778777}"/>
              </a:ext>
            </a:extLst>
          </p:cNvPr>
          <p:cNvSpPr/>
          <p:nvPr/>
        </p:nvSpPr>
        <p:spPr>
          <a:xfrm>
            <a:off x="6585474" y="4272269"/>
            <a:ext cx="942626" cy="385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强制关收银员</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实收</a:t>
            </a:r>
            <a:r>
              <a:rPr lang="en-US" altLang="zh-CN" sz="700" b="1" dirty="0" smtClean="0">
                <a:latin typeface="微软雅黑" pitchFamily="34" charset="-122"/>
                <a:ea typeface="微软雅黑" pitchFamily="34" charset="-122"/>
              </a:rPr>
              <a:t>=</a:t>
            </a:r>
            <a:r>
              <a:rPr lang="zh-CN" altLang="en-US" sz="700" b="1" dirty="0" smtClean="0">
                <a:latin typeface="微软雅黑" pitchFamily="34" charset="-122"/>
                <a:ea typeface="微软雅黑" pitchFamily="34" charset="-122"/>
              </a:rPr>
              <a:t>应收</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上报收银员报表</a:t>
            </a:r>
            <a:endParaRPr lang="en-US" altLang="zh-CN" sz="700" b="1" dirty="0">
              <a:latin typeface="微软雅黑" pitchFamily="34" charset="-122"/>
              <a:ea typeface="微软雅黑" pitchFamily="34" charset="-122"/>
            </a:endParaRPr>
          </a:p>
        </p:txBody>
      </p:sp>
      <p:cxnSp>
        <p:nvCxnSpPr>
          <p:cNvPr id="61" name="Straight Arrow Connector 24">
            <a:extLst>
              <a:ext uri="{FF2B5EF4-FFF2-40B4-BE49-F238E27FC236}">
                <a16:creationId xmlns:a16="http://schemas.microsoft.com/office/drawing/2014/main" id="{544DA409-F510-4FB7-9CCE-AA05BD173FB5}"/>
              </a:ext>
            </a:extLst>
          </p:cNvPr>
          <p:cNvCxnSpPr>
            <a:cxnSpLocks/>
            <a:stCxn id="57" idx="0"/>
            <a:endCxn id="19" idx="3"/>
          </p:cNvCxnSpPr>
          <p:nvPr/>
        </p:nvCxnSpPr>
        <p:spPr>
          <a:xfrm rot="16200000" flipH="1" flipV="1">
            <a:off x="5471695" y="1843838"/>
            <a:ext cx="199579" cy="2970604"/>
          </a:xfrm>
          <a:prstGeom prst="curvedConnector4">
            <a:avLst>
              <a:gd name="adj1" fmla="val -114541"/>
              <a:gd name="adj2" fmla="val 56665"/>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24">
            <a:extLst>
              <a:ext uri="{FF2B5EF4-FFF2-40B4-BE49-F238E27FC236}">
                <a16:creationId xmlns:a16="http://schemas.microsoft.com/office/drawing/2014/main" id="{544DA409-F510-4FB7-9CCE-AA05BD173FB5}"/>
              </a:ext>
            </a:extLst>
          </p:cNvPr>
          <p:cNvCxnSpPr>
            <a:cxnSpLocks/>
            <a:stCxn id="59" idx="3"/>
            <a:endCxn id="82" idx="3"/>
          </p:cNvCxnSpPr>
          <p:nvPr/>
        </p:nvCxnSpPr>
        <p:spPr>
          <a:xfrm flipV="1">
            <a:off x="7452787" y="3951953"/>
            <a:ext cx="533374" cy="952128"/>
          </a:xfrm>
          <a:prstGeom prst="curvedConnector3">
            <a:avLst>
              <a:gd name="adj1" fmla="val 142859"/>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8187858" y="3892724"/>
            <a:ext cx="663353" cy="415498"/>
          </a:xfrm>
          <a:prstGeom prst="rect">
            <a:avLst/>
          </a:prstGeom>
          <a:noFill/>
        </p:spPr>
        <p:txBody>
          <a:bodyPr wrap="square" rtlCol="0">
            <a:spAutoFit/>
          </a:bodyPr>
          <a:lstStyle/>
          <a:p>
            <a:r>
              <a:rPr lang="zh-CN" altLang="en-US" sz="700" b="1" dirty="0" smtClean="0">
                <a:solidFill>
                  <a:srgbClr val="2C4B80"/>
                </a:solidFill>
              </a:rPr>
              <a:t>若终端上所有收银员均已关闭</a:t>
            </a:r>
            <a:endParaRPr lang="en-US" sz="700" b="1" dirty="0" smtClean="0">
              <a:solidFill>
                <a:srgbClr val="2C4B80"/>
              </a:solidFill>
            </a:endParaRPr>
          </a:p>
        </p:txBody>
      </p:sp>
      <p:sp>
        <p:nvSpPr>
          <p:cNvPr id="82" name="Rectangle 32">
            <a:extLst>
              <a:ext uri="{FF2B5EF4-FFF2-40B4-BE49-F238E27FC236}">
                <a16:creationId xmlns:a16="http://schemas.microsoft.com/office/drawing/2014/main" id="{E009A138-03FA-420A-9616-F7CCF1778777}"/>
              </a:ext>
            </a:extLst>
          </p:cNvPr>
          <p:cNvSpPr/>
          <p:nvPr/>
        </p:nvSpPr>
        <p:spPr>
          <a:xfrm>
            <a:off x="7194161" y="3758993"/>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a:latin typeface="微软雅黑" pitchFamily="34" charset="-122"/>
                <a:ea typeface="微软雅黑" pitchFamily="34" charset="-122"/>
              </a:rPr>
              <a:t>手工关收银员</a:t>
            </a:r>
            <a:endParaRPr lang="en-US" altLang="zh-CN" sz="700" b="1" dirty="0">
              <a:latin typeface="微软雅黑" pitchFamily="34" charset="-122"/>
              <a:ea typeface="微软雅黑" pitchFamily="34" charset="-122"/>
            </a:endParaRPr>
          </a:p>
        </p:txBody>
      </p:sp>
      <p:sp>
        <p:nvSpPr>
          <p:cNvPr id="86" name="Rectangle 32">
            <a:extLst>
              <a:ext uri="{FF2B5EF4-FFF2-40B4-BE49-F238E27FC236}">
                <a16:creationId xmlns:a16="http://schemas.microsoft.com/office/drawing/2014/main" id="{E009A138-03FA-420A-9616-F7CCF1778777}"/>
              </a:ext>
            </a:extLst>
          </p:cNvPr>
          <p:cNvSpPr/>
          <p:nvPr/>
        </p:nvSpPr>
        <p:spPr>
          <a:xfrm>
            <a:off x="8187858" y="4711121"/>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恢复</a:t>
            </a:r>
            <a:r>
              <a:rPr lang="zh-CN" altLang="en-US" sz="700" b="1" dirty="0">
                <a:latin typeface="微软雅黑" pitchFamily="34" charset="-122"/>
                <a:ea typeface="微软雅黑" pitchFamily="34" charset="-122"/>
              </a:rPr>
              <a:t>可</a:t>
            </a:r>
            <a:r>
              <a:rPr lang="zh-CN" altLang="en-US" sz="700" b="1" dirty="0" smtClean="0">
                <a:latin typeface="微软雅黑" pitchFamily="34" charset="-122"/>
                <a:ea typeface="微软雅黑" pitchFamily="34" charset="-122"/>
              </a:rPr>
              <a:t>操作？</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无论是否日切成功</a:t>
            </a:r>
            <a:endParaRPr lang="en-US" altLang="zh-CN" sz="700" b="1" dirty="0">
              <a:latin typeface="微软雅黑" pitchFamily="34" charset="-122"/>
              <a:ea typeface="微软雅黑" pitchFamily="34" charset="-122"/>
            </a:endParaRPr>
          </a:p>
        </p:txBody>
      </p:sp>
      <p:sp>
        <p:nvSpPr>
          <p:cNvPr id="87" name="Rectangle 32">
            <a:extLst>
              <a:ext uri="{FF2B5EF4-FFF2-40B4-BE49-F238E27FC236}">
                <a16:creationId xmlns:a16="http://schemas.microsoft.com/office/drawing/2014/main" id="{E3E67E96-4EB4-4712-BD72-A785B437D944}"/>
              </a:ext>
            </a:extLst>
          </p:cNvPr>
          <p:cNvSpPr/>
          <p:nvPr/>
        </p:nvSpPr>
        <p:spPr>
          <a:xfrm>
            <a:off x="2594333" y="2696176"/>
            <a:ext cx="635087" cy="300498"/>
          </a:xfrm>
          <a:prstGeom prst="rect">
            <a:avLst/>
          </a:prstGeom>
          <a:solidFill>
            <a:srgbClr val="F1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latin typeface="微软雅黑" pitchFamily="34" charset="-122"/>
                <a:ea typeface="微软雅黑" pitchFamily="34" charset="-122"/>
              </a:rPr>
              <a:t>BK</a:t>
            </a:r>
            <a:endParaRPr lang="en-US" altLang="zh-CN" sz="900" b="1" dirty="0">
              <a:latin typeface="微软雅黑" pitchFamily="34" charset="-122"/>
              <a:ea typeface="微软雅黑" pitchFamily="34" charset="-122"/>
            </a:endParaRPr>
          </a:p>
        </p:txBody>
      </p:sp>
      <p:cxnSp>
        <p:nvCxnSpPr>
          <p:cNvPr id="88" name="Straight Arrow Connector 24">
            <a:extLst>
              <a:ext uri="{FF2B5EF4-FFF2-40B4-BE49-F238E27FC236}">
                <a16:creationId xmlns:a16="http://schemas.microsoft.com/office/drawing/2014/main" id="{544DA409-F510-4FB7-9CCE-AA05BD173FB5}"/>
              </a:ext>
            </a:extLst>
          </p:cNvPr>
          <p:cNvCxnSpPr>
            <a:cxnSpLocks/>
            <a:stCxn id="87" idx="2"/>
            <a:endCxn id="19" idx="1"/>
          </p:cNvCxnSpPr>
          <p:nvPr/>
        </p:nvCxnSpPr>
        <p:spPr>
          <a:xfrm rot="16200000" flipH="1">
            <a:off x="2886902" y="3021649"/>
            <a:ext cx="432256" cy="382306"/>
          </a:xfrm>
          <a:prstGeom prst="curvedConnector2">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24">
            <a:extLst>
              <a:ext uri="{FF2B5EF4-FFF2-40B4-BE49-F238E27FC236}">
                <a16:creationId xmlns:a16="http://schemas.microsoft.com/office/drawing/2014/main" id="{544DA409-F510-4FB7-9CCE-AA05BD173FB5}"/>
              </a:ext>
            </a:extLst>
          </p:cNvPr>
          <p:cNvCxnSpPr>
            <a:cxnSpLocks/>
            <a:stCxn id="87" idx="2"/>
            <a:endCxn id="30" idx="1"/>
          </p:cNvCxnSpPr>
          <p:nvPr/>
        </p:nvCxnSpPr>
        <p:spPr>
          <a:xfrm rot="16200000" flipH="1">
            <a:off x="2198492" y="3710058"/>
            <a:ext cx="1806909" cy="380139"/>
          </a:xfrm>
          <a:prstGeom prst="curvedConnector2">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3967200" y="4124757"/>
            <a:ext cx="380232" cy="200055"/>
          </a:xfrm>
          <a:prstGeom prst="rect">
            <a:avLst/>
          </a:prstGeom>
          <a:noFill/>
        </p:spPr>
        <p:txBody>
          <a:bodyPr wrap="none" rtlCol="0">
            <a:spAutoFit/>
          </a:bodyPr>
          <a:lstStyle/>
          <a:p>
            <a:r>
              <a:rPr lang="zh-CN" altLang="en-US" sz="700" b="1" dirty="0" smtClean="0">
                <a:solidFill>
                  <a:srgbClr val="FF0000"/>
                </a:solidFill>
              </a:rPr>
              <a:t>附①</a:t>
            </a:r>
            <a:endParaRPr lang="en-US" sz="700" b="1" dirty="0" smtClean="0">
              <a:solidFill>
                <a:srgbClr val="FF0000"/>
              </a:solidFill>
            </a:endParaRPr>
          </a:p>
        </p:txBody>
      </p:sp>
      <p:sp>
        <p:nvSpPr>
          <p:cNvPr id="63" name="椭圆 62"/>
          <p:cNvSpPr/>
          <p:nvPr/>
        </p:nvSpPr>
        <p:spPr>
          <a:xfrm>
            <a:off x="2268726" y="2273364"/>
            <a:ext cx="113116" cy="119270"/>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cxnSp>
        <p:nvCxnSpPr>
          <p:cNvPr id="71" name="直接连接符 70"/>
          <p:cNvCxnSpPr/>
          <p:nvPr/>
        </p:nvCxnSpPr>
        <p:spPr>
          <a:xfrm>
            <a:off x="2381842" y="2326794"/>
            <a:ext cx="6762158" cy="3381"/>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Rectangle 32">
            <a:extLst>
              <a:ext uri="{FF2B5EF4-FFF2-40B4-BE49-F238E27FC236}">
                <a16:creationId xmlns:a16="http://schemas.microsoft.com/office/drawing/2014/main" id="{E009A138-03FA-420A-9616-F7CCF1778777}"/>
              </a:ext>
            </a:extLst>
          </p:cNvPr>
          <p:cNvSpPr/>
          <p:nvPr/>
        </p:nvSpPr>
        <p:spPr>
          <a:xfrm>
            <a:off x="6654161" y="2163271"/>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自动提醒</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关收银员</a:t>
            </a:r>
            <a:endParaRPr lang="en-US" altLang="zh-CN" sz="700" b="1" dirty="0">
              <a:latin typeface="微软雅黑" pitchFamily="34" charset="-122"/>
              <a:ea typeface="微软雅黑" pitchFamily="34" charset="-122"/>
            </a:endParaRPr>
          </a:p>
        </p:txBody>
      </p:sp>
      <p:sp>
        <p:nvSpPr>
          <p:cNvPr id="72" name="Rectangle 32">
            <a:extLst>
              <a:ext uri="{FF2B5EF4-FFF2-40B4-BE49-F238E27FC236}">
                <a16:creationId xmlns:a16="http://schemas.microsoft.com/office/drawing/2014/main" id="{E009A138-03FA-420A-9616-F7CCF1778777}"/>
              </a:ext>
            </a:extLst>
          </p:cNvPr>
          <p:cNvSpPr/>
          <p:nvPr/>
        </p:nvSpPr>
        <p:spPr>
          <a:xfrm>
            <a:off x="3289745" y="2151537"/>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smtClean="0">
                <a:latin typeface="微软雅黑" pitchFamily="34" charset="-122"/>
                <a:ea typeface="微软雅黑" pitchFamily="34" charset="-122"/>
              </a:rPr>
              <a:t>By store</a:t>
            </a:r>
          </a:p>
          <a:p>
            <a:pPr algn="ctr"/>
            <a:r>
              <a:rPr lang="zh-CN" altLang="en-US" sz="700" b="1" dirty="0" smtClean="0">
                <a:latin typeface="微软雅黑" pitchFamily="34" charset="-122"/>
                <a:ea typeface="微软雅黑" pitchFamily="34" charset="-122"/>
              </a:rPr>
              <a:t>自动日切 </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提醒</a:t>
            </a:r>
            <a:endParaRPr lang="en-US" altLang="zh-CN" sz="700" b="1" dirty="0">
              <a:latin typeface="微软雅黑" pitchFamily="34" charset="-122"/>
              <a:ea typeface="微软雅黑" pitchFamily="34" charset="-122"/>
            </a:endParaRPr>
          </a:p>
        </p:txBody>
      </p:sp>
      <p:cxnSp>
        <p:nvCxnSpPr>
          <p:cNvPr id="73" name="Straight Arrow Connector 24">
            <a:extLst>
              <a:ext uri="{FF2B5EF4-FFF2-40B4-BE49-F238E27FC236}">
                <a16:creationId xmlns:a16="http://schemas.microsoft.com/office/drawing/2014/main" id="{544DA409-F510-4FB7-9CCE-AA05BD173FB5}"/>
              </a:ext>
            </a:extLst>
          </p:cNvPr>
          <p:cNvCxnSpPr>
            <a:cxnSpLocks/>
            <a:stCxn id="54" idx="0"/>
            <a:endCxn id="72" idx="3"/>
          </p:cNvCxnSpPr>
          <p:nvPr/>
        </p:nvCxnSpPr>
        <p:spPr>
          <a:xfrm rot="16200000" flipH="1" flipV="1">
            <a:off x="5475340" y="769676"/>
            <a:ext cx="181226" cy="2968416"/>
          </a:xfrm>
          <a:prstGeom prst="curvedConnector4">
            <a:avLst>
              <a:gd name="adj1" fmla="val -126141"/>
              <a:gd name="adj2" fmla="val 5667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76" name="表格 75">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266080599"/>
              </p:ext>
            </p:extLst>
          </p:nvPr>
        </p:nvGraphicFramePr>
        <p:xfrm>
          <a:off x="7626475" y="1751138"/>
          <a:ext cx="1224736"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gridCol w="612368">
                  <a:extLst>
                    <a:ext uri="{9D8B030D-6E8A-4147-A177-3AD203B41FA5}">
                      <a16:colId xmlns:a16="http://schemas.microsoft.com/office/drawing/2014/main" val="1973801738"/>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是否自动日切</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tc>
                  <a:txBody>
                    <a:bodyPr/>
                    <a:lstStyle/>
                    <a:p>
                      <a:pPr algn="ctr"/>
                      <a:r>
                        <a:rPr lang="zh-CN" altLang="en-US" sz="700" b="0" dirty="0" smtClean="0">
                          <a:solidFill>
                            <a:srgbClr val="000000"/>
                          </a:solidFill>
                          <a:latin typeface="微软雅黑" panose="020B0503020204020204" pitchFamily="34" charset="-122"/>
                          <a:ea typeface="微软雅黑" panose="020B0503020204020204" pitchFamily="34" charset="-122"/>
                        </a:rPr>
                        <a:t>开</a:t>
                      </a:r>
                      <a:r>
                        <a:rPr lang="en-US" altLang="zh-CN" sz="700" b="0" dirty="0" smtClean="0">
                          <a:solidFill>
                            <a:srgbClr val="000000"/>
                          </a:solidFill>
                          <a:latin typeface="微软雅黑" panose="020B0503020204020204" pitchFamily="34" charset="-122"/>
                          <a:ea typeface="微软雅黑" panose="020B0503020204020204" pitchFamily="34" charset="-122"/>
                        </a:rPr>
                        <a:t>/</a:t>
                      </a:r>
                      <a:r>
                        <a:rPr lang="zh-CN" altLang="en-US" sz="700" b="0" dirty="0" smtClean="0">
                          <a:solidFill>
                            <a:srgbClr val="000000"/>
                          </a:solidFill>
                          <a:latin typeface="微软雅黑" panose="020B0503020204020204" pitchFamily="34" charset="-122"/>
                          <a:ea typeface="微软雅黑" panose="020B0503020204020204" pitchFamily="34" charset="-122"/>
                        </a:rPr>
                        <a:t>关</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sp>
        <p:nvSpPr>
          <p:cNvPr id="80" name="文本框 79"/>
          <p:cNvSpPr txBox="1"/>
          <p:nvPr/>
        </p:nvSpPr>
        <p:spPr>
          <a:xfrm>
            <a:off x="5576296" y="1712794"/>
            <a:ext cx="944208" cy="630942"/>
          </a:xfrm>
          <a:prstGeom prst="rect">
            <a:avLst/>
          </a:prstGeom>
          <a:noFill/>
        </p:spPr>
        <p:txBody>
          <a:bodyPr wrap="square" rtlCol="0">
            <a:spAutoFit/>
          </a:bodyPr>
          <a:lstStyle/>
          <a:p>
            <a:r>
              <a:rPr lang="zh-CN" altLang="en-US" sz="700" b="1" dirty="0" smtClean="0">
                <a:solidFill>
                  <a:srgbClr val="2C4B80"/>
                </a:solidFill>
              </a:rPr>
              <a:t>给餐厅下所有终端发消息。消息中给出“日切提醒间隔时间”，该时间即为餐厅端中提醒。</a:t>
            </a:r>
            <a:endParaRPr lang="en-US" sz="700" b="1" dirty="0" smtClean="0">
              <a:solidFill>
                <a:srgbClr val="2C4B80"/>
              </a:solidFill>
            </a:endParaRPr>
          </a:p>
        </p:txBody>
      </p:sp>
      <p:sp>
        <p:nvSpPr>
          <p:cNvPr id="81" name="文本框 80"/>
          <p:cNvSpPr txBox="1"/>
          <p:nvPr/>
        </p:nvSpPr>
        <p:spPr>
          <a:xfrm>
            <a:off x="5576296" y="2787565"/>
            <a:ext cx="944208" cy="307777"/>
          </a:xfrm>
          <a:prstGeom prst="rect">
            <a:avLst/>
          </a:prstGeom>
          <a:noFill/>
        </p:spPr>
        <p:txBody>
          <a:bodyPr wrap="square" rtlCol="0">
            <a:spAutoFit/>
          </a:bodyPr>
          <a:lstStyle/>
          <a:p>
            <a:r>
              <a:rPr lang="zh-CN" altLang="en-US" sz="700" b="1" dirty="0" smtClean="0">
                <a:solidFill>
                  <a:srgbClr val="2C4B80"/>
                </a:solidFill>
              </a:rPr>
              <a:t>走当前的营业指令下发</a:t>
            </a:r>
            <a:endParaRPr lang="en-US" sz="700" b="1" dirty="0" smtClean="0">
              <a:solidFill>
                <a:srgbClr val="2C4B80"/>
              </a:solidFill>
            </a:endParaRPr>
          </a:p>
        </p:txBody>
      </p:sp>
    </p:spTree>
    <p:extLst>
      <p:ext uri="{BB962C8B-B14F-4D97-AF65-F5344CB8AC3E}">
        <p14:creationId xmlns:p14="http://schemas.microsoft.com/office/powerpoint/2010/main" val="279470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20200605</a:t>
            </a:r>
            <a:r>
              <a:rPr lang="zh-CN" altLang="en-US" dirty="0" smtClean="0"/>
              <a:t>结论</a:t>
            </a:r>
            <a:endParaRPr lang="en-US" dirty="0"/>
          </a:p>
        </p:txBody>
      </p:sp>
      <p:sp>
        <p:nvSpPr>
          <p:cNvPr id="3" name="内容占位符 2"/>
          <p:cNvSpPr>
            <a:spLocks noGrp="1"/>
          </p:cNvSpPr>
          <p:nvPr>
            <p:ph idx="1"/>
          </p:nvPr>
        </p:nvSpPr>
        <p:spPr>
          <a:xfrm>
            <a:off x="264160" y="967575"/>
            <a:ext cx="8584006" cy="1185453"/>
          </a:xfrm>
        </p:spPr>
        <p:txBody>
          <a:bodyPr/>
          <a:lstStyle/>
          <a:p>
            <a:r>
              <a:rPr lang="zh-CN" altLang="en-US" sz="1100" dirty="0" smtClean="0"/>
              <a:t>要修改的点：</a:t>
            </a:r>
            <a:endParaRPr lang="en-US" altLang="zh-CN" sz="1100" dirty="0" smtClean="0"/>
          </a:p>
          <a:p>
            <a:pPr lvl="1"/>
            <a:r>
              <a:rPr lang="zh-CN" altLang="en-US" sz="900" dirty="0" smtClean="0"/>
              <a:t>终端日切完成间隔，和总部端日切完成时间需要有一定间隔，因为终端生成报表需要时间。</a:t>
            </a:r>
            <a:endParaRPr lang="en-US" altLang="zh-CN" sz="900" dirty="0" smtClean="0"/>
          </a:p>
          <a:p>
            <a:pPr lvl="1"/>
            <a:endParaRPr lang="en-US" altLang="zh-CN" sz="900" dirty="0" smtClean="0"/>
          </a:p>
          <a:p>
            <a:endParaRPr lang="en-US" sz="1100" dirty="0"/>
          </a:p>
        </p:txBody>
      </p:sp>
    </p:spTree>
    <p:extLst>
      <p:ext uri="{BB962C8B-B14F-4D97-AF65-F5344CB8AC3E}">
        <p14:creationId xmlns:p14="http://schemas.microsoft.com/office/powerpoint/2010/main" val="9801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矩形 122"/>
          <p:cNvSpPr/>
          <p:nvPr/>
        </p:nvSpPr>
        <p:spPr>
          <a:xfrm>
            <a:off x="2401994" y="1016978"/>
            <a:ext cx="4865514" cy="4055606"/>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US" altLang="zh-CN" sz="900" b="1" dirty="0" smtClean="0">
                <a:solidFill>
                  <a:schemeClr val="tx1"/>
                </a:solidFill>
                <a:latin typeface="+mj-lt"/>
              </a:rPr>
              <a:t>MQ </a:t>
            </a:r>
            <a:r>
              <a:rPr lang="zh-CN" altLang="en-US" sz="900" b="1" dirty="0">
                <a:solidFill>
                  <a:schemeClr val="tx1"/>
                </a:solidFill>
                <a:latin typeface="+mj-lt"/>
              </a:rPr>
              <a:t>消费</a:t>
            </a:r>
            <a:endParaRPr lang="zh-CN" altLang="en-US" sz="900" b="1" dirty="0" smtClean="0">
              <a:solidFill>
                <a:schemeClr val="tx1"/>
              </a:solidFill>
              <a:latin typeface="+mj-lt"/>
            </a:endParaRPr>
          </a:p>
        </p:txBody>
      </p:sp>
      <p:sp>
        <p:nvSpPr>
          <p:cNvPr id="172" name="矩形 171"/>
          <p:cNvSpPr/>
          <p:nvPr/>
        </p:nvSpPr>
        <p:spPr>
          <a:xfrm>
            <a:off x="5747091" y="2012128"/>
            <a:ext cx="1383352" cy="187987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zh-CN" altLang="en-US" sz="900" b="1" dirty="0">
                <a:solidFill>
                  <a:schemeClr val="tx1"/>
                </a:solidFill>
                <a:latin typeface="+mj-lt"/>
              </a:rPr>
              <a:t>自动调</a:t>
            </a:r>
            <a:r>
              <a:rPr lang="en-US" altLang="zh-CN" sz="900" b="1" dirty="0">
                <a:solidFill>
                  <a:schemeClr val="tx1"/>
                </a:solidFill>
                <a:latin typeface="+mj-lt"/>
              </a:rPr>
              <a:t>BK</a:t>
            </a:r>
            <a:r>
              <a:rPr lang="zh-CN" altLang="en-US" sz="900" b="1" dirty="0">
                <a:solidFill>
                  <a:schemeClr val="tx1"/>
                </a:solidFill>
                <a:latin typeface="+mj-lt"/>
              </a:rPr>
              <a:t>报表</a:t>
            </a:r>
          </a:p>
        </p:txBody>
      </p:sp>
      <p:sp>
        <p:nvSpPr>
          <p:cNvPr id="160" name="矩形 159"/>
          <p:cNvSpPr/>
          <p:nvPr/>
        </p:nvSpPr>
        <p:spPr>
          <a:xfrm>
            <a:off x="3472262" y="2021596"/>
            <a:ext cx="1383352" cy="238571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zh-CN" altLang="en-US" sz="900" b="1" dirty="0" smtClean="0">
                <a:solidFill>
                  <a:schemeClr val="tx1"/>
                </a:solidFill>
                <a:latin typeface="+mj-lt"/>
              </a:rPr>
              <a:t>自动日切</a:t>
            </a:r>
          </a:p>
        </p:txBody>
      </p:sp>
      <p:sp>
        <p:nvSpPr>
          <p:cNvPr id="75" name="矩形 74"/>
          <p:cNvSpPr/>
          <p:nvPr/>
        </p:nvSpPr>
        <p:spPr>
          <a:xfrm>
            <a:off x="323794" y="3776882"/>
            <a:ext cx="1405614" cy="1060162"/>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US" altLang="zh-CN" sz="900" b="1" dirty="0" smtClean="0">
                <a:solidFill>
                  <a:schemeClr val="tx1"/>
                </a:solidFill>
                <a:latin typeface="+mj-lt"/>
              </a:rPr>
              <a:t>MQ </a:t>
            </a:r>
            <a:r>
              <a:rPr lang="zh-CN" altLang="en-US" sz="900" b="1" dirty="0" smtClean="0">
                <a:solidFill>
                  <a:schemeClr val="tx1"/>
                </a:solidFill>
                <a:latin typeface="+mj-lt"/>
              </a:rPr>
              <a:t>实例</a:t>
            </a:r>
          </a:p>
        </p:txBody>
      </p:sp>
      <p:sp>
        <p:nvSpPr>
          <p:cNvPr id="2" name="标题 1"/>
          <p:cNvSpPr>
            <a:spLocks noGrp="1"/>
          </p:cNvSpPr>
          <p:nvPr>
            <p:ph type="title"/>
          </p:nvPr>
        </p:nvSpPr>
        <p:spPr/>
        <p:txBody>
          <a:bodyPr/>
          <a:lstStyle/>
          <a:p>
            <a:r>
              <a:rPr lang="zh-CN" altLang="en-US" dirty="0" smtClean="0"/>
              <a:t>流程 </a:t>
            </a:r>
            <a:r>
              <a:rPr lang="en-US" altLang="zh-CN" dirty="0" smtClean="0"/>
              <a:t/>
            </a:r>
            <a:br>
              <a:rPr lang="en-US" altLang="zh-CN" dirty="0" smtClean="0"/>
            </a:br>
            <a:r>
              <a:rPr lang="zh-CN" altLang="en-US" dirty="0" smtClean="0"/>
              <a:t>附① 总部端自动日切、自动调</a:t>
            </a:r>
            <a:r>
              <a:rPr lang="en-US" altLang="zh-CN" dirty="0" smtClean="0"/>
              <a:t>BK</a:t>
            </a:r>
            <a:r>
              <a:rPr lang="zh-CN" altLang="en-US" dirty="0" smtClean="0"/>
              <a:t>报表</a:t>
            </a:r>
            <a:endParaRPr lang="en-US" dirty="0"/>
          </a:p>
        </p:txBody>
      </p:sp>
      <p:sp>
        <p:nvSpPr>
          <p:cNvPr id="19" name="Rectangle 32">
            <a:extLst>
              <a:ext uri="{FF2B5EF4-FFF2-40B4-BE49-F238E27FC236}">
                <a16:creationId xmlns:a16="http://schemas.microsoft.com/office/drawing/2014/main" id="{E009A138-03FA-420A-9616-F7CCF1778777}"/>
              </a:ext>
            </a:extLst>
          </p:cNvPr>
          <p:cNvSpPr/>
          <p:nvPr/>
        </p:nvSpPr>
        <p:spPr>
          <a:xfrm>
            <a:off x="340027" y="1030062"/>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定时任务</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每</a:t>
            </a:r>
            <a:r>
              <a:rPr lang="en-US" altLang="zh-CN" sz="700" b="1" dirty="0" smtClean="0">
                <a:latin typeface="微软雅黑" pitchFamily="34" charset="-122"/>
                <a:ea typeface="微软雅黑" pitchFamily="34" charset="-122"/>
              </a:rPr>
              <a:t>5</a:t>
            </a:r>
            <a:r>
              <a:rPr lang="zh-CN" altLang="en-US" sz="700" b="1" dirty="0" smtClean="0">
                <a:latin typeface="微软雅黑" pitchFamily="34" charset="-122"/>
                <a:ea typeface="微软雅黑" pitchFamily="34" charset="-122"/>
              </a:rPr>
              <a:t>分钟</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执行一次</a:t>
            </a:r>
            <a:endParaRPr lang="en-US" altLang="zh-CN" sz="700" b="1" dirty="0">
              <a:latin typeface="微软雅黑" pitchFamily="34" charset="-122"/>
              <a:ea typeface="微软雅黑" pitchFamily="34" charset="-122"/>
            </a:endParaRPr>
          </a:p>
        </p:txBody>
      </p:sp>
      <p:cxnSp>
        <p:nvCxnSpPr>
          <p:cNvPr id="61" name="Straight Arrow Connector 24">
            <a:extLst>
              <a:ext uri="{FF2B5EF4-FFF2-40B4-BE49-F238E27FC236}">
                <a16:creationId xmlns:a16="http://schemas.microsoft.com/office/drawing/2014/main" id="{544DA409-F510-4FB7-9CCE-AA05BD173FB5}"/>
              </a:ext>
            </a:extLst>
          </p:cNvPr>
          <p:cNvCxnSpPr>
            <a:cxnSpLocks/>
            <a:stCxn id="84" idx="0"/>
            <a:endCxn id="19" idx="2"/>
          </p:cNvCxnSpPr>
          <p:nvPr/>
        </p:nvCxnSpPr>
        <p:spPr>
          <a:xfrm rot="16200000" flipV="1">
            <a:off x="65057" y="2086952"/>
            <a:ext cx="1344552" cy="2611"/>
          </a:xfrm>
          <a:prstGeom prst="curved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7" name="Rectangle 32">
            <a:extLst>
              <a:ext uri="{FF2B5EF4-FFF2-40B4-BE49-F238E27FC236}">
                <a16:creationId xmlns:a16="http://schemas.microsoft.com/office/drawing/2014/main" id="{E3E67E96-4EB4-4712-BD72-A785B437D944}"/>
              </a:ext>
            </a:extLst>
          </p:cNvPr>
          <p:cNvSpPr/>
          <p:nvPr/>
        </p:nvSpPr>
        <p:spPr>
          <a:xfrm>
            <a:off x="7792219" y="978514"/>
            <a:ext cx="1080000" cy="434965"/>
          </a:xfrm>
          <a:prstGeom prst="rect">
            <a:avLst/>
          </a:prstGeom>
          <a:solidFill>
            <a:srgbClr val="F1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latin typeface="微软雅黑" pitchFamily="34" charset="-122"/>
                <a:ea typeface="微软雅黑" pitchFamily="34" charset="-122"/>
              </a:rPr>
              <a:t>BK</a:t>
            </a:r>
            <a:endParaRPr lang="en-US" altLang="zh-CN" sz="900" b="1" dirty="0">
              <a:latin typeface="微软雅黑" pitchFamily="34" charset="-122"/>
              <a:ea typeface="微软雅黑" pitchFamily="34" charset="-122"/>
            </a:endParaRPr>
          </a:p>
        </p:txBody>
      </p:sp>
      <p:sp>
        <p:nvSpPr>
          <p:cNvPr id="71" name="文本框 70"/>
          <p:cNvSpPr txBox="1"/>
          <p:nvPr/>
        </p:nvSpPr>
        <p:spPr>
          <a:xfrm>
            <a:off x="875870" y="1775391"/>
            <a:ext cx="630727" cy="630942"/>
          </a:xfrm>
          <a:prstGeom prst="rect">
            <a:avLst/>
          </a:prstGeom>
          <a:noFill/>
        </p:spPr>
        <p:txBody>
          <a:bodyPr wrap="square" rtlCol="0">
            <a:spAutoFit/>
          </a:bodyPr>
          <a:lstStyle/>
          <a:p>
            <a:pPr algn="ctr"/>
            <a:r>
              <a:rPr lang="zh-CN" altLang="en-US" sz="700" b="1" dirty="0">
                <a:latin typeface="微软雅黑" pitchFamily="34" charset="-122"/>
                <a:ea typeface="微软雅黑" pitchFamily="34" charset="-122"/>
              </a:rPr>
              <a:t>检索当前到下一个</a:t>
            </a:r>
            <a:r>
              <a:rPr lang="en-US" altLang="zh-CN" sz="700" b="1" dirty="0">
                <a:latin typeface="微软雅黑" pitchFamily="34" charset="-122"/>
                <a:ea typeface="微软雅黑" pitchFamily="34" charset="-122"/>
              </a:rPr>
              <a:t>5</a:t>
            </a:r>
            <a:r>
              <a:rPr lang="zh-CN" altLang="en-US" sz="700" b="1" dirty="0">
                <a:latin typeface="微软雅黑" pitchFamily="34" charset="-122"/>
                <a:ea typeface="微软雅黑" pitchFamily="34" charset="-122"/>
              </a:rPr>
              <a:t>分钟之间，满足</a:t>
            </a:r>
            <a:r>
              <a:rPr lang="zh-CN" altLang="en-US" sz="700" b="1" dirty="0" smtClean="0">
                <a:latin typeface="微软雅黑" pitchFamily="34" charset="-122"/>
                <a:ea typeface="微软雅黑" pitchFamily="34" charset="-122"/>
              </a:rPr>
              <a:t>调度</a:t>
            </a:r>
            <a:r>
              <a:rPr lang="zh-CN" altLang="en-US" sz="700" b="1" dirty="0">
                <a:latin typeface="微软雅黑" pitchFamily="34" charset="-122"/>
                <a:ea typeface="微软雅黑" pitchFamily="34" charset="-122"/>
              </a:rPr>
              <a:t>时间</a:t>
            </a:r>
            <a:r>
              <a:rPr lang="zh-CN" altLang="en-US" sz="700" b="1" dirty="0" smtClean="0">
                <a:latin typeface="微软雅黑" pitchFamily="34" charset="-122"/>
                <a:ea typeface="微软雅黑" pitchFamily="34" charset="-122"/>
              </a:rPr>
              <a:t>的</a:t>
            </a:r>
            <a:r>
              <a:rPr lang="zh-CN" altLang="en-US" sz="700" b="1" dirty="0">
                <a:latin typeface="微软雅黑" pitchFamily="34" charset="-122"/>
                <a:ea typeface="微软雅黑" pitchFamily="34" charset="-122"/>
              </a:rPr>
              <a:t>餐厅</a:t>
            </a:r>
            <a:endParaRPr lang="en-US" altLang="zh-CN" sz="700" b="1" dirty="0">
              <a:latin typeface="微软雅黑" pitchFamily="34" charset="-122"/>
              <a:ea typeface="微软雅黑" pitchFamily="34" charset="-122"/>
            </a:endParaRPr>
          </a:p>
        </p:txBody>
      </p:sp>
      <p:sp>
        <p:nvSpPr>
          <p:cNvPr id="72" name="矩形 71"/>
          <p:cNvSpPr/>
          <p:nvPr/>
        </p:nvSpPr>
        <p:spPr>
          <a:xfrm>
            <a:off x="542693" y="4055942"/>
            <a:ext cx="923463" cy="245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latin typeface="+mj-lt"/>
              </a:rPr>
              <a:t>自动日切</a:t>
            </a:r>
            <a:endParaRPr lang="en-US" altLang="zh-CN" sz="700" b="1" dirty="0" smtClean="0">
              <a:latin typeface="+mj-lt"/>
            </a:endParaRPr>
          </a:p>
          <a:p>
            <a:pPr algn="ctr"/>
            <a:r>
              <a:rPr lang="zh-CN" altLang="en-US" sz="700" b="1" dirty="0" smtClean="0">
                <a:latin typeface="+mj-lt"/>
              </a:rPr>
              <a:t>自动调</a:t>
            </a:r>
            <a:r>
              <a:rPr lang="en-US" altLang="zh-CN" sz="700" b="1" dirty="0" smtClean="0">
                <a:latin typeface="+mj-lt"/>
              </a:rPr>
              <a:t>BK</a:t>
            </a:r>
            <a:r>
              <a:rPr lang="zh-CN" altLang="en-US" sz="700" b="1" dirty="0" smtClean="0">
                <a:latin typeface="+mj-lt"/>
              </a:rPr>
              <a:t>生报表</a:t>
            </a:r>
          </a:p>
        </p:txBody>
      </p:sp>
      <p:sp>
        <p:nvSpPr>
          <p:cNvPr id="73" name="矩形 72"/>
          <p:cNvSpPr/>
          <p:nvPr/>
        </p:nvSpPr>
        <p:spPr>
          <a:xfrm>
            <a:off x="542692" y="4407310"/>
            <a:ext cx="923463" cy="245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latin typeface="+mj-lt"/>
              </a:rPr>
              <a:t>延迟队列</a:t>
            </a:r>
          </a:p>
        </p:txBody>
      </p:sp>
      <p:cxnSp>
        <p:nvCxnSpPr>
          <p:cNvPr id="76" name="Straight Arrow Connector 24">
            <a:extLst>
              <a:ext uri="{FF2B5EF4-FFF2-40B4-BE49-F238E27FC236}">
                <a16:creationId xmlns:a16="http://schemas.microsoft.com/office/drawing/2014/main" id="{544DA409-F510-4FB7-9CCE-AA05BD173FB5}"/>
              </a:ext>
            </a:extLst>
          </p:cNvPr>
          <p:cNvCxnSpPr>
            <a:cxnSpLocks/>
            <a:stCxn id="102" idx="1"/>
            <a:endCxn id="72" idx="3"/>
          </p:cNvCxnSpPr>
          <p:nvPr/>
        </p:nvCxnSpPr>
        <p:spPr>
          <a:xfrm rot="10800000" flipV="1">
            <a:off x="1466156" y="1457327"/>
            <a:ext cx="1289680" cy="2721286"/>
          </a:xfrm>
          <a:prstGeom prst="curved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1" name="表格 80">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3372645569"/>
              </p:ext>
            </p:extLst>
          </p:nvPr>
        </p:nvGraphicFramePr>
        <p:xfrm>
          <a:off x="323794" y="1705713"/>
          <a:ext cx="612368"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品牌是否自动日切</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sp>
        <p:nvSpPr>
          <p:cNvPr id="84" name="Rectangle 32">
            <a:extLst>
              <a:ext uri="{FF2B5EF4-FFF2-40B4-BE49-F238E27FC236}">
                <a16:creationId xmlns:a16="http://schemas.microsoft.com/office/drawing/2014/main" id="{E009A138-03FA-420A-9616-F7CCF1778777}"/>
              </a:ext>
            </a:extLst>
          </p:cNvPr>
          <p:cNvSpPr/>
          <p:nvPr/>
        </p:nvSpPr>
        <p:spPr>
          <a:xfrm>
            <a:off x="342638" y="2760534"/>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a:latin typeface="微软雅黑" pitchFamily="34" charset="-122"/>
                <a:ea typeface="微软雅黑" pitchFamily="34" charset="-122"/>
              </a:rPr>
              <a:t>根据</a:t>
            </a:r>
            <a:r>
              <a:rPr lang="zh-CN" altLang="en-US" sz="700" b="1" dirty="0" smtClean="0">
                <a:latin typeface="微软雅黑" pitchFamily="34" charset="-122"/>
                <a:ea typeface="微软雅黑" pitchFamily="34" charset="-122"/>
              </a:rPr>
              <a:t>品牌</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找</a:t>
            </a:r>
            <a:r>
              <a:rPr lang="zh-CN" altLang="en-US" sz="700" b="1" dirty="0">
                <a:latin typeface="微软雅黑" pitchFamily="34" charset="-122"/>
                <a:ea typeface="微软雅黑" pitchFamily="34" charset="-122"/>
              </a:rPr>
              <a:t>餐厅</a:t>
            </a:r>
          </a:p>
        </p:txBody>
      </p:sp>
      <p:graphicFrame>
        <p:nvGraphicFramePr>
          <p:cNvPr id="95" name="表格 94">
            <a:extLst>
              <a:ext uri="{FF2B5EF4-FFF2-40B4-BE49-F238E27FC236}">
                <a16:creationId xmlns:a16="http://schemas.microsoft.com/office/drawing/2014/main" id="{E6C176EB-F57F-4897-99BD-4D926103CD60}"/>
              </a:ext>
            </a:extLst>
          </p:cNvPr>
          <p:cNvGraphicFramePr>
            <a:graphicFrameLocks noGrp="1"/>
          </p:cNvGraphicFramePr>
          <p:nvPr>
            <p:extLst>
              <p:ext uri="{D42A27DB-BD31-4B8C-83A1-F6EECF244321}">
                <p14:modId xmlns:p14="http://schemas.microsoft.com/office/powerpoint/2010/main" val="1011731322"/>
              </p:ext>
            </p:extLst>
          </p:nvPr>
        </p:nvGraphicFramePr>
        <p:xfrm>
          <a:off x="323794" y="2121958"/>
          <a:ext cx="612368" cy="304800"/>
        </p:xfrm>
        <a:graphic>
          <a:graphicData uri="http://schemas.openxmlformats.org/drawingml/2006/table">
            <a:tbl>
              <a:tblPr firstRow="1" bandRow="1">
                <a:tableStyleId>{5C22544A-7EE6-4342-B048-85BDC9FD1C3A}</a:tableStyleId>
              </a:tblPr>
              <a:tblGrid>
                <a:gridCol w="612368">
                  <a:extLst>
                    <a:ext uri="{9D8B030D-6E8A-4147-A177-3AD203B41FA5}">
                      <a16:colId xmlns:a16="http://schemas.microsoft.com/office/drawing/2014/main" val="3823376341"/>
                    </a:ext>
                  </a:extLst>
                </a:gridCol>
              </a:tblGrid>
              <a:tr h="201732">
                <a:tc>
                  <a:txBody>
                    <a:bodyPr/>
                    <a:lstStyle/>
                    <a:p>
                      <a:pPr algn="ctr"/>
                      <a:r>
                        <a:rPr lang="zh-CN" altLang="en-US" sz="700" b="1" dirty="0" smtClean="0">
                          <a:solidFill>
                            <a:srgbClr val="000000"/>
                          </a:solidFill>
                          <a:latin typeface="微软雅黑" panose="020B0503020204020204" pitchFamily="34" charset="-122"/>
                          <a:ea typeface="微软雅黑" panose="020B0503020204020204" pitchFamily="34" charset="-122"/>
                        </a:rPr>
                        <a:t>餐厅自动日切时点</a:t>
                      </a:r>
                      <a:endParaRPr lang="zh-CN" altLang="en-US" sz="700" b="0" dirty="0">
                        <a:solidFill>
                          <a:srgbClr val="000000"/>
                        </a:solidFill>
                        <a:latin typeface="微软雅黑" panose="020B0503020204020204" pitchFamily="34" charset="-122"/>
                        <a:ea typeface="微软雅黑" panose="020B0503020204020204" pitchFamily="34" charset="-122"/>
                      </a:endParaRPr>
                    </a:p>
                  </a:txBody>
                  <a:tcPr anchor="ctr">
                    <a:solidFill>
                      <a:schemeClr val="tx2">
                        <a:lumMod val="20000"/>
                        <a:lumOff val="80000"/>
                      </a:schemeClr>
                    </a:solidFill>
                  </a:tcPr>
                </a:tc>
                <a:extLst>
                  <a:ext uri="{0D108BD9-81ED-4DB2-BD59-A6C34878D82A}">
                    <a16:rowId xmlns:a16="http://schemas.microsoft.com/office/drawing/2014/main" val="2286724697"/>
                  </a:ext>
                </a:extLst>
              </a:tr>
            </a:tbl>
          </a:graphicData>
        </a:graphic>
      </p:graphicFrame>
      <p:cxnSp>
        <p:nvCxnSpPr>
          <p:cNvPr id="96" name="Straight Arrow Connector 24">
            <a:extLst>
              <a:ext uri="{FF2B5EF4-FFF2-40B4-BE49-F238E27FC236}">
                <a16:creationId xmlns:a16="http://schemas.microsoft.com/office/drawing/2014/main" id="{544DA409-F510-4FB7-9CCE-AA05BD173FB5}"/>
              </a:ext>
            </a:extLst>
          </p:cNvPr>
          <p:cNvCxnSpPr>
            <a:cxnSpLocks/>
            <a:stCxn id="72" idx="0"/>
            <a:endCxn id="84" idx="2"/>
          </p:cNvCxnSpPr>
          <p:nvPr/>
        </p:nvCxnSpPr>
        <p:spPr>
          <a:xfrm rot="16200000" flipV="1">
            <a:off x="416788" y="3468304"/>
            <a:ext cx="909488" cy="265787"/>
          </a:xfrm>
          <a:prstGeom prst="curved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42100" y="2830178"/>
            <a:ext cx="1117301" cy="1061829"/>
          </a:xfrm>
          <a:prstGeom prst="rect">
            <a:avLst/>
          </a:prstGeom>
          <a:noFill/>
        </p:spPr>
        <p:txBody>
          <a:bodyPr wrap="square" rtlCol="0">
            <a:spAutoFit/>
          </a:bodyPr>
          <a:lstStyle/>
          <a:p>
            <a:r>
              <a:rPr lang="zh-CN" altLang="en-US" sz="700" b="1" dirty="0">
                <a:latin typeface="微软雅黑" pitchFamily="34" charset="-122"/>
                <a:ea typeface="微软雅黑" pitchFamily="34" charset="-122"/>
              </a:rPr>
              <a:t>一</a:t>
            </a:r>
            <a:r>
              <a:rPr lang="zh-CN" altLang="en-US" sz="700" b="1" dirty="0" smtClean="0">
                <a:latin typeface="微软雅黑" pitchFamily="34" charset="-122"/>
                <a:ea typeface="微软雅黑" pitchFamily="34" charset="-122"/>
              </a:rPr>
              <a:t>个餐厅一条消息</a:t>
            </a:r>
            <a:endParaRPr lang="en-US" altLang="zh-CN" sz="700" b="1" dirty="0" smtClean="0">
              <a:latin typeface="微软雅黑" pitchFamily="34" charset="-122"/>
              <a:ea typeface="微软雅黑" pitchFamily="34" charset="-122"/>
            </a:endParaRPr>
          </a:p>
          <a:p>
            <a:endParaRPr lang="en-US" altLang="zh-CN" sz="700" b="1" dirty="0">
              <a:latin typeface="微软雅黑" pitchFamily="34" charset="-122"/>
              <a:ea typeface="微软雅黑" pitchFamily="34" charset="-122"/>
            </a:endParaRPr>
          </a:p>
          <a:p>
            <a:r>
              <a:rPr lang="zh-CN" altLang="en-US" sz="700" b="1" dirty="0" smtClean="0">
                <a:latin typeface="微软雅黑" pitchFamily="34" charset="-122"/>
                <a:ea typeface="微软雅黑" pitchFamily="34" charset="-122"/>
              </a:rPr>
              <a:t>包括：</a:t>
            </a:r>
            <a:endParaRPr lang="en-US" altLang="zh-CN" sz="700" b="1" dirty="0" smtClean="0">
              <a:latin typeface="微软雅黑" pitchFamily="34" charset="-122"/>
              <a:ea typeface="微软雅黑" pitchFamily="34" charset="-122"/>
            </a:endParaRPr>
          </a:p>
          <a:p>
            <a:r>
              <a:rPr lang="zh-CN" altLang="en-US" sz="700" b="1" dirty="0" smtClean="0">
                <a:latin typeface="微软雅黑" pitchFamily="34" charset="-122"/>
                <a:ea typeface="微软雅黑" pitchFamily="34" charset="-122"/>
              </a:rPr>
              <a:t>餐厅编号、品牌、</a:t>
            </a:r>
            <a:endParaRPr lang="en-US" altLang="zh-CN" sz="700" b="1" dirty="0" smtClean="0">
              <a:latin typeface="微软雅黑" pitchFamily="34" charset="-122"/>
              <a:ea typeface="微软雅黑" pitchFamily="34" charset="-122"/>
            </a:endParaRPr>
          </a:p>
          <a:p>
            <a:r>
              <a:rPr lang="zh-CN" altLang="en-US" sz="700" b="1" dirty="0" smtClean="0">
                <a:latin typeface="微软雅黑" pitchFamily="34" charset="-122"/>
                <a:ea typeface="微软雅黑" pitchFamily="34" charset="-122"/>
              </a:rPr>
              <a:t>计划调度时间、</a:t>
            </a:r>
            <a:endParaRPr lang="en-US" altLang="zh-CN" sz="700" b="1" dirty="0" smtClean="0">
              <a:latin typeface="微软雅黑" pitchFamily="34" charset="-122"/>
              <a:ea typeface="微软雅黑" pitchFamily="34" charset="-122"/>
            </a:endParaRPr>
          </a:p>
          <a:p>
            <a:r>
              <a:rPr lang="zh-CN" altLang="en-US" sz="700" b="1" dirty="0" smtClean="0">
                <a:latin typeface="微软雅黑" pitchFamily="34" charset="-122"/>
                <a:ea typeface="微软雅黑" pitchFamily="34" charset="-122"/>
              </a:rPr>
              <a:t>消息类型（自动日切 </a:t>
            </a:r>
            <a:r>
              <a:rPr lang="en-US" altLang="zh-CN" sz="700" b="1" dirty="0" smtClean="0">
                <a:latin typeface="微软雅黑" pitchFamily="34" charset="-122"/>
                <a:ea typeface="微软雅黑" pitchFamily="34" charset="-122"/>
              </a:rPr>
              <a:t>or </a:t>
            </a:r>
            <a:r>
              <a:rPr lang="zh-CN" altLang="en-US" sz="700" b="1" dirty="0" smtClean="0">
                <a:latin typeface="微软雅黑" pitchFamily="34" charset="-122"/>
                <a:ea typeface="微软雅黑" pitchFamily="34" charset="-122"/>
              </a:rPr>
              <a:t>自动调</a:t>
            </a:r>
            <a:r>
              <a:rPr lang="en-US" altLang="zh-CN" sz="700" b="1" dirty="0" smtClean="0">
                <a:latin typeface="微软雅黑" pitchFamily="34" charset="-122"/>
                <a:ea typeface="微软雅黑" pitchFamily="34" charset="-122"/>
              </a:rPr>
              <a:t>BK</a:t>
            </a:r>
            <a:r>
              <a:rPr lang="zh-CN" altLang="en-US" sz="700" b="1" dirty="0" smtClean="0">
                <a:latin typeface="微软雅黑" pitchFamily="34" charset="-122"/>
                <a:ea typeface="微软雅黑" pitchFamily="34" charset="-122"/>
              </a:rPr>
              <a:t>生报表）、</a:t>
            </a:r>
            <a:endParaRPr lang="en-US" altLang="zh-CN" sz="700" b="1" dirty="0" smtClean="0">
              <a:latin typeface="微软雅黑" pitchFamily="34" charset="-122"/>
              <a:ea typeface="微软雅黑" pitchFamily="34" charset="-122"/>
            </a:endParaRPr>
          </a:p>
          <a:p>
            <a:r>
              <a:rPr lang="zh-CN" altLang="en-US" sz="700" b="1" dirty="0" smtClean="0">
                <a:latin typeface="微软雅黑" pitchFamily="34" charset="-122"/>
                <a:ea typeface="微软雅黑" pitchFamily="34" charset="-122"/>
              </a:rPr>
              <a:t>消息数据。</a:t>
            </a:r>
            <a:endParaRPr lang="en-US" altLang="zh-CN" sz="700" b="1" dirty="0" smtClean="0">
              <a:latin typeface="微软雅黑" pitchFamily="34" charset="-122"/>
              <a:ea typeface="微软雅黑" pitchFamily="34" charset="-122"/>
            </a:endParaRPr>
          </a:p>
          <a:p>
            <a:endParaRPr lang="en-US" altLang="zh-CN" sz="700" b="1" dirty="0">
              <a:latin typeface="微软雅黑" pitchFamily="34" charset="-122"/>
              <a:ea typeface="微软雅黑" pitchFamily="34" charset="-122"/>
            </a:endParaRPr>
          </a:p>
        </p:txBody>
      </p:sp>
      <p:sp>
        <p:nvSpPr>
          <p:cNvPr id="102" name="菱形 101"/>
          <p:cNvSpPr/>
          <p:nvPr/>
        </p:nvSpPr>
        <p:spPr>
          <a:xfrm>
            <a:off x="2755836" y="1202754"/>
            <a:ext cx="915475" cy="509145"/>
          </a:xfrm>
          <a:prstGeom prst="diamond">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b="1" dirty="0" smtClean="0">
              <a:latin typeface="+mj-lt"/>
            </a:endParaRPr>
          </a:p>
        </p:txBody>
      </p:sp>
      <p:sp>
        <p:nvSpPr>
          <p:cNvPr id="103" name="文本框 102"/>
          <p:cNvSpPr txBox="1"/>
          <p:nvPr/>
        </p:nvSpPr>
        <p:spPr>
          <a:xfrm>
            <a:off x="2902902" y="1303438"/>
            <a:ext cx="629329" cy="307777"/>
          </a:xfrm>
          <a:prstGeom prst="rect">
            <a:avLst/>
          </a:prstGeom>
          <a:noFill/>
        </p:spPr>
        <p:txBody>
          <a:bodyPr wrap="square" rtlCol="0">
            <a:spAutoFit/>
          </a:bodyPr>
          <a:lstStyle/>
          <a:p>
            <a:r>
              <a:rPr lang="zh-CN" altLang="en-US" sz="700" b="1" dirty="0" smtClean="0">
                <a:solidFill>
                  <a:schemeClr val="bg1"/>
                </a:solidFill>
              </a:rPr>
              <a:t>是否满足计划调度时间</a:t>
            </a:r>
            <a:endParaRPr lang="en-US" sz="700" b="1" dirty="0" smtClean="0">
              <a:solidFill>
                <a:schemeClr val="bg1"/>
              </a:solidFill>
            </a:endParaRPr>
          </a:p>
        </p:txBody>
      </p:sp>
      <p:cxnSp>
        <p:nvCxnSpPr>
          <p:cNvPr id="105" name="Straight Arrow Connector 24">
            <a:extLst>
              <a:ext uri="{FF2B5EF4-FFF2-40B4-BE49-F238E27FC236}">
                <a16:creationId xmlns:a16="http://schemas.microsoft.com/office/drawing/2014/main" id="{544DA409-F510-4FB7-9CCE-AA05BD173FB5}"/>
              </a:ext>
            </a:extLst>
          </p:cNvPr>
          <p:cNvCxnSpPr>
            <a:cxnSpLocks/>
            <a:stCxn id="73" idx="3"/>
            <a:endCxn id="102" idx="2"/>
          </p:cNvCxnSpPr>
          <p:nvPr/>
        </p:nvCxnSpPr>
        <p:spPr>
          <a:xfrm flipV="1">
            <a:off x="1466155" y="1711899"/>
            <a:ext cx="1747419" cy="2818082"/>
          </a:xfrm>
          <a:prstGeom prst="curvedConnector2">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2911746" y="1810463"/>
            <a:ext cx="324055" cy="200055"/>
          </a:xfrm>
          <a:prstGeom prst="rect">
            <a:avLst/>
          </a:prstGeom>
          <a:noFill/>
        </p:spPr>
        <p:txBody>
          <a:bodyPr wrap="square" rtlCol="0">
            <a:spAutoFit/>
          </a:bodyPr>
          <a:lstStyle/>
          <a:p>
            <a:pPr algn="ctr"/>
            <a:r>
              <a:rPr lang="zh-CN" altLang="en-US" sz="700" b="1" dirty="0" smtClean="0">
                <a:latin typeface="微软雅黑" pitchFamily="34" charset="-122"/>
                <a:ea typeface="微软雅黑" pitchFamily="34" charset="-122"/>
              </a:rPr>
              <a:t>否</a:t>
            </a:r>
            <a:endParaRPr lang="en-US" altLang="zh-CN" sz="700" b="1" dirty="0">
              <a:latin typeface="微软雅黑" pitchFamily="34" charset="-122"/>
              <a:ea typeface="微软雅黑" pitchFamily="34" charset="-122"/>
            </a:endParaRPr>
          </a:p>
        </p:txBody>
      </p:sp>
      <p:sp>
        <p:nvSpPr>
          <p:cNvPr id="109" name="Rectangle 32">
            <a:extLst>
              <a:ext uri="{FF2B5EF4-FFF2-40B4-BE49-F238E27FC236}">
                <a16:creationId xmlns:a16="http://schemas.microsoft.com/office/drawing/2014/main" id="{E009A138-03FA-420A-9616-F7CCF1778777}"/>
              </a:ext>
            </a:extLst>
          </p:cNvPr>
          <p:cNvSpPr/>
          <p:nvPr/>
        </p:nvSpPr>
        <p:spPr>
          <a:xfrm>
            <a:off x="4928210" y="1263086"/>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根据消息类型走对应处理</a:t>
            </a:r>
            <a:endParaRPr lang="zh-CN" altLang="en-US" sz="700" b="1" dirty="0">
              <a:latin typeface="微软雅黑" pitchFamily="34" charset="-122"/>
              <a:ea typeface="微软雅黑" pitchFamily="34" charset="-122"/>
            </a:endParaRPr>
          </a:p>
        </p:txBody>
      </p:sp>
      <p:cxnSp>
        <p:nvCxnSpPr>
          <p:cNvPr id="110" name="Straight Arrow Connector 24">
            <a:extLst>
              <a:ext uri="{FF2B5EF4-FFF2-40B4-BE49-F238E27FC236}">
                <a16:creationId xmlns:a16="http://schemas.microsoft.com/office/drawing/2014/main" id="{544DA409-F510-4FB7-9CCE-AA05BD173FB5}"/>
              </a:ext>
            </a:extLst>
          </p:cNvPr>
          <p:cNvCxnSpPr>
            <a:cxnSpLocks/>
            <a:stCxn id="72" idx="1"/>
            <a:endCxn id="73" idx="1"/>
          </p:cNvCxnSpPr>
          <p:nvPr/>
        </p:nvCxnSpPr>
        <p:spPr>
          <a:xfrm rot="10800000" flipV="1">
            <a:off x="542693" y="4178613"/>
            <a:ext cx="1" cy="351368"/>
          </a:xfrm>
          <a:prstGeom prst="curvedConnector3">
            <a:avLst>
              <a:gd name="adj1" fmla="val 2286010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96188" y="4093158"/>
            <a:ext cx="502345" cy="415498"/>
          </a:xfrm>
          <a:prstGeom prst="rect">
            <a:avLst/>
          </a:prstGeom>
          <a:noFill/>
        </p:spPr>
        <p:txBody>
          <a:bodyPr wrap="square" rtlCol="0">
            <a:spAutoFit/>
          </a:bodyPr>
          <a:lstStyle/>
          <a:p>
            <a:pPr algn="ctr"/>
            <a:r>
              <a:rPr lang="en-US" altLang="zh-CN" sz="700" b="1" dirty="0" smtClean="0">
                <a:latin typeface="微软雅黑" pitchFamily="34" charset="-122"/>
                <a:ea typeface="微软雅黑" pitchFamily="34" charset="-122"/>
              </a:rPr>
              <a:t>5</a:t>
            </a:r>
            <a:r>
              <a:rPr lang="zh-CN" altLang="en-US" sz="700" b="1" dirty="0" smtClean="0">
                <a:latin typeface="微软雅黑" pitchFamily="34" charset="-122"/>
                <a:ea typeface="微软雅黑" pitchFamily="34" charset="-122"/>
              </a:rPr>
              <a:t>秒放回正式队列</a:t>
            </a:r>
            <a:endParaRPr lang="en-US" altLang="zh-CN" sz="700" b="1" dirty="0">
              <a:latin typeface="微软雅黑" pitchFamily="34" charset="-122"/>
              <a:ea typeface="微软雅黑" pitchFamily="34" charset="-122"/>
            </a:endParaRPr>
          </a:p>
        </p:txBody>
      </p:sp>
      <p:sp>
        <p:nvSpPr>
          <p:cNvPr id="114" name="Rectangle 32">
            <a:extLst>
              <a:ext uri="{FF2B5EF4-FFF2-40B4-BE49-F238E27FC236}">
                <a16:creationId xmlns:a16="http://schemas.microsoft.com/office/drawing/2014/main" id="{E009A138-03FA-420A-9616-F7CCF1778777}"/>
              </a:ext>
            </a:extLst>
          </p:cNvPr>
          <p:cNvSpPr/>
          <p:nvPr/>
        </p:nvSpPr>
        <p:spPr>
          <a:xfrm>
            <a:off x="7940929" y="2548488"/>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新增</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日切接口</a:t>
            </a:r>
            <a:endParaRPr lang="zh-CN" altLang="en-US" sz="700" b="1" dirty="0">
              <a:latin typeface="微软雅黑" pitchFamily="34" charset="-122"/>
              <a:ea typeface="微软雅黑" pitchFamily="34" charset="-122"/>
            </a:endParaRPr>
          </a:p>
        </p:txBody>
      </p:sp>
      <p:sp>
        <p:nvSpPr>
          <p:cNvPr id="115" name="Rectangle 32">
            <a:extLst>
              <a:ext uri="{FF2B5EF4-FFF2-40B4-BE49-F238E27FC236}">
                <a16:creationId xmlns:a16="http://schemas.microsoft.com/office/drawing/2014/main" id="{E009A138-03FA-420A-9616-F7CCF1778777}"/>
              </a:ext>
            </a:extLst>
          </p:cNvPr>
          <p:cNvSpPr/>
          <p:nvPr/>
        </p:nvSpPr>
        <p:spPr>
          <a:xfrm>
            <a:off x="7936219" y="3658132"/>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新增</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生成报表接口</a:t>
            </a:r>
            <a:endParaRPr lang="zh-CN" altLang="en-US" sz="700" b="1" dirty="0">
              <a:latin typeface="微软雅黑" pitchFamily="34" charset="-122"/>
              <a:ea typeface="微软雅黑" pitchFamily="34" charset="-122"/>
            </a:endParaRPr>
          </a:p>
        </p:txBody>
      </p:sp>
      <p:cxnSp>
        <p:nvCxnSpPr>
          <p:cNvPr id="116" name="Straight Arrow Connector 24">
            <a:extLst>
              <a:ext uri="{FF2B5EF4-FFF2-40B4-BE49-F238E27FC236}">
                <a16:creationId xmlns:a16="http://schemas.microsoft.com/office/drawing/2014/main" id="{544DA409-F510-4FB7-9CCE-AA05BD173FB5}"/>
              </a:ext>
            </a:extLst>
          </p:cNvPr>
          <p:cNvCxnSpPr>
            <a:cxnSpLocks/>
            <a:stCxn id="109" idx="1"/>
            <a:endCxn id="102" idx="3"/>
          </p:cNvCxnSpPr>
          <p:nvPr/>
        </p:nvCxnSpPr>
        <p:spPr>
          <a:xfrm flipH="1">
            <a:off x="3671311" y="1456046"/>
            <a:ext cx="1256899" cy="1281"/>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3679297" y="1241164"/>
            <a:ext cx="324055" cy="200055"/>
          </a:xfrm>
          <a:prstGeom prst="rect">
            <a:avLst/>
          </a:prstGeom>
          <a:noFill/>
        </p:spPr>
        <p:txBody>
          <a:bodyPr wrap="square" rtlCol="0">
            <a:spAutoFit/>
          </a:bodyPr>
          <a:lstStyle/>
          <a:p>
            <a:pPr algn="ctr"/>
            <a:r>
              <a:rPr lang="zh-CN" altLang="en-US" sz="700" b="1" dirty="0" smtClean="0">
                <a:latin typeface="微软雅黑" pitchFamily="34" charset="-122"/>
                <a:ea typeface="微软雅黑" pitchFamily="34" charset="-122"/>
              </a:rPr>
              <a:t>是</a:t>
            </a:r>
            <a:endParaRPr lang="en-US" altLang="zh-CN" sz="700" b="1" dirty="0">
              <a:latin typeface="微软雅黑" pitchFamily="34" charset="-122"/>
              <a:ea typeface="微软雅黑" pitchFamily="34" charset="-122"/>
            </a:endParaRPr>
          </a:p>
        </p:txBody>
      </p:sp>
      <p:sp>
        <p:nvSpPr>
          <p:cNvPr id="121" name="Rectangle 32">
            <a:extLst>
              <a:ext uri="{FF2B5EF4-FFF2-40B4-BE49-F238E27FC236}">
                <a16:creationId xmlns:a16="http://schemas.microsoft.com/office/drawing/2014/main" id="{E009A138-03FA-420A-9616-F7CCF1778777}"/>
              </a:ext>
            </a:extLst>
          </p:cNvPr>
          <p:cNvSpPr/>
          <p:nvPr/>
        </p:nvSpPr>
        <p:spPr>
          <a:xfrm>
            <a:off x="3767935" y="2272851"/>
            <a:ext cx="792000" cy="455436"/>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根据调度记录</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校验状态</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（如：是否为终止状态）</a:t>
            </a:r>
            <a:endParaRPr lang="zh-CN" altLang="en-US" sz="700" b="1" dirty="0">
              <a:latin typeface="微软雅黑" pitchFamily="34" charset="-122"/>
              <a:ea typeface="微软雅黑" pitchFamily="34" charset="-122"/>
            </a:endParaRPr>
          </a:p>
        </p:txBody>
      </p:sp>
      <p:cxnSp>
        <p:nvCxnSpPr>
          <p:cNvPr id="124" name="Straight Arrow Connector 24">
            <a:extLst>
              <a:ext uri="{FF2B5EF4-FFF2-40B4-BE49-F238E27FC236}">
                <a16:creationId xmlns:a16="http://schemas.microsoft.com/office/drawing/2014/main" id="{544DA409-F510-4FB7-9CCE-AA05BD173FB5}"/>
              </a:ext>
            </a:extLst>
          </p:cNvPr>
          <p:cNvCxnSpPr>
            <a:cxnSpLocks/>
            <a:stCxn id="160" idx="0"/>
            <a:endCxn id="109" idx="2"/>
          </p:cNvCxnSpPr>
          <p:nvPr/>
        </p:nvCxnSpPr>
        <p:spPr>
          <a:xfrm rot="5400000" flipH="1" flipV="1">
            <a:off x="4557779" y="1255165"/>
            <a:ext cx="372590" cy="1160272"/>
          </a:xfrm>
          <a:prstGeom prst="bent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24">
            <a:extLst>
              <a:ext uri="{FF2B5EF4-FFF2-40B4-BE49-F238E27FC236}">
                <a16:creationId xmlns:a16="http://schemas.microsoft.com/office/drawing/2014/main" id="{544DA409-F510-4FB7-9CCE-AA05BD173FB5}"/>
              </a:ext>
            </a:extLst>
          </p:cNvPr>
          <p:cNvCxnSpPr>
            <a:cxnSpLocks/>
            <a:stCxn id="172" idx="0"/>
            <a:endCxn id="109" idx="2"/>
          </p:cNvCxnSpPr>
          <p:nvPr/>
        </p:nvCxnSpPr>
        <p:spPr>
          <a:xfrm rot="16200000" flipV="1">
            <a:off x="5699928" y="1273288"/>
            <a:ext cx="363122" cy="1114557"/>
          </a:xfrm>
          <a:prstGeom prst="bent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1" name="Rectangle 32">
            <a:extLst>
              <a:ext uri="{FF2B5EF4-FFF2-40B4-BE49-F238E27FC236}">
                <a16:creationId xmlns:a16="http://schemas.microsoft.com/office/drawing/2014/main" id="{E009A138-03FA-420A-9616-F7CCF1778777}"/>
              </a:ext>
            </a:extLst>
          </p:cNvPr>
          <p:cNvSpPr/>
          <p:nvPr/>
        </p:nvSpPr>
        <p:spPr>
          <a:xfrm>
            <a:off x="3766247" y="2846966"/>
            <a:ext cx="792000" cy="433269"/>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a:latin typeface="微软雅黑" pitchFamily="34" charset="-122"/>
                <a:ea typeface="微软雅黑" pitchFamily="34" charset="-122"/>
              </a:rPr>
              <a:t>自动日切</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业务校验</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（如：日切时机限制）</a:t>
            </a:r>
            <a:endParaRPr lang="en-US" altLang="zh-CN" sz="700" b="1" dirty="0" smtClean="0">
              <a:latin typeface="微软雅黑" pitchFamily="34" charset="-122"/>
              <a:ea typeface="微软雅黑" pitchFamily="34" charset="-122"/>
            </a:endParaRPr>
          </a:p>
        </p:txBody>
      </p:sp>
      <p:cxnSp>
        <p:nvCxnSpPr>
          <p:cNvPr id="134" name="Straight Arrow Connector 24">
            <a:extLst>
              <a:ext uri="{FF2B5EF4-FFF2-40B4-BE49-F238E27FC236}">
                <a16:creationId xmlns:a16="http://schemas.microsoft.com/office/drawing/2014/main" id="{544DA409-F510-4FB7-9CCE-AA05BD173FB5}"/>
              </a:ext>
            </a:extLst>
          </p:cNvPr>
          <p:cNvCxnSpPr>
            <a:cxnSpLocks/>
            <a:stCxn id="131" idx="0"/>
            <a:endCxn id="121" idx="2"/>
          </p:cNvCxnSpPr>
          <p:nvPr/>
        </p:nvCxnSpPr>
        <p:spPr>
          <a:xfrm flipV="1">
            <a:off x="4162247" y="2728287"/>
            <a:ext cx="1688" cy="118679"/>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7" name="Rectangle 32">
            <a:extLst>
              <a:ext uri="{FF2B5EF4-FFF2-40B4-BE49-F238E27FC236}">
                <a16:creationId xmlns:a16="http://schemas.microsoft.com/office/drawing/2014/main" id="{E009A138-03FA-420A-9616-F7CCF1778777}"/>
              </a:ext>
            </a:extLst>
          </p:cNvPr>
          <p:cNvSpPr/>
          <p:nvPr/>
        </p:nvSpPr>
        <p:spPr>
          <a:xfrm>
            <a:off x="6038695" y="2847300"/>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自动调</a:t>
            </a:r>
            <a:r>
              <a:rPr lang="en-US" altLang="zh-CN" sz="700" b="1" dirty="0" smtClean="0">
                <a:latin typeface="微软雅黑" pitchFamily="34" charset="-122"/>
                <a:ea typeface="微软雅黑" pitchFamily="34" charset="-122"/>
              </a:rPr>
              <a:t>BK</a:t>
            </a:r>
            <a:r>
              <a:rPr lang="zh-CN" altLang="en-US" sz="700" b="1" dirty="0" smtClean="0">
                <a:latin typeface="微软雅黑" pitchFamily="34" charset="-122"/>
                <a:ea typeface="微软雅黑" pitchFamily="34" charset="-122"/>
              </a:rPr>
              <a:t>报表</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业务校验</a:t>
            </a:r>
            <a:endParaRPr lang="en-US" altLang="zh-CN" sz="700" b="1" dirty="0" smtClean="0">
              <a:latin typeface="微软雅黑" pitchFamily="34" charset="-122"/>
              <a:ea typeface="微软雅黑" pitchFamily="34" charset="-122"/>
            </a:endParaRPr>
          </a:p>
        </p:txBody>
      </p:sp>
      <p:cxnSp>
        <p:nvCxnSpPr>
          <p:cNvPr id="138" name="Straight Arrow Connector 24">
            <a:extLst>
              <a:ext uri="{FF2B5EF4-FFF2-40B4-BE49-F238E27FC236}">
                <a16:creationId xmlns:a16="http://schemas.microsoft.com/office/drawing/2014/main" id="{544DA409-F510-4FB7-9CCE-AA05BD173FB5}"/>
              </a:ext>
            </a:extLst>
          </p:cNvPr>
          <p:cNvCxnSpPr>
            <a:cxnSpLocks/>
            <a:stCxn id="137" idx="0"/>
            <a:endCxn id="173" idx="2"/>
          </p:cNvCxnSpPr>
          <p:nvPr/>
        </p:nvCxnSpPr>
        <p:spPr>
          <a:xfrm flipV="1">
            <a:off x="6434695" y="2728287"/>
            <a:ext cx="0" cy="119013"/>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5" name="Rectangle 32">
            <a:extLst>
              <a:ext uri="{FF2B5EF4-FFF2-40B4-BE49-F238E27FC236}">
                <a16:creationId xmlns:a16="http://schemas.microsoft.com/office/drawing/2014/main" id="{E009A138-03FA-420A-9616-F7CCF1778777}"/>
              </a:ext>
            </a:extLst>
          </p:cNvPr>
          <p:cNvSpPr/>
          <p:nvPr/>
        </p:nvSpPr>
        <p:spPr>
          <a:xfrm>
            <a:off x="4876929" y="4493973"/>
            <a:ext cx="859755"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更新调度记录为对应状态、操作结果成功失败等</a:t>
            </a:r>
            <a:endParaRPr lang="en-US" altLang="zh-CN" sz="700" b="1" dirty="0" smtClean="0">
              <a:latin typeface="微软雅黑" pitchFamily="34" charset="-122"/>
              <a:ea typeface="微软雅黑" pitchFamily="34" charset="-122"/>
            </a:endParaRPr>
          </a:p>
        </p:txBody>
      </p:sp>
      <p:cxnSp>
        <p:nvCxnSpPr>
          <p:cNvPr id="146" name="Straight Arrow Connector 24">
            <a:extLst>
              <a:ext uri="{FF2B5EF4-FFF2-40B4-BE49-F238E27FC236}">
                <a16:creationId xmlns:a16="http://schemas.microsoft.com/office/drawing/2014/main" id="{544DA409-F510-4FB7-9CCE-AA05BD173FB5}"/>
              </a:ext>
            </a:extLst>
          </p:cNvPr>
          <p:cNvCxnSpPr>
            <a:cxnSpLocks/>
            <a:stCxn id="145" idx="1"/>
            <a:endCxn id="121" idx="3"/>
          </p:cNvCxnSpPr>
          <p:nvPr/>
        </p:nvCxnSpPr>
        <p:spPr>
          <a:xfrm rot="10800000">
            <a:off x="4559935" y="2500569"/>
            <a:ext cx="316994" cy="2186364"/>
          </a:xfrm>
          <a:prstGeom prst="curved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1" name="Straight Arrow Connector 24">
            <a:extLst>
              <a:ext uri="{FF2B5EF4-FFF2-40B4-BE49-F238E27FC236}">
                <a16:creationId xmlns:a16="http://schemas.microsoft.com/office/drawing/2014/main" id="{544DA409-F510-4FB7-9CCE-AA05BD173FB5}"/>
              </a:ext>
            </a:extLst>
          </p:cNvPr>
          <p:cNvCxnSpPr>
            <a:cxnSpLocks/>
            <a:stCxn id="145" idx="1"/>
            <a:endCxn id="131" idx="3"/>
          </p:cNvCxnSpPr>
          <p:nvPr/>
        </p:nvCxnSpPr>
        <p:spPr>
          <a:xfrm rot="10800000">
            <a:off x="4558247" y="3063601"/>
            <a:ext cx="318682" cy="1623332"/>
          </a:xfrm>
          <a:prstGeom prst="curved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4782676" y="2971180"/>
            <a:ext cx="1089499" cy="630942"/>
          </a:xfrm>
          <a:prstGeom prst="rect">
            <a:avLst/>
          </a:prstGeom>
          <a:noFill/>
        </p:spPr>
        <p:txBody>
          <a:bodyPr wrap="square" rtlCol="0">
            <a:spAutoFit/>
          </a:bodyPr>
          <a:lstStyle/>
          <a:p>
            <a:r>
              <a:rPr lang="zh-CN" altLang="en-US" sz="700" b="1" dirty="0" smtClean="0">
                <a:solidFill>
                  <a:srgbClr val="FF0000"/>
                </a:solidFill>
                <a:latin typeface="微软雅黑" pitchFamily="34" charset="-122"/>
                <a:ea typeface="微软雅黑" pitchFamily="34" charset="-122"/>
              </a:rPr>
              <a:t>校验未通过，算业务失败，记录结果、日志。</a:t>
            </a:r>
            <a:endParaRPr lang="en-US" altLang="zh-CN" sz="700" b="1" dirty="0" smtClean="0">
              <a:solidFill>
                <a:srgbClr val="FF0000"/>
              </a:solidFill>
              <a:latin typeface="微软雅黑" pitchFamily="34" charset="-122"/>
              <a:ea typeface="微软雅黑" pitchFamily="34" charset="-122"/>
            </a:endParaRPr>
          </a:p>
          <a:p>
            <a:r>
              <a:rPr lang="zh-CN" altLang="en-US" sz="700" b="1" dirty="0" smtClean="0">
                <a:solidFill>
                  <a:srgbClr val="FF0000"/>
                </a:solidFill>
                <a:latin typeface="微软雅黑" pitchFamily="34" charset="-122"/>
                <a:ea typeface="微软雅黑" pitchFamily="34" charset="-122"/>
              </a:rPr>
              <a:t>消息视为消费成功，不重试，因为重试也还会失败。</a:t>
            </a:r>
            <a:endParaRPr lang="en-US" altLang="zh-CN" sz="700" b="1" dirty="0">
              <a:solidFill>
                <a:srgbClr val="FF0000"/>
              </a:solidFill>
              <a:latin typeface="微软雅黑" pitchFamily="34" charset="-122"/>
              <a:ea typeface="微软雅黑" pitchFamily="34" charset="-122"/>
            </a:endParaRPr>
          </a:p>
        </p:txBody>
      </p:sp>
      <p:sp>
        <p:nvSpPr>
          <p:cNvPr id="159" name="文本框 158"/>
          <p:cNvSpPr txBox="1"/>
          <p:nvPr/>
        </p:nvSpPr>
        <p:spPr>
          <a:xfrm>
            <a:off x="4064707" y="4886282"/>
            <a:ext cx="1494411" cy="307777"/>
          </a:xfrm>
          <a:prstGeom prst="rect">
            <a:avLst/>
          </a:prstGeom>
          <a:noFill/>
        </p:spPr>
        <p:txBody>
          <a:bodyPr wrap="square" rtlCol="0">
            <a:spAutoFit/>
          </a:bodyPr>
          <a:lstStyle/>
          <a:p>
            <a:r>
              <a:rPr lang="zh-CN" altLang="en-US" sz="700" b="1" dirty="0" smtClean="0">
                <a:solidFill>
                  <a:srgbClr val="FF0000"/>
                </a:solidFill>
                <a:latin typeface="微软雅黑" pitchFamily="34" charset="-122"/>
                <a:ea typeface="微软雅黑" pitchFamily="34" charset="-122"/>
              </a:rPr>
              <a:t>在营业日页面增加自动日切状态查看按钮？查调度记录？</a:t>
            </a:r>
            <a:endParaRPr lang="en-US" altLang="zh-CN" sz="700" b="1" dirty="0">
              <a:solidFill>
                <a:srgbClr val="FF0000"/>
              </a:solidFill>
              <a:latin typeface="微软雅黑" pitchFamily="34" charset="-122"/>
              <a:ea typeface="微软雅黑" pitchFamily="34" charset="-122"/>
            </a:endParaRPr>
          </a:p>
        </p:txBody>
      </p:sp>
      <p:sp>
        <p:nvSpPr>
          <p:cNvPr id="166" name="文本框 165"/>
          <p:cNvSpPr txBox="1"/>
          <p:nvPr/>
        </p:nvSpPr>
        <p:spPr>
          <a:xfrm>
            <a:off x="4099470" y="1626620"/>
            <a:ext cx="660610" cy="200055"/>
          </a:xfrm>
          <a:prstGeom prst="rect">
            <a:avLst/>
          </a:prstGeom>
          <a:noFill/>
        </p:spPr>
        <p:txBody>
          <a:bodyPr wrap="square" rtlCol="0">
            <a:spAutoFit/>
          </a:bodyPr>
          <a:lstStyle/>
          <a:p>
            <a:pPr algn="ctr"/>
            <a:r>
              <a:rPr lang="zh-CN" altLang="en-US" sz="700" b="1" dirty="0" smtClean="0">
                <a:latin typeface="微软雅黑" pitchFamily="34" charset="-122"/>
                <a:ea typeface="微软雅黑" pitchFamily="34" charset="-122"/>
              </a:rPr>
              <a:t>自动日切</a:t>
            </a:r>
            <a:endParaRPr lang="en-US" altLang="zh-CN" sz="700" b="1" dirty="0">
              <a:latin typeface="微软雅黑" pitchFamily="34" charset="-122"/>
              <a:ea typeface="微软雅黑" pitchFamily="34" charset="-122"/>
            </a:endParaRPr>
          </a:p>
        </p:txBody>
      </p:sp>
      <p:sp>
        <p:nvSpPr>
          <p:cNvPr id="167" name="文本框 166"/>
          <p:cNvSpPr txBox="1"/>
          <p:nvPr/>
        </p:nvSpPr>
        <p:spPr>
          <a:xfrm>
            <a:off x="5830669" y="1620774"/>
            <a:ext cx="858762" cy="200055"/>
          </a:xfrm>
          <a:prstGeom prst="rect">
            <a:avLst/>
          </a:prstGeom>
          <a:noFill/>
        </p:spPr>
        <p:txBody>
          <a:bodyPr wrap="square" rtlCol="0">
            <a:spAutoFit/>
          </a:bodyPr>
          <a:lstStyle/>
          <a:p>
            <a:pPr algn="ctr"/>
            <a:r>
              <a:rPr lang="zh-CN" altLang="en-US" sz="700" b="1" dirty="0" smtClean="0">
                <a:latin typeface="微软雅黑" pitchFamily="34" charset="-122"/>
                <a:ea typeface="微软雅黑" pitchFamily="34" charset="-122"/>
              </a:rPr>
              <a:t>自动调</a:t>
            </a:r>
            <a:r>
              <a:rPr lang="en-US" altLang="zh-CN" sz="700" b="1" dirty="0" smtClean="0">
                <a:latin typeface="微软雅黑" pitchFamily="34" charset="-122"/>
                <a:ea typeface="微软雅黑" pitchFamily="34" charset="-122"/>
              </a:rPr>
              <a:t>BK</a:t>
            </a:r>
            <a:r>
              <a:rPr lang="zh-CN" altLang="en-US" sz="700" b="1" dirty="0" smtClean="0">
                <a:latin typeface="微软雅黑" pitchFamily="34" charset="-122"/>
                <a:ea typeface="微软雅黑" pitchFamily="34" charset="-122"/>
              </a:rPr>
              <a:t>报表</a:t>
            </a:r>
            <a:endParaRPr lang="en-US" altLang="zh-CN" sz="700" b="1" dirty="0">
              <a:latin typeface="微软雅黑" pitchFamily="34" charset="-122"/>
              <a:ea typeface="微软雅黑" pitchFamily="34" charset="-122"/>
            </a:endParaRPr>
          </a:p>
        </p:txBody>
      </p:sp>
      <p:sp>
        <p:nvSpPr>
          <p:cNvPr id="168" name="Rectangle 32">
            <a:extLst>
              <a:ext uri="{FF2B5EF4-FFF2-40B4-BE49-F238E27FC236}">
                <a16:creationId xmlns:a16="http://schemas.microsoft.com/office/drawing/2014/main" id="{E009A138-03FA-420A-9616-F7CCF1778777}"/>
              </a:ext>
            </a:extLst>
          </p:cNvPr>
          <p:cNvSpPr/>
          <p:nvPr/>
        </p:nvSpPr>
        <p:spPr>
          <a:xfrm>
            <a:off x="3765641" y="3406514"/>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依据消息数据</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自动日切</a:t>
            </a:r>
            <a:endParaRPr lang="en-US" altLang="zh-CN" sz="700" b="1" dirty="0" smtClean="0">
              <a:latin typeface="微软雅黑" pitchFamily="34" charset="-122"/>
              <a:ea typeface="微软雅黑" pitchFamily="34" charset="-122"/>
            </a:endParaRPr>
          </a:p>
        </p:txBody>
      </p:sp>
      <p:cxnSp>
        <p:nvCxnSpPr>
          <p:cNvPr id="169" name="Straight Arrow Connector 24">
            <a:extLst>
              <a:ext uri="{FF2B5EF4-FFF2-40B4-BE49-F238E27FC236}">
                <a16:creationId xmlns:a16="http://schemas.microsoft.com/office/drawing/2014/main" id="{544DA409-F510-4FB7-9CCE-AA05BD173FB5}"/>
              </a:ext>
            </a:extLst>
          </p:cNvPr>
          <p:cNvCxnSpPr>
            <a:cxnSpLocks/>
            <a:stCxn id="145" idx="1"/>
            <a:endCxn id="262" idx="2"/>
          </p:cNvCxnSpPr>
          <p:nvPr/>
        </p:nvCxnSpPr>
        <p:spPr>
          <a:xfrm rot="10800000">
            <a:off x="4163633" y="4310829"/>
            <a:ext cx="713297" cy="376104"/>
          </a:xfrm>
          <a:prstGeom prst="curvedConnector2">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3" name="Rectangle 32">
            <a:extLst>
              <a:ext uri="{FF2B5EF4-FFF2-40B4-BE49-F238E27FC236}">
                <a16:creationId xmlns:a16="http://schemas.microsoft.com/office/drawing/2014/main" id="{E009A138-03FA-420A-9616-F7CCF1778777}"/>
              </a:ext>
            </a:extLst>
          </p:cNvPr>
          <p:cNvSpPr/>
          <p:nvPr/>
        </p:nvSpPr>
        <p:spPr>
          <a:xfrm>
            <a:off x="6038695" y="2272851"/>
            <a:ext cx="792000" cy="455436"/>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根据调度记录</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校验状态</a:t>
            </a:r>
            <a:endParaRPr lang="en-US" altLang="zh-CN" sz="700" b="1" dirty="0" smtClean="0">
              <a:latin typeface="微软雅黑" pitchFamily="34" charset="-122"/>
              <a:ea typeface="微软雅黑" pitchFamily="34" charset="-122"/>
            </a:endParaRPr>
          </a:p>
          <a:p>
            <a:pPr algn="ctr"/>
            <a:r>
              <a:rPr lang="zh-CN" altLang="en-US" sz="700" b="1" dirty="0" smtClean="0">
                <a:latin typeface="微软雅黑" pitchFamily="34" charset="-122"/>
                <a:ea typeface="微软雅黑" pitchFamily="34" charset="-122"/>
              </a:rPr>
              <a:t>（如：是否为终止状态）</a:t>
            </a:r>
            <a:endParaRPr lang="zh-CN" altLang="en-US" sz="700" b="1" dirty="0">
              <a:latin typeface="微软雅黑" pitchFamily="34" charset="-122"/>
              <a:ea typeface="微软雅黑" pitchFamily="34" charset="-122"/>
            </a:endParaRPr>
          </a:p>
        </p:txBody>
      </p:sp>
      <p:cxnSp>
        <p:nvCxnSpPr>
          <p:cNvPr id="180" name="Straight Arrow Connector 24">
            <a:extLst>
              <a:ext uri="{FF2B5EF4-FFF2-40B4-BE49-F238E27FC236}">
                <a16:creationId xmlns:a16="http://schemas.microsoft.com/office/drawing/2014/main" id="{544DA409-F510-4FB7-9CCE-AA05BD173FB5}"/>
              </a:ext>
            </a:extLst>
          </p:cNvPr>
          <p:cNvCxnSpPr>
            <a:cxnSpLocks/>
            <a:stCxn id="168" idx="0"/>
            <a:endCxn id="131" idx="2"/>
          </p:cNvCxnSpPr>
          <p:nvPr/>
        </p:nvCxnSpPr>
        <p:spPr>
          <a:xfrm flipV="1">
            <a:off x="4161641" y="3280235"/>
            <a:ext cx="606" cy="126279"/>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6" name="Straight Arrow Connector 24">
            <a:extLst>
              <a:ext uri="{FF2B5EF4-FFF2-40B4-BE49-F238E27FC236}">
                <a16:creationId xmlns:a16="http://schemas.microsoft.com/office/drawing/2014/main" id="{544DA409-F510-4FB7-9CCE-AA05BD173FB5}"/>
              </a:ext>
            </a:extLst>
          </p:cNvPr>
          <p:cNvCxnSpPr>
            <a:cxnSpLocks/>
            <a:stCxn id="145" idx="3"/>
            <a:endCxn id="173" idx="1"/>
          </p:cNvCxnSpPr>
          <p:nvPr/>
        </p:nvCxnSpPr>
        <p:spPr>
          <a:xfrm flipV="1">
            <a:off x="5736684" y="2500569"/>
            <a:ext cx="302011" cy="2186364"/>
          </a:xfrm>
          <a:prstGeom prst="curved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7" name="Rectangle 32">
            <a:extLst>
              <a:ext uri="{FF2B5EF4-FFF2-40B4-BE49-F238E27FC236}">
                <a16:creationId xmlns:a16="http://schemas.microsoft.com/office/drawing/2014/main" id="{E009A138-03FA-420A-9616-F7CCF1778777}"/>
              </a:ext>
            </a:extLst>
          </p:cNvPr>
          <p:cNvSpPr/>
          <p:nvPr/>
        </p:nvSpPr>
        <p:spPr>
          <a:xfrm>
            <a:off x="6038190" y="3346832"/>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依据消息数据</a:t>
            </a:r>
            <a:endParaRPr lang="en-US" altLang="zh-CN" sz="700" b="1" dirty="0" smtClean="0">
              <a:latin typeface="微软雅黑" pitchFamily="34" charset="-122"/>
              <a:ea typeface="微软雅黑" pitchFamily="34" charset="-122"/>
            </a:endParaRPr>
          </a:p>
          <a:p>
            <a:pPr algn="ctr"/>
            <a:r>
              <a:rPr lang="zh-CN" altLang="en-US" sz="700" b="1" dirty="0">
                <a:latin typeface="微软雅黑" pitchFamily="34" charset="-122"/>
                <a:ea typeface="微软雅黑" pitchFamily="34" charset="-122"/>
              </a:rPr>
              <a:t>自动调</a:t>
            </a:r>
            <a:r>
              <a:rPr lang="en-US" altLang="zh-CN" sz="700" b="1" dirty="0">
                <a:latin typeface="微软雅黑" pitchFamily="34" charset="-122"/>
                <a:ea typeface="微软雅黑" pitchFamily="34" charset="-122"/>
              </a:rPr>
              <a:t>BK</a:t>
            </a:r>
            <a:r>
              <a:rPr lang="zh-CN" altLang="en-US" sz="700" b="1" dirty="0">
                <a:latin typeface="微软雅黑" pitchFamily="34" charset="-122"/>
                <a:ea typeface="微软雅黑" pitchFamily="34" charset="-122"/>
              </a:rPr>
              <a:t>报表</a:t>
            </a:r>
            <a:endParaRPr lang="en-US" altLang="zh-CN" sz="700" b="1" dirty="0">
              <a:latin typeface="微软雅黑" pitchFamily="34" charset="-122"/>
              <a:ea typeface="微软雅黑" pitchFamily="34" charset="-122"/>
            </a:endParaRPr>
          </a:p>
        </p:txBody>
      </p:sp>
      <p:cxnSp>
        <p:nvCxnSpPr>
          <p:cNvPr id="248" name="Straight Arrow Connector 24">
            <a:extLst>
              <a:ext uri="{FF2B5EF4-FFF2-40B4-BE49-F238E27FC236}">
                <a16:creationId xmlns:a16="http://schemas.microsoft.com/office/drawing/2014/main" id="{544DA409-F510-4FB7-9CCE-AA05BD173FB5}"/>
              </a:ext>
            </a:extLst>
          </p:cNvPr>
          <p:cNvCxnSpPr>
            <a:cxnSpLocks/>
            <a:stCxn id="145" idx="3"/>
            <a:endCxn id="247" idx="2"/>
          </p:cNvCxnSpPr>
          <p:nvPr/>
        </p:nvCxnSpPr>
        <p:spPr>
          <a:xfrm flipV="1">
            <a:off x="5736684" y="3732752"/>
            <a:ext cx="697506" cy="954181"/>
          </a:xfrm>
          <a:prstGeom prst="curvedConnector2">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1" name="Straight Arrow Connector 24">
            <a:extLst>
              <a:ext uri="{FF2B5EF4-FFF2-40B4-BE49-F238E27FC236}">
                <a16:creationId xmlns:a16="http://schemas.microsoft.com/office/drawing/2014/main" id="{544DA409-F510-4FB7-9CCE-AA05BD173FB5}"/>
              </a:ext>
            </a:extLst>
          </p:cNvPr>
          <p:cNvCxnSpPr>
            <a:cxnSpLocks/>
            <a:stCxn id="145" idx="3"/>
            <a:endCxn id="137" idx="1"/>
          </p:cNvCxnSpPr>
          <p:nvPr/>
        </p:nvCxnSpPr>
        <p:spPr>
          <a:xfrm flipV="1">
            <a:off x="5736684" y="3040260"/>
            <a:ext cx="302011" cy="1646673"/>
          </a:xfrm>
          <a:prstGeom prst="curvedConnector3">
            <a:avLst>
              <a:gd name="adj1" fmla="val 50000"/>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4" name="Straight Arrow Connector 24">
            <a:extLst>
              <a:ext uri="{FF2B5EF4-FFF2-40B4-BE49-F238E27FC236}">
                <a16:creationId xmlns:a16="http://schemas.microsoft.com/office/drawing/2014/main" id="{544DA409-F510-4FB7-9CCE-AA05BD173FB5}"/>
              </a:ext>
            </a:extLst>
          </p:cNvPr>
          <p:cNvCxnSpPr>
            <a:cxnSpLocks/>
            <a:stCxn id="247" idx="0"/>
            <a:endCxn id="137" idx="2"/>
          </p:cNvCxnSpPr>
          <p:nvPr/>
        </p:nvCxnSpPr>
        <p:spPr>
          <a:xfrm flipV="1">
            <a:off x="6434190" y="3233220"/>
            <a:ext cx="505" cy="113612"/>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2" name="Rectangle 32">
            <a:extLst>
              <a:ext uri="{FF2B5EF4-FFF2-40B4-BE49-F238E27FC236}">
                <a16:creationId xmlns:a16="http://schemas.microsoft.com/office/drawing/2014/main" id="{E009A138-03FA-420A-9616-F7CCF1778777}"/>
              </a:ext>
            </a:extLst>
          </p:cNvPr>
          <p:cNvSpPr/>
          <p:nvPr/>
        </p:nvSpPr>
        <p:spPr>
          <a:xfrm>
            <a:off x="3767632" y="3924909"/>
            <a:ext cx="792000" cy="385920"/>
          </a:xfrm>
          <a:prstGeom prst="rect">
            <a:avLst/>
          </a:prstGeom>
          <a:solidFill>
            <a:srgbClr val="2C4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700" b="1" dirty="0" smtClean="0">
                <a:latin typeface="微软雅黑" pitchFamily="34" charset="-122"/>
                <a:ea typeface="微软雅黑" pitchFamily="34" charset="-122"/>
              </a:rPr>
              <a:t>生成“自动调</a:t>
            </a:r>
            <a:r>
              <a:rPr lang="en-US" altLang="zh-CN" sz="700" b="1" dirty="0" smtClean="0">
                <a:latin typeface="微软雅黑" pitchFamily="34" charset="-122"/>
                <a:ea typeface="微软雅黑" pitchFamily="34" charset="-122"/>
              </a:rPr>
              <a:t>BK</a:t>
            </a:r>
            <a:r>
              <a:rPr lang="zh-CN" altLang="en-US" sz="700" b="1" dirty="0" smtClean="0">
                <a:latin typeface="微软雅黑" pitchFamily="34" charset="-122"/>
                <a:ea typeface="微软雅黑" pitchFamily="34" charset="-122"/>
              </a:rPr>
              <a:t>报表业务”消息放</a:t>
            </a:r>
            <a:r>
              <a:rPr lang="en-US" altLang="zh-CN" sz="700" b="1" dirty="0" smtClean="0">
                <a:latin typeface="微软雅黑" pitchFamily="34" charset="-122"/>
                <a:ea typeface="微软雅黑" pitchFamily="34" charset="-122"/>
              </a:rPr>
              <a:t>MQ</a:t>
            </a:r>
          </a:p>
        </p:txBody>
      </p:sp>
      <p:cxnSp>
        <p:nvCxnSpPr>
          <p:cNvPr id="264" name="Straight Arrow Connector 24">
            <a:extLst>
              <a:ext uri="{FF2B5EF4-FFF2-40B4-BE49-F238E27FC236}">
                <a16:creationId xmlns:a16="http://schemas.microsoft.com/office/drawing/2014/main" id="{544DA409-F510-4FB7-9CCE-AA05BD173FB5}"/>
              </a:ext>
            </a:extLst>
          </p:cNvPr>
          <p:cNvCxnSpPr>
            <a:cxnSpLocks/>
            <a:stCxn id="262" idx="0"/>
            <a:endCxn id="168" idx="2"/>
          </p:cNvCxnSpPr>
          <p:nvPr/>
        </p:nvCxnSpPr>
        <p:spPr>
          <a:xfrm flipH="1" flipV="1">
            <a:off x="4161641" y="3792434"/>
            <a:ext cx="1991" cy="132475"/>
          </a:xfrm>
          <a:prstGeom prst="straightConnector1">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71" name="文本框 270"/>
          <p:cNvSpPr txBox="1"/>
          <p:nvPr/>
        </p:nvSpPr>
        <p:spPr>
          <a:xfrm>
            <a:off x="3553259" y="3300259"/>
            <a:ext cx="290464" cy="200055"/>
          </a:xfrm>
          <a:prstGeom prst="rect">
            <a:avLst/>
          </a:prstGeom>
          <a:noFill/>
        </p:spPr>
        <p:txBody>
          <a:bodyPr wrap="none" rtlCol="0">
            <a:spAutoFit/>
          </a:bodyPr>
          <a:lstStyle/>
          <a:p>
            <a:r>
              <a:rPr lang="zh-CN" altLang="en-US" sz="700" b="1" dirty="0" smtClean="0">
                <a:solidFill>
                  <a:srgbClr val="FF0000"/>
                </a:solidFill>
              </a:rPr>
              <a:t>①</a:t>
            </a:r>
            <a:endParaRPr lang="en-US" sz="700" b="1" dirty="0" smtClean="0">
              <a:solidFill>
                <a:srgbClr val="FF0000"/>
              </a:solidFill>
            </a:endParaRPr>
          </a:p>
        </p:txBody>
      </p:sp>
      <p:sp>
        <p:nvSpPr>
          <p:cNvPr id="272" name="文本框 271"/>
          <p:cNvSpPr txBox="1"/>
          <p:nvPr/>
        </p:nvSpPr>
        <p:spPr>
          <a:xfrm>
            <a:off x="7734799" y="2448460"/>
            <a:ext cx="290464" cy="200055"/>
          </a:xfrm>
          <a:prstGeom prst="rect">
            <a:avLst/>
          </a:prstGeom>
          <a:noFill/>
        </p:spPr>
        <p:txBody>
          <a:bodyPr wrap="none" rtlCol="0">
            <a:spAutoFit/>
          </a:bodyPr>
          <a:lstStyle/>
          <a:p>
            <a:r>
              <a:rPr lang="zh-CN" altLang="en-US" sz="700" b="1" dirty="0" smtClean="0">
                <a:solidFill>
                  <a:srgbClr val="FF0000"/>
                </a:solidFill>
              </a:rPr>
              <a:t>①</a:t>
            </a:r>
            <a:endParaRPr lang="en-US" sz="700" b="1" dirty="0" smtClean="0">
              <a:solidFill>
                <a:srgbClr val="FF0000"/>
              </a:solidFill>
            </a:endParaRPr>
          </a:p>
        </p:txBody>
      </p:sp>
      <p:sp>
        <p:nvSpPr>
          <p:cNvPr id="273" name="文本框 272"/>
          <p:cNvSpPr txBox="1"/>
          <p:nvPr/>
        </p:nvSpPr>
        <p:spPr>
          <a:xfrm>
            <a:off x="6753217" y="3246804"/>
            <a:ext cx="290464" cy="200055"/>
          </a:xfrm>
          <a:prstGeom prst="rect">
            <a:avLst/>
          </a:prstGeom>
          <a:noFill/>
        </p:spPr>
        <p:txBody>
          <a:bodyPr wrap="none" rtlCol="0">
            <a:spAutoFit/>
          </a:bodyPr>
          <a:lstStyle/>
          <a:p>
            <a:r>
              <a:rPr lang="zh-CN" altLang="en-US" sz="700" b="1" dirty="0" smtClean="0">
                <a:solidFill>
                  <a:srgbClr val="FF0000"/>
                </a:solidFill>
              </a:rPr>
              <a:t>②</a:t>
            </a:r>
            <a:endParaRPr lang="en-US" sz="700" b="1" dirty="0" smtClean="0">
              <a:solidFill>
                <a:srgbClr val="FF0000"/>
              </a:solidFill>
            </a:endParaRPr>
          </a:p>
        </p:txBody>
      </p:sp>
      <p:sp>
        <p:nvSpPr>
          <p:cNvPr id="274" name="文本框 273"/>
          <p:cNvSpPr txBox="1"/>
          <p:nvPr/>
        </p:nvSpPr>
        <p:spPr>
          <a:xfrm>
            <a:off x="7710141" y="3558104"/>
            <a:ext cx="290464" cy="200055"/>
          </a:xfrm>
          <a:prstGeom prst="rect">
            <a:avLst/>
          </a:prstGeom>
          <a:noFill/>
        </p:spPr>
        <p:txBody>
          <a:bodyPr wrap="none" rtlCol="0">
            <a:spAutoFit/>
          </a:bodyPr>
          <a:lstStyle/>
          <a:p>
            <a:r>
              <a:rPr lang="zh-CN" altLang="en-US" sz="700" b="1" dirty="0" smtClean="0">
                <a:solidFill>
                  <a:srgbClr val="FF0000"/>
                </a:solidFill>
              </a:rPr>
              <a:t>②</a:t>
            </a:r>
            <a:endParaRPr lang="en-US" sz="700" b="1" dirty="0" smtClean="0">
              <a:solidFill>
                <a:srgbClr val="FF0000"/>
              </a:solidFill>
            </a:endParaRPr>
          </a:p>
        </p:txBody>
      </p:sp>
      <p:cxnSp>
        <p:nvCxnSpPr>
          <p:cNvPr id="275" name="直接连接符 274"/>
          <p:cNvCxnSpPr/>
          <p:nvPr/>
        </p:nvCxnSpPr>
        <p:spPr>
          <a:xfrm>
            <a:off x="7597715" y="868680"/>
            <a:ext cx="6531" cy="427482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6" name="椭圆 275"/>
          <p:cNvSpPr/>
          <p:nvPr/>
        </p:nvSpPr>
        <p:spPr>
          <a:xfrm>
            <a:off x="7548704" y="2682914"/>
            <a:ext cx="113116" cy="119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277" name="椭圆 276"/>
          <p:cNvSpPr/>
          <p:nvPr/>
        </p:nvSpPr>
        <p:spPr>
          <a:xfrm>
            <a:off x="7548401" y="3793937"/>
            <a:ext cx="113116" cy="119270"/>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cxnSp>
        <p:nvCxnSpPr>
          <p:cNvPr id="278" name="Straight Arrow Connector 24">
            <a:extLst>
              <a:ext uri="{FF2B5EF4-FFF2-40B4-BE49-F238E27FC236}">
                <a16:creationId xmlns:a16="http://schemas.microsoft.com/office/drawing/2014/main" id="{544DA409-F510-4FB7-9CCE-AA05BD173FB5}"/>
              </a:ext>
            </a:extLst>
          </p:cNvPr>
          <p:cNvCxnSpPr>
            <a:cxnSpLocks/>
            <a:endCxn id="262" idx="2"/>
          </p:cNvCxnSpPr>
          <p:nvPr/>
        </p:nvCxnSpPr>
        <p:spPr>
          <a:xfrm>
            <a:off x="1515166" y="4263404"/>
            <a:ext cx="2648466" cy="47425"/>
          </a:xfrm>
          <a:prstGeom prst="curvedConnector4">
            <a:avLst>
              <a:gd name="adj1" fmla="val 42524"/>
              <a:gd name="adj2" fmla="val 582024"/>
            </a:avLst>
          </a:prstGeom>
          <a:ln w="19050">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88" name="文本框 287"/>
          <p:cNvSpPr txBox="1"/>
          <p:nvPr/>
        </p:nvSpPr>
        <p:spPr>
          <a:xfrm>
            <a:off x="4586816" y="2524032"/>
            <a:ext cx="394312" cy="307777"/>
          </a:xfrm>
          <a:prstGeom prst="rect">
            <a:avLst/>
          </a:prstGeom>
          <a:noFill/>
        </p:spPr>
        <p:txBody>
          <a:bodyPr wrap="square" rtlCol="0">
            <a:spAutoFit/>
          </a:bodyPr>
          <a:lstStyle/>
          <a:p>
            <a:pPr algn="ctr"/>
            <a:r>
              <a:rPr lang="zh-CN" altLang="en-US" sz="700" b="1" dirty="0" smtClean="0">
                <a:latin typeface="微软雅黑" pitchFamily="34" charset="-122"/>
                <a:ea typeface="微软雅黑" pitchFamily="34" charset="-122"/>
              </a:rPr>
              <a:t>校验未过</a:t>
            </a:r>
            <a:endParaRPr lang="en-US" altLang="zh-CN" sz="700" b="1" dirty="0">
              <a:latin typeface="微软雅黑" pitchFamily="34" charset="-122"/>
              <a:ea typeface="微软雅黑" pitchFamily="34" charset="-122"/>
            </a:endParaRPr>
          </a:p>
        </p:txBody>
      </p:sp>
      <p:sp>
        <p:nvSpPr>
          <p:cNvPr id="289" name="文本框 288"/>
          <p:cNvSpPr txBox="1"/>
          <p:nvPr/>
        </p:nvSpPr>
        <p:spPr>
          <a:xfrm>
            <a:off x="5606131" y="2522547"/>
            <a:ext cx="394312" cy="307777"/>
          </a:xfrm>
          <a:prstGeom prst="rect">
            <a:avLst/>
          </a:prstGeom>
          <a:noFill/>
        </p:spPr>
        <p:txBody>
          <a:bodyPr wrap="square" rtlCol="0">
            <a:spAutoFit/>
          </a:bodyPr>
          <a:lstStyle/>
          <a:p>
            <a:pPr algn="ctr"/>
            <a:r>
              <a:rPr lang="zh-CN" altLang="en-US" sz="700" b="1" dirty="0" smtClean="0">
                <a:latin typeface="微软雅黑" pitchFamily="34" charset="-122"/>
                <a:ea typeface="微软雅黑" pitchFamily="34" charset="-122"/>
              </a:rPr>
              <a:t>校验未过</a:t>
            </a:r>
            <a:endParaRPr lang="en-US" altLang="zh-CN" sz="700" b="1" dirty="0">
              <a:latin typeface="微软雅黑" pitchFamily="34" charset="-122"/>
              <a:ea typeface="微软雅黑" pitchFamily="34" charset="-122"/>
            </a:endParaRPr>
          </a:p>
        </p:txBody>
      </p:sp>
      <p:sp>
        <p:nvSpPr>
          <p:cNvPr id="290" name="文本框 289"/>
          <p:cNvSpPr txBox="1"/>
          <p:nvPr/>
        </p:nvSpPr>
        <p:spPr>
          <a:xfrm>
            <a:off x="5860706" y="3870507"/>
            <a:ext cx="2634814" cy="1384995"/>
          </a:xfrm>
          <a:prstGeom prst="rect">
            <a:avLst/>
          </a:prstGeom>
          <a:noFill/>
        </p:spPr>
        <p:txBody>
          <a:bodyPr wrap="square" rtlCol="0">
            <a:spAutoFit/>
          </a:bodyPr>
          <a:lstStyle/>
          <a:p>
            <a:r>
              <a:rPr lang="zh-CN" altLang="en-US" sz="700" b="1" dirty="0" smtClean="0">
                <a:solidFill>
                  <a:srgbClr val="FF0000"/>
                </a:solidFill>
                <a:latin typeface="微软雅黑" pitchFamily="34" charset="-122"/>
                <a:ea typeface="微软雅黑" pitchFamily="34" charset="-122"/>
              </a:rPr>
              <a:t>注意走到了①②两步处理时，若失败是否需重试？</a:t>
            </a:r>
            <a:endParaRPr lang="en-US" altLang="zh-CN" sz="700" b="1" dirty="0" smtClean="0">
              <a:solidFill>
                <a:srgbClr val="FF0000"/>
              </a:solidFill>
              <a:latin typeface="微软雅黑" pitchFamily="34" charset="-122"/>
              <a:ea typeface="微软雅黑" pitchFamily="34" charset="-122"/>
            </a:endParaRPr>
          </a:p>
          <a:p>
            <a:r>
              <a:rPr lang="zh-CN" altLang="en-US" sz="700" b="1" dirty="0" smtClean="0">
                <a:solidFill>
                  <a:srgbClr val="FF0000"/>
                </a:solidFill>
                <a:latin typeface="微软雅黑" pitchFamily="34" charset="-122"/>
                <a:ea typeface="微软雅黑" pitchFamily="34" charset="-122"/>
              </a:rPr>
              <a:t>类似调用</a:t>
            </a:r>
            <a:r>
              <a:rPr lang="en-US" altLang="zh-CN" sz="700" b="1" dirty="0" smtClean="0">
                <a:solidFill>
                  <a:srgbClr val="FF0000"/>
                </a:solidFill>
                <a:latin typeface="微软雅黑" pitchFamily="34" charset="-122"/>
                <a:ea typeface="微软雅黑" pitchFamily="34" charset="-122"/>
              </a:rPr>
              <a:t>BK</a:t>
            </a:r>
            <a:r>
              <a:rPr lang="zh-CN" altLang="en-US" sz="700" b="1" dirty="0" smtClean="0">
                <a:solidFill>
                  <a:srgbClr val="FF0000"/>
                </a:solidFill>
                <a:latin typeface="微软雅黑" pitchFamily="34" charset="-122"/>
                <a:ea typeface="微软雅黑" pitchFamily="34" charset="-122"/>
              </a:rPr>
              <a:t>接口不通等，重试应有意义（保持一个事务，或者通过阶段状态控制，比如：日切成功、通知</a:t>
            </a:r>
            <a:r>
              <a:rPr lang="en-US" altLang="zh-CN" sz="700" b="1" dirty="0" smtClean="0">
                <a:solidFill>
                  <a:srgbClr val="FF0000"/>
                </a:solidFill>
                <a:latin typeface="微软雅黑" pitchFamily="34" charset="-122"/>
                <a:ea typeface="微软雅黑" pitchFamily="34" charset="-122"/>
              </a:rPr>
              <a:t>BK</a:t>
            </a:r>
            <a:r>
              <a:rPr lang="zh-CN" altLang="en-US" sz="700" b="1" dirty="0" smtClean="0">
                <a:solidFill>
                  <a:srgbClr val="FF0000"/>
                </a:solidFill>
                <a:latin typeface="微软雅黑" pitchFamily="34" charset="-122"/>
                <a:ea typeface="微软雅黑" pitchFamily="34" charset="-122"/>
              </a:rPr>
              <a:t>失败，重试时是否仅重新通知</a:t>
            </a:r>
            <a:r>
              <a:rPr lang="en-US" altLang="zh-CN" sz="700" b="1" dirty="0" smtClean="0">
                <a:solidFill>
                  <a:srgbClr val="FF0000"/>
                </a:solidFill>
                <a:latin typeface="微软雅黑" pitchFamily="34" charset="-122"/>
                <a:ea typeface="微软雅黑" pitchFamily="34" charset="-122"/>
              </a:rPr>
              <a:t>BK</a:t>
            </a:r>
            <a:r>
              <a:rPr lang="zh-CN" altLang="en-US" sz="700" b="1" dirty="0" smtClean="0">
                <a:solidFill>
                  <a:srgbClr val="FF0000"/>
                </a:solidFill>
                <a:latin typeface="微软雅黑" pitchFamily="34" charset="-122"/>
                <a:ea typeface="微软雅黑" pitchFamily="34" charset="-122"/>
              </a:rPr>
              <a:t>）。（也可以考虑不重试，调用接口失败也算业务失败，转手工</a:t>
            </a:r>
            <a:r>
              <a:rPr lang="zh-CN" altLang="en-US" sz="700" b="1" dirty="0">
                <a:solidFill>
                  <a:srgbClr val="FF0000"/>
                </a:solidFill>
                <a:latin typeface="微软雅黑" pitchFamily="34" charset="-122"/>
                <a:ea typeface="微软雅黑" pitchFamily="34" charset="-122"/>
              </a:rPr>
              <a:t>日切</a:t>
            </a:r>
            <a:r>
              <a:rPr lang="zh-CN" altLang="en-US" sz="700" b="1" dirty="0" smtClean="0">
                <a:solidFill>
                  <a:srgbClr val="FF0000"/>
                </a:solidFill>
                <a:latin typeface="微软雅黑" pitchFamily="34" charset="-122"/>
                <a:ea typeface="微软雅黑" pitchFamily="34" charset="-122"/>
              </a:rPr>
              <a:t>）</a:t>
            </a:r>
            <a:endParaRPr lang="en-US" altLang="zh-CN" sz="700" b="1" dirty="0" smtClean="0">
              <a:solidFill>
                <a:srgbClr val="FF0000"/>
              </a:solidFill>
              <a:latin typeface="微软雅黑" pitchFamily="34" charset="-122"/>
              <a:ea typeface="微软雅黑" pitchFamily="34" charset="-122"/>
            </a:endParaRPr>
          </a:p>
          <a:p>
            <a:r>
              <a:rPr lang="zh-CN" altLang="en-US" sz="700" b="1" dirty="0" smtClean="0">
                <a:solidFill>
                  <a:srgbClr val="FF0000"/>
                </a:solidFill>
                <a:latin typeface="微软雅黑" pitchFamily="34" charset="-122"/>
                <a:ea typeface="微软雅黑" pitchFamily="34" charset="-122"/>
              </a:rPr>
              <a:t>若重试则丢回业务队列。</a:t>
            </a:r>
            <a:endParaRPr lang="en-US" altLang="zh-CN" sz="700" b="1" dirty="0" smtClean="0">
              <a:solidFill>
                <a:srgbClr val="FF0000"/>
              </a:solidFill>
              <a:latin typeface="微软雅黑" pitchFamily="34" charset="-122"/>
              <a:ea typeface="微软雅黑" pitchFamily="34" charset="-122"/>
            </a:endParaRPr>
          </a:p>
          <a:p>
            <a:endParaRPr lang="en-US" altLang="zh-CN" sz="700" b="1" dirty="0" smtClean="0">
              <a:solidFill>
                <a:srgbClr val="FF0000"/>
              </a:solidFill>
              <a:latin typeface="微软雅黑" pitchFamily="34" charset="-122"/>
              <a:ea typeface="微软雅黑" pitchFamily="34" charset="-122"/>
            </a:endParaRPr>
          </a:p>
          <a:p>
            <a:r>
              <a:rPr lang="zh-CN" altLang="en-US" sz="700" b="1" dirty="0" smtClean="0">
                <a:solidFill>
                  <a:srgbClr val="FF0000"/>
                </a:solidFill>
                <a:latin typeface="微软雅黑" pitchFamily="34" charset="-122"/>
                <a:ea typeface="微软雅黑" pitchFamily="34" charset="-122"/>
              </a:rPr>
              <a:t>重试还需要考虑设置最多重试次数。</a:t>
            </a:r>
            <a:endParaRPr lang="en-US" altLang="zh-CN" sz="700" b="1" dirty="0" smtClean="0">
              <a:solidFill>
                <a:srgbClr val="FF0000"/>
              </a:solidFill>
              <a:latin typeface="微软雅黑" pitchFamily="34" charset="-122"/>
              <a:ea typeface="微软雅黑" pitchFamily="34" charset="-122"/>
            </a:endParaRPr>
          </a:p>
          <a:p>
            <a:r>
              <a:rPr lang="zh-CN" altLang="en-US" sz="700" b="1" dirty="0" smtClean="0">
                <a:solidFill>
                  <a:srgbClr val="FF0000"/>
                </a:solidFill>
                <a:latin typeface="微软雅黑" pitchFamily="34" charset="-122"/>
                <a:ea typeface="微软雅黑" pitchFamily="34" charset="-122"/>
              </a:rPr>
              <a:t>如果用重试时间，计算间隔可以用当前时间和计划调度时间的差值看是否超过设置重试时间阈值（</a:t>
            </a:r>
            <a:r>
              <a:rPr lang="en-US" altLang="zh-CN" sz="700" b="1" dirty="0" err="1" smtClean="0">
                <a:solidFill>
                  <a:srgbClr val="FF0000"/>
                </a:solidFill>
                <a:latin typeface="微软雅黑" pitchFamily="34" charset="-122"/>
                <a:ea typeface="微软雅黑" pitchFamily="34" charset="-122"/>
              </a:rPr>
              <a:t>apollo</a:t>
            </a:r>
            <a:r>
              <a:rPr lang="zh-CN" altLang="en-US" sz="700" b="1" dirty="0" smtClean="0">
                <a:solidFill>
                  <a:srgbClr val="FF0000"/>
                </a:solidFill>
                <a:latin typeface="微软雅黑" pitchFamily="34" charset="-122"/>
                <a:ea typeface="微软雅黑" pitchFamily="34" charset="-122"/>
              </a:rPr>
              <a:t>配置），如果用重试时间，需要失败要放</a:t>
            </a:r>
            <a:r>
              <a:rPr lang="en-US" altLang="zh-CN" sz="700" b="1" dirty="0" err="1" smtClean="0">
                <a:solidFill>
                  <a:srgbClr val="FF0000"/>
                </a:solidFill>
                <a:latin typeface="微软雅黑" pitchFamily="34" charset="-122"/>
                <a:ea typeface="微软雅黑" pitchFamily="34" charset="-122"/>
              </a:rPr>
              <a:t>mq</a:t>
            </a:r>
            <a:r>
              <a:rPr lang="zh-CN" altLang="en-US" sz="700" b="1" dirty="0" smtClean="0">
                <a:solidFill>
                  <a:srgbClr val="FF0000"/>
                </a:solidFill>
                <a:latin typeface="微软雅黑" pitchFamily="34" charset="-122"/>
                <a:ea typeface="微软雅黑" pitchFamily="34" charset="-122"/>
              </a:rPr>
              <a:t>重试前加此判断即可，不要放在消费消费开始。</a:t>
            </a:r>
            <a:endParaRPr lang="en-US" altLang="zh-CN" sz="700" b="1" dirty="0">
              <a:solidFill>
                <a:srgbClr val="FF0000"/>
              </a:solidFill>
              <a:latin typeface="微软雅黑" pitchFamily="34" charset="-122"/>
              <a:ea typeface="微软雅黑" pitchFamily="34" charset="-122"/>
            </a:endParaRPr>
          </a:p>
        </p:txBody>
      </p:sp>
      <p:sp>
        <p:nvSpPr>
          <p:cNvPr id="292" name="文本框 291"/>
          <p:cNvSpPr txBox="1"/>
          <p:nvPr/>
        </p:nvSpPr>
        <p:spPr>
          <a:xfrm>
            <a:off x="4625672" y="3697203"/>
            <a:ext cx="394312" cy="307777"/>
          </a:xfrm>
          <a:prstGeom prst="rect">
            <a:avLst/>
          </a:prstGeom>
          <a:noFill/>
        </p:spPr>
        <p:txBody>
          <a:bodyPr wrap="square" rtlCol="0">
            <a:spAutoFit/>
          </a:bodyPr>
          <a:lstStyle/>
          <a:p>
            <a:pPr algn="ctr"/>
            <a:r>
              <a:rPr lang="zh-CN" altLang="en-US" sz="700" b="1" dirty="0" smtClean="0">
                <a:latin typeface="微软雅黑" pitchFamily="34" charset="-122"/>
                <a:ea typeface="微软雅黑" pitchFamily="34" charset="-122"/>
              </a:rPr>
              <a:t>校验未过</a:t>
            </a:r>
            <a:endParaRPr lang="en-US" altLang="zh-CN" sz="700" b="1" dirty="0">
              <a:latin typeface="微软雅黑" pitchFamily="34" charset="-122"/>
              <a:ea typeface="微软雅黑" pitchFamily="34" charset="-122"/>
            </a:endParaRPr>
          </a:p>
        </p:txBody>
      </p:sp>
      <p:sp>
        <p:nvSpPr>
          <p:cNvPr id="293" name="文本框 292"/>
          <p:cNvSpPr txBox="1"/>
          <p:nvPr/>
        </p:nvSpPr>
        <p:spPr>
          <a:xfrm>
            <a:off x="5559118" y="3710439"/>
            <a:ext cx="394312" cy="307777"/>
          </a:xfrm>
          <a:prstGeom prst="rect">
            <a:avLst/>
          </a:prstGeom>
          <a:noFill/>
        </p:spPr>
        <p:txBody>
          <a:bodyPr wrap="square" rtlCol="0">
            <a:spAutoFit/>
          </a:bodyPr>
          <a:lstStyle/>
          <a:p>
            <a:pPr algn="ctr"/>
            <a:r>
              <a:rPr lang="zh-CN" altLang="en-US" sz="700" b="1" dirty="0" smtClean="0">
                <a:latin typeface="微软雅黑" pitchFamily="34" charset="-122"/>
                <a:ea typeface="微软雅黑" pitchFamily="34" charset="-122"/>
              </a:rPr>
              <a:t>校验未过</a:t>
            </a:r>
            <a:endParaRPr lang="en-US" altLang="zh-CN" sz="700" b="1" dirty="0">
              <a:latin typeface="微软雅黑" pitchFamily="34" charset="-122"/>
              <a:ea typeface="微软雅黑" pitchFamily="34" charset="-122"/>
            </a:endParaRPr>
          </a:p>
        </p:txBody>
      </p:sp>
      <p:sp>
        <p:nvSpPr>
          <p:cNvPr id="294" name="文本框 293"/>
          <p:cNvSpPr txBox="1"/>
          <p:nvPr/>
        </p:nvSpPr>
        <p:spPr>
          <a:xfrm>
            <a:off x="3038396" y="3878434"/>
            <a:ext cx="802928" cy="846386"/>
          </a:xfrm>
          <a:prstGeom prst="rect">
            <a:avLst/>
          </a:prstGeom>
          <a:noFill/>
        </p:spPr>
        <p:txBody>
          <a:bodyPr wrap="square" rtlCol="0">
            <a:spAutoFit/>
          </a:bodyPr>
          <a:lstStyle/>
          <a:p>
            <a:r>
              <a:rPr lang="zh-CN" altLang="en-US" sz="700" b="1" dirty="0" smtClean="0">
                <a:solidFill>
                  <a:srgbClr val="FF0000"/>
                </a:solidFill>
                <a:latin typeface="微软雅黑" pitchFamily="34" charset="-122"/>
                <a:ea typeface="微软雅黑" pitchFamily="34" charset="-122"/>
              </a:rPr>
              <a:t>注意 计划调度时间的计算。应用计划自动日切时间</a:t>
            </a:r>
            <a:r>
              <a:rPr lang="en-US" altLang="zh-CN" sz="700" b="1" dirty="0" smtClean="0">
                <a:solidFill>
                  <a:srgbClr val="FF0000"/>
                </a:solidFill>
                <a:latin typeface="微软雅黑" pitchFamily="34" charset="-122"/>
                <a:ea typeface="微软雅黑" pitchFamily="34" charset="-122"/>
              </a:rPr>
              <a:t>+</a:t>
            </a:r>
            <a:r>
              <a:rPr lang="zh-CN" altLang="en-US" sz="700" b="1" dirty="0">
                <a:solidFill>
                  <a:srgbClr val="FF0000"/>
                </a:solidFill>
                <a:latin typeface="微软雅黑" pitchFamily="34" charset="-122"/>
                <a:ea typeface="微软雅黑" pitchFamily="34" charset="-122"/>
              </a:rPr>
              <a:t>品牌业务配置中的日切完成</a:t>
            </a:r>
            <a:r>
              <a:rPr lang="zh-CN" altLang="en-US" sz="700" b="1" dirty="0" smtClean="0">
                <a:solidFill>
                  <a:srgbClr val="FF0000"/>
                </a:solidFill>
                <a:latin typeface="微软雅黑" pitchFamily="34" charset="-122"/>
                <a:ea typeface="微软雅黑" pitchFamily="34" charset="-122"/>
              </a:rPr>
              <a:t>间隔时间</a:t>
            </a:r>
            <a:endParaRPr lang="zh-CN" altLang="en-US" sz="700" b="1" dirty="0">
              <a:solidFill>
                <a:srgbClr val="FF0000"/>
              </a:solidFill>
              <a:latin typeface="微软雅黑" pitchFamily="34" charset="-122"/>
              <a:ea typeface="微软雅黑" pitchFamily="34" charset="-122"/>
            </a:endParaRPr>
          </a:p>
        </p:txBody>
      </p:sp>
      <p:sp>
        <p:nvSpPr>
          <p:cNvPr id="4" name="文本框 3"/>
          <p:cNvSpPr txBox="1"/>
          <p:nvPr/>
        </p:nvSpPr>
        <p:spPr>
          <a:xfrm>
            <a:off x="6753217" y="2733128"/>
            <a:ext cx="701520" cy="630942"/>
          </a:xfrm>
          <a:prstGeom prst="rect">
            <a:avLst/>
          </a:prstGeom>
          <a:noFill/>
        </p:spPr>
        <p:txBody>
          <a:bodyPr wrap="square" rtlCol="0">
            <a:spAutoFit/>
          </a:bodyPr>
          <a:lstStyle/>
          <a:p>
            <a:r>
              <a:rPr lang="zh-CN" altLang="en-US" sz="700" b="1" dirty="0">
                <a:latin typeface="微软雅黑" pitchFamily="34" charset="-122"/>
                <a:ea typeface="微软雅黑" pitchFamily="34" charset="-122"/>
              </a:rPr>
              <a:t>如：后续可能需要判断收银员是否全部关闭）</a:t>
            </a:r>
            <a:endParaRPr lang="en-US" altLang="zh-CN" sz="700" b="1" dirty="0">
              <a:latin typeface="微软雅黑" pitchFamily="34" charset="-122"/>
              <a:ea typeface="微软雅黑" pitchFamily="34" charset="-122"/>
            </a:endParaRPr>
          </a:p>
          <a:p>
            <a:endParaRPr lang="en-US" sz="700" b="1" dirty="0" smtClean="0"/>
          </a:p>
        </p:txBody>
      </p:sp>
    </p:spTree>
    <p:extLst>
      <p:ext uri="{BB962C8B-B14F-4D97-AF65-F5344CB8AC3E}">
        <p14:creationId xmlns:p14="http://schemas.microsoft.com/office/powerpoint/2010/main" val="122205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a:t>
            </a:r>
            <a:r>
              <a:rPr lang="en-US" altLang="zh-CN" dirty="0" smtClean="0"/>
              <a:t/>
            </a:r>
            <a:br>
              <a:rPr lang="en-US" altLang="zh-CN" dirty="0" smtClean="0"/>
            </a:br>
            <a:r>
              <a:rPr lang="zh-CN" altLang="en-US" dirty="0"/>
              <a:t>问题</a:t>
            </a:r>
            <a:endParaRPr lang="en-US" dirty="0"/>
          </a:p>
        </p:txBody>
      </p:sp>
      <p:sp>
        <p:nvSpPr>
          <p:cNvPr id="3" name="内容占位符 2"/>
          <p:cNvSpPr>
            <a:spLocks noGrp="1"/>
          </p:cNvSpPr>
          <p:nvPr>
            <p:ph idx="1"/>
          </p:nvPr>
        </p:nvSpPr>
        <p:spPr>
          <a:xfrm>
            <a:off x="264160" y="967575"/>
            <a:ext cx="8584006" cy="4429674"/>
          </a:xfrm>
        </p:spPr>
        <p:txBody>
          <a:bodyPr/>
          <a:lstStyle/>
          <a:p>
            <a:r>
              <a:rPr lang="zh-CN" altLang="en-US" sz="1100" dirty="0"/>
              <a:t>问题：</a:t>
            </a:r>
            <a:endParaRPr lang="en-US" altLang="zh-CN" sz="1100" dirty="0"/>
          </a:p>
          <a:p>
            <a:pPr lvl="1"/>
            <a:r>
              <a:rPr lang="zh-CN" altLang="en-US" sz="900" dirty="0" smtClean="0"/>
              <a:t>考虑</a:t>
            </a:r>
            <a:r>
              <a:rPr lang="zh-CN" altLang="en-US" sz="900" dirty="0"/>
              <a:t>到强制放弃订单和强制下机需要一定时间，则总部端日切、总部端日切完成调用</a:t>
            </a:r>
            <a:r>
              <a:rPr lang="en-US" altLang="zh-CN" sz="900" dirty="0"/>
              <a:t>BK</a:t>
            </a:r>
            <a:r>
              <a:rPr lang="zh-CN" altLang="en-US" sz="900" dirty="0"/>
              <a:t>报表，两个时间点是否需要在终端执行基础上再增加一定的时间间隔</a:t>
            </a:r>
            <a:r>
              <a:rPr lang="zh-CN" altLang="en-US" sz="900" dirty="0" smtClean="0"/>
              <a:t>。</a:t>
            </a:r>
            <a:endParaRPr lang="en-US" altLang="zh-CN" sz="900" dirty="0" smtClean="0"/>
          </a:p>
          <a:p>
            <a:pPr lvl="1"/>
            <a:r>
              <a:rPr lang="zh-CN" altLang="en-US" sz="900" dirty="0" smtClean="0"/>
              <a:t>在</a:t>
            </a:r>
            <a:r>
              <a:rPr lang="en-US" altLang="zh-CN" sz="900" dirty="0" smtClean="0"/>
              <a:t>4</a:t>
            </a:r>
            <a:r>
              <a:rPr lang="zh-CN" altLang="en-US" sz="900" dirty="0" smtClean="0"/>
              <a:t>之前，是否是所有订单相关操作都不允许进行？是否打开收银员也不允许进行？是否会出现有收银员未下机导致始终无法日切，影响</a:t>
            </a:r>
            <a:r>
              <a:rPr lang="en-US" altLang="zh-CN" sz="900" dirty="0" smtClean="0"/>
              <a:t>24</a:t>
            </a:r>
            <a:r>
              <a:rPr lang="zh-CN" altLang="en-US" sz="900" dirty="0" smtClean="0"/>
              <a:t>小时的营运？</a:t>
            </a:r>
            <a:endParaRPr lang="en-US" altLang="zh-CN" sz="900" dirty="0" smtClean="0"/>
          </a:p>
          <a:p>
            <a:pPr lvl="1"/>
            <a:r>
              <a:rPr lang="zh-CN" altLang="en-US" sz="900" dirty="0" smtClean="0"/>
              <a:t>如果</a:t>
            </a:r>
            <a:r>
              <a:rPr lang="zh-CN" altLang="en-US" sz="900" dirty="0"/>
              <a:t>终端因为关机而未自动执行日切</a:t>
            </a:r>
            <a:r>
              <a:rPr lang="en-US" altLang="zh-CN" sz="900" dirty="0"/>
              <a:t>, </a:t>
            </a:r>
            <a:r>
              <a:rPr lang="zh-CN" altLang="en-US" sz="900" dirty="0"/>
              <a:t>则在重启后强制完成前次</a:t>
            </a:r>
            <a:r>
              <a:rPr lang="zh-CN" altLang="en-US" sz="900" dirty="0" smtClean="0"/>
              <a:t>日切。如何操作？（在异常单之前？）按</a:t>
            </a:r>
            <a:r>
              <a:rPr lang="en-US" altLang="zh-CN" sz="900" dirty="0" smtClean="0"/>
              <a:t>12</a:t>
            </a:r>
            <a:r>
              <a:rPr lang="zh-CN" altLang="en-US" sz="900" dirty="0" smtClean="0"/>
              <a:t>中的到达</a:t>
            </a:r>
            <a:r>
              <a:rPr lang="en-US" altLang="zh-CN" sz="900" dirty="0" smtClean="0"/>
              <a:t>4</a:t>
            </a:r>
            <a:r>
              <a:rPr lang="zh-CN" altLang="en-US" sz="900" dirty="0" smtClean="0"/>
              <a:t>的场景一样的处理？自动关收银员，然后日切？</a:t>
            </a:r>
            <a:endParaRPr lang="en-US" altLang="zh-CN" sz="900" dirty="0" smtClean="0"/>
          </a:p>
          <a:p>
            <a:pPr lvl="1"/>
            <a:r>
              <a:rPr lang="zh-CN" altLang="en-US" sz="900" dirty="0" smtClean="0"/>
              <a:t>第</a:t>
            </a:r>
            <a:r>
              <a:rPr lang="en-US" altLang="zh-CN" sz="900" dirty="0" smtClean="0"/>
              <a:t>12</a:t>
            </a:r>
            <a:r>
              <a:rPr lang="zh-CN" altLang="en-US" sz="900" dirty="0" smtClean="0"/>
              <a:t>步若终端在 </a:t>
            </a:r>
            <a:r>
              <a:rPr lang="en-US" altLang="zh-CN" sz="900" dirty="0" smtClean="0"/>
              <a:t>4 </a:t>
            </a:r>
            <a:r>
              <a:rPr lang="zh-CN" altLang="en-US" sz="900" dirty="0" smtClean="0"/>
              <a:t>时间点之后仍未接收到 总部端指令 如何处理？问题应该不大，只要</a:t>
            </a:r>
            <a:r>
              <a:rPr lang="en-US" altLang="zh-CN" sz="900" dirty="0" smtClean="0"/>
              <a:t>4</a:t>
            </a:r>
            <a:r>
              <a:rPr lang="zh-CN" altLang="en-US" sz="900" dirty="0" smtClean="0"/>
              <a:t>走了强制关收银员，当日报表均上传，总部端通知</a:t>
            </a:r>
            <a:r>
              <a:rPr lang="en-US" altLang="zh-CN" sz="900" dirty="0" smtClean="0"/>
              <a:t>BK</a:t>
            </a:r>
            <a:r>
              <a:rPr lang="zh-CN" altLang="en-US" sz="900" dirty="0" smtClean="0"/>
              <a:t>生成报表，则问题是 </a:t>
            </a:r>
            <a:r>
              <a:rPr lang="en-US" altLang="zh-CN" sz="900" dirty="0" smtClean="0"/>
              <a:t>4</a:t>
            </a:r>
            <a:r>
              <a:rPr lang="zh-CN" altLang="en-US" sz="900" dirty="0" smtClean="0"/>
              <a:t>之后，终端仍未日切，这时正常再开收银员，终端开始进行点单等，这些数据还是前一营业日的，再关收银员时报表也是前一营业日的，这个上传到</a:t>
            </a:r>
            <a:r>
              <a:rPr lang="en-US" altLang="zh-CN" sz="900" dirty="0" smtClean="0"/>
              <a:t>BK</a:t>
            </a:r>
            <a:r>
              <a:rPr lang="zh-CN" altLang="en-US" sz="900" dirty="0" smtClean="0"/>
              <a:t>会按</a:t>
            </a:r>
            <a:r>
              <a:rPr lang="en-US" altLang="zh-CN" sz="900" dirty="0" smtClean="0"/>
              <a:t>BK</a:t>
            </a:r>
            <a:r>
              <a:rPr lang="zh-CN" altLang="en-US" sz="900" dirty="0" smtClean="0"/>
              <a:t>的营业日算就没问题。</a:t>
            </a:r>
            <a:endParaRPr lang="en-US" altLang="zh-CN" sz="900" dirty="0" smtClean="0"/>
          </a:p>
          <a:p>
            <a:pPr lvl="1"/>
            <a:r>
              <a:rPr lang="zh-CN" altLang="en-US" sz="900" dirty="0" smtClean="0"/>
              <a:t>当前总部端的自动日切是否需要完全废弃？改为新的逻辑后，总部端如何上线过渡？（尤其是 灰度、腾讯、金山先后分别升级？）配置应需新增、</a:t>
            </a:r>
            <a:r>
              <a:rPr lang="en-US" altLang="zh-CN" sz="900" dirty="0" smtClean="0"/>
              <a:t>DB</a:t>
            </a:r>
            <a:r>
              <a:rPr lang="zh-CN" altLang="en-US" sz="900" dirty="0" smtClean="0"/>
              <a:t>定时任务应该还是要维持同一时间所有站一共仅运行一个，否则会导致营业日推进重复。</a:t>
            </a:r>
            <a:endParaRPr lang="en-US" altLang="zh-CN" sz="900" dirty="0" smtClean="0"/>
          </a:p>
          <a:p>
            <a:pPr lvl="1"/>
            <a:r>
              <a:rPr lang="zh-CN" altLang="en-US" sz="900" dirty="0" smtClean="0"/>
              <a:t>新版自动日切仅能按品牌配置开关，走大一统？是否存在餐厅希望自行手工日切的情况？</a:t>
            </a:r>
            <a:endParaRPr lang="en-US" altLang="zh-CN" sz="900" dirty="0" smtClean="0"/>
          </a:p>
          <a:p>
            <a:pPr lvl="1"/>
            <a:r>
              <a:rPr lang="zh-CN" altLang="en-US" sz="900" dirty="0" smtClean="0"/>
              <a:t>若本日某餐厅已手工日切，是否需要控制 总部端不再切（如何判断），以及终端 不再切（自动日切的定时是否需有营业日等校验？）？或者按现有必须关闭品牌整体开关，或者不能手工日切（除非自动日切失败？）。</a:t>
            </a:r>
            <a:endParaRPr lang="en-US" altLang="zh-CN" sz="900" dirty="0" smtClean="0"/>
          </a:p>
          <a:p>
            <a:pPr lvl="1"/>
            <a:r>
              <a:rPr lang="zh-CN" altLang="en-US" sz="900" dirty="0" smtClean="0"/>
              <a:t>如何防止 前端手工日切，和后端自动日切的并发？（建议操作前至少做下最终状态、最终要切的营业日等是否都吻合？和</a:t>
            </a:r>
            <a:r>
              <a:rPr lang="en-US" altLang="zh-CN" sz="900" dirty="0" smtClean="0"/>
              <a:t>DB</a:t>
            </a:r>
            <a:r>
              <a:rPr lang="zh-CN" altLang="en-US" sz="900" dirty="0" smtClean="0"/>
              <a:t>比较，本身也没多大量）</a:t>
            </a:r>
            <a:endParaRPr lang="en-US" altLang="zh-CN" sz="900" dirty="0" smtClean="0"/>
          </a:p>
          <a:p>
            <a:pPr lvl="1"/>
            <a:r>
              <a:rPr lang="zh-CN" altLang="en-US" sz="900" dirty="0" smtClean="0"/>
              <a:t>如何变更自动日切时间，以防止一天内，触发同餐厅的多次日切？  </a:t>
            </a:r>
            <a:r>
              <a:rPr lang="zh-CN" altLang="en-US" sz="900" dirty="0" smtClean="0">
                <a:solidFill>
                  <a:srgbClr val="FF0000"/>
                </a:solidFill>
              </a:rPr>
              <a:t>保留 之前切下一营业日时的</a:t>
            </a:r>
            <a:r>
              <a:rPr lang="zh-CN" altLang="en-US" sz="900" dirty="0">
                <a:solidFill>
                  <a:srgbClr val="FF0000"/>
                </a:solidFill>
              </a:rPr>
              <a:t>校验（ </a:t>
            </a:r>
            <a:r>
              <a:rPr lang="en-US" altLang="zh-CN" sz="900" dirty="0">
                <a:solidFill>
                  <a:srgbClr val="FF0000"/>
                </a:solidFill>
              </a:rPr>
              <a:t>SOD</a:t>
            </a:r>
            <a:r>
              <a:rPr lang="zh-CN" altLang="en-US" sz="900" dirty="0">
                <a:solidFill>
                  <a:srgbClr val="FF0000"/>
                </a:solidFill>
              </a:rPr>
              <a:t>只允许“下一营业日”​做当前日期或当前日后一天 </a:t>
            </a:r>
            <a:r>
              <a:rPr lang="zh-CN" altLang="en-US" sz="900" dirty="0" smtClean="0">
                <a:solidFill>
                  <a:srgbClr val="FF0000"/>
                </a:solidFill>
              </a:rPr>
              <a:t>。以及 时间的判断  还有例外餐厅？）？</a:t>
            </a:r>
            <a:endParaRPr lang="en-US" altLang="zh-CN" sz="900" dirty="0" smtClean="0">
              <a:solidFill>
                <a:srgbClr val="FF0000"/>
              </a:solidFill>
            </a:endParaRPr>
          </a:p>
          <a:p>
            <a:pPr lvl="1"/>
            <a:r>
              <a:rPr lang="zh-CN" altLang="en-US" sz="900" dirty="0" smtClean="0"/>
              <a:t>若使用</a:t>
            </a:r>
            <a:r>
              <a:rPr lang="en-US" altLang="zh-CN" sz="900" dirty="0" err="1" smtClean="0"/>
              <a:t>mq</a:t>
            </a:r>
            <a:r>
              <a:rPr lang="zh-CN" altLang="en-US" sz="900" dirty="0" smtClean="0"/>
              <a:t>消息，需考虑失败场景，防止消息积压。</a:t>
            </a:r>
            <a:r>
              <a:rPr lang="zh-CN" altLang="en-US" sz="900" dirty="0" smtClean="0">
                <a:solidFill>
                  <a:srgbClr val="FF0000"/>
                </a:solidFill>
              </a:rPr>
              <a:t>按餐厅维护一条调度状态记录，通过设置状态进行安全退出</a:t>
            </a:r>
            <a:r>
              <a:rPr lang="en-US" altLang="zh-CN" sz="900" dirty="0" err="1" smtClean="0">
                <a:solidFill>
                  <a:srgbClr val="FF0000"/>
                </a:solidFill>
              </a:rPr>
              <a:t>mq</a:t>
            </a:r>
            <a:r>
              <a:rPr lang="zh-CN" altLang="en-US" sz="900" dirty="0" smtClean="0">
                <a:solidFill>
                  <a:srgbClr val="FF0000"/>
                </a:solidFill>
              </a:rPr>
              <a:t>消费？</a:t>
            </a:r>
            <a:endParaRPr lang="en-US" altLang="zh-CN" sz="900" dirty="0" smtClean="0">
              <a:solidFill>
                <a:srgbClr val="FF0000"/>
              </a:solidFill>
            </a:endParaRPr>
          </a:p>
          <a:p>
            <a:pPr lvl="1"/>
            <a:r>
              <a:rPr lang="zh-CN" altLang="en-US" sz="900" dirty="0" smtClean="0"/>
              <a:t>按品牌配置同样的自动日切时间点，总部端处理速度？（最多</a:t>
            </a:r>
            <a:r>
              <a:rPr lang="en-US" altLang="zh-CN" sz="900" dirty="0" smtClean="0"/>
              <a:t>1W</a:t>
            </a:r>
            <a:r>
              <a:rPr lang="zh-CN" altLang="en-US" sz="900" dirty="0" smtClean="0"/>
              <a:t>，应该还好？）</a:t>
            </a:r>
            <a:endParaRPr lang="en-US" altLang="zh-CN" sz="900" dirty="0" smtClean="0"/>
          </a:p>
          <a:p>
            <a:pPr lvl="1"/>
            <a:r>
              <a:rPr lang="zh-CN" altLang="en-US" sz="900" dirty="0"/>
              <a:t>总部</a:t>
            </a:r>
            <a:r>
              <a:rPr lang="zh-CN" altLang="en-US" sz="900" dirty="0" smtClean="0"/>
              <a:t>端处理慢，导致终端做完关收银员，等待日切，未及时日切。</a:t>
            </a:r>
            <a:endParaRPr lang="en-US" altLang="zh-CN" sz="1100" dirty="0"/>
          </a:p>
          <a:p>
            <a:pPr lvl="1"/>
            <a:r>
              <a:rPr lang="zh-CN" altLang="en-US" sz="900" dirty="0" smtClean="0"/>
              <a:t>当处在 日切时点 到 日切完成时点之间，终端无法进行相关订单操作，此时若有客户点单，咋办？</a:t>
            </a:r>
            <a:endParaRPr lang="en-US" altLang="zh-CN" sz="900" dirty="0"/>
          </a:p>
        </p:txBody>
      </p:sp>
    </p:spTree>
    <p:extLst>
      <p:ext uri="{BB962C8B-B14F-4D97-AF65-F5344CB8AC3E}">
        <p14:creationId xmlns:p14="http://schemas.microsoft.com/office/powerpoint/2010/main" val="12717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2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27263</TotalTime>
  <Words>2406</Words>
  <Application>Microsoft Office PowerPoint</Application>
  <PresentationFormat>全屏显示(16:9)</PresentationFormat>
  <Paragraphs>238</Paragraphs>
  <Slides>10</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6" baseType="lpstr">
      <vt:lpstr>HelveticaNeueLT Std</vt:lpstr>
      <vt:lpstr>微软雅黑</vt:lpstr>
      <vt:lpstr>Arial</vt:lpstr>
      <vt:lpstr>Wingdings</vt:lpstr>
      <vt:lpstr>2016 HDS Corporate</vt:lpstr>
      <vt:lpstr>文档</vt:lpstr>
      <vt:lpstr>CPOS Counter项目</vt:lpstr>
      <vt:lpstr>需求</vt:lpstr>
      <vt:lpstr>方案</vt:lpstr>
      <vt:lpstr>方案</vt:lpstr>
      <vt:lpstr>流程 方案一</vt:lpstr>
      <vt:lpstr>流程 方案二  《《 走此方案</vt:lpstr>
      <vt:lpstr>20200605结论</vt:lpstr>
      <vt:lpstr>流程  附① 总部端自动日切、自动调BK报表</vt:lpstr>
      <vt:lpstr>方案 问题</vt:lpstr>
      <vt:lpstr>方案 关于 营业结束时间 和 24小时店判断规则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Murray</dc:creator>
  <cp:lastModifiedBy>丁能 / Ding, Neng</cp:lastModifiedBy>
  <cp:revision>4446</cp:revision>
  <cp:lastPrinted>2018-07-31T03:56:48Z</cp:lastPrinted>
  <dcterms:created xsi:type="dcterms:W3CDTF">2018-07-31T03:56:48Z</dcterms:created>
  <dcterms:modified xsi:type="dcterms:W3CDTF">2020-06-05T11:54:48Z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2052-10.1.0.6363</vt:lpwstr>
  </property>
</Properties>
</file>