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625" r:id="rId2"/>
    <p:sldId id="667" r:id="rId3"/>
    <p:sldId id="668" r:id="rId4"/>
    <p:sldId id="675" r:id="rId5"/>
    <p:sldId id="669" r:id="rId6"/>
    <p:sldId id="674" r:id="rId7"/>
    <p:sldId id="673" r:id="rId8"/>
    <p:sldId id="676" r:id="rId9"/>
    <p:sldId id="677" r:id="rId10"/>
    <p:sldId id="672" r:id="rId11"/>
    <p:sldId id="670" r:id="rId12"/>
  </p:sldIdLst>
  <p:sldSz cx="9144000" cy="5143500" type="screen16x9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518">
          <p15:clr>
            <a:srgbClr val="A4A3A4"/>
          </p15:clr>
        </p15:guide>
        <p15:guide id="2" pos="2235">
          <p15:clr>
            <a:srgbClr val="A4A3A4"/>
          </p15:clr>
        </p15:guide>
        <p15:guide id="3" pos="179">
          <p15:clr>
            <a:srgbClr val="A4A3A4"/>
          </p15:clr>
        </p15:guide>
        <p15:guide id="4" pos="425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4B80"/>
    <a:srgbClr val="999999"/>
    <a:srgbClr val="F18B00"/>
    <a:srgbClr val="000000"/>
    <a:srgbClr val="135295"/>
    <a:srgbClr val="CCFF99"/>
    <a:srgbClr val="F78E1E"/>
    <a:srgbClr val="011E2D"/>
    <a:srgbClr val="032F46"/>
    <a:srgbClr val="0625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6379" autoAdjust="0"/>
  </p:normalViewPr>
  <p:slideViewPr>
    <p:cSldViewPr snapToGrid="0" showGuides="1">
      <p:cViewPr varScale="1">
        <p:scale>
          <a:sx n="146" d="100"/>
          <a:sy n="146" d="100"/>
        </p:scale>
        <p:origin x="804" y="114"/>
      </p:cViewPr>
      <p:guideLst>
        <p:guide orient="horz"/>
        <p:guide pos="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984" y="200"/>
      </p:cViewPr>
      <p:guideLst>
        <p:guide orient="horz" pos="2518"/>
        <p:guide pos="2235"/>
        <p:guide pos="179"/>
        <p:guide pos="425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t>6/8/2020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841375"/>
            <a:ext cx="5629275" cy="31670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9962" y="4193738"/>
            <a:ext cx="6619466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112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99" hasCustomPrompt="1"/>
          </p:nvPr>
        </p:nvSpPr>
        <p:spPr>
          <a:xfrm>
            <a:off x="791214" y="113308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00" hasCustomPrompt="1"/>
          </p:nvPr>
        </p:nvSpPr>
        <p:spPr>
          <a:xfrm>
            <a:off x="791214" y="149767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1" hasCustomPrompt="1"/>
          </p:nvPr>
        </p:nvSpPr>
        <p:spPr>
          <a:xfrm>
            <a:off x="791214" y="205275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02" hasCustomPrompt="1"/>
          </p:nvPr>
        </p:nvSpPr>
        <p:spPr>
          <a:xfrm>
            <a:off x="791214" y="241734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03" hasCustomPrompt="1"/>
          </p:nvPr>
        </p:nvSpPr>
        <p:spPr>
          <a:xfrm>
            <a:off x="791214" y="297242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04" hasCustomPrompt="1"/>
          </p:nvPr>
        </p:nvSpPr>
        <p:spPr>
          <a:xfrm>
            <a:off x="791214" y="333701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05" hasCustomPrompt="1"/>
          </p:nvPr>
        </p:nvSpPr>
        <p:spPr>
          <a:xfrm>
            <a:off x="791214" y="389209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06" hasCustomPrompt="1"/>
          </p:nvPr>
        </p:nvSpPr>
        <p:spPr>
          <a:xfrm>
            <a:off x="791214" y="4256679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8655" y="1132627"/>
            <a:ext cx="52387" cy="3495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9246-47E5-41E3-9B20-6382744CE7CA}" type="datetime1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E2B1-EAE3-45F0-951B-B55A6ED240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54" name="Rectangle 53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54" name="Rectangle 5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6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7472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126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76" name="Rectangle 75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30" y="229219"/>
            <a:ext cx="1242687" cy="356281"/>
          </a:xfrm>
          <a:prstGeom prst="rect">
            <a:avLst/>
          </a:prstGeom>
        </p:spPr>
      </p:pic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 userDrawn="1"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2" name="TextBox 11"/>
          <p:cNvSpPr txBox="1"/>
          <p:nvPr userDrawn="1"/>
        </p:nvSpPr>
        <p:spPr>
          <a:xfrm>
            <a:off x="6218617" y="4911221"/>
            <a:ext cx="2885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/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© 2018 Hitachi Consulting Corporation. 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75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4005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281305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930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180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1">
            <a:extLst>
              <a:ext uri="{FF2B5EF4-FFF2-40B4-BE49-F238E27FC236}">
                <a16:creationId xmlns:a16="http://schemas.microsoft.com/office/drawing/2014/main" id="{18011C36-E23F-4DB2-8085-CB9DA51EA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863" y="3170478"/>
            <a:ext cx="7653702" cy="369332"/>
          </a:xfrm>
        </p:spPr>
        <p:txBody>
          <a:bodyPr/>
          <a:lstStyle/>
          <a:p>
            <a:r>
              <a:rPr lang="zh-CN" altLang="en-US" b="1" dirty="0" smtClean="0"/>
              <a:t>自动日切（</a:t>
            </a:r>
            <a:r>
              <a:rPr lang="en-US" b="1" dirty="0" smtClean="0"/>
              <a:t>24</a:t>
            </a:r>
            <a:r>
              <a:rPr lang="zh-CN" altLang="en-US" b="1" dirty="0"/>
              <a:t>小时全覆盖）</a:t>
            </a:r>
            <a:endParaRPr lang="zh-CN" alt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D4D69FA-10A8-4157-BF2C-5E42E0E1D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863" y="2296200"/>
            <a:ext cx="7653702" cy="833080"/>
          </a:xfrm>
        </p:spPr>
        <p:txBody>
          <a:bodyPr anchor="t"/>
          <a:lstStyle/>
          <a:p>
            <a:r>
              <a:rPr lang="en-US" altLang="zh-CN" dirty="0"/>
              <a:t>CPOS Counter</a:t>
            </a:r>
            <a:r>
              <a:rPr lang="zh-CN" altLang="en-US" dirty="0"/>
              <a:t>项目</a:t>
            </a:r>
            <a:endParaRPr lang="en-US" dirty="0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66FC48A9-71F4-49EE-9E17-56ED6C9E5C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7862" y="4068884"/>
            <a:ext cx="5221816" cy="307777"/>
          </a:xfrm>
        </p:spPr>
        <p:txBody>
          <a:bodyPr/>
          <a:lstStyle/>
          <a:p>
            <a:r>
              <a:rPr lang="zh-CN" altLang="en-US" dirty="0"/>
              <a:t>日立咨询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01502820-F7CB-421E-90C5-E22BEAE554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87862" y="4298226"/>
            <a:ext cx="5221816" cy="276999"/>
          </a:xfrm>
        </p:spPr>
        <p:txBody>
          <a:bodyPr/>
          <a:lstStyle/>
          <a:p>
            <a:r>
              <a:rPr lang="en-US" altLang="zh-CN" dirty="0" smtClean="0"/>
              <a:t>May, 2020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77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 营业结束时间 和 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小时店判断规则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1461939"/>
          </a:xfrm>
        </p:spPr>
        <p:txBody>
          <a:bodyPr/>
          <a:lstStyle/>
          <a:p>
            <a:r>
              <a:rPr lang="zh-CN" altLang="en-US" sz="1100" dirty="0" smtClean="0"/>
              <a:t>来自</a:t>
            </a:r>
            <a:r>
              <a:rPr lang="zh-CN" altLang="en-US" sz="1100" dirty="0"/>
              <a:t>餐厅主档</a:t>
            </a:r>
            <a:r>
              <a:rPr lang="zh-CN" altLang="en-US" sz="1100" dirty="0" smtClean="0"/>
              <a:t>表 </a:t>
            </a:r>
            <a:r>
              <a:rPr lang="en-US" altLang="zh-CN" sz="1100" dirty="0" smtClean="0"/>
              <a:t>T_SN_MC_STORE_INFO </a:t>
            </a:r>
            <a:r>
              <a:rPr lang="zh-CN" altLang="en-US" sz="1100" dirty="0" smtClean="0"/>
              <a:t>的 字段 </a:t>
            </a:r>
            <a:r>
              <a:rPr lang="en-US" altLang="zh-CN" sz="1100" dirty="0" smtClean="0"/>
              <a:t>BUSINESS_END_TIME</a:t>
            </a:r>
            <a:r>
              <a:rPr lang="zh-CN" altLang="en-US" sz="1100" dirty="0" smtClean="0"/>
              <a:t>。</a:t>
            </a:r>
            <a:endParaRPr lang="en-US" altLang="zh-CN" sz="1100" dirty="0" smtClean="0"/>
          </a:p>
          <a:p>
            <a:r>
              <a:rPr lang="zh-CN" altLang="en-US" sz="1100" dirty="0" smtClean="0"/>
              <a:t>对应</a:t>
            </a:r>
            <a:r>
              <a:rPr lang="en-US" altLang="zh-CN" sz="1100" dirty="0" smtClean="0"/>
              <a:t>MC</a:t>
            </a:r>
            <a:r>
              <a:rPr lang="zh-CN" altLang="en-US" sz="1100" dirty="0"/>
              <a:t>视图</a:t>
            </a:r>
            <a:r>
              <a:rPr lang="zh-CN" altLang="en-US" sz="1100" dirty="0" smtClean="0"/>
              <a:t>：</a:t>
            </a:r>
            <a:r>
              <a:rPr lang="en-US" altLang="zh-CN" sz="1100" dirty="0" smtClean="0"/>
              <a:t>V_CPOS_STORE_INFO </a:t>
            </a:r>
            <a:r>
              <a:rPr lang="zh-CN" altLang="en-US" sz="1100" dirty="0" smtClean="0"/>
              <a:t>，视图里实际来源</a:t>
            </a:r>
            <a:r>
              <a:rPr lang="en-US" altLang="zh-CN" sz="1100" dirty="0" smtClean="0"/>
              <a:t>MC</a:t>
            </a:r>
            <a:r>
              <a:rPr lang="zh-CN" altLang="en-US" sz="1100" dirty="0" smtClean="0"/>
              <a:t>的表 </a:t>
            </a:r>
            <a:r>
              <a:rPr lang="en-US" altLang="zh-CN" sz="1100" dirty="0" smtClean="0"/>
              <a:t>T_D_STORE_BUSINEES_TEMPLATE</a:t>
            </a:r>
            <a:r>
              <a:rPr lang="zh-CN" altLang="en-US" sz="1100" dirty="0" smtClean="0"/>
              <a:t>。</a:t>
            </a:r>
            <a:endParaRPr lang="en-US" altLang="zh-CN" sz="1100" dirty="0" smtClean="0"/>
          </a:p>
          <a:p>
            <a:r>
              <a:rPr lang="zh-CN" altLang="en-US" sz="1100" dirty="0"/>
              <a:t>还</a:t>
            </a:r>
            <a:r>
              <a:rPr lang="zh-CN" altLang="en-US" sz="1100" dirty="0" smtClean="0"/>
              <a:t>在和</a:t>
            </a:r>
            <a:r>
              <a:rPr lang="en-US" altLang="zh-CN" sz="1100" dirty="0" smtClean="0"/>
              <a:t>MC</a:t>
            </a:r>
            <a:r>
              <a:rPr lang="zh-CN" altLang="en-US" sz="1100" dirty="0" smtClean="0"/>
              <a:t>确认，是否需要使用新的视图，</a:t>
            </a:r>
            <a:r>
              <a:rPr lang="en-US" altLang="zh-CN" sz="1100" dirty="0" smtClean="0"/>
              <a:t>MC</a:t>
            </a:r>
            <a:r>
              <a:rPr lang="zh-CN" altLang="en-US" sz="1100" dirty="0" smtClean="0"/>
              <a:t>提供了如下新视图：</a:t>
            </a:r>
            <a:endParaRPr lang="en-US" altLang="zh-CN" sz="1100" dirty="0" smtClean="0"/>
          </a:p>
          <a:p>
            <a:r>
              <a:rPr lang="en-US" sz="1100" dirty="0" smtClean="0"/>
              <a:t>24</a:t>
            </a:r>
            <a:r>
              <a:rPr lang="zh-CN" altLang="en-US" sz="1100" dirty="0" smtClean="0"/>
              <a:t>小时店判断规则，还未给出。</a:t>
            </a:r>
            <a:endParaRPr lang="en-US" sz="11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269" y="1921566"/>
            <a:ext cx="3557386" cy="312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78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857192"/>
          </a:xfrm>
        </p:spPr>
        <p:txBody>
          <a:bodyPr/>
          <a:lstStyle/>
          <a:p>
            <a:r>
              <a:rPr lang="zh-CN" altLang="en-US" sz="1100" dirty="0"/>
              <a:t>问题：</a:t>
            </a:r>
            <a:endParaRPr lang="en-US" altLang="zh-CN" sz="1100" dirty="0"/>
          </a:p>
          <a:p>
            <a:pPr lvl="1"/>
            <a:r>
              <a:rPr lang="zh-CN" altLang="en-US" sz="900" dirty="0" smtClean="0"/>
              <a:t>当前总部端的自动日切是否需要完全废弃？改为新的逻辑后，总部端如何上线过渡？（尤其是 灰度、腾讯、金山先后分别升级？）配置应需新增、</a:t>
            </a:r>
            <a:r>
              <a:rPr lang="en-US" altLang="zh-CN" sz="900" dirty="0" smtClean="0"/>
              <a:t>DB</a:t>
            </a:r>
            <a:r>
              <a:rPr lang="zh-CN" altLang="en-US" sz="900" dirty="0" smtClean="0"/>
              <a:t>定时任务应该还是要维持同一时间所有站一共仅运行一个，否则会导致营业日推进重复。</a:t>
            </a:r>
            <a:endParaRPr lang="en-US" altLang="zh-CN" sz="900" dirty="0" smtClean="0"/>
          </a:p>
          <a:p>
            <a:pPr lvl="1"/>
            <a:r>
              <a:rPr lang="zh-CN" altLang="en-US" sz="900" dirty="0" smtClean="0"/>
              <a:t>新版自动日切仅能按品牌配置开关，走大一统？是否存在餐厅希望自行手工日切的情况？</a:t>
            </a:r>
            <a:endParaRPr lang="en-US" altLang="zh-CN" sz="900" dirty="0" smtClean="0"/>
          </a:p>
          <a:p>
            <a:pPr lvl="1"/>
            <a:r>
              <a:rPr lang="zh-CN" altLang="en-US" sz="900" dirty="0" smtClean="0"/>
              <a:t>若本日某餐厅已手工日切，是否需要控制 总部端不再切（如何判断），以及终端 不再切（自动日切的定时是否需有营业日等校验？）？或者按现有必须关闭品牌整体开关，或者不能手工日切（除非自动日切失败？）。</a:t>
            </a:r>
            <a:endParaRPr lang="en-US" altLang="zh-CN" sz="900" dirty="0" smtClean="0"/>
          </a:p>
          <a:p>
            <a:pPr lvl="1"/>
            <a:r>
              <a:rPr lang="zh-CN" altLang="en-US" sz="900" dirty="0" smtClean="0"/>
              <a:t>如何防止 前端手工日切，和后端自动日切的并发？（建议操作前至少做下最终状态、最终要切的营业日等是否都吻合？和</a:t>
            </a:r>
            <a:r>
              <a:rPr lang="en-US" altLang="zh-CN" sz="900" dirty="0" smtClean="0"/>
              <a:t>DB</a:t>
            </a:r>
            <a:r>
              <a:rPr lang="zh-CN" altLang="en-US" sz="900" dirty="0" smtClean="0"/>
              <a:t>比较，本身也没多大量）</a:t>
            </a:r>
            <a:endParaRPr lang="en-US" altLang="zh-CN" sz="900" dirty="0" smtClean="0"/>
          </a:p>
          <a:p>
            <a:pPr lvl="1"/>
            <a:r>
              <a:rPr lang="zh-CN" altLang="en-US" sz="900" dirty="0" smtClean="0"/>
              <a:t>如何变更自动日切时间，以防止一天内，触发同餐厅的多次日切？  </a:t>
            </a:r>
            <a:r>
              <a:rPr lang="zh-CN" altLang="en-US" sz="900" dirty="0" smtClean="0">
                <a:solidFill>
                  <a:srgbClr val="FF0000"/>
                </a:solidFill>
              </a:rPr>
              <a:t>保留 之前切下一营业日时的</a:t>
            </a:r>
            <a:r>
              <a:rPr lang="zh-CN" altLang="en-US" sz="900" dirty="0">
                <a:solidFill>
                  <a:srgbClr val="FF0000"/>
                </a:solidFill>
              </a:rPr>
              <a:t>校验（ </a:t>
            </a:r>
            <a:r>
              <a:rPr lang="en-US" altLang="zh-CN" sz="900" dirty="0">
                <a:solidFill>
                  <a:srgbClr val="FF0000"/>
                </a:solidFill>
              </a:rPr>
              <a:t>SOD</a:t>
            </a:r>
            <a:r>
              <a:rPr lang="zh-CN" altLang="en-US" sz="900" dirty="0">
                <a:solidFill>
                  <a:srgbClr val="FF0000"/>
                </a:solidFill>
              </a:rPr>
              <a:t>只允许“下一营业日”​做当前日期或当前日后一天 </a:t>
            </a:r>
            <a:r>
              <a:rPr lang="zh-CN" altLang="en-US" sz="900" dirty="0" smtClean="0">
                <a:solidFill>
                  <a:srgbClr val="FF0000"/>
                </a:solidFill>
              </a:rPr>
              <a:t>。以及 时间的判断  还有例外餐厅？）？</a:t>
            </a:r>
            <a:endParaRPr lang="en-US" altLang="zh-CN" sz="9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900" dirty="0" smtClean="0"/>
              <a:t>若使用</a:t>
            </a:r>
            <a:r>
              <a:rPr lang="en-US" altLang="zh-CN" sz="900" dirty="0" err="1" smtClean="0"/>
              <a:t>mq</a:t>
            </a:r>
            <a:r>
              <a:rPr lang="zh-CN" altLang="en-US" sz="900" dirty="0" smtClean="0"/>
              <a:t>消息，需考虑失败场景，防止消息积压。</a:t>
            </a:r>
            <a:r>
              <a:rPr lang="zh-CN" altLang="en-US" sz="900" dirty="0" smtClean="0">
                <a:solidFill>
                  <a:srgbClr val="FF0000"/>
                </a:solidFill>
              </a:rPr>
              <a:t>按餐厅维护一条调度状态记录，通过设置状态进行安全退出</a:t>
            </a:r>
            <a:r>
              <a:rPr lang="en-US" altLang="zh-CN" sz="900" dirty="0" err="1" smtClean="0">
                <a:solidFill>
                  <a:srgbClr val="FF0000"/>
                </a:solidFill>
              </a:rPr>
              <a:t>mq</a:t>
            </a:r>
            <a:r>
              <a:rPr lang="zh-CN" altLang="en-US" sz="900" dirty="0" smtClean="0">
                <a:solidFill>
                  <a:srgbClr val="FF0000"/>
                </a:solidFill>
              </a:rPr>
              <a:t>消费？</a:t>
            </a:r>
            <a:endParaRPr lang="en-US" altLang="zh-CN" sz="9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900" dirty="0" smtClean="0"/>
              <a:t>按品牌配置同样的自动日切时间点，总部端处理速度？（最多</a:t>
            </a:r>
            <a:r>
              <a:rPr lang="en-US" altLang="zh-CN" sz="900" dirty="0" smtClean="0"/>
              <a:t>1W</a:t>
            </a:r>
            <a:r>
              <a:rPr lang="zh-CN" altLang="en-US" sz="900" dirty="0" smtClean="0"/>
              <a:t>，应该还好？</a:t>
            </a:r>
            <a:r>
              <a:rPr lang="zh-CN" altLang="en-US" sz="900" dirty="0" smtClean="0"/>
              <a:t>）</a:t>
            </a:r>
            <a:endParaRPr lang="en-US" altLang="zh-CN" sz="900" dirty="0" smtClean="0"/>
          </a:p>
          <a:p>
            <a:pPr lvl="1"/>
            <a:r>
              <a:rPr lang="zh-CN" altLang="en-US" sz="900" dirty="0" smtClean="0">
                <a:solidFill>
                  <a:srgbClr val="FF0000"/>
                </a:solidFill>
              </a:rPr>
              <a:t>发消息按现有架构可能有性能问题！！ </a:t>
            </a:r>
            <a:r>
              <a:rPr lang="en-US" altLang="zh-CN" sz="900" dirty="0" err="1" smtClean="0">
                <a:solidFill>
                  <a:srgbClr val="FF0000"/>
                </a:solidFill>
              </a:rPr>
              <a:t>t</a:t>
            </a:r>
            <a:r>
              <a:rPr lang="en-US" altLang="zh-CN" sz="900" dirty="0" err="1" smtClean="0">
                <a:solidFill>
                  <a:srgbClr val="FF0000"/>
                </a:solidFill>
              </a:rPr>
              <a:t>_note_msg</a:t>
            </a:r>
            <a:r>
              <a:rPr lang="en-US" altLang="zh-CN" sz="900" dirty="0" smtClean="0">
                <a:solidFill>
                  <a:srgbClr val="FF0000"/>
                </a:solidFill>
              </a:rPr>
              <a:t> </a:t>
            </a:r>
            <a:r>
              <a:rPr lang="zh-CN" altLang="en-US" sz="900" dirty="0" smtClean="0">
                <a:solidFill>
                  <a:srgbClr val="FF0000"/>
                </a:solidFill>
              </a:rPr>
              <a:t>（</a:t>
            </a:r>
            <a:r>
              <a:rPr lang="en-US" altLang="zh-CN" sz="900" dirty="0" smtClean="0">
                <a:solidFill>
                  <a:srgbClr val="FF0000"/>
                </a:solidFill>
              </a:rPr>
              <a:t>10</a:t>
            </a:r>
            <a:r>
              <a:rPr lang="zh-CN" altLang="en-US" sz="900" dirty="0" smtClean="0">
                <a:solidFill>
                  <a:srgbClr val="FF0000"/>
                </a:solidFill>
              </a:rPr>
              <a:t>个*</a:t>
            </a:r>
            <a:r>
              <a:rPr lang="en-US" altLang="zh-CN" sz="900" dirty="0" smtClean="0">
                <a:solidFill>
                  <a:srgbClr val="FF0000"/>
                </a:solidFill>
              </a:rPr>
              <a:t>15</a:t>
            </a:r>
            <a:r>
              <a:rPr lang="en-US" altLang="zh-CN" sz="900" dirty="0" smtClean="0">
                <a:solidFill>
                  <a:srgbClr val="FF0000"/>
                </a:solidFill>
              </a:rPr>
              <a:t>000 </a:t>
            </a:r>
            <a:r>
              <a:rPr lang="zh-CN" altLang="en-US" sz="900" dirty="0" smtClean="0">
                <a:solidFill>
                  <a:srgbClr val="FF0000"/>
                </a:solidFill>
              </a:rPr>
              <a:t>一次，至少需要考虑对 </a:t>
            </a:r>
            <a:r>
              <a:rPr lang="en-US" altLang="zh-CN" sz="900" dirty="0" err="1" smtClean="0">
                <a:solidFill>
                  <a:srgbClr val="FF0000"/>
                </a:solidFill>
              </a:rPr>
              <a:t>t_note_msg</a:t>
            </a:r>
            <a:r>
              <a:rPr lang="zh-CN" altLang="en-US" sz="900" dirty="0" smtClean="0">
                <a:solidFill>
                  <a:srgbClr val="FF0000"/>
                </a:solidFill>
              </a:rPr>
              <a:t>的历史数据清理，配置保留天数，清理数据（</a:t>
            </a:r>
            <a:r>
              <a:rPr lang="en-US" altLang="zh-CN" sz="900" dirty="0" err="1" smtClean="0">
                <a:solidFill>
                  <a:srgbClr val="FF0000"/>
                </a:solidFill>
              </a:rPr>
              <a:t>msg</a:t>
            </a:r>
            <a:r>
              <a:rPr lang="zh-CN" altLang="en-US" sz="900" dirty="0" smtClean="0">
                <a:solidFill>
                  <a:srgbClr val="FF0000"/>
                </a:solidFill>
              </a:rPr>
              <a:t>、</a:t>
            </a:r>
            <a:r>
              <a:rPr lang="en-US" altLang="zh-CN" sz="900" dirty="0" smtClean="0">
                <a:solidFill>
                  <a:srgbClr val="FF0000"/>
                </a:solidFill>
              </a:rPr>
              <a:t>event</a:t>
            </a:r>
            <a:r>
              <a:rPr lang="zh-CN" altLang="en-US" sz="900" dirty="0" smtClean="0">
                <a:solidFill>
                  <a:srgbClr val="FF0000"/>
                </a:solidFill>
              </a:rPr>
              <a:t>分开清理，本次应只清理</a:t>
            </a:r>
            <a:r>
              <a:rPr lang="en-US" altLang="zh-CN" sz="900" dirty="0" err="1" smtClean="0">
                <a:solidFill>
                  <a:srgbClr val="FF0000"/>
                </a:solidFill>
              </a:rPr>
              <a:t>msg</a:t>
            </a:r>
            <a:r>
              <a:rPr lang="zh-CN" altLang="en-US" sz="900" dirty="0" smtClean="0">
                <a:solidFill>
                  <a:srgbClr val="FF0000"/>
                </a:solidFill>
              </a:rPr>
              <a:t>）、索引；）。</a:t>
            </a:r>
            <a:endParaRPr lang="en-US" altLang="zh-CN" sz="9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76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</a:t>
            </a:r>
            <a:endParaRPr lang="zh-CN" altLang="en-US" dirty="0"/>
          </a:p>
        </p:txBody>
      </p:sp>
      <p:pic>
        <p:nvPicPr>
          <p:cNvPr id="1026" name="Picture 1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631" y="730222"/>
            <a:ext cx="7501193" cy="4419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082837"/>
              </p:ext>
            </p:extLst>
          </p:nvPr>
        </p:nvGraphicFramePr>
        <p:xfrm>
          <a:off x="264160" y="2425927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" name="文档" showAsIcon="1" r:id="rId4" imgW="914400" imgH="828720" progId="Word.Document.12">
                  <p:embed/>
                </p:oleObj>
              </mc:Choice>
              <mc:Fallback>
                <p:oleObj name="文档" showAsIcon="1" r:id="rId4" imgW="914400" imgH="8287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4160" y="2425927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132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方案 </a:t>
            </a:r>
            <a:r>
              <a:rPr lang="en-US" altLang="zh-CN" dirty="0" smtClean="0"/>
              <a:t>-P1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269357"/>
          </a:xfrm>
        </p:spPr>
        <p:txBody>
          <a:bodyPr/>
          <a:lstStyle/>
          <a:p>
            <a:r>
              <a:rPr lang="en-US" altLang="zh-CN" sz="1100" dirty="0" smtClean="0"/>
              <a:t>1</a:t>
            </a:r>
            <a:r>
              <a:rPr lang="zh-CN" altLang="en-US" sz="1100" dirty="0" smtClean="0"/>
              <a:t>、订单操作后（改单、结单、退单、取消订单等），营业日也需要更新为终端当前营业日。</a:t>
            </a:r>
            <a:endParaRPr lang="en-US" altLang="zh-CN" sz="1100" dirty="0" smtClean="0"/>
          </a:p>
          <a:p>
            <a:r>
              <a:rPr lang="en-US" altLang="zh-CN" sz="1100" dirty="0" smtClean="0"/>
              <a:t>2</a:t>
            </a:r>
            <a:r>
              <a:rPr lang="zh-CN" altLang="en-US" sz="1100" dirty="0" smtClean="0"/>
              <a:t>、手工日切保留，并保持原接口和原逻辑，不变。 </a:t>
            </a:r>
            <a:endParaRPr lang="en-US" altLang="zh-CN" sz="1100" dirty="0" smtClean="0"/>
          </a:p>
          <a:p>
            <a:r>
              <a:rPr lang="en-US" altLang="zh-CN" sz="1100" dirty="0" smtClean="0"/>
              <a:t>3</a:t>
            </a:r>
            <a:r>
              <a:rPr lang="zh-CN" altLang="en-US" sz="1100" dirty="0" smtClean="0"/>
              <a:t>、以往总部端自动日切功能作废，按新的自动日切走。</a:t>
            </a:r>
            <a:endParaRPr lang="en-US" altLang="zh-CN" sz="1100" dirty="0" smtClean="0"/>
          </a:p>
          <a:p>
            <a:r>
              <a:rPr lang="en-US" altLang="zh-CN" sz="1100" dirty="0"/>
              <a:t>4</a:t>
            </a:r>
            <a:r>
              <a:rPr lang="zh-CN" altLang="en-US" sz="1100" dirty="0" smtClean="0"/>
              <a:t>、自动日切总部端配置（新增），并随品牌业务配置下发至终端：</a:t>
            </a:r>
            <a:endParaRPr lang="en-US" altLang="zh-CN" sz="1100" dirty="0" smtClean="0"/>
          </a:p>
          <a:p>
            <a:pPr lvl="1"/>
            <a:r>
              <a:rPr lang="en-US" altLang="zh-CN" sz="900" dirty="0" smtClean="0"/>
              <a:t>1</a:t>
            </a:r>
            <a:r>
              <a:rPr lang="zh-CN" altLang="en-US" sz="900" dirty="0" smtClean="0"/>
              <a:t>、按品牌配置“是否自动</a:t>
            </a:r>
            <a:r>
              <a:rPr lang="zh-CN" altLang="en-US" sz="900" dirty="0"/>
              <a:t>日切”的</a:t>
            </a:r>
            <a:r>
              <a:rPr lang="zh-CN" altLang="en-US" sz="900" dirty="0" smtClean="0"/>
              <a:t>开关（总部端使用）。（是、否）</a:t>
            </a:r>
            <a:endParaRPr lang="en-US" altLang="zh-CN" sz="900" dirty="0" smtClean="0"/>
          </a:p>
          <a:p>
            <a:pPr lvl="1"/>
            <a:r>
              <a:rPr lang="en-US" altLang="zh-CN" sz="900" dirty="0" smtClean="0"/>
              <a:t>2</a:t>
            </a:r>
            <a:r>
              <a:rPr lang="zh-CN" altLang="en-US" sz="900" dirty="0" smtClean="0"/>
              <a:t>、按品牌配置“自动日切的</a:t>
            </a:r>
            <a:r>
              <a:rPr lang="zh-CN" altLang="en-US" sz="900" dirty="0"/>
              <a:t>时间</a:t>
            </a:r>
            <a:r>
              <a:rPr lang="zh-CN" altLang="en-US" sz="900" dirty="0" smtClean="0"/>
              <a:t>”</a:t>
            </a:r>
            <a:r>
              <a:rPr lang="zh-CN" altLang="en-US" sz="900" dirty="0"/>
              <a:t> （总部端使用） </a:t>
            </a:r>
            <a:r>
              <a:rPr lang="zh-CN" altLang="en-US" sz="900" dirty="0" smtClean="0"/>
              <a:t>。</a:t>
            </a:r>
            <a:r>
              <a:rPr lang="zh-CN" altLang="en-US" sz="900" dirty="0"/>
              <a:t>（系统默认凌晨 </a:t>
            </a:r>
            <a:r>
              <a:rPr lang="en-US" altLang="zh-CN" sz="900" dirty="0"/>
              <a:t>5:00</a:t>
            </a:r>
            <a:r>
              <a:rPr lang="zh-CN" altLang="en-US" sz="900" dirty="0" smtClean="0"/>
              <a:t>）</a:t>
            </a:r>
            <a:endParaRPr lang="en-US" altLang="zh-CN" sz="900" dirty="0" smtClean="0"/>
          </a:p>
          <a:p>
            <a:pPr lvl="1"/>
            <a:r>
              <a:rPr lang="en-US" altLang="zh-CN" sz="900" dirty="0" smtClean="0"/>
              <a:t>3</a:t>
            </a:r>
            <a:r>
              <a:rPr lang="zh-CN" altLang="en-US" sz="900" dirty="0" smtClean="0"/>
              <a:t>、按品牌配置“日切提醒</a:t>
            </a:r>
            <a:r>
              <a:rPr lang="zh-CN" altLang="en-US" sz="900" dirty="0"/>
              <a:t>间隔时间</a:t>
            </a:r>
            <a:r>
              <a:rPr lang="zh-CN" altLang="en-US" sz="900" dirty="0" smtClean="0"/>
              <a:t>”</a:t>
            </a:r>
            <a:r>
              <a:rPr lang="zh-CN" altLang="en-US" sz="900" dirty="0"/>
              <a:t> （总部端使用） </a:t>
            </a:r>
            <a:r>
              <a:rPr lang="zh-CN" altLang="en-US" sz="900" dirty="0" smtClean="0"/>
              <a:t>。</a:t>
            </a:r>
            <a:r>
              <a:rPr lang="zh-CN" altLang="en-US" sz="900" dirty="0"/>
              <a:t>（默认</a:t>
            </a:r>
            <a:r>
              <a:rPr lang="en-US" altLang="zh-CN" sz="900" dirty="0"/>
              <a:t>300</a:t>
            </a:r>
            <a:r>
              <a:rPr lang="zh-CN" altLang="en-US" sz="900" dirty="0"/>
              <a:t>秒</a:t>
            </a:r>
            <a:r>
              <a:rPr lang="en-US" altLang="zh-CN" sz="900" dirty="0"/>
              <a:t>; (</a:t>
            </a:r>
            <a:r>
              <a:rPr lang="zh-CN" altLang="en-US" sz="900" dirty="0" smtClean="0"/>
              <a:t>限制 </a:t>
            </a:r>
            <a:r>
              <a:rPr lang="en-US" altLang="zh-CN" sz="900" dirty="0" smtClean="0"/>
              <a:t>0-1800</a:t>
            </a:r>
            <a:r>
              <a:rPr lang="zh-CN" altLang="en-US" sz="900" dirty="0"/>
              <a:t>秒</a:t>
            </a:r>
            <a:r>
              <a:rPr lang="en-US" altLang="zh-CN" sz="900" dirty="0"/>
              <a:t>)</a:t>
            </a:r>
            <a:r>
              <a:rPr lang="zh-CN" altLang="en-US" sz="900" dirty="0" smtClean="0"/>
              <a:t>）</a:t>
            </a:r>
            <a:endParaRPr lang="en-US" altLang="zh-CN" sz="900" dirty="0" smtClean="0"/>
          </a:p>
          <a:p>
            <a:pPr lvl="1"/>
            <a:r>
              <a:rPr lang="en-US" altLang="zh-CN" sz="900" dirty="0" smtClean="0"/>
              <a:t>4</a:t>
            </a:r>
            <a:r>
              <a:rPr lang="zh-CN" altLang="en-US" sz="900" dirty="0" smtClean="0"/>
              <a:t>、按</a:t>
            </a:r>
            <a:r>
              <a:rPr lang="zh-CN" altLang="en-US" sz="900" dirty="0"/>
              <a:t>品牌</a:t>
            </a:r>
            <a:r>
              <a:rPr lang="zh-CN" altLang="en-US" sz="900" dirty="0" smtClean="0"/>
              <a:t>配置“日切</a:t>
            </a:r>
            <a:r>
              <a:rPr lang="zh-CN" altLang="en-US" sz="900" dirty="0"/>
              <a:t>完成间隔时间</a:t>
            </a:r>
            <a:r>
              <a:rPr lang="zh-CN" altLang="en-US" sz="900" dirty="0" smtClean="0"/>
              <a:t>”</a:t>
            </a:r>
            <a:r>
              <a:rPr lang="zh-CN" altLang="en-US" sz="900" dirty="0"/>
              <a:t> </a:t>
            </a:r>
            <a:r>
              <a:rPr lang="zh-CN" altLang="en-US" sz="900" dirty="0" smtClean="0"/>
              <a:t>（终端使用</a:t>
            </a:r>
            <a:r>
              <a:rPr lang="zh-CN" altLang="en-US" sz="900" dirty="0"/>
              <a:t>） </a:t>
            </a:r>
            <a:r>
              <a:rPr lang="zh-CN" altLang="en-US" sz="900" dirty="0" smtClean="0"/>
              <a:t>。（</a:t>
            </a:r>
            <a:r>
              <a:rPr lang="zh-CN" altLang="en-US" sz="900" dirty="0"/>
              <a:t>默认</a:t>
            </a:r>
            <a:r>
              <a:rPr lang="en-US" altLang="zh-CN" sz="900" dirty="0"/>
              <a:t>300 </a:t>
            </a:r>
            <a:r>
              <a:rPr lang="zh-CN" altLang="en-US" sz="900" dirty="0"/>
              <a:t>秒</a:t>
            </a:r>
            <a:r>
              <a:rPr lang="en-US" altLang="zh-CN" sz="900" dirty="0"/>
              <a:t>; (</a:t>
            </a:r>
            <a:r>
              <a:rPr lang="zh-CN" altLang="en-US" sz="900" dirty="0"/>
              <a:t>限制 </a:t>
            </a:r>
            <a:r>
              <a:rPr lang="en-US" altLang="zh-CN" sz="900" dirty="0"/>
              <a:t>0-1800 </a:t>
            </a:r>
            <a:r>
              <a:rPr lang="zh-CN" altLang="en-US" sz="900" dirty="0"/>
              <a:t>秒</a:t>
            </a:r>
            <a:r>
              <a:rPr lang="en-US" altLang="zh-CN" sz="900" dirty="0"/>
              <a:t>) </a:t>
            </a:r>
            <a:r>
              <a:rPr lang="zh-CN" altLang="en-US" sz="900" dirty="0" smtClean="0"/>
              <a:t>）</a:t>
            </a:r>
            <a:endParaRPr lang="en-US" altLang="zh-CN" sz="900" dirty="0" smtClean="0"/>
          </a:p>
          <a:p>
            <a:pPr lvl="1"/>
            <a:r>
              <a:rPr lang="en-US" altLang="zh-CN" sz="900" dirty="0" smtClean="0">
                <a:solidFill>
                  <a:srgbClr val="FF0000"/>
                </a:solidFill>
              </a:rPr>
              <a:t>5</a:t>
            </a:r>
            <a:r>
              <a:rPr lang="zh-CN" altLang="en-US" sz="900" dirty="0" smtClean="0">
                <a:solidFill>
                  <a:srgbClr val="FF0000"/>
                </a:solidFill>
              </a:rPr>
              <a:t>、按品牌</a:t>
            </a:r>
            <a:r>
              <a:rPr lang="zh-CN" altLang="en-US" sz="900" dirty="0">
                <a:solidFill>
                  <a:srgbClr val="FF0000"/>
                </a:solidFill>
              </a:rPr>
              <a:t>配置“日切调</a:t>
            </a:r>
            <a:r>
              <a:rPr lang="en-US" altLang="zh-CN" sz="900" dirty="0">
                <a:solidFill>
                  <a:srgbClr val="FF0000"/>
                </a:solidFill>
              </a:rPr>
              <a:t>BK</a:t>
            </a:r>
            <a:r>
              <a:rPr lang="zh-CN" altLang="en-US" sz="900" dirty="0">
                <a:solidFill>
                  <a:srgbClr val="FF0000"/>
                </a:solidFill>
              </a:rPr>
              <a:t>生成报表间隔时间</a:t>
            </a:r>
            <a:r>
              <a:rPr lang="zh-CN" altLang="en-US" sz="900" dirty="0" smtClean="0">
                <a:solidFill>
                  <a:srgbClr val="FF0000"/>
                </a:solidFill>
              </a:rPr>
              <a:t>”</a:t>
            </a:r>
            <a:r>
              <a:rPr lang="zh-CN" altLang="en-US" sz="900" dirty="0">
                <a:solidFill>
                  <a:srgbClr val="FF0000"/>
                </a:solidFill>
              </a:rPr>
              <a:t> （总部端使用） </a:t>
            </a:r>
            <a:r>
              <a:rPr lang="zh-CN" altLang="en-US" sz="900" dirty="0" smtClean="0">
                <a:solidFill>
                  <a:srgbClr val="FF0000"/>
                </a:solidFill>
              </a:rPr>
              <a:t>。（</a:t>
            </a:r>
            <a:r>
              <a:rPr lang="zh-CN" altLang="en-US" sz="900" dirty="0" smtClean="0">
                <a:solidFill>
                  <a:srgbClr val="FF0000"/>
                </a:solidFill>
              </a:rPr>
              <a:t>默认</a:t>
            </a:r>
            <a:r>
              <a:rPr lang="en-US" altLang="zh-CN" sz="900" dirty="0" smtClean="0">
                <a:solidFill>
                  <a:srgbClr val="FF0000"/>
                </a:solidFill>
              </a:rPr>
              <a:t>480 </a:t>
            </a:r>
            <a:r>
              <a:rPr lang="zh-CN" altLang="en-US" sz="900" dirty="0">
                <a:solidFill>
                  <a:srgbClr val="FF0000"/>
                </a:solidFill>
              </a:rPr>
              <a:t>秒</a:t>
            </a:r>
            <a:r>
              <a:rPr lang="en-US" altLang="zh-CN" sz="900" dirty="0">
                <a:solidFill>
                  <a:srgbClr val="FF0000"/>
                </a:solidFill>
              </a:rPr>
              <a:t>; (</a:t>
            </a:r>
            <a:r>
              <a:rPr lang="zh-CN" altLang="en-US" sz="900" dirty="0">
                <a:solidFill>
                  <a:srgbClr val="FF0000"/>
                </a:solidFill>
              </a:rPr>
              <a:t>限制 </a:t>
            </a:r>
            <a:r>
              <a:rPr lang="en-US" altLang="zh-CN" sz="900" dirty="0" smtClean="0">
                <a:solidFill>
                  <a:srgbClr val="FF0000"/>
                </a:solidFill>
              </a:rPr>
              <a:t>0-3600 </a:t>
            </a:r>
            <a:r>
              <a:rPr lang="zh-CN" altLang="en-US" sz="900" dirty="0" smtClean="0">
                <a:solidFill>
                  <a:srgbClr val="FF0000"/>
                </a:solidFill>
              </a:rPr>
              <a:t>秒））</a:t>
            </a:r>
            <a:endParaRPr lang="en-US" altLang="zh-CN" sz="9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900" dirty="0" smtClean="0">
                <a:solidFill>
                  <a:srgbClr val="FF0000"/>
                </a:solidFill>
              </a:rPr>
              <a:t>6</a:t>
            </a:r>
            <a:r>
              <a:rPr lang="zh-CN" altLang="en-US" sz="900" dirty="0" smtClean="0">
                <a:solidFill>
                  <a:srgbClr val="FF0000"/>
                </a:solidFill>
              </a:rPr>
              <a:t>、按品牌配置“终端是否强制日切”开关（终端</a:t>
            </a:r>
            <a:r>
              <a:rPr lang="zh-CN" altLang="en-US" sz="900" dirty="0">
                <a:solidFill>
                  <a:srgbClr val="FF0000"/>
                </a:solidFill>
              </a:rPr>
              <a:t>使用） </a:t>
            </a:r>
            <a:r>
              <a:rPr lang="zh-CN" altLang="en-US" sz="900" dirty="0" smtClean="0">
                <a:solidFill>
                  <a:srgbClr val="FF0000"/>
                </a:solidFill>
              </a:rPr>
              <a:t>。（</a:t>
            </a:r>
            <a:r>
              <a:rPr lang="zh-CN" altLang="en-US" sz="900" dirty="0">
                <a:solidFill>
                  <a:srgbClr val="FF0000"/>
                </a:solidFill>
              </a:rPr>
              <a:t>是、否</a:t>
            </a:r>
            <a:r>
              <a:rPr lang="zh-CN" altLang="en-US" sz="900" dirty="0" smtClean="0">
                <a:solidFill>
                  <a:srgbClr val="FF0000"/>
                </a:solidFill>
              </a:rPr>
              <a:t>）</a:t>
            </a:r>
            <a:endParaRPr lang="en-US" altLang="zh-CN" sz="9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900" dirty="0" smtClean="0">
                <a:solidFill>
                  <a:srgbClr val="FF0000"/>
                </a:solidFill>
              </a:rPr>
              <a:t>PS</a:t>
            </a:r>
            <a:r>
              <a:rPr lang="zh-CN" altLang="en-US" sz="900" dirty="0" smtClean="0">
                <a:solidFill>
                  <a:srgbClr val="FF0000"/>
                </a:solidFill>
              </a:rPr>
              <a:t>：以上所有的间隔时间（</a:t>
            </a:r>
            <a:r>
              <a:rPr lang="en-US" altLang="zh-CN" sz="900" dirty="0" smtClean="0">
                <a:solidFill>
                  <a:srgbClr val="FF0000"/>
                </a:solidFill>
              </a:rPr>
              <a:t>4-3</a:t>
            </a:r>
            <a:r>
              <a:rPr lang="zh-CN" altLang="en-US" sz="900" dirty="0">
                <a:solidFill>
                  <a:srgbClr val="FF0000"/>
                </a:solidFill>
              </a:rPr>
              <a:t>、</a:t>
            </a:r>
            <a:r>
              <a:rPr lang="en-US" altLang="zh-CN" sz="900" dirty="0">
                <a:solidFill>
                  <a:srgbClr val="FF0000"/>
                </a:solidFill>
              </a:rPr>
              <a:t>4-4</a:t>
            </a:r>
            <a:r>
              <a:rPr lang="zh-CN" altLang="en-US" sz="900" dirty="0">
                <a:solidFill>
                  <a:srgbClr val="FF0000"/>
                </a:solidFill>
              </a:rPr>
              <a:t>、</a:t>
            </a:r>
            <a:r>
              <a:rPr lang="en-US" altLang="zh-CN" sz="900" dirty="0" smtClean="0">
                <a:solidFill>
                  <a:srgbClr val="FF0000"/>
                </a:solidFill>
              </a:rPr>
              <a:t>4-5</a:t>
            </a:r>
            <a:r>
              <a:rPr lang="zh-CN" altLang="en-US" sz="900" dirty="0" smtClean="0">
                <a:solidFill>
                  <a:srgbClr val="FF0000"/>
                </a:solidFill>
              </a:rPr>
              <a:t>）都是相对自动日切时间点的间隔时间。</a:t>
            </a:r>
            <a:endParaRPr lang="en-US" altLang="zh-CN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312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方案 </a:t>
            </a:r>
            <a:r>
              <a:rPr lang="en-US" altLang="zh-CN" dirty="0" smtClean="0"/>
              <a:t>-P2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086725"/>
          </a:xfrm>
        </p:spPr>
        <p:txBody>
          <a:bodyPr/>
          <a:lstStyle/>
          <a:p>
            <a:r>
              <a:rPr lang="en-US" altLang="zh-CN" sz="1100" dirty="0" smtClean="0"/>
              <a:t>5</a:t>
            </a:r>
            <a:r>
              <a:rPr lang="zh-CN" altLang="en-US" sz="1100" dirty="0" smtClean="0"/>
              <a:t>、自动</a:t>
            </a:r>
            <a:r>
              <a:rPr lang="zh-CN" altLang="en-US" sz="1100" dirty="0"/>
              <a:t>日切总部端 日切（</a:t>
            </a:r>
            <a:r>
              <a:rPr lang="en-US" altLang="zh-CN" sz="1100" dirty="0"/>
              <a:t>by store</a:t>
            </a:r>
            <a:r>
              <a:rPr lang="zh-CN" altLang="en-US" sz="1100" dirty="0"/>
              <a:t>）：</a:t>
            </a:r>
            <a:endParaRPr lang="en-US" altLang="zh-CN" sz="1100" dirty="0"/>
          </a:p>
          <a:p>
            <a:pPr lvl="1"/>
            <a:r>
              <a:rPr lang="en-US" altLang="zh-CN" sz="900" dirty="0" smtClean="0"/>
              <a:t>1</a:t>
            </a:r>
            <a:r>
              <a:rPr lang="zh-CN" altLang="en-US" sz="900" dirty="0" smtClean="0"/>
              <a:t>、</a:t>
            </a:r>
            <a:r>
              <a:rPr lang="zh-CN" altLang="en-US" sz="900" dirty="0"/>
              <a:t>按品牌、</a:t>
            </a:r>
            <a:r>
              <a:rPr lang="zh-CN" altLang="en-US" sz="900" dirty="0" smtClean="0"/>
              <a:t>按 </a:t>
            </a:r>
            <a:r>
              <a:rPr lang="en-US" altLang="zh-CN" sz="900" dirty="0" smtClean="0"/>
              <a:t>4-1 </a:t>
            </a:r>
            <a:r>
              <a:rPr lang="zh-CN" altLang="en-US" sz="900" dirty="0" smtClean="0"/>
              <a:t>中</a:t>
            </a:r>
            <a:r>
              <a:rPr lang="zh-CN" altLang="en-US" sz="900" dirty="0"/>
              <a:t>的配置，若自动日切为“开”，则进行自动日切。若为“关”则走原有手工日切逻辑不变。若配置不存在，默认为“关”。</a:t>
            </a:r>
            <a:endParaRPr lang="en-US" altLang="zh-CN" sz="900" dirty="0"/>
          </a:p>
          <a:p>
            <a:pPr lvl="1"/>
            <a:r>
              <a:rPr lang="en-US" altLang="zh-CN" sz="900" dirty="0" smtClean="0"/>
              <a:t>2</a:t>
            </a:r>
            <a:r>
              <a:rPr lang="zh-CN" altLang="en-US" sz="900" dirty="0" smtClean="0"/>
              <a:t>、满足 </a:t>
            </a:r>
            <a:r>
              <a:rPr lang="en-US" altLang="zh-CN" sz="900" dirty="0" smtClean="0"/>
              <a:t>5-1 </a:t>
            </a:r>
            <a:r>
              <a:rPr lang="zh-CN" altLang="en-US" sz="900" dirty="0" smtClean="0"/>
              <a:t>时，按品牌获取餐厅，计算自动日切时间点，计算逻辑如下：</a:t>
            </a:r>
            <a:endParaRPr lang="en-US" altLang="zh-CN" sz="900" dirty="0"/>
          </a:p>
          <a:p>
            <a:pPr lvl="2"/>
            <a:r>
              <a:rPr lang="zh-CN" altLang="en-US" sz="700" dirty="0"/>
              <a:t>若为 “非</a:t>
            </a:r>
            <a:r>
              <a:rPr lang="en-US" altLang="zh-CN" sz="700" dirty="0"/>
              <a:t>24</a:t>
            </a:r>
            <a:r>
              <a:rPr lang="zh-CN" altLang="en-US" sz="700" dirty="0"/>
              <a:t>小时”店，并且餐厅主档上的“营业结束时间”（例如：</a:t>
            </a:r>
            <a:r>
              <a:rPr lang="en-US" altLang="zh-CN" sz="700" dirty="0"/>
              <a:t>2300</a:t>
            </a:r>
            <a:r>
              <a:rPr lang="zh-CN" altLang="en-US" sz="700" dirty="0"/>
              <a:t>）可正常获取到并且格式正确，则按该时间进行总部端自动日切。</a:t>
            </a:r>
            <a:endParaRPr lang="en-US" altLang="zh-CN" sz="700" dirty="0"/>
          </a:p>
          <a:p>
            <a:pPr lvl="2"/>
            <a:r>
              <a:rPr lang="zh-CN" altLang="en-US" sz="700" dirty="0"/>
              <a:t>若为“</a:t>
            </a:r>
            <a:r>
              <a:rPr lang="en-US" altLang="zh-CN" sz="700" dirty="0"/>
              <a:t>24</a:t>
            </a:r>
            <a:r>
              <a:rPr lang="zh-CN" altLang="en-US" sz="700" dirty="0"/>
              <a:t>小时”店，或“非</a:t>
            </a:r>
            <a:r>
              <a:rPr lang="en-US" altLang="zh-CN" sz="700" dirty="0"/>
              <a:t>24</a:t>
            </a:r>
            <a:r>
              <a:rPr lang="zh-CN" altLang="en-US" sz="700" dirty="0"/>
              <a:t>小时”店但无法从餐厅主档上获取到正确的“营业结束时间”，则</a:t>
            </a:r>
            <a:r>
              <a:rPr lang="zh-CN" altLang="en-US" sz="700" dirty="0" smtClean="0"/>
              <a:t>走 </a:t>
            </a:r>
            <a:r>
              <a:rPr lang="en-US" altLang="zh-CN" sz="700" dirty="0" smtClean="0"/>
              <a:t>4-2 </a:t>
            </a:r>
            <a:r>
              <a:rPr lang="zh-CN" altLang="en-US" sz="700" dirty="0" smtClean="0"/>
              <a:t>中</a:t>
            </a:r>
            <a:r>
              <a:rPr lang="zh-CN" altLang="en-US" sz="700" dirty="0"/>
              <a:t>配置的时间点。</a:t>
            </a:r>
            <a:endParaRPr lang="en-US" altLang="zh-CN" sz="700" dirty="0"/>
          </a:p>
          <a:p>
            <a:pPr lvl="1"/>
            <a:r>
              <a:rPr lang="en-US" altLang="zh-CN" sz="900" dirty="0" smtClean="0"/>
              <a:t>3</a:t>
            </a:r>
            <a:r>
              <a:rPr lang="zh-CN" altLang="en-US" sz="900" dirty="0" smtClean="0"/>
              <a:t>、根据 </a:t>
            </a:r>
            <a:r>
              <a:rPr lang="en-US" altLang="zh-CN" sz="900" dirty="0" smtClean="0"/>
              <a:t>5-2</a:t>
            </a:r>
            <a:r>
              <a:rPr lang="zh-CN" altLang="en-US" sz="900" dirty="0"/>
              <a:t> </a:t>
            </a:r>
            <a:r>
              <a:rPr lang="zh-CN" altLang="en-US" sz="900" dirty="0" smtClean="0"/>
              <a:t>的自动日切时间点，加上 </a:t>
            </a:r>
            <a:r>
              <a:rPr lang="en-US" altLang="zh-CN" sz="900" dirty="0" smtClean="0"/>
              <a:t>4-3 </a:t>
            </a:r>
            <a:r>
              <a:rPr lang="zh-CN" altLang="en-US" sz="900" dirty="0" smtClean="0"/>
              <a:t>日切提醒间隔时间（不存在则按默认</a:t>
            </a:r>
            <a:r>
              <a:rPr lang="en-US" altLang="zh-CN" sz="900" dirty="0" smtClean="0"/>
              <a:t>300</a:t>
            </a:r>
            <a:r>
              <a:rPr lang="zh-CN" altLang="en-US" sz="900" dirty="0" smtClean="0"/>
              <a:t>秒），计算出来自动提醒时间点，</a:t>
            </a:r>
            <a:r>
              <a:rPr lang="zh-CN" altLang="en-US" sz="900" dirty="0" smtClean="0">
                <a:solidFill>
                  <a:srgbClr val="FF0000"/>
                </a:solidFill>
              </a:rPr>
              <a:t>满足该时间点后，发送消提醒息通知该餐厅下所有终端（消息中需包含</a:t>
            </a:r>
            <a:r>
              <a:rPr lang="en-US" altLang="zh-CN" sz="900" dirty="0">
                <a:solidFill>
                  <a:srgbClr val="FF0000"/>
                </a:solidFill>
              </a:rPr>
              <a:t> </a:t>
            </a:r>
            <a:r>
              <a:rPr lang="en-US" altLang="zh-CN" sz="900" dirty="0" smtClean="0">
                <a:solidFill>
                  <a:srgbClr val="FF0000"/>
                </a:solidFill>
              </a:rPr>
              <a:t>5-2 </a:t>
            </a:r>
            <a:r>
              <a:rPr lang="zh-CN" altLang="en-US" sz="900" dirty="0" smtClean="0">
                <a:solidFill>
                  <a:srgbClr val="FF0000"/>
                </a:solidFill>
              </a:rPr>
              <a:t>的 自动日切时间点，用于终端提示）。</a:t>
            </a:r>
            <a:endParaRPr lang="en-US" altLang="zh-CN" sz="9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900" dirty="0" smtClean="0"/>
              <a:t>4</a:t>
            </a:r>
            <a:r>
              <a:rPr lang="zh-CN" altLang="en-US" sz="900" dirty="0" smtClean="0"/>
              <a:t>、</a:t>
            </a:r>
            <a:r>
              <a:rPr lang="en-US" altLang="zh-CN" sz="900" dirty="0" smtClean="0"/>
              <a:t>5-3 </a:t>
            </a:r>
            <a:r>
              <a:rPr lang="zh-CN" altLang="en-US" sz="900" dirty="0" smtClean="0"/>
              <a:t>之后，满足 </a:t>
            </a:r>
            <a:r>
              <a:rPr lang="en-US" altLang="zh-CN" sz="900" dirty="0" smtClean="0"/>
              <a:t>5-2 </a:t>
            </a:r>
            <a:r>
              <a:rPr lang="zh-CN" altLang="en-US" sz="900" dirty="0" smtClean="0"/>
              <a:t>时间点后，进行自动日切（</a:t>
            </a:r>
            <a:r>
              <a:rPr lang="en-US" altLang="zh-CN" sz="900" dirty="0" smtClean="0"/>
              <a:t>EOD+SOD</a:t>
            </a:r>
            <a:r>
              <a:rPr lang="zh-CN" altLang="en-US" sz="900" dirty="0" smtClean="0"/>
              <a:t>），还</a:t>
            </a:r>
            <a:r>
              <a:rPr lang="zh-CN" altLang="en-US" sz="900" dirty="0"/>
              <a:t>需调用</a:t>
            </a:r>
            <a:r>
              <a:rPr lang="en-US" altLang="zh-CN" sz="900" dirty="0"/>
              <a:t>BK</a:t>
            </a:r>
            <a:r>
              <a:rPr lang="zh-CN" altLang="en-US" sz="900" dirty="0"/>
              <a:t>日切接口（新增接口，原接口保留给手工日切使用）。</a:t>
            </a:r>
            <a:endParaRPr lang="en-US" altLang="zh-CN" sz="900" dirty="0"/>
          </a:p>
          <a:p>
            <a:pPr lvl="1"/>
            <a:r>
              <a:rPr lang="en-US" altLang="zh-CN" sz="900" dirty="0"/>
              <a:t>5</a:t>
            </a:r>
            <a:r>
              <a:rPr lang="zh-CN" altLang="en-US" sz="900" dirty="0" smtClean="0"/>
              <a:t>、</a:t>
            </a:r>
            <a:r>
              <a:rPr lang="en-US" altLang="zh-CN" sz="900" dirty="0" smtClean="0"/>
              <a:t>5-4 </a:t>
            </a:r>
            <a:r>
              <a:rPr lang="zh-CN" altLang="en-US" sz="900" dirty="0" smtClean="0"/>
              <a:t>之后，根据 </a:t>
            </a:r>
            <a:r>
              <a:rPr lang="en-US" altLang="zh-CN" sz="900" dirty="0" smtClean="0"/>
              <a:t>5-2 </a:t>
            </a:r>
            <a:r>
              <a:rPr lang="zh-CN" altLang="en-US" sz="900" dirty="0" smtClean="0"/>
              <a:t>自动日切时间点，加上 </a:t>
            </a:r>
            <a:r>
              <a:rPr lang="en-US" altLang="zh-CN" sz="900" dirty="0" smtClean="0"/>
              <a:t>4-5 </a:t>
            </a:r>
            <a:r>
              <a:rPr lang="zh-CN" altLang="en-US" sz="900" dirty="0"/>
              <a:t>日切调</a:t>
            </a:r>
            <a:r>
              <a:rPr lang="en-US" altLang="zh-CN" sz="900" dirty="0"/>
              <a:t>BK</a:t>
            </a:r>
            <a:r>
              <a:rPr lang="zh-CN" altLang="en-US" sz="900" dirty="0"/>
              <a:t>生成报表</a:t>
            </a:r>
            <a:r>
              <a:rPr lang="zh-CN" altLang="en-US" sz="900" dirty="0" smtClean="0"/>
              <a:t>间隔时间，计算出时间点，</a:t>
            </a:r>
            <a:r>
              <a:rPr lang="zh-CN" altLang="en-US" sz="900" dirty="0" smtClean="0">
                <a:solidFill>
                  <a:srgbClr val="FF0000"/>
                </a:solidFill>
              </a:rPr>
              <a:t>满足</a:t>
            </a:r>
            <a:r>
              <a:rPr lang="zh-CN" altLang="en-US" sz="900" dirty="0">
                <a:solidFill>
                  <a:srgbClr val="FF0000"/>
                </a:solidFill>
              </a:rPr>
              <a:t>该</a:t>
            </a:r>
            <a:r>
              <a:rPr lang="zh-CN" altLang="en-US" sz="900" dirty="0" smtClean="0">
                <a:solidFill>
                  <a:srgbClr val="FF0000"/>
                </a:solidFill>
              </a:rPr>
              <a:t>时间点后</a:t>
            </a:r>
            <a:r>
              <a:rPr lang="zh-CN" altLang="en-US" sz="900" dirty="0">
                <a:solidFill>
                  <a:srgbClr val="FF0000"/>
                </a:solidFill>
              </a:rPr>
              <a:t>，自动调用</a:t>
            </a:r>
            <a:r>
              <a:rPr lang="en-US" altLang="zh-CN" sz="900" dirty="0">
                <a:solidFill>
                  <a:srgbClr val="FF0000"/>
                </a:solidFill>
              </a:rPr>
              <a:t>BK</a:t>
            </a:r>
            <a:r>
              <a:rPr lang="zh-CN" altLang="en-US" sz="900" dirty="0">
                <a:solidFill>
                  <a:srgbClr val="FF0000"/>
                </a:solidFill>
              </a:rPr>
              <a:t>生成报表接口（新增接口）。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21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方案 </a:t>
            </a:r>
            <a:r>
              <a:rPr lang="en-US" altLang="zh-CN" dirty="0" smtClean="0"/>
              <a:t>-P3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080074"/>
          </a:xfrm>
        </p:spPr>
        <p:txBody>
          <a:bodyPr/>
          <a:lstStyle/>
          <a:p>
            <a:r>
              <a:rPr lang="en-US" altLang="zh-CN" sz="1100" dirty="0" smtClean="0"/>
              <a:t>6</a:t>
            </a:r>
            <a:r>
              <a:rPr lang="zh-CN" altLang="en-US" sz="1100" dirty="0" smtClean="0"/>
              <a:t>、自动日切 终端：</a:t>
            </a:r>
            <a:endParaRPr lang="en-US" altLang="zh-CN" sz="1100" dirty="0" smtClean="0"/>
          </a:p>
          <a:p>
            <a:pPr lvl="1"/>
            <a:r>
              <a:rPr lang="en-US" altLang="zh-CN" sz="900" dirty="0"/>
              <a:t>1</a:t>
            </a:r>
            <a:r>
              <a:rPr lang="zh-CN" altLang="en-US" sz="900" dirty="0" smtClean="0"/>
              <a:t>、从服务端同步 品牌业务配置中新增的 </a:t>
            </a:r>
            <a:r>
              <a:rPr lang="en-US" altLang="zh-CN" sz="900" dirty="0" smtClean="0">
                <a:solidFill>
                  <a:srgbClr val="FF0000"/>
                </a:solidFill>
              </a:rPr>
              <a:t>4-4</a:t>
            </a:r>
            <a:r>
              <a:rPr lang="zh-CN" altLang="en-US" sz="900" dirty="0" smtClean="0">
                <a:solidFill>
                  <a:srgbClr val="FF0000"/>
                </a:solidFill>
              </a:rPr>
              <a:t>、</a:t>
            </a:r>
            <a:r>
              <a:rPr lang="en-US" altLang="zh-CN" sz="900" dirty="0" smtClean="0">
                <a:solidFill>
                  <a:srgbClr val="FF0000"/>
                </a:solidFill>
              </a:rPr>
              <a:t>4-6</a:t>
            </a:r>
            <a:r>
              <a:rPr lang="en-US" altLang="zh-CN" sz="900" dirty="0" smtClean="0"/>
              <a:t> </a:t>
            </a:r>
            <a:r>
              <a:rPr lang="zh-CN" altLang="en-US" sz="900" dirty="0"/>
              <a:t>两</a:t>
            </a:r>
            <a:r>
              <a:rPr lang="zh-CN" altLang="en-US" sz="900" dirty="0" smtClean="0"/>
              <a:t>项。</a:t>
            </a:r>
            <a:endParaRPr lang="en-US" altLang="zh-CN" sz="900" dirty="0" smtClean="0"/>
          </a:p>
          <a:p>
            <a:pPr lvl="1"/>
            <a:r>
              <a:rPr lang="en-US" altLang="zh-CN" sz="900" dirty="0" smtClean="0"/>
              <a:t>2</a:t>
            </a:r>
            <a:r>
              <a:rPr lang="zh-CN" altLang="en-US" sz="900" dirty="0" smtClean="0"/>
              <a:t>、接收到 </a:t>
            </a:r>
            <a:r>
              <a:rPr lang="en-US" altLang="zh-CN" sz="900" dirty="0" smtClean="0"/>
              <a:t>5-3 </a:t>
            </a:r>
            <a:r>
              <a:rPr lang="zh-CN" altLang="en-US" sz="900" dirty="0" smtClean="0"/>
              <a:t>总部端的自动日切提醒消息后，在右上角醒目提示出来“预计在</a:t>
            </a:r>
            <a:r>
              <a:rPr lang="en-US" altLang="zh-CN" sz="900" dirty="0" err="1" smtClean="0"/>
              <a:t>xxxx</a:t>
            </a:r>
            <a:r>
              <a:rPr lang="zh-CN" altLang="en-US" sz="900" dirty="0"/>
              <a:t>时间</a:t>
            </a:r>
            <a:r>
              <a:rPr lang="zh-CN" altLang="en-US" sz="900" dirty="0" smtClean="0"/>
              <a:t>点开始日切，请尽快完成订单操作，并进行关收银员操作”（提示信息中的时间是从消息中获取的 自动日切时间点）。</a:t>
            </a:r>
            <a:endParaRPr lang="en-US" altLang="zh-CN" sz="900" dirty="0" smtClean="0"/>
          </a:p>
          <a:p>
            <a:pPr lvl="1"/>
            <a:r>
              <a:rPr lang="en-US" altLang="zh-CN" sz="900" dirty="0" smtClean="0"/>
              <a:t>3</a:t>
            </a:r>
            <a:r>
              <a:rPr lang="zh-CN" altLang="en-US" sz="900" dirty="0" smtClean="0"/>
              <a:t>、接收到总部端的日切指令（</a:t>
            </a:r>
            <a:r>
              <a:rPr lang="en-US" altLang="zh-CN" sz="900" dirty="0" smtClean="0"/>
              <a:t>SOD</a:t>
            </a:r>
            <a:r>
              <a:rPr lang="zh-CN" altLang="en-US" sz="900" dirty="0" smtClean="0"/>
              <a:t>），判断 </a:t>
            </a:r>
            <a:r>
              <a:rPr lang="en-US" altLang="zh-CN" sz="900" dirty="0" smtClean="0"/>
              <a:t>4-6 </a:t>
            </a:r>
            <a:r>
              <a:rPr lang="zh-CN" altLang="en-US" sz="900" dirty="0" smtClean="0"/>
              <a:t>配置“终端是否强制日切”，若为“否”，则走原有日切逻辑；若为</a:t>
            </a:r>
            <a:r>
              <a:rPr lang="zh-CN" altLang="en-US" sz="900" dirty="0"/>
              <a:t>“是”</a:t>
            </a:r>
            <a:r>
              <a:rPr lang="zh-CN" altLang="en-US" sz="900" dirty="0" smtClean="0"/>
              <a:t>，则进行如下开始日切处理：</a:t>
            </a:r>
            <a:endParaRPr lang="en-US" altLang="zh-CN" sz="900" dirty="0" smtClean="0"/>
          </a:p>
          <a:p>
            <a:pPr lvl="2"/>
            <a:r>
              <a:rPr lang="zh-CN" altLang="en-US" sz="700" dirty="0" smtClean="0">
                <a:solidFill>
                  <a:srgbClr val="FF0000"/>
                </a:solidFill>
              </a:rPr>
              <a:t>若终端</a:t>
            </a:r>
            <a:r>
              <a:rPr lang="zh-CN" altLang="en-US" sz="700" dirty="0">
                <a:solidFill>
                  <a:srgbClr val="FF0000"/>
                </a:solidFill>
              </a:rPr>
              <a:t>上有正在操作的订单，则该订单将被自动”放弃”（本次操作中 用券和支付等反核销）。（页面提示：“开始日切，当前订单操作自动放弃，请在日切完成后，再继续取单操作”）。</a:t>
            </a:r>
            <a:endParaRPr lang="en-US" altLang="zh-CN" sz="700" dirty="0">
              <a:solidFill>
                <a:srgbClr val="FF0000"/>
              </a:solidFill>
            </a:endParaRPr>
          </a:p>
          <a:p>
            <a:pPr lvl="2"/>
            <a:r>
              <a:rPr lang="zh-CN" altLang="en-US" sz="700" dirty="0" smtClean="0">
                <a:solidFill>
                  <a:srgbClr val="FF0000"/>
                </a:solidFill>
              </a:rPr>
              <a:t>若终端上存在未关闭的收银员，则</a:t>
            </a:r>
            <a:r>
              <a:rPr lang="zh-CN" altLang="en-US" sz="700" dirty="0">
                <a:solidFill>
                  <a:srgbClr val="FF0000"/>
                </a:solidFill>
              </a:rPr>
              <a:t>在右上角醒目显示倒计时“开始日切，请尽快关闭收银员，倒计时</a:t>
            </a:r>
            <a:r>
              <a:rPr lang="en-US" altLang="zh-CN" sz="700" dirty="0" smtClean="0">
                <a:solidFill>
                  <a:srgbClr val="FF0000"/>
                </a:solidFill>
              </a:rPr>
              <a:t>xxx</a:t>
            </a:r>
            <a:r>
              <a:rPr lang="zh-CN" altLang="en-US" sz="700" dirty="0" smtClean="0">
                <a:solidFill>
                  <a:srgbClr val="FF0000"/>
                </a:solidFill>
              </a:rPr>
              <a:t>秒”</a:t>
            </a:r>
            <a:r>
              <a:rPr lang="zh-CN" altLang="en-US" sz="700" dirty="0">
                <a:solidFill>
                  <a:srgbClr val="FF0000"/>
                </a:solidFill>
              </a:rPr>
              <a:t>（倒计时中的时间是从 总部端同步的 </a:t>
            </a:r>
            <a:r>
              <a:rPr lang="en-US" altLang="zh-CN" sz="700" dirty="0">
                <a:solidFill>
                  <a:srgbClr val="FF0000"/>
                </a:solidFill>
              </a:rPr>
              <a:t>4-4 </a:t>
            </a:r>
            <a:r>
              <a:rPr lang="zh-CN" altLang="en-US" sz="700" dirty="0">
                <a:solidFill>
                  <a:srgbClr val="FF0000"/>
                </a:solidFill>
              </a:rPr>
              <a:t>配置，若不存在则默认</a:t>
            </a:r>
            <a:r>
              <a:rPr lang="en-US" altLang="zh-CN" sz="700" dirty="0">
                <a:solidFill>
                  <a:srgbClr val="FF0000"/>
                </a:solidFill>
              </a:rPr>
              <a:t>300</a:t>
            </a:r>
            <a:r>
              <a:rPr lang="zh-CN" altLang="en-US" sz="700" dirty="0">
                <a:solidFill>
                  <a:srgbClr val="FF0000"/>
                </a:solidFill>
              </a:rPr>
              <a:t>秒）</a:t>
            </a:r>
            <a:r>
              <a:rPr lang="zh-CN" altLang="en-US" sz="700" dirty="0" smtClean="0">
                <a:solidFill>
                  <a:srgbClr val="FF0000"/>
                </a:solidFill>
              </a:rPr>
              <a:t>。</a:t>
            </a:r>
            <a:endParaRPr lang="en-US" altLang="zh-CN" sz="700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sz="700" dirty="0" smtClean="0">
                <a:solidFill>
                  <a:srgbClr val="FF0000"/>
                </a:solidFill>
              </a:rPr>
              <a:t>接上条，并弹出提示“开始日切，请关闭收银员”。点击该提示后，自动跳转到“管理”</a:t>
            </a:r>
            <a:r>
              <a:rPr lang="en-US" altLang="zh-CN" sz="700" dirty="0" smtClean="0">
                <a:solidFill>
                  <a:srgbClr val="FF0000"/>
                </a:solidFill>
              </a:rPr>
              <a:t>-</a:t>
            </a:r>
            <a:r>
              <a:rPr lang="zh-CN" altLang="en-US" sz="700" dirty="0" smtClean="0">
                <a:solidFill>
                  <a:srgbClr val="FF0000"/>
                </a:solidFill>
              </a:rPr>
              <a:t>“关收银员”页面，显示本终端未关闭的收银员，手工关收银员。</a:t>
            </a:r>
            <a:endParaRPr lang="en-US" altLang="zh-CN" sz="700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sz="700" dirty="0" smtClean="0">
                <a:solidFill>
                  <a:srgbClr val="FF0000"/>
                </a:solidFill>
              </a:rPr>
              <a:t>倒计时结束前，任意时刻满足了，全部收银员均已关闭，则结束倒计时，自动开始终端的日切，展示日切进展页面，日切完成后，正常进行下一营业日使用。</a:t>
            </a:r>
            <a:endParaRPr lang="en-US" altLang="zh-CN" sz="700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sz="700" dirty="0" smtClean="0">
                <a:solidFill>
                  <a:srgbClr val="FF0000"/>
                </a:solidFill>
              </a:rPr>
              <a:t>倒计时期间，终端不允许再进行订单相关的操作。</a:t>
            </a:r>
            <a:endParaRPr lang="en-US" altLang="zh-CN" sz="700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sz="700" dirty="0" smtClean="0">
                <a:solidFill>
                  <a:srgbClr val="FF0000"/>
                </a:solidFill>
              </a:rPr>
              <a:t>倒计时到</a:t>
            </a:r>
            <a:r>
              <a:rPr lang="en-US" altLang="zh-CN" sz="700" dirty="0" smtClean="0">
                <a:solidFill>
                  <a:srgbClr val="FF0000"/>
                </a:solidFill>
              </a:rPr>
              <a:t>0</a:t>
            </a:r>
            <a:r>
              <a:rPr lang="zh-CN" altLang="en-US" sz="700" dirty="0" smtClean="0">
                <a:solidFill>
                  <a:srgbClr val="FF0000"/>
                </a:solidFill>
              </a:rPr>
              <a:t>时，若终端仍未满足日切条件（存在未关闭</a:t>
            </a:r>
            <a:r>
              <a:rPr lang="en-US" altLang="zh-CN" sz="700" dirty="0" smtClean="0">
                <a:solidFill>
                  <a:srgbClr val="FF0000"/>
                </a:solidFill>
              </a:rPr>
              <a:t>/</a:t>
            </a:r>
            <a:r>
              <a:rPr lang="zh-CN" altLang="en-US" sz="700" dirty="0" smtClean="0">
                <a:solidFill>
                  <a:srgbClr val="FF0000"/>
                </a:solidFill>
              </a:rPr>
              <a:t>未下机的收银员），终端自动完成所有未下机收银员的自动下机</a:t>
            </a:r>
            <a:r>
              <a:rPr lang="en-US" altLang="zh-CN" sz="700" dirty="0" smtClean="0">
                <a:solidFill>
                  <a:srgbClr val="FF0000"/>
                </a:solidFill>
              </a:rPr>
              <a:t>(</a:t>
            </a:r>
            <a:r>
              <a:rPr lang="zh-CN" altLang="en-US" sz="700" dirty="0">
                <a:solidFill>
                  <a:srgbClr val="FF0000"/>
                </a:solidFill>
              </a:rPr>
              <a:t>上报收银员报表</a:t>
            </a:r>
            <a:r>
              <a:rPr lang="zh-CN" altLang="en-US" sz="700" dirty="0" smtClean="0">
                <a:solidFill>
                  <a:srgbClr val="FF0000"/>
                </a:solidFill>
              </a:rPr>
              <a:t>事件，报表中各结算方式的实收</a:t>
            </a:r>
            <a:r>
              <a:rPr lang="en-US" altLang="zh-CN" sz="700" dirty="0" smtClean="0">
                <a:solidFill>
                  <a:srgbClr val="FF0000"/>
                </a:solidFill>
              </a:rPr>
              <a:t>=</a:t>
            </a:r>
            <a:r>
              <a:rPr lang="zh-CN" altLang="en-US" sz="700" dirty="0">
                <a:solidFill>
                  <a:srgbClr val="FF0000"/>
                </a:solidFill>
              </a:rPr>
              <a:t>应收，事件中需要标记为自动下</a:t>
            </a:r>
            <a:r>
              <a:rPr lang="zh-CN" altLang="en-US" sz="700" dirty="0" smtClean="0">
                <a:solidFill>
                  <a:srgbClr val="FF0000"/>
                </a:solidFill>
              </a:rPr>
              <a:t>机</a:t>
            </a:r>
            <a:r>
              <a:rPr lang="en-US" altLang="zh-CN" sz="700" dirty="0" smtClean="0">
                <a:solidFill>
                  <a:srgbClr val="FF0000"/>
                </a:solidFill>
              </a:rPr>
              <a:t>)</a:t>
            </a:r>
            <a:r>
              <a:rPr lang="zh-CN" altLang="en-US" sz="700" dirty="0" smtClean="0">
                <a:solidFill>
                  <a:srgbClr val="FF0000"/>
                </a:solidFill>
              </a:rPr>
              <a:t>。而后自动日切。</a:t>
            </a:r>
            <a:endParaRPr lang="en-US" altLang="zh-CN" sz="700" dirty="0" smtClean="0">
              <a:solidFill>
                <a:srgbClr val="FF0000"/>
              </a:solidFill>
            </a:endParaRPr>
          </a:p>
          <a:p>
            <a:r>
              <a:rPr lang="en-US" sz="1100" dirty="0" smtClean="0"/>
              <a:t>7</a:t>
            </a:r>
            <a:r>
              <a:rPr lang="zh-CN" altLang="en-US" sz="1100" dirty="0" smtClean="0"/>
              <a:t>、上述 </a:t>
            </a:r>
            <a:r>
              <a:rPr lang="en-US" altLang="zh-CN" sz="1100" dirty="0" smtClean="0"/>
              <a:t>6-3 </a:t>
            </a:r>
            <a:r>
              <a:rPr lang="zh-CN" altLang="en-US" sz="1100" dirty="0" smtClean="0"/>
              <a:t>，适用于任何场景下 终端接收到总部端日切指令（</a:t>
            </a:r>
            <a:r>
              <a:rPr lang="en-US" altLang="zh-CN" sz="1100" dirty="0" smtClean="0"/>
              <a:t>SOD</a:t>
            </a:r>
            <a:r>
              <a:rPr lang="zh-CN" altLang="en-US" sz="1100" dirty="0" smtClean="0"/>
              <a:t>），比如：总部端自动日切、手动日切、终端断网恢复或终端关闭重启后接收到总部端日切指令等。 其他的指令场景（如：</a:t>
            </a:r>
            <a:r>
              <a:rPr lang="en-US" altLang="zh-CN" sz="1100" dirty="0" smtClean="0"/>
              <a:t>EOD</a:t>
            </a:r>
            <a:r>
              <a:rPr lang="zh-CN" altLang="en-US" sz="1100" dirty="0" smtClean="0"/>
              <a:t>指令），走原有逻辑。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8904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矩形 114"/>
          <p:cNvSpPr/>
          <p:nvPr/>
        </p:nvSpPr>
        <p:spPr>
          <a:xfrm>
            <a:off x="5705061" y="3644319"/>
            <a:ext cx="3146150" cy="106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cxnSp>
        <p:nvCxnSpPr>
          <p:cNvPr id="62" name="直接连接符 61"/>
          <p:cNvCxnSpPr/>
          <p:nvPr/>
        </p:nvCxnSpPr>
        <p:spPr>
          <a:xfrm>
            <a:off x="2381842" y="4840157"/>
            <a:ext cx="6762158" cy="3381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381842" y="3426025"/>
            <a:ext cx="6762158" cy="3381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 </a:t>
            </a:r>
            <a:r>
              <a:rPr lang="en-US" altLang="zh-CN" dirty="0" smtClean="0"/>
              <a:t>-P1</a:t>
            </a:r>
            <a:endParaRPr lang="en-US" dirty="0"/>
          </a:p>
        </p:txBody>
      </p:sp>
      <p:sp>
        <p:nvSpPr>
          <p:cNvPr id="4" name="Text Box 17">
            <a:extLst>
              <a:ext uri="{FF2B5EF4-FFF2-40B4-BE49-F238E27FC236}">
                <a16:creationId xmlns:a16="http://schemas.microsoft.com/office/drawing/2014/main" id="{9727D91C-54F6-4960-B1C0-CEBB23458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0830" y="961620"/>
            <a:ext cx="108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>
                <a:solidFill>
                  <a:srgbClr val="C00000"/>
                </a:solidFill>
              </a:rPr>
              <a:t>总部</a:t>
            </a:r>
            <a:r>
              <a:rPr lang="zh-CN" altLang="en-US" sz="900" dirty="0" smtClean="0">
                <a:solidFill>
                  <a:srgbClr val="C00000"/>
                </a:solidFill>
              </a:rPr>
              <a:t>端</a:t>
            </a:r>
            <a:endParaRPr lang="en-US" altLang="zh-CN" sz="900" dirty="0" smtClean="0">
              <a:solidFill>
                <a:srgbClr val="C00000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6C176EB-F57F-4897-99BD-4D926103C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929962"/>
              </p:ext>
            </p:extLst>
          </p:nvPr>
        </p:nvGraphicFramePr>
        <p:xfrm>
          <a:off x="464365" y="1444013"/>
          <a:ext cx="122473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368">
                  <a:extLst>
                    <a:ext uri="{9D8B030D-6E8A-4147-A177-3AD203B41FA5}">
                      <a16:colId xmlns:a16="http://schemas.microsoft.com/office/drawing/2014/main" val="3823376341"/>
                    </a:ext>
                  </a:extLst>
                </a:gridCol>
                <a:gridCol w="612368">
                  <a:extLst>
                    <a:ext uri="{9D8B030D-6E8A-4147-A177-3AD203B41FA5}">
                      <a16:colId xmlns:a16="http://schemas.microsoft.com/office/drawing/2014/main" val="1973801738"/>
                    </a:ext>
                  </a:extLst>
                </a:gridCol>
              </a:tblGrid>
              <a:tr h="2017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b="1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是否自动日切</a:t>
                      </a:r>
                      <a:endParaRPr lang="zh-CN" altLang="en-US" sz="7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b="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</a:t>
                      </a:r>
                      <a:r>
                        <a:rPr lang="en-US" altLang="zh-CN" sz="700" b="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700" b="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</a:t>
                      </a:r>
                      <a:endParaRPr lang="zh-CN" altLang="en-US" sz="7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724697"/>
                  </a:ext>
                </a:extLst>
              </a:tr>
            </a:tbl>
          </a:graphicData>
        </a:graphic>
      </p:graphicFrame>
      <p:sp>
        <p:nvSpPr>
          <p:cNvPr id="6" name="Text Box 17">
            <a:extLst>
              <a:ext uri="{FF2B5EF4-FFF2-40B4-BE49-F238E27FC236}">
                <a16:creationId xmlns:a16="http://schemas.microsoft.com/office/drawing/2014/main" id="{9727D91C-54F6-4960-B1C0-CEBB23458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0161" y="957051"/>
            <a:ext cx="108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ex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900" dirty="0" smtClean="0">
                <a:solidFill>
                  <a:srgbClr val="C00000"/>
                </a:solidFill>
              </a:rPr>
              <a:t>终端</a:t>
            </a:r>
            <a:endParaRPr lang="en-US" altLang="zh-CN" sz="900" dirty="0" smtClean="0">
              <a:solidFill>
                <a:srgbClr val="C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773" y="962033"/>
            <a:ext cx="8771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b="1" dirty="0" smtClean="0"/>
              <a:t>品牌业务配置</a:t>
            </a:r>
            <a:endParaRPr lang="en-US" altLang="zh-CN" sz="700" dirty="0" smtClean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6C176EB-F57F-4897-99BD-4D926103C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794532"/>
              </p:ext>
            </p:extLst>
          </p:nvPr>
        </p:nvGraphicFramePr>
        <p:xfrm>
          <a:off x="464365" y="3051243"/>
          <a:ext cx="122473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368">
                  <a:extLst>
                    <a:ext uri="{9D8B030D-6E8A-4147-A177-3AD203B41FA5}">
                      <a16:colId xmlns:a16="http://schemas.microsoft.com/office/drawing/2014/main" val="3823376341"/>
                    </a:ext>
                  </a:extLst>
                </a:gridCol>
                <a:gridCol w="612368">
                  <a:extLst>
                    <a:ext uri="{9D8B030D-6E8A-4147-A177-3AD203B41FA5}">
                      <a16:colId xmlns:a16="http://schemas.microsoft.com/office/drawing/2014/main" val="1973801738"/>
                    </a:ext>
                  </a:extLst>
                </a:gridCol>
              </a:tblGrid>
              <a:tr h="2017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b="1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自动日切时间</a:t>
                      </a:r>
                      <a:endParaRPr lang="zh-CN" altLang="en-US" sz="7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0500</a:t>
                      </a:r>
                      <a:endParaRPr lang="zh-CN" altLang="en-US" sz="7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724697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6C176EB-F57F-4897-99BD-4D926103C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63053"/>
              </p:ext>
            </p:extLst>
          </p:nvPr>
        </p:nvGraphicFramePr>
        <p:xfrm>
          <a:off x="464365" y="2180599"/>
          <a:ext cx="142786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049">
                  <a:extLst>
                    <a:ext uri="{9D8B030D-6E8A-4147-A177-3AD203B41FA5}">
                      <a16:colId xmlns:a16="http://schemas.microsoft.com/office/drawing/2014/main" val="3823376341"/>
                    </a:ext>
                  </a:extLst>
                </a:gridCol>
                <a:gridCol w="854811">
                  <a:extLst>
                    <a:ext uri="{9D8B030D-6E8A-4147-A177-3AD203B41FA5}">
                      <a16:colId xmlns:a16="http://schemas.microsoft.com/office/drawing/2014/main" val="1973801738"/>
                    </a:ext>
                  </a:extLst>
                </a:gridCol>
              </a:tblGrid>
              <a:tr h="2017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b="1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日切提醒间隔时间</a:t>
                      </a:r>
                      <a:endParaRPr lang="zh-CN" altLang="en-US" sz="7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300</a:t>
                      </a:r>
                      <a:r>
                        <a:rPr lang="zh-CN" altLang="en-US" sz="700" b="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秒</a:t>
                      </a:r>
                      <a:endParaRPr lang="en-US" altLang="zh-CN" sz="700" b="0" dirty="0" smtClean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700" b="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限制 </a:t>
                      </a:r>
                      <a:r>
                        <a:rPr lang="en-US" altLang="zh-CN" sz="700" b="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0-1800</a:t>
                      </a:r>
                      <a:r>
                        <a:rPr lang="zh-CN" altLang="en-US" sz="700" b="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秒</a:t>
                      </a:r>
                      <a:endParaRPr lang="zh-CN" altLang="en-US" sz="7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724697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E6C176EB-F57F-4897-99BD-4D926103C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722459"/>
              </p:ext>
            </p:extLst>
          </p:nvPr>
        </p:nvGraphicFramePr>
        <p:xfrm>
          <a:off x="464365" y="4312829"/>
          <a:ext cx="142786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049">
                  <a:extLst>
                    <a:ext uri="{9D8B030D-6E8A-4147-A177-3AD203B41FA5}">
                      <a16:colId xmlns:a16="http://schemas.microsoft.com/office/drawing/2014/main" val="3823376341"/>
                    </a:ext>
                  </a:extLst>
                </a:gridCol>
                <a:gridCol w="854811">
                  <a:extLst>
                    <a:ext uri="{9D8B030D-6E8A-4147-A177-3AD203B41FA5}">
                      <a16:colId xmlns:a16="http://schemas.microsoft.com/office/drawing/2014/main" val="1973801738"/>
                    </a:ext>
                  </a:extLst>
                </a:gridCol>
              </a:tblGrid>
              <a:tr h="2017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b="1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日切完成间隔时间</a:t>
                      </a:r>
                      <a:endParaRPr lang="zh-CN" altLang="en-US" sz="7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300</a:t>
                      </a:r>
                      <a:r>
                        <a:rPr lang="zh-CN" altLang="en-US" sz="700" b="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秒</a:t>
                      </a:r>
                      <a:endParaRPr lang="en-US" altLang="zh-CN" sz="700" b="0" dirty="0" smtClean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700" b="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限制 </a:t>
                      </a:r>
                      <a:r>
                        <a:rPr lang="en-US" altLang="zh-CN" sz="700" b="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0-1800</a:t>
                      </a:r>
                      <a:r>
                        <a:rPr lang="zh-CN" altLang="en-US" sz="700" b="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秒</a:t>
                      </a:r>
                      <a:endParaRPr lang="zh-CN" altLang="en-US" sz="7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724697"/>
                  </a:ext>
                </a:extLst>
              </a:tr>
            </a:tbl>
          </a:graphicData>
        </a:graphic>
      </p:graphicFrame>
      <p:cxnSp>
        <p:nvCxnSpPr>
          <p:cNvPr id="13" name="直接连接符 12"/>
          <p:cNvCxnSpPr/>
          <p:nvPr/>
        </p:nvCxnSpPr>
        <p:spPr>
          <a:xfrm>
            <a:off x="2318658" y="868680"/>
            <a:ext cx="6531" cy="427482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2268726" y="3362676"/>
            <a:ext cx="113116" cy="1192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268726" y="4405594"/>
            <a:ext cx="113116" cy="1192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19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3294183" y="3235970"/>
            <a:ext cx="792000" cy="3859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 smtClean="0">
                <a:latin typeface="微软雅黑" pitchFamily="34" charset="-122"/>
                <a:ea typeface="微软雅黑" pitchFamily="34" charset="-122"/>
              </a:rPr>
              <a:t>By store</a:t>
            </a:r>
          </a:p>
          <a:p>
            <a:pPr algn="ctr"/>
            <a:r>
              <a:rPr lang="zh-CN" altLang="en-US" sz="700" b="1" dirty="0" smtClean="0">
                <a:latin typeface="微软雅黑" pitchFamily="34" charset="-122"/>
                <a:ea typeface="微软雅黑" pitchFamily="34" charset="-122"/>
              </a:rPr>
              <a:t>自动日切 </a:t>
            </a:r>
            <a:r>
              <a:rPr lang="en-US" altLang="zh-CN" sz="700" b="1" dirty="0" err="1" smtClean="0">
                <a:latin typeface="微软雅黑" pitchFamily="34" charset="-122"/>
                <a:ea typeface="微软雅黑" pitchFamily="34" charset="-122"/>
              </a:rPr>
              <a:t>eod+sod</a:t>
            </a:r>
            <a:endParaRPr lang="en-US" altLang="zh-CN" sz="7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2381842" y="4470679"/>
            <a:ext cx="6762158" cy="3381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3292016" y="4610623"/>
            <a:ext cx="792000" cy="3859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 smtClean="0">
                <a:latin typeface="微软雅黑" pitchFamily="34" charset="-122"/>
                <a:ea typeface="微软雅黑" pitchFamily="34" charset="-122"/>
              </a:rPr>
              <a:t>By store</a:t>
            </a:r>
          </a:p>
          <a:p>
            <a:pPr algn="ctr"/>
            <a:r>
              <a:rPr lang="zh-CN" altLang="en-US" sz="700" b="1" dirty="0" smtClean="0">
                <a:latin typeface="微软雅黑" pitchFamily="34" charset="-122"/>
                <a:ea typeface="微软雅黑" pitchFamily="34" charset="-122"/>
              </a:rPr>
              <a:t>自动调用</a:t>
            </a:r>
            <a:endParaRPr lang="en-US" altLang="zh-CN" sz="7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700" b="1" dirty="0" smtClean="0">
                <a:latin typeface="微软雅黑" pitchFamily="34" charset="-122"/>
                <a:ea typeface="微软雅黑" pitchFamily="34" charset="-122"/>
              </a:rPr>
              <a:t>BK</a:t>
            </a:r>
            <a:r>
              <a:rPr lang="zh-CN" altLang="en-US" sz="700" b="1" dirty="0" smtClean="0">
                <a:latin typeface="微软雅黑" pitchFamily="34" charset="-122"/>
                <a:ea typeface="微软雅黑" pitchFamily="34" charset="-122"/>
              </a:rPr>
              <a:t>报表生成</a:t>
            </a:r>
            <a:endParaRPr lang="en-US" altLang="zh-CN" sz="7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4533261" y="1547333"/>
            <a:ext cx="792000" cy="3859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700" b="1" dirty="0" smtClean="0">
                <a:latin typeface="微软雅黑" pitchFamily="34" charset="-122"/>
                <a:ea typeface="微软雅黑" pitchFamily="34" charset="-122"/>
              </a:rPr>
              <a:t>手工日切</a:t>
            </a:r>
            <a:endParaRPr lang="en-US" altLang="zh-CN" sz="7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700" b="1" dirty="0" smtClean="0">
                <a:latin typeface="微软雅黑" pitchFamily="34" charset="-122"/>
                <a:ea typeface="微软雅黑" pitchFamily="34" charset="-122"/>
              </a:rPr>
              <a:t>原逻辑不变</a:t>
            </a:r>
            <a:endParaRPr lang="en-US" altLang="zh-CN" sz="7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菱形 31"/>
          <p:cNvSpPr/>
          <p:nvPr/>
        </p:nvSpPr>
        <p:spPr>
          <a:xfrm>
            <a:off x="3233092" y="1520487"/>
            <a:ext cx="915475" cy="431649"/>
          </a:xfrm>
          <a:prstGeom prst="diamond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>
              <a:latin typeface="+mj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350007" y="159098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b="1" dirty="0">
                <a:solidFill>
                  <a:schemeClr val="bg1"/>
                </a:solidFill>
              </a:rPr>
              <a:t>By brand</a:t>
            </a:r>
            <a:endParaRPr lang="en-US" sz="700" b="1" dirty="0">
              <a:solidFill>
                <a:schemeClr val="bg1"/>
              </a:solidFill>
            </a:endParaRPr>
          </a:p>
          <a:p>
            <a:r>
              <a:rPr lang="zh-CN" altLang="en-US" sz="700" b="1" dirty="0" smtClean="0">
                <a:solidFill>
                  <a:schemeClr val="bg1"/>
                </a:solidFill>
              </a:rPr>
              <a:t>是否自动日切</a:t>
            </a:r>
            <a:endParaRPr lang="en-US" sz="700" b="1" dirty="0" smtClean="0">
              <a:solidFill>
                <a:schemeClr val="bg1"/>
              </a:solidFill>
            </a:endParaRPr>
          </a:p>
        </p:txBody>
      </p:sp>
      <p:cxnSp>
        <p:nvCxnSpPr>
          <p:cNvPr id="34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31" idx="1"/>
            <a:endCxn id="32" idx="3"/>
          </p:cNvCxnSpPr>
          <p:nvPr/>
        </p:nvCxnSpPr>
        <p:spPr>
          <a:xfrm flipH="1" flipV="1">
            <a:off x="4148567" y="1736312"/>
            <a:ext cx="384694" cy="398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9" idx="0"/>
            <a:endCxn id="32" idx="2"/>
          </p:cNvCxnSpPr>
          <p:nvPr/>
        </p:nvCxnSpPr>
        <p:spPr>
          <a:xfrm flipV="1">
            <a:off x="3690183" y="1952136"/>
            <a:ext cx="647" cy="1283834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4177829" y="1537605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/>
              <a:t>否</a:t>
            </a:r>
            <a:endParaRPr lang="en-US" sz="700" b="1" dirty="0" smtClean="0"/>
          </a:p>
        </p:txBody>
      </p:sp>
      <p:sp>
        <p:nvSpPr>
          <p:cNvPr id="43" name="文本框 42"/>
          <p:cNvSpPr txBox="1"/>
          <p:nvPr/>
        </p:nvSpPr>
        <p:spPr>
          <a:xfrm>
            <a:off x="3673654" y="1931861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/>
              <a:t>是</a:t>
            </a:r>
            <a:endParaRPr lang="en-US" sz="700" b="1" dirty="0" smtClean="0"/>
          </a:p>
        </p:txBody>
      </p:sp>
      <p:graphicFrame>
        <p:nvGraphicFramePr>
          <p:cNvPr id="44" name="表格 43">
            <a:extLst>
              <a:ext uri="{FF2B5EF4-FFF2-40B4-BE49-F238E27FC236}">
                <a16:creationId xmlns:a16="http://schemas.microsoft.com/office/drawing/2014/main" id="{E6C176EB-F57F-4897-99BD-4D926103C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818691"/>
              </p:ext>
            </p:extLst>
          </p:nvPr>
        </p:nvGraphicFramePr>
        <p:xfrm>
          <a:off x="464365" y="3405052"/>
          <a:ext cx="122473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368">
                  <a:extLst>
                    <a:ext uri="{9D8B030D-6E8A-4147-A177-3AD203B41FA5}">
                      <a16:colId xmlns:a16="http://schemas.microsoft.com/office/drawing/2014/main" val="3823376341"/>
                    </a:ext>
                  </a:extLst>
                </a:gridCol>
                <a:gridCol w="612368">
                  <a:extLst>
                    <a:ext uri="{9D8B030D-6E8A-4147-A177-3AD203B41FA5}">
                      <a16:colId xmlns:a16="http://schemas.microsoft.com/office/drawing/2014/main" val="1973801738"/>
                    </a:ext>
                  </a:extLst>
                </a:gridCol>
              </a:tblGrid>
              <a:tr h="2279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营业结束时间</a:t>
                      </a:r>
                      <a:endParaRPr lang="zh-CN" altLang="en-US" sz="700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2300</a:t>
                      </a:r>
                      <a:endParaRPr lang="zh-CN" altLang="en-US" sz="700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724697"/>
                  </a:ext>
                </a:extLst>
              </a:tr>
            </a:tbl>
          </a:graphicData>
        </a:graphic>
      </p:graphicFrame>
      <p:sp>
        <p:nvSpPr>
          <p:cNvPr id="45" name="矩形 44"/>
          <p:cNvSpPr/>
          <p:nvPr/>
        </p:nvSpPr>
        <p:spPr>
          <a:xfrm>
            <a:off x="909936" y="1030716"/>
            <a:ext cx="500819" cy="1296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6279" y="1147261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b="1" dirty="0" smtClean="0"/>
              <a:t>餐厅主档</a:t>
            </a:r>
            <a:endParaRPr lang="en-US" altLang="zh-CN" sz="700" dirty="0" smtClean="0"/>
          </a:p>
        </p:txBody>
      </p:sp>
      <p:sp>
        <p:nvSpPr>
          <p:cNvPr id="47" name="矩形 46"/>
          <p:cNvSpPr/>
          <p:nvPr/>
        </p:nvSpPr>
        <p:spPr>
          <a:xfrm>
            <a:off x="903442" y="1215944"/>
            <a:ext cx="500819" cy="1296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650" y="3081783"/>
            <a:ext cx="43794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00" b="1" dirty="0" smtClean="0"/>
              <a:t>24H</a:t>
            </a:r>
            <a:r>
              <a:rPr lang="zh-CN" altLang="en-US" sz="700" b="1" dirty="0" smtClean="0"/>
              <a:t>店</a:t>
            </a:r>
            <a:endParaRPr lang="en-US" altLang="zh-CN" sz="700" dirty="0" smtClean="0"/>
          </a:p>
        </p:txBody>
      </p:sp>
      <p:sp>
        <p:nvSpPr>
          <p:cNvPr id="49" name="矩形 48"/>
          <p:cNvSpPr/>
          <p:nvPr/>
        </p:nvSpPr>
        <p:spPr>
          <a:xfrm>
            <a:off x="6842" y="3520470"/>
            <a:ext cx="52770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700" b="1" dirty="0" smtClean="0"/>
              <a:t>非</a:t>
            </a:r>
            <a:r>
              <a:rPr lang="en-US" altLang="zh-CN" sz="700" b="1" dirty="0" smtClean="0"/>
              <a:t>24H</a:t>
            </a:r>
            <a:r>
              <a:rPr lang="zh-CN" altLang="en-US" sz="700" b="1" dirty="0" smtClean="0"/>
              <a:t>店</a:t>
            </a:r>
            <a:endParaRPr lang="en-US" altLang="zh-CN" sz="700" dirty="0" smtClean="0"/>
          </a:p>
        </p:txBody>
      </p:sp>
      <p:sp>
        <p:nvSpPr>
          <p:cNvPr id="50" name="文本框 49"/>
          <p:cNvSpPr txBox="1"/>
          <p:nvPr/>
        </p:nvSpPr>
        <p:spPr>
          <a:xfrm>
            <a:off x="3967200" y="3075267"/>
            <a:ext cx="3802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 smtClean="0">
                <a:solidFill>
                  <a:srgbClr val="FF0000"/>
                </a:solidFill>
              </a:rPr>
              <a:t>附①</a:t>
            </a:r>
            <a:endParaRPr lang="en-US" sz="700" b="1" dirty="0" smtClean="0">
              <a:solidFill>
                <a:srgbClr val="FF0000"/>
              </a:solidFill>
            </a:endParaRPr>
          </a:p>
        </p:txBody>
      </p:sp>
      <p:cxnSp>
        <p:nvCxnSpPr>
          <p:cNvPr id="51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30" idx="0"/>
            <a:endCxn id="19" idx="2"/>
          </p:cNvCxnSpPr>
          <p:nvPr/>
        </p:nvCxnSpPr>
        <p:spPr>
          <a:xfrm flipV="1">
            <a:off x="3688016" y="3621890"/>
            <a:ext cx="2167" cy="98873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5835482" y="3757625"/>
            <a:ext cx="922943" cy="3859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700" b="1" dirty="0" smtClean="0">
                <a:latin typeface="微软雅黑" pitchFamily="34" charset="-122"/>
                <a:ea typeface="微软雅黑" pitchFamily="34" charset="-122"/>
              </a:rPr>
              <a:t>强制放弃正在操作的订单，并且不</a:t>
            </a:r>
            <a:r>
              <a:rPr lang="zh-CN" altLang="en-US" sz="700" b="1" dirty="0">
                <a:latin typeface="微软雅黑" pitchFamily="34" charset="-122"/>
                <a:ea typeface="微软雅黑" pitchFamily="34" charset="-122"/>
              </a:rPr>
              <a:t>允许再进行订单</a:t>
            </a:r>
            <a:r>
              <a:rPr lang="zh-CN" altLang="en-US" sz="700" b="1" dirty="0" smtClean="0">
                <a:latin typeface="微软雅黑" pitchFamily="34" charset="-122"/>
                <a:ea typeface="微软雅黑" pitchFamily="34" charset="-122"/>
              </a:rPr>
              <a:t>操作</a:t>
            </a:r>
            <a:endParaRPr lang="en-US" altLang="zh-CN" sz="7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7194161" y="4259587"/>
            <a:ext cx="792000" cy="3859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>
                <a:latin typeface="微软雅黑" pitchFamily="34" charset="-122"/>
                <a:ea typeface="微软雅黑" pitchFamily="34" charset="-122"/>
              </a:rPr>
              <a:t>By </a:t>
            </a:r>
            <a:r>
              <a:rPr lang="zh-CN" altLang="en-US" sz="700" b="1" dirty="0">
                <a:latin typeface="微软雅黑" pitchFamily="34" charset="-122"/>
                <a:ea typeface="微软雅黑" pitchFamily="34" charset="-122"/>
              </a:rPr>
              <a:t>终端</a:t>
            </a:r>
          </a:p>
          <a:p>
            <a:pPr algn="ctr"/>
            <a:r>
              <a:rPr lang="zh-CN" altLang="en-US" sz="700" b="1" dirty="0" smtClean="0">
                <a:latin typeface="微软雅黑" pitchFamily="34" charset="-122"/>
                <a:ea typeface="微软雅黑" pitchFamily="34" charset="-122"/>
              </a:rPr>
              <a:t>自动日切</a:t>
            </a:r>
            <a:endParaRPr lang="en-US" altLang="zh-CN" sz="7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6010522" y="4260683"/>
            <a:ext cx="942626" cy="3859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700" b="1" dirty="0" smtClean="0">
                <a:latin typeface="微软雅黑" pitchFamily="34" charset="-122"/>
                <a:ea typeface="微软雅黑" pitchFamily="34" charset="-122"/>
              </a:rPr>
              <a:t>强制关收银员</a:t>
            </a:r>
            <a:endParaRPr lang="en-US" altLang="zh-CN" sz="7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700" b="1" dirty="0" smtClean="0">
                <a:latin typeface="微软雅黑" pitchFamily="34" charset="-122"/>
                <a:ea typeface="微软雅黑" pitchFamily="34" charset="-122"/>
              </a:rPr>
              <a:t>实收</a:t>
            </a:r>
            <a:r>
              <a:rPr lang="en-US" altLang="zh-CN" sz="700" b="1" dirty="0" smtClean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700" b="1" dirty="0" smtClean="0">
                <a:latin typeface="微软雅黑" pitchFamily="34" charset="-122"/>
                <a:ea typeface="微软雅黑" pitchFamily="34" charset="-122"/>
              </a:rPr>
              <a:t>应收</a:t>
            </a:r>
            <a:endParaRPr lang="en-US" altLang="zh-CN" sz="7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700" b="1" dirty="0" smtClean="0">
                <a:latin typeface="微软雅黑" pitchFamily="34" charset="-122"/>
                <a:ea typeface="微软雅黑" pitchFamily="34" charset="-122"/>
              </a:rPr>
              <a:t>上报收银员报表</a:t>
            </a:r>
            <a:endParaRPr lang="en-US" altLang="zh-CN" sz="7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1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77" idx="0"/>
            <a:endCxn id="19" idx="3"/>
          </p:cNvCxnSpPr>
          <p:nvPr/>
        </p:nvCxnSpPr>
        <p:spPr>
          <a:xfrm rot="16200000" flipH="1" flipV="1">
            <a:off x="5460186" y="1829639"/>
            <a:ext cx="225287" cy="2973294"/>
          </a:xfrm>
          <a:prstGeom prst="curvedConnector4">
            <a:avLst>
              <a:gd name="adj1" fmla="val -60295"/>
              <a:gd name="adj2" fmla="val 57697"/>
            </a:avLst>
          </a:prstGeom>
          <a:ln w="19050">
            <a:solidFill>
              <a:schemeClr val="accent2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59" idx="3"/>
            <a:endCxn id="82" idx="3"/>
          </p:cNvCxnSpPr>
          <p:nvPr/>
        </p:nvCxnSpPr>
        <p:spPr>
          <a:xfrm flipV="1">
            <a:off x="7986161" y="3958575"/>
            <a:ext cx="484723" cy="493972"/>
          </a:xfrm>
          <a:prstGeom prst="curvedConnector3">
            <a:avLst>
              <a:gd name="adj1" fmla="val 147161"/>
            </a:avLst>
          </a:prstGeom>
          <a:ln w="19050">
            <a:solidFill>
              <a:schemeClr val="accent2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8506463" y="3767154"/>
            <a:ext cx="6633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b="1" dirty="0" smtClean="0"/>
              <a:t>若终端上所有收银员均已关闭</a:t>
            </a:r>
            <a:endParaRPr lang="en-US" sz="700" b="1" dirty="0" smtClean="0"/>
          </a:p>
        </p:txBody>
      </p:sp>
      <p:sp>
        <p:nvSpPr>
          <p:cNvPr id="82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7678884" y="3765615"/>
            <a:ext cx="792000" cy="3859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700" b="1" dirty="0">
                <a:latin typeface="微软雅黑" pitchFamily="34" charset="-122"/>
                <a:ea typeface="微软雅黑" pitchFamily="34" charset="-122"/>
              </a:rPr>
              <a:t>手工关收银员</a:t>
            </a:r>
            <a:endParaRPr lang="en-US" altLang="zh-CN" sz="7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Rectangle 32">
            <a:extLst>
              <a:ext uri="{FF2B5EF4-FFF2-40B4-BE49-F238E27FC236}">
                <a16:creationId xmlns:a16="http://schemas.microsoft.com/office/drawing/2014/main" id="{E3E67E96-4EB4-4712-BD72-A785B437D944}"/>
              </a:ext>
            </a:extLst>
          </p:cNvPr>
          <p:cNvSpPr/>
          <p:nvPr/>
        </p:nvSpPr>
        <p:spPr>
          <a:xfrm>
            <a:off x="2594333" y="2696176"/>
            <a:ext cx="635087" cy="300498"/>
          </a:xfrm>
          <a:prstGeom prst="rect">
            <a:avLst/>
          </a:prstGeom>
          <a:solidFill>
            <a:srgbClr val="F18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BK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8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87" idx="2"/>
            <a:endCxn id="19" idx="1"/>
          </p:cNvCxnSpPr>
          <p:nvPr/>
        </p:nvCxnSpPr>
        <p:spPr>
          <a:xfrm rot="16200000" flipH="1">
            <a:off x="2886902" y="3021649"/>
            <a:ext cx="432256" cy="382306"/>
          </a:xfrm>
          <a:prstGeom prst="curvedConnector2">
            <a:avLst/>
          </a:prstGeom>
          <a:ln w="19050">
            <a:solidFill>
              <a:schemeClr val="accent2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87" idx="2"/>
            <a:endCxn id="30" idx="1"/>
          </p:cNvCxnSpPr>
          <p:nvPr/>
        </p:nvCxnSpPr>
        <p:spPr>
          <a:xfrm rot="16200000" flipH="1">
            <a:off x="2198492" y="3710058"/>
            <a:ext cx="1806909" cy="380139"/>
          </a:xfrm>
          <a:prstGeom prst="curvedConnector2">
            <a:avLst/>
          </a:prstGeom>
          <a:ln w="19050">
            <a:solidFill>
              <a:schemeClr val="accent2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3998772" y="4510595"/>
            <a:ext cx="3802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 smtClean="0">
                <a:solidFill>
                  <a:srgbClr val="FF0000"/>
                </a:solidFill>
              </a:rPr>
              <a:t>附①</a:t>
            </a:r>
            <a:endParaRPr lang="en-US" sz="700" b="1" dirty="0" smtClean="0">
              <a:solidFill>
                <a:srgbClr val="FF0000"/>
              </a:solidFill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2268726" y="2273364"/>
            <a:ext cx="113116" cy="1192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cxnSp>
        <p:nvCxnSpPr>
          <p:cNvPr id="71" name="直接连接符 70"/>
          <p:cNvCxnSpPr/>
          <p:nvPr/>
        </p:nvCxnSpPr>
        <p:spPr>
          <a:xfrm>
            <a:off x="2381842" y="2326794"/>
            <a:ext cx="6762158" cy="3381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6654161" y="2163271"/>
            <a:ext cx="792000" cy="3859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700" b="1" dirty="0" smtClean="0">
                <a:latin typeface="微软雅黑" pitchFamily="34" charset="-122"/>
                <a:ea typeface="微软雅黑" pitchFamily="34" charset="-122"/>
              </a:rPr>
              <a:t>自动提醒</a:t>
            </a:r>
            <a:endParaRPr lang="en-US" altLang="zh-CN" sz="7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700" b="1" dirty="0" smtClean="0">
                <a:latin typeface="微软雅黑" pitchFamily="34" charset="-122"/>
                <a:ea typeface="微软雅黑" pitchFamily="34" charset="-122"/>
              </a:rPr>
              <a:t>关收银员</a:t>
            </a:r>
            <a:endParaRPr lang="en-US" altLang="zh-CN" sz="7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3289745" y="2151537"/>
            <a:ext cx="792000" cy="3859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700" b="1" dirty="0" smtClean="0">
                <a:latin typeface="微软雅黑" pitchFamily="34" charset="-122"/>
                <a:ea typeface="微软雅黑" pitchFamily="34" charset="-122"/>
              </a:rPr>
              <a:t>By store</a:t>
            </a:r>
          </a:p>
          <a:p>
            <a:pPr algn="ctr"/>
            <a:r>
              <a:rPr lang="zh-CN" altLang="en-US" sz="700" b="1" dirty="0" smtClean="0">
                <a:latin typeface="微软雅黑" pitchFamily="34" charset="-122"/>
                <a:ea typeface="微软雅黑" pitchFamily="34" charset="-122"/>
              </a:rPr>
              <a:t>自动日切 </a:t>
            </a:r>
            <a:endParaRPr lang="en-US" altLang="zh-CN" sz="7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700" b="1" dirty="0" smtClean="0">
                <a:latin typeface="微软雅黑" pitchFamily="34" charset="-122"/>
                <a:ea typeface="微软雅黑" pitchFamily="34" charset="-122"/>
              </a:rPr>
              <a:t>提醒</a:t>
            </a:r>
            <a:endParaRPr lang="en-US" altLang="zh-CN" sz="7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3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54" idx="0"/>
            <a:endCxn id="72" idx="3"/>
          </p:cNvCxnSpPr>
          <p:nvPr/>
        </p:nvCxnSpPr>
        <p:spPr>
          <a:xfrm rot="16200000" flipH="1" flipV="1">
            <a:off x="5475340" y="769676"/>
            <a:ext cx="181226" cy="2968416"/>
          </a:xfrm>
          <a:prstGeom prst="curvedConnector4">
            <a:avLst>
              <a:gd name="adj1" fmla="val -126141"/>
              <a:gd name="adj2" fmla="val 56670"/>
            </a:avLst>
          </a:prstGeom>
          <a:ln w="19050">
            <a:solidFill>
              <a:schemeClr val="accent2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5438276" y="1712568"/>
            <a:ext cx="9442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b="1" dirty="0" smtClean="0"/>
              <a:t>给餐厅下所有终端发消息。消息中给出</a:t>
            </a:r>
            <a:r>
              <a:rPr lang="zh-CN" altLang="en-US" sz="700" b="1" dirty="0" smtClean="0"/>
              <a:t>“自动日切时间点”</a:t>
            </a:r>
            <a:r>
              <a:rPr lang="zh-CN" altLang="en-US" sz="700" b="1" dirty="0" smtClean="0"/>
              <a:t>，该时间即为餐厅端中提醒。</a:t>
            </a:r>
            <a:endParaRPr lang="en-US" sz="700" b="1" dirty="0" smtClean="0"/>
          </a:p>
        </p:txBody>
      </p:sp>
      <p:sp>
        <p:nvSpPr>
          <p:cNvPr id="81" name="文本框 80"/>
          <p:cNvSpPr txBox="1"/>
          <p:nvPr/>
        </p:nvSpPr>
        <p:spPr>
          <a:xfrm>
            <a:off x="5162136" y="2874120"/>
            <a:ext cx="944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b="1" dirty="0" smtClean="0"/>
              <a:t>走当前的营业指令下发</a:t>
            </a:r>
            <a:endParaRPr lang="en-US" sz="700" b="1" dirty="0" smtClean="0"/>
          </a:p>
        </p:txBody>
      </p:sp>
      <p:sp>
        <p:nvSpPr>
          <p:cNvPr id="55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6654161" y="2586438"/>
            <a:ext cx="792000" cy="3859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700" b="1" dirty="0" smtClean="0">
                <a:latin typeface="微软雅黑" pitchFamily="34" charset="-122"/>
                <a:ea typeface="微软雅黑" pitchFamily="34" charset="-122"/>
              </a:rPr>
              <a:t>可继续进行订单操作</a:t>
            </a:r>
            <a:endParaRPr lang="en-US" altLang="zh-CN" sz="7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2268726" y="4775072"/>
            <a:ext cx="113116" cy="1192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graphicFrame>
        <p:nvGraphicFramePr>
          <p:cNvPr id="64" name="表格 63">
            <a:extLst>
              <a:ext uri="{FF2B5EF4-FFF2-40B4-BE49-F238E27FC236}">
                <a16:creationId xmlns:a16="http://schemas.microsoft.com/office/drawing/2014/main" id="{E6C176EB-F57F-4897-99BD-4D926103C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278861"/>
              </p:ext>
            </p:extLst>
          </p:nvPr>
        </p:nvGraphicFramePr>
        <p:xfrm>
          <a:off x="471354" y="4689447"/>
          <a:ext cx="1427860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049">
                  <a:extLst>
                    <a:ext uri="{9D8B030D-6E8A-4147-A177-3AD203B41FA5}">
                      <a16:colId xmlns:a16="http://schemas.microsoft.com/office/drawing/2014/main" val="3823376341"/>
                    </a:ext>
                  </a:extLst>
                </a:gridCol>
                <a:gridCol w="854811">
                  <a:extLst>
                    <a:ext uri="{9D8B030D-6E8A-4147-A177-3AD203B41FA5}">
                      <a16:colId xmlns:a16="http://schemas.microsoft.com/office/drawing/2014/main" val="1973801738"/>
                    </a:ext>
                  </a:extLst>
                </a:gridCol>
              </a:tblGrid>
              <a:tr h="2017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b="1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日切调</a:t>
                      </a:r>
                      <a:r>
                        <a:rPr lang="en-US" altLang="zh-CN" sz="700" b="1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BK</a:t>
                      </a:r>
                      <a:r>
                        <a:rPr lang="zh-CN" altLang="en-US" sz="700" b="1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生成报表间隔时间</a:t>
                      </a:r>
                      <a:endParaRPr lang="zh-CN" altLang="en-US" sz="7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600</a:t>
                      </a:r>
                      <a:r>
                        <a:rPr lang="zh-CN" altLang="en-US" sz="700" b="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秒</a:t>
                      </a:r>
                      <a:endParaRPr lang="en-US" altLang="zh-CN" sz="700" b="0" dirty="0" smtClean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700" b="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限制 </a:t>
                      </a:r>
                      <a:r>
                        <a:rPr lang="en-US" altLang="zh-CN" sz="700" b="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0-1800</a:t>
                      </a:r>
                      <a:r>
                        <a:rPr lang="zh-CN" altLang="en-US" sz="700" b="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秒</a:t>
                      </a:r>
                      <a:endParaRPr lang="zh-CN" altLang="en-US" sz="7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724697"/>
                  </a:ext>
                </a:extLst>
              </a:tr>
            </a:tbl>
          </a:graphicData>
        </a:graphic>
      </p:graphicFrame>
      <p:cxnSp>
        <p:nvCxnSpPr>
          <p:cNvPr id="65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9" idx="3"/>
            <a:endCxn id="64" idx="3"/>
          </p:cNvCxnSpPr>
          <p:nvPr/>
        </p:nvCxnSpPr>
        <p:spPr>
          <a:xfrm>
            <a:off x="1689101" y="3203643"/>
            <a:ext cx="210113" cy="1691544"/>
          </a:xfrm>
          <a:prstGeom prst="curvedConnector3">
            <a:avLst>
              <a:gd name="adj1" fmla="val 255427"/>
            </a:avLst>
          </a:prstGeom>
          <a:ln w="19050">
            <a:solidFill>
              <a:schemeClr val="accent2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9" idx="3"/>
            <a:endCxn id="11" idx="3"/>
          </p:cNvCxnSpPr>
          <p:nvPr/>
        </p:nvCxnSpPr>
        <p:spPr>
          <a:xfrm>
            <a:off x="1689101" y="3203643"/>
            <a:ext cx="203124" cy="1261586"/>
          </a:xfrm>
          <a:prstGeom prst="curvedConnector3">
            <a:avLst>
              <a:gd name="adj1" fmla="val 212542"/>
            </a:avLst>
          </a:prstGeom>
          <a:ln w="19050">
            <a:solidFill>
              <a:schemeClr val="accent2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0" idx="3"/>
            <a:endCxn id="9" idx="3"/>
          </p:cNvCxnSpPr>
          <p:nvPr/>
        </p:nvCxnSpPr>
        <p:spPr>
          <a:xfrm flipH="1">
            <a:off x="1689101" y="2332999"/>
            <a:ext cx="203124" cy="870644"/>
          </a:xfrm>
          <a:prstGeom prst="curvedConnector3">
            <a:avLst>
              <a:gd name="adj1" fmla="val -112542"/>
            </a:avLst>
          </a:prstGeom>
          <a:ln w="19050">
            <a:solidFill>
              <a:schemeClr val="accent2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表格 74">
            <a:extLst>
              <a:ext uri="{FF2B5EF4-FFF2-40B4-BE49-F238E27FC236}">
                <a16:creationId xmlns:a16="http://schemas.microsoft.com/office/drawing/2014/main" id="{E6C176EB-F57F-4897-99BD-4D926103C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187855"/>
              </p:ext>
            </p:extLst>
          </p:nvPr>
        </p:nvGraphicFramePr>
        <p:xfrm>
          <a:off x="457247" y="1772738"/>
          <a:ext cx="122473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368">
                  <a:extLst>
                    <a:ext uri="{9D8B030D-6E8A-4147-A177-3AD203B41FA5}">
                      <a16:colId xmlns:a16="http://schemas.microsoft.com/office/drawing/2014/main" val="3823376341"/>
                    </a:ext>
                  </a:extLst>
                </a:gridCol>
                <a:gridCol w="612368">
                  <a:extLst>
                    <a:ext uri="{9D8B030D-6E8A-4147-A177-3AD203B41FA5}">
                      <a16:colId xmlns:a16="http://schemas.microsoft.com/office/drawing/2014/main" val="1973801738"/>
                    </a:ext>
                  </a:extLst>
                </a:gridCol>
              </a:tblGrid>
              <a:tr h="2017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b="1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终端是否强制日切</a:t>
                      </a:r>
                      <a:endParaRPr lang="zh-CN" altLang="en-US" sz="7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b="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</a:t>
                      </a:r>
                      <a:r>
                        <a:rPr lang="en-US" altLang="zh-CN" sz="700" b="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700" b="0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</a:t>
                      </a:r>
                      <a:endParaRPr lang="zh-CN" altLang="en-US" sz="7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724697"/>
                  </a:ext>
                </a:extLst>
              </a:tr>
            </a:tbl>
          </a:graphicData>
        </a:graphic>
      </p:graphicFrame>
      <p:sp>
        <p:nvSpPr>
          <p:cNvPr id="77" name="菱形 76"/>
          <p:cNvSpPr/>
          <p:nvPr/>
        </p:nvSpPr>
        <p:spPr>
          <a:xfrm>
            <a:off x="6601739" y="3203643"/>
            <a:ext cx="915475" cy="431649"/>
          </a:xfrm>
          <a:prstGeom prst="diamond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>
              <a:latin typeface="+mj-lt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6770929" y="3228821"/>
            <a:ext cx="66006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b="1" dirty="0">
                <a:solidFill>
                  <a:schemeClr val="bg1"/>
                </a:solidFill>
              </a:rPr>
              <a:t>By brand</a:t>
            </a:r>
            <a:endParaRPr lang="en-US" sz="700" b="1" dirty="0">
              <a:solidFill>
                <a:schemeClr val="bg1"/>
              </a:solidFill>
            </a:endParaRPr>
          </a:p>
          <a:p>
            <a:r>
              <a:rPr lang="zh-CN" altLang="en-US" sz="700" b="1" dirty="0">
                <a:solidFill>
                  <a:schemeClr val="bg1"/>
                </a:solidFill>
              </a:rPr>
              <a:t>终端是否</a:t>
            </a:r>
            <a:r>
              <a:rPr lang="zh-CN" altLang="en-US" sz="700" b="1" dirty="0" smtClean="0">
                <a:solidFill>
                  <a:schemeClr val="bg1"/>
                </a:solidFill>
              </a:rPr>
              <a:t>强制</a:t>
            </a:r>
            <a:r>
              <a:rPr lang="zh-CN" altLang="en-US" sz="700" b="1" dirty="0">
                <a:solidFill>
                  <a:schemeClr val="bg1"/>
                </a:solidFill>
              </a:rPr>
              <a:t>日切</a:t>
            </a:r>
          </a:p>
        </p:txBody>
      </p:sp>
      <p:cxnSp>
        <p:nvCxnSpPr>
          <p:cNvPr id="83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57" idx="0"/>
            <a:endCxn id="77" idx="2"/>
          </p:cNvCxnSpPr>
          <p:nvPr/>
        </p:nvCxnSpPr>
        <p:spPr>
          <a:xfrm rot="5400000" flipH="1" flipV="1">
            <a:off x="6617049" y="3315198"/>
            <a:ext cx="122333" cy="76252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6481835" y="3526106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/>
              <a:t>是</a:t>
            </a:r>
            <a:endParaRPr lang="en-US" sz="700" b="1" dirty="0" smtClean="0"/>
          </a:p>
        </p:txBody>
      </p:sp>
      <p:sp>
        <p:nvSpPr>
          <p:cNvPr id="101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8267924" y="2979831"/>
            <a:ext cx="792000" cy="3859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700" b="1" dirty="0" smtClean="0">
                <a:latin typeface="微软雅黑" pitchFamily="34" charset="-122"/>
                <a:ea typeface="微软雅黑" pitchFamily="34" charset="-122"/>
              </a:rPr>
              <a:t>维持原有日切</a:t>
            </a:r>
            <a:endParaRPr lang="en-US" altLang="zh-CN" sz="7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700" b="1" dirty="0" smtClean="0">
                <a:latin typeface="微软雅黑" pitchFamily="34" charset="-122"/>
                <a:ea typeface="微软雅黑" pitchFamily="34" charset="-122"/>
              </a:rPr>
              <a:t>逻辑不变</a:t>
            </a:r>
            <a:endParaRPr lang="en-US" altLang="zh-CN" sz="7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2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01" idx="1"/>
            <a:endCxn id="77" idx="3"/>
          </p:cNvCxnSpPr>
          <p:nvPr/>
        </p:nvCxnSpPr>
        <p:spPr>
          <a:xfrm rot="10800000" flipV="1">
            <a:off x="7517214" y="3172790"/>
            <a:ext cx="750710" cy="246677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/>
          <p:cNvSpPr txBox="1"/>
          <p:nvPr/>
        </p:nvSpPr>
        <p:spPr>
          <a:xfrm>
            <a:off x="7709821" y="3128827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/>
              <a:t>否</a:t>
            </a:r>
            <a:endParaRPr lang="en-US" sz="700" b="1" dirty="0" smtClean="0"/>
          </a:p>
        </p:txBody>
      </p:sp>
      <p:sp>
        <p:nvSpPr>
          <p:cNvPr id="113" name="文本框 112"/>
          <p:cNvSpPr txBox="1"/>
          <p:nvPr/>
        </p:nvSpPr>
        <p:spPr>
          <a:xfrm>
            <a:off x="3987713" y="1994761"/>
            <a:ext cx="3802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 smtClean="0">
                <a:solidFill>
                  <a:srgbClr val="FF0000"/>
                </a:solidFill>
              </a:rPr>
              <a:t>附①</a:t>
            </a:r>
            <a:endParaRPr lang="en-US" sz="700" b="1" dirty="0" smtClean="0">
              <a:solidFill>
                <a:srgbClr val="FF0000"/>
              </a:solidFill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5418357" y="3579633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 smtClean="0">
                <a:solidFill>
                  <a:srgbClr val="FF0000"/>
                </a:solidFill>
              </a:rPr>
              <a:t>附②</a:t>
            </a:r>
            <a:endParaRPr lang="en-US" sz="700" b="1" dirty="0" smtClean="0">
              <a:solidFill>
                <a:srgbClr val="FF0000"/>
              </a:solidFill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5634240" y="4841847"/>
            <a:ext cx="342568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700" b="1" dirty="0" smtClean="0">
                <a:solidFill>
                  <a:srgbClr val="FF0000"/>
                </a:solidFill>
              </a:rPr>
              <a:t>附②部分</a:t>
            </a:r>
            <a:r>
              <a:rPr lang="zh-CN" altLang="en-US" sz="700" b="1" dirty="0">
                <a:solidFill>
                  <a:srgbClr val="FF0000"/>
                </a:solidFill>
              </a:rPr>
              <a:t>是 在终端上收到总部端下发的日切</a:t>
            </a:r>
            <a:r>
              <a:rPr lang="zh-CN" altLang="en-US" sz="700" b="1" dirty="0" smtClean="0">
                <a:solidFill>
                  <a:srgbClr val="FF0000"/>
                </a:solidFill>
              </a:rPr>
              <a:t>指令时，均按照该处理流程先判断“终端是否强制日切”，若为“否”则维持原有日切逻辑；若为“是”则均走附②流程。</a:t>
            </a:r>
            <a:endParaRPr lang="en-US" sz="700" b="1" dirty="0" smtClean="0">
              <a:solidFill>
                <a:srgbClr val="FF0000"/>
              </a:solidFill>
            </a:endParaRPr>
          </a:p>
        </p:txBody>
      </p:sp>
      <p:sp>
        <p:nvSpPr>
          <p:cNvPr id="121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6826905" y="3765615"/>
            <a:ext cx="792000" cy="3859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700" b="1" dirty="0" smtClean="0">
                <a:latin typeface="微软雅黑" pitchFamily="34" charset="-122"/>
                <a:ea typeface="微软雅黑" pitchFamily="34" charset="-122"/>
              </a:rPr>
              <a:t>下机倒计时</a:t>
            </a:r>
            <a:endParaRPr lang="en-US" altLang="zh-CN" sz="7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700" b="1" dirty="0" smtClean="0">
                <a:latin typeface="微软雅黑" pitchFamily="34" charset="-122"/>
                <a:ea typeface="微软雅黑" pitchFamily="34" charset="-122"/>
              </a:rPr>
              <a:t>提醒</a:t>
            </a:r>
            <a:endParaRPr lang="en-US" altLang="zh-CN" sz="7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5908149" y="3071657"/>
            <a:ext cx="9442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b="1" dirty="0" smtClean="0"/>
              <a:t>接到</a:t>
            </a:r>
            <a:r>
              <a:rPr lang="en-US" altLang="zh-CN" sz="700" b="1" dirty="0" smtClean="0"/>
              <a:t>SOD</a:t>
            </a:r>
            <a:r>
              <a:rPr lang="zh-CN" altLang="en-US" sz="700" b="1" dirty="0" smtClean="0"/>
              <a:t>日切指令</a:t>
            </a:r>
            <a:endParaRPr lang="en-US" sz="700" b="1" dirty="0" smtClean="0"/>
          </a:p>
        </p:txBody>
      </p:sp>
    </p:spTree>
    <p:extLst>
      <p:ext uri="{BB962C8B-B14F-4D97-AF65-F5344CB8AC3E}">
        <p14:creationId xmlns:p14="http://schemas.microsoft.com/office/powerpoint/2010/main" val="279470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矩形 74"/>
          <p:cNvSpPr/>
          <p:nvPr/>
        </p:nvSpPr>
        <p:spPr>
          <a:xfrm>
            <a:off x="323794" y="3776882"/>
            <a:ext cx="1405614" cy="12957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900" b="1" dirty="0" smtClean="0">
                <a:solidFill>
                  <a:schemeClr val="tx1"/>
                </a:solidFill>
                <a:latin typeface="+mj-lt"/>
              </a:rPr>
              <a:t>MQ </a:t>
            </a:r>
            <a:r>
              <a:rPr lang="zh-CN" altLang="en-US" sz="900" b="1" dirty="0" smtClean="0">
                <a:solidFill>
                  <a:schemeClr val="tx1"/>
                </a:solidFill>
                <a:latin typeface="+mj-lt"/>
              </a:rPr>
              <a:t>实例</a:t>
            </a:r>
          </a:p>
        </p:txBody>
      </p:sp>
      <p:cxnSp>
        <p:nvCxnSpPr>
          <p:cNvPr id="96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72" idx="0"/>
            <a:endCxn id="84" idx="2"/>
          </p:cNvCxnSpPr>
          <p:nvPr/>
        </p:nvCxnSpPr>
        <p:spPr>
          <a:xfrm rot="16200000" flipV="1">
            <a:off x="-51862" y="2999654"/>
            <a:ext cx="1840542" cy="272033"/>
          </a:xfrm>
          <a:prstGeom prst="curvedConnector3">
            <a:avLst>
              <a:gd name="adj1" fmla="val 39354"/>
            </a:avLst>
          </a:prstGeom>
          <a:ln w="19050">
            <a:solidFill>
              <a:schemeClr val="accent2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/>
          <p:cNvSpPr/>
          <p:nvPr/>
        </p:nvSpPr>
        <p:spPr>
          <a:xfrm>
            <a:off x="2141641" y="923309"/>
            <a:ext cx="5715235" cy="41492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900" b="1" dirty="0" smtClean="0">
                <a:solidFill>
                  <a:schemeClr val="tx1"/>
                </a:solidFill>
                <a:latin typeface="+mj-lt"/>
              </a:rPr>
              <a:t>MQ </a:t>
            </a:r>
            <a:r>
              <a:rPr lang="zh-CN" altLang="en-US" sz="900" b="1" dirty="0">
                <a:solidFill>
                  <a:schemeClr val="tx1"/>
                </a:solidFill>
                <a:latin typeface="+mj-lt"/>
              </a:rPr>
              <a:t>消费</a:t>
            </a:r>
            <a:endParaRPr lang="zh-CN" altLang="en-US" sz="9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2" name="矩形 171"/>
          <p:cNvSpPr/>
          <p:nvPr/>
        </p:nvSpPr>
        <p:spPr>
          <a:xfrm>
            <a:off x="6415282" y="2012128"/>
            <a:ext cx="1080000" cy="1879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900" b="1" dirty="0">
                <a:solidFill>
                  <a:schemeClr val="tx1"/>
                </a:solidFill>
                <a:latin typeface="+mj-lt"/>
              </a:rPr>
              <a:t>自动调</a:t>
            </a:r>
            <a:r>
              <a:rPr lang="en-US" altLang="zh-CN" sz="900" b="1" dirty="0">
                <a:solidFill>
                  <a:schemeClr val="tx1"/>
                </a:solidFill>
                <a:latin typeface="+mj-lt"/>
              </a:rPr>
              <a:t>BK</a:t>
            </a:r>
            <a:r>
              <a:rPr lang="zh-CN" altLang="en-US" sz="900" b="1" dirty="0">
                <a:solidFill>
                  <a:schemeClr val="tx1"/>
                </a:solidFill>
                <a:latin typeface="+mj-lt"/>
              </a:rPr>
              <a:t>报表</a:t>
            </a:r>
          </a:p>
        </p:txBody>
      </p:sp>
      <p:sp>
        <p:nvSpPr>
          <p:cNvPr id="160" name="矩形 159"/>
          <p:cNvSpPr/>
          <p:nvPr/>
        </p:nvSpPr>
        <p:spPr>
          <a:xfrm>
            <a:off x="4598131" y="2021596"/>
            <a:ext cx="1080000" cy="23857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900" b="1" dirty="0" smtClean="0">
                <a:solidFill>
                  <a:schemeClr val="tx1"/>
                </a:solidFill>
                <a:latin typeface="+mj-lt"/>
              </a:rPr>
              <a:t>自动日切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流程 </a:t>
            </a:r>
            <a:r>
              <a:rPr lang="en-US" altLang="zh-CN" dirty="0" smtClean="0"/>
              <a:t>-P2</a:t>
            </a:r>
            <a:r>
              <a:rPr lang="zh-CN" altLang="en-US" dirty="0" smtClean="0"/>
              <a:t>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附① 总部端自动日切提醒、自动日切、自动调</a:t>
            </a:r>
            <a:r>
              <a:rPr lang="en-US" altLang="zh-CN" dirty="0" smtClean="0"/>
              <a:t>BK</a:t>
            </a:r>
            <a:r>
              <a:rPr lang="zh-CN" altLang="en-US" dirty="0" smtClean="0"/>
              <a:t>报表</a:t>
            </a:r>
            <a:endParaRPr lang="en-US" dirty="0"/>
          </a:p>
        </p:txBody>
      </p:sp>
      <p:sp>
        <p:nvSpPr>
          <p:cNvPr id="19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336392" y="926370"/>
            <a:ext cx="792000" cy="3859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700" b="1" dirty="0" smtClean="0">
                <a:latin typeface="微软雅黑" pitchFamily="34" charset="-122"/>
                <a:ea typeface="微软雅黑" pitchFamily="34" charset="-122"/>
              </a:rPr>
              <a:t>定时任务</a:t>
            </a:r>
            <a:endParaRPr lang="en-US" altLang="zh-CN" sz="7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700" b="1" dirty="0" smtClean="0">
                <a:latin typeface="微软雅黑" pitchFamily="34" charset="-122"/>
                <a:ea typeface="微软雅黑" pitchFamily="34" charset="-122"/>
              </a:rPr>
              <a:t>每</a:t>
            </a:r>
            <a:r>
              <a:rPr lang="en-US" altLang="zh-CN" sz="700" b="1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700" b="1" dirty="0" smtClean="0">
                <a:latin typeface="微软雅黑" pitchFamily="34" charset="-122"/>
                <a:ea typeface="微软雅黑" pitchFamily="34" charset="-122"/>
              </a:rPr>
              <a:t>分钟</a:t>
            </a:r>
            <a:endParaRPr lang="en-US" altLang="zh-CN" sz="7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700" b="1" dirty="0" smtClean="0">
                <a:latin typeface="微软雅黑" pitchFamily="34" charset="-122"/>
                <a:ea typeface="微软雅黑" pitchFamily="34" charset="-122"/>
              </a:rPr>
              <a:t>执行一次</a:t>
            </a:r>
            <a:endParaRPr lang="en-US" altLang="zh-CN" sz="7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1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84" idx="0"/>
            <a:endCxn id="19" idx="2"/>
          </p:cNvCxnSpPr>
          <p:nvPr/>
        </p:nvCxnSpPr>
        <p:spPr>
          <a:xfrm rot="5400000" flipH="1" flipV="1">
            <a:off x="473797" y="1570885"/>
            <a:ext cx="517190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32">
            <a:extLst>
              <a:ext uri="{FF2B5EF4-FFF2-40B4-BE49-F238E27FC236}">
                <a16:creationId xmlns:a16="http://schemas.microsoft.com/office/drawing/2014/main" id="{E3E67E96-4EB4-4712-BD72-A785B437D944}"/>
              </a:ext>
            </a:extLst>
          </p:cNvPr>
          <p:cNvSpPr/>
          <p:nvPr/>
        </p:nvSpPr>
        <p:spPr>
          <a:xfrm>
            <a:off x="8232433" y="1871565"/>
            <a:ext cx="814853" cy="434965"/>
          </a:xfrm>
          <a:prstGeom prst="rect">
            <a:avLst/>
          </a:prstGeom>
          <a:solidFill>
            <a:srgbClr val="F18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latin typeface="微软雅黑" pitchFamily="34" charset="-122"/>
                <a:ea typeface="微软雅黑" pitchFamily="34" charset="-122"/>
              </a:rPr>
              <a:t>BK</a:t>
            </a:r>
            <a:endParaRPr lang="en-US" altLang="zh-CN" sz="9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115284" y="1737956"/>
            <a:ext cx="630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" b="1" dirty="0">
                <a:latin typeface="微软雅黑" pitchFamily="34" charset="-122"/>
                <a:ea typeface="微软雅黑" pitchFamily="34" charset="-122"/>
              </a:rPr>
              <a:t>检索当前到下一个</a:t>
            </a:r>
            <a:r>
              <a:rPr lang="en-US" altLang="zh-CN" sz="700" b="1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700" b="1" dirty="0">
                <a:latin typeface="微软雅黑" pitchFamily="34" charset="-122"/>
                <a:ea typeface="微软雅黑" pitchFamily="34" charset="-122"/>
              </a:rPr>
              <a:t>分钟之间，满足</a:t>
            </a:r>
            <a:r>
              <a:rPr lang="zh-CN" altLang="en-US" sz="700" b="1" dirty="0" smtClean="0">
                <a:latin typeface="微软雅黑" pitchFamily="34" charset="-122"/>
                <a:ea typeface="微软雅黑" pitchFamily="34" charset="-122"/>
              </a:rPr>
              <a:t>调度</a:t>
            </a:r>
            <a:r>
              <a:rPr lang="zh-CN" altLang="en-US" sz="700" b="1" dirty="0">
                <a:latin typeface="微软雅黑" pitchFamily="34" charset="-122"/>
                <a:ea typeface="微软雅黑" pitchFamily="34" charset="-122"/>
              </a:rPr>
              <a:t>时间</a:t>
            </a:r>
            <a:r>
              <a:rPr lang="zh-CN" altLang="en-US" sz="700" b="1" dirty="0" smtClean="0">
                <a:latin typeface="微软雅黑" pitchFamily="34" charset="-122"/>
                <a:ea typeface="微软雅黑" pitchFamily="34" charset="-122"/>
              </a:rPr>
              <a:t>的餐厅（自动日切提醒）</a:t>
            </a:r>
            <a:endParaRPr lang="en-US" altLang="zh-CN" sz="7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42693" y="4055942"/>
            <a:ext cx="923463" cy="4527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latin typeface="+mj-lt"/>
              </a:rPr>
              <a:t>自动日切提醒</a:t>
            </a:r>
            <a:endParaRPr lang="en-US" altLang="zh-CN" sz="700" b="1" dirty="0" smtClean="0">
              <a:latin typeface="+mj-lt"/>
            </a:endParaRPr>
          </a:p>
          <a:p>
            <a:pPr algn="ctr"/>
            <a:r>
              <a:rPr lang="zh-CN" altLang="en-US" sz="700" b="1" dirty="0" smtClean="0">
                <a:latin typeface="+mj-lt"/>
              </a:rPr>
              <a:t>自动日切</a:t>
            </a:r>
            <a:endParaRPr lang="en-US" altLang="zh-CN" sz="700" b="1" dirty="0" smtClean="0">
              <a:latin typeface="+mj-lt"/>
            </a:endParaRPr>
          </a:p>
          <a:p>
            <a:pPr algn="ctr"/>
            <a:r>
              <a:rPr lang="zh-CN" altLang="en-US" sz="700" b="1" dirty="0" smtClean="0">
                <a:latin typeface="+mj-lt"/>
              </a:rPr>
              <a:t>自动调</a:t>
            </a:r>
            <a:r>
              <a:rPr lang="en-US" altLang="zh-CN" sz="700" b="1" dirty="0" smtClean="0">
                <a:latin typeface="+mj-lt"/>
              </a:rPr>
              <a:t>BK</a:t>
            </a:r>
            <a:r>
              <a:rPr lang="zh-CN" altLang="en-US" sz="700" b="1" dirty="0" smtClean="0">
                <a:latin typeface="+mj-lt"/>
              </a:rPr>
              <a:t>生报表</a:t>
            </a:r>
          </a:p>
        </p:txBody>
      </p:sp>
      <p:sp>
        <p:nvSpPr>
          <p:cNvPr id="73" name="矩形 72"/>
          <p:cNvSpPr/>
          <p:nvPr/>
        </p:nvSpPr>
        <p:spPr>
          <a:xfrm>
            <a:off x="542692" y="4781078"/>
            <a:ext cx="923463" cy="2453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latin typeface="+mj-lt"/>
              </a:rPr>
              <a:t>延迟队列</a:t>
            </a:r>
          </a:p>
        </p:txBody>
      </p:sp>
      <p:cxnSp>
        <p:nvCxnSpPr>
          <p:cNvPr id="76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02" idx="1"/>
            <a:endCxn id="72" idx="3"/>
          </p:cNvCxnSpPr>
          <p:nvPr/>
        </p:nvCxnSpPr>
        <p:spPr>
          <a:xfrm rot="10800000" flipV="1">
            <a:off x="1466157" y="1307111"/>
            <a:ext cx="811461" cy="2975187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表格 80">
            <a:extLst>
              <a:ext uri="{FF2B5EF4-FFF2-40B4-BE49-F238E27FC236}">
                <a16:creationId xmlns:a16="http://schemas.microsoft.com/office/drawing/2014/main" id="{E6C176EB-F57F-4897-99BD-4D926103C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71960"/>
              </p:ext>
            </p:extLst>
          </p:nvPr>
        </p:nvGraphicFramePr>
        <p:xfrm>
          <a:off x="321568" y="1378631"/>
          <a:ext cx="61236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368">
                  <a:extLst>
                    <a:ext uri="{9D8B030D-6E8A-4147-A177-3AD203B41FA5}">
                      <a16:colId xmlns:a16="http://schemas.microsoft.com/office/drawing/2014/main" val="3823376341"/>
                    </a:ext>
                  </a:extLst>
                </a:gridCol>
              </a:tblGrid>
              <a:tr h="2017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b="1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品牌是否自动日切</a:t>
                      </a:r>
                      <a:endParaRPr lang="zh-CN" altLang="en-US" sz="7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724697"/>
                  </a:ext>
                </a:extLst>
              </a:tr>
            </a:tbl>
          </a:graphicData>
        </a:graphic>
      </p:graphicFrame>
      <p:sp>
        <p:nvSpPr>
          <p:cNvPr id="84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336392" y="1829480"/>
            <a:ext cx="792000" cy="3859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700" b="1" dirty="0">
                <a:latin typeface="微软雅黑" pitchFamily="34" charset="-122"/>
                <a:ea typeface="微软雅黑" pitchFamily="34" charset="-122"/>
              </a:rPr>
              <a:t>根据</a:t>
            </a:r>
            <a:r>
              <a:rPr lang="zh-CN" altLang="en-US" sz="700" b="1" dirty="0" smtClean="0">
                <a:latin typeface="微软雅黑" pitchFamily="34" charset="-122"/>
                <a:ea typeface="微软雅黑" pitchFamily="34" charset="-122"/>
              </a:rPr>
              <a:t>品牌</a:t>
            </a:r>
            <a:endParaRPr lang="en-US" altLang="zh-CN" sz="7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700" b="1" dirty="0" smtClean="0">
                <a:latin typeface="微软雅黑" pitchFamily="34" charset="-122"/>
                <a:ea typeface="微软雅黑" pitchFamily="34" charset="-122"/>
              </a:rPr>
              <a:t>找</a:t>
            </a:r>
            <a:r>
              <a:rPr lang="zh-CN" altLang="en-US" sz="700" b="1" dirty="0">
                <a:latin typeface="微软雅黑" pitchFamily="34" charset="-122"/>
                <a:ea typeface="微软雅黑" pitchFamily="34" charset="-122"/>
              </a:rPr>
              <a:t>餐厅</a:t>
            </a:r>
          </a:p>
        </p:txBody>
      </p:sp>
      <p:graphicFrame>
        <p:nvGraphicFramePr>
          <p:cNvPr id="95" name="表格 94">
            <a:extLst>
              <a:ext uri="{FF2B5EF4-FFF2-40B4-BE49-F238E27FC236}">
                <a16:creationId xmlns:a16="http://schemas.microsoft.com/office/drawing/2014/main" id="{E6C176EB-F57F-4897-99BD-4D926103C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985715"/>
              </p:ext>
            </p:extLst>
          </p:nvPr>
        </p:nvGraphicFramePr>
        <p:xfrm>
          <a:off x="324639" y="2311617"/>
          <a:ext cx="612368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368">
                  <a:extLst>
                    <a:ext uri="{9D8B030D-6E8A-4147-A177-3AD203B41FA5}">
                      <a16:colId xmlns:a16="http://schemas.microsoft.com/office/drawing/2014/main" val="3823376341"/>
                    </a:ext>
                  </a:extLst>
                </a:gridCol>
              </a:tblGrid>
              <a:tr h="2017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b="1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餐厅自动日切时点</a:t>
                      </a:r>
                      <a:endParaRPr lang="zh-CN" altLang="en-US" sz="700" b="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724697"/>
                  </a:ext>
                </a:extLst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965953" y="2756492"/>
            <a:ext cx="11173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b="1" dirty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700" b="1" dirty="0" smtClean="0">
                <a:latin typeface="微软雅黑" pitchFamily="34" charset="-122"/>
                <a:ea typeface="微软雅黑" pitchFamily="34" charset="-122"/>
              </a:rPr>
              <a:t>个餐厅一条消息</a:t>
            </a:r>
            <a:endParaRPr lang="en-US" altLang="zh-CN" sz="700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7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700" b="1" dirty="0" smtClean="0">
                <a:latin typeface="微软雅黑" pitchFamily="34" charset="-122"/>
                <a:ea typeface="微软雅黑" pitchFamily="34" charset="-122"/>
              </a:rPr>
              <a:t>包括：</a:t>
            </a:r>
            <a:endParaRPr lang="en-US" altLang="zh-CN" sz="7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700" b="1" dirty="0" smtClean="0">
                <a:latin typeface="微软雅黑" pitchFamily="34" charset="-122"/>
                <a:ea typeface="微软雅黑" pitchFamily="34" charset="-122"/>
              </a:rPr>
              <a:t>餐厅编号、品牌、</a:t>
            </a:r>
            <a:endParaRPr lang="en-US" altLang="zh-CN" sz="7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700" b="1" dirty="0" smtClean="0">
                <a:latin typeface="微软雅黑" pitchFamily="34" charset="-122"/>
                <a:ea typeface="微软雅黑" pitchFamily="34" charset="-122"/>
              </a:rPr>
              <a:t>计划调度时间、</a:t>
            </a:r>
            <a:endParaRPr lang="en-US" altLang="zh-CN" sz="7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700" b="1" dirty="0" smtClean="0">
                <a:latin typeface="微软雅黑" pitchFamily="34" charset="-122"/>
                <a:ea typeface="微软雅黑" pitchFamily="34" charset="-122"/>
              </a:rPr>
              <a:t>消息类型（日切提醒、自动日切 </a:t>
            </a:r>
            <a:r>
              <a:rPr lang="en-US" altLang="zh-CN" sz="700" b="1" dirty="0" smtClean="0">
                <a:latin typeface="微软雅黑" pitchFamily="34" charset="-122"/>
                <a:ea typeface="微软雅黑" pitchFamily="34" charset="-122"/>
              </a:rPr>
              <a:t>or </a:t>
            </a:r>
            <a:r>
              <a:rPr lang="zh-CN" altLang="en-US" sz="700" b="1" dirty="0" smtClean="0">
                <a:latin typeface="微软雅黑" pitchFamily="34" charset="-122"/>
                <a:ea typeface="微软雅黑" pitchFamily="34" charset="-122"/>
              </a:rPr>
              <a:t>自动调</a:t>
            </a:r>
            <a:r>
              <a:rPr lang="en-US" altLang="zh-CN" sz="700" b="1" dirty="0" smtClean="0">
                <a:latin typeface="微软雅黑" pitchFamily="34" charset="-122"/>
                <a:ea typeface="微软雅黑" pitchFamily="34" charset="-122"/>
              </a:rPr>
              <a:t>BK</a:t>
            </a:r>
            <a:r>
              <a:rPr lang="zh-CN" altLang="en-US" sz="700" b="1" dirty="0" smtClean="0">
                <a:latin typeface="微软雅黑" pitchFamily="34" charset="-122"/>
                <a:ea typeface="微软雅黑" pitchFamily="34" charset="-122"/>
              </a:rPr>
              <a:t>生报表）、</a:t>
            </a:r>
            <a:endParaRPr lang="en-US" altLang="zh-CN" sz="7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700" b="1" dirty="0" smtClean="0">
                <a:latin typeface="微软雅黑" pitchFamily="34" charset="-122"/>
                <a:ea typeface="微软雅黑" pitchFamily="34" charset="-122"/>
              </a:rPr>
              <a:t>消息数据。</a:t>
            </a:r>
            <a:endParaRPr lang="en-US" altLang="zh-CN" sz="700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7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" name="菱形 101"/>
          <p:cNvSpPr/>
          <p:nvPr/>
        </p:nvSpPr>
        <p:spPr>
          <a:xfrm>
            <a:off x="2277617" y="1052539"/>
            <a:ext cx="915475" cy="509145"/>
          </a:xfrm>
          <a:prstGeom prst="diamond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 smtClean="0">
              <a:latin typeface="+mj-lt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2424683" y="1153223"/>
            <a:ext cx="629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b="1" dirty="0" smtClean="0">
                <a:solidFill>
                  <a:schemeClr val="bg1"/>
                </a:solidFill>
              </a:rPr>
              <a:t>是否满足计划调度时间</a:t>
            </a:r>
            <a:endParaRPr lang="en-US" sz="700" b="1" dirty="0" smtClean="0">
              <a:solidFill>
                <a:schemeClr val="bg1"/>
              </a:solidFill>
            </a:endParaRPr>
          </a:p>
        </p:txBody>
      </p:sp>
      <p:cxnSp>
        <p:nvCxnSpPr>
          <p:cNvPr id="105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73" idx="3"/>
            <a:endCxn id="102" idx="2"/>
          </p:cNvCxnSpPr>
          <p:nvPr/>
        </p:nvCxnSpPr>
        <p:spPr>
          <a:xfrm flipV="1">
            <a:off x="1466155" y="1561684"/>
            <a:ext cx="1269200" cy="3342065"/>
          </a:xfrm>
          <a:prstGeom prst="curvedConnector2">
            <a:avLst/>
          </a:prstGeom>
          <a:ln w="19050">
            <a:solidFill>
              <a:schemeClr val="accent2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/>
          <p:cNvSpPr txBox="1"/>
          <p:nvPr/>
        </p:nvSpPr>
        <p:spPr>
          <a:xfrm>
            <a:off x="2654939" y="1529440"/>
            <a:ext cx="3240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" b="1" dirty="0" smtClean="0">
                <a:latin typeface="微软雅黑" pitchFamily="34" charset="-122"/>
                <a:ea typeface="微软雅黑" pitchFamily="34" charset="-122"/>
              </a:rPr>
              <a:t>否</a:t>
            </a:r>
            <a:endParaRPr lang="en-US" altLang="zh-CN" sz="7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9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4928210" y="1112871"/>
            <a:ext cx="792000" cy="3859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700" b="1" dirty="0" smtClean="0">
                <a:latin typeface="微软雅黑" pitchFamily="34" charset="-122"/>
                <a:ea typeface="微软雅黑" pitchFamily="34" charset="-122"/>
              </a:rPr>
              <a:t>根据消息类型走对应处理</a:t>
            </a:r>
            <a:endParaRPr lang="zh-CN" altLang="en-US" sz="7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0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72" idx="1"/>
            <a:endCxn id="73" idx="1"/>
          </p:cNvCxnSpPr>
          <p:nvPr/>
        </p:nvCxnSpPr>
        <p:spPr>
          <a:xfrm rot="10800000" flipV="1">
            <a:off x="542693" y="4282299"/>
            <a:ext cx="1" cy="621450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accent2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/>
          <p:cNvSpPr txBox="1"/>
          <p:nvPr/>
        </p:nvSpPr>
        <p:spPr>
          <a:xfrm>
            <a:off x="-96188" y="4093158"/>
            <a:ext cx="5023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b="1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700" b="1" dirty="0" smtClean="0">
                <a:latin typeface="微软雅黑" pitchFamily="34" charset="-122"/>
                <a:ea typeface="微软雅黑" pitchFamily="34" charset="-122"/>
              </a:rPr>
              <a:t>秒放回正式队列</a:t>
            </a:r>
            <a:endParaRPr lang="en-US" altLang="zh-CN" sz="7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4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8239935" y="2688648"/>
            <a:ext cx="792000" cy="3859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700" b="1" dirty="0" smtClean="0">
                <a:latin typeface="微软雅黑" pitchFamily="34" charset="-122"/>
                <a:ea typeface="微软雅黑" pitchFamily="34" charset="-122"/>
              </a:rPr>
              <a:t>新增</a:t>
            </a:r>
            <a:endParaRPr lang="en-US" altLang="zh-CN" sz="7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700" b="1" dirty="0" smtClean="0">
                <a:latin typeface="微软雅黑" pitchFamily="34" charset="-122"/>
                <a:ea typeface="微软雅黑" pitchFamily="34" charset="-122"/>
              </a:rPr>
              <a:t>日切接口</a:t>
            </a:r>
            <a:endParaRPr lang="zh-CN" altLang="en-US" sz="7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5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8235225" y="3798292"/>
            <a:ext cx="792000" cy="3859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700" b="1" dirty="0" smtClean="0">
                <a:latin typeface="微软雅黑" pitchFamily="34" charset="-122"/>
                <a:ea typeface="微软雅黑" pitchFamily="34" charset="-122"/>
              </a:rPr>
              <a:t>新增</a:t>
            </a:r>
            <a:endParaRPr lang="en-US" altLang="zh-CN" sz="7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700" b="1" dirty="0" smtClean="0">
                <a:latin typeface="微软雅黑" pitchFamily="34" charset="-122"/>
                <a:ea typeface="微软雅黑" pitchFamily="34" charset="-122"/>
              </a:rPr>
              <a:t>生成报表接口</a:t>
            </a:r>
            <a:endParaRPr lang="zh-CN" altLang="en-US" sz="7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6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09" idx="1"/>
            <a:endCxn id="102" idx="3"/>
          </p:cNvCxnSpPr>
          <p:nvPr/>
        </p:nvCxnSpPr>
        <p:spPr>
          <a:xfrm flipH="1">
            <a:off x="3193092" y="1305831"/>
            <a:ext cx="1735118" cy="128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/>
          <p:cNvSpPr txBox="1"/>
          <p:nvPr/>
        </p:nvSpPr>
        <p:spPr>
          <a:xfrm>
            <a:off x="3131336" y="1131422"/>
            <a:ext cx="3240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" b="1" dirty="0" smtClean="0">
                <a:latin typeface="微软雅黑" pitchFamily="34" charset="-122"/>
                <a:ea typeface="微软雅黑" pitchFamily="34" charset="-122"/>
              </a:rPr>
              <a:t>是</a:t>
            </a:r>
            <a:endParaRPr lang="en-US" altLang="zh-CN" sz="7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1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4754658" y="2272851"/>
            <a:ext cx="792000" cy="45543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700" b="1" dirty="0" smtClean="0">
                <a:latin typeface="微软雅黑" pitchFamily="34" charset="-122"/>
                <a:ea typeface="微软雅黑" pitchFamily="34" charset="-122"/>
              </a:rPr>
              <a:t>根据调度记录</a:t>
            </a:r>
            <a:endParaRPr lang="en-US" altLang="zh-CN" sz="7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700" b="1" dirty="0" smtClean="0">
                <a:latin typeface="微软雅黑" pitchFamily="34" charset="-122"/>
                <a:ea typeface="微软雅黑" pitchFamily="34" charset="-122"/>
              </a:rPr>
              <a:t>校验状态</a:t>
            </a:r>
            <a:endParaRPr lang="en-US" altLang="zh-CN" sz="7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700" b="1" dirty="0" smtClean="0">
                <a:latin typeface="微软雅黑" pitchFamily="34" charset="-122"/>
                <a:ea typeface="微软雅黑" pitchFamily="34" charset="-122"/>
              </a:rPr>
              <a:t>（如：是否为终止状态）</a:t>
            </a:r>
            <a:endParaRPr lang="zh-CN" altLang="en-US" sz="7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4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60" idx="0"/>
            <a:endCxn id="109" idx="2"/>
          </p:cNvCxnSpPr>
          <p:nvPr/>
        </p:nvCxnSpPr>
        <p:spPr>
          <a:xfrm rot="5400000" flipH="1" flipV="1">
            <a:off x="4969768" y="1667155"/>
            <a:ext cx="522805" cy="18607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72" idx="0"/>
            <a:endCxn id="109" idx="2"/>
          </p:cNvCxnSpPr>
          <p:nvPr/>
        </p:nvCxnSpPr>
        <p:spPr>
          <a:xfrm rot="16200000" flipV="1">
            <a:off x="5883078" y="939924"/>
            <a:ext cx="513337" cy="163107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4752970" y="2846966"/>
            <a:ext cx="792000" cy="433269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700" b="1" dirty="0">
                <a:latin typeface="微软雅黑" pitchFamily="34" charset="-122"/>
                <a:ea typeface="微软雅黑" pitchFamily="34" charset="-122"/>
              </a:rPr>
              <a:t>自动日切</a:t>
            </a:r>
            <a:endParaRPr lang="en-US" altLang="zh-CN" sz="7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700" b="1" dirty="0" smtClean="0">
                <a:latin typeface="微软雅黑" pitchFamily="34" charset="-122"/>
                <a:ea typeface="微软雅黑" pitchFamily="34" charset="-122"/>
              </a:rPr>
              <a:t>业务校验</a:t>
            </a:r>
            <a:endParaRPr lang="en-US" altLang="zh-CN" sz="7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700" b="1" dirty="0" smtClean="0">
                <a:latin typeface="微软雅黑" pitchFamily="34" charset="-122"/>
                <a:ea typeface="微软雅黑" pitchFamily="34" charset="-122"/>
              </a:rPr>
              <a:t>（如：日切时机限制）</a:t>
            </a:r>
            <a:endParaRPr lang="en-US" altLang="zh-CN" sz="7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4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31" idx="0"/>
            <a:endCxn id="121" idx="2"/>
          </p:cNvCxnSpPr>
          <p:nvPr/>
        </p:nvCxnSpPr>
        <p:spPr>
          <a:xfrm flipV="1">
            <a:off x="5148970" y="2728287"/>
            <a:ext cx="1688" cy="11867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6567740" y="2847300"/>
            <a:ext cx="792000" cy="3859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700" b="1" dirty="0" smtClean="0">
                <a:latin typeface="微软雅黑" pitchFamily="34" charset="-122"/>
                <a:ea typeface="微软雅黑" pitchFamily="34" charset="-122"/>
              </a:rPr>
              <a:t>自动调</a:t>
            </a:r>
            <a:r>
              <a:rPr lang="en-US" altLang="zh-CN" sz="700" b="1" dirty="0" smtClean="0">
                <a:latin typeface="微软雅黑" pitchFamily="34" charset="-122"/>
                <a:ea typeface="微软雅黑" pitchFamily="34" charset="-122"/>
              </a:rPr>
              <a:t>BK</a:t>
            </a:r>
            <a:r>
              <a:rPr lang="zh-CN" altLang="en-US" sz="700" b="1" dirty="0" smtClean="0">
                <a:latin typeface="微软雅黑" pitchFamily="34" charset="-122"/>
                <a:ea typeface="微软雅黑" pitchFamily="34" charset="-122"/>
              </a:rPr>
              <a:t>报表</a:t>
            </a:r>
            <a:endParaRPr lang="en-US" altLang="zh-CN" sz="7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700" b="1" dirty="0" smtClean="0">
                <a:latin typeface="微软雅黑" pitchFamily="34" charset="-122"/>
                <a:ea typeface="微软雅黑" pitchFamily="34" charset="-122"/>
              </a:rPr>
              <a:t>业务校验</a:t>
            </a:r>
            <a:endParaRPr lang="en-US" altLang="zh-CN" sz="7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8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37" idx="0"/>
            <a:endCxn id="173" idx="2"/>
          </p:cNvCxnSpPr>
          <p:nvPr/>
        </p:nvCxnSpPr>
        <p:spPr>
          <a:xfrm flipV="1">
            <a:off x="6963740" y="2728287"/>
            <a:ext cx="0" cy="11901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4718630" y="4661050"/>
            <a:ext cx="859755" cy="3859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700" b="1" dirty="0" smtClean="0">
                <a:latin typeface="微软雅黑" pitchFamily="34" charset="-122"/>
                <a:ea typeface="微软雅黑" pitchFamily="34" charset="-122"/>
              </a:rPr>
              <a:t>更新调度记录为对应状态、操作结果成功失败等</a:t>
            </a:r>
            <a:endParaRPr lang="en-US" altLang="zh-CN" sz="7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6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45" idx="3"/>
            <a:endCxn id="121" idx="3"/>
          </p:cNvCxnSpPr>
          <p:nvPr/>
        </p:nvCxnSpPr>
        <p:spPr>
          <a:xfrm flipH="1" flipV="1">
            <a:off x="5546658" y="2500569"/>
            <a:ext cx="31727" cy="2353441"/>
          </a:xfrm>
          <a:prstGeom prst="curvedConnector3">
            <a:avLst>
              <a:gd name="adj1" fmla="val -720522"/>
            </a:avLst>
          </a:prstGeom>
          <a:ln w="19050">
            <a:solidFill>
              <a:srgbClr val="2C4B8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45" idx="3"/>
            <a:endCxn id="131" idx="3"/>
          </p:cNvCxnSpPr>
          <p:nvPr/>
        </p:nvCxnSpPr>
        <p:spPr>
          <a:xfrm flipH="1" flipV="1">
            <a:off x="5544970" y="3063601"/>
            <a:ext cx="33415" cy="1790409"/>
          </a:xfrm>
          <a:prstGeom prst="curvedConnector3">
            <a:avLst>
              <a:gd name="adj1" fmla="val -684124"/>
            </a:avLst>
          </a:prstGeom>
          <a:ln w="19050">
            <a:solidFill>
              <a:srgbClr val="2C4B8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本框 158"/>
          <p:cNvSpPr txBox="1"/>
          <p:nvPr/>
        </p:nvSpPr>
        <p:spPr>
          <a:xfrm>
            <a:off x="5523605" y="4861287"/>
            <a:ext cx="1494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在营业日页面增加自动日切状态查看按钮？查调度记录？</a:t>
            </a:r>
            <a:endParaRPr lang="en-US" altLang="zh-CN" sz="7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4656163" y="1568589"/>
            <a:ext cx="6606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" b="1" dirty="0" smtClean="0">
                <a:latin typeface="微软雅黑" pitchFamily="34" charset="-122"/>
                <a:ea typeface="微软雅黑" pitchFamily="34" charset="-122"/>
              </a:rPr>
              <a:t>自动日切</a:t>
            </a:r>
            <a:endParaRPr lang="en-US" altLang="zh-CN" sz="7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7" name="文本框 166"/>
          <p:cNvSpPr txBox="1"/>
          <p:nvPr/>
        </p:nvSpPr>
        <p:spPr>
          <a:xfrm>
            <a:off x="5685959" y="1581907"/>
            <a:ext cx="8587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" b="1" dirty="0" smtClean="0">
                <a:latin typeface="微软雅黑" pitchFamily="34" charset="-122"/>
                <a:ea typeface="微软雅黑" pitchFamily="34" charset="-122"/>
              </a:rPr>
              <a:t>自动调</a:t>
            </a:r>
            <a:r>
              <a:rPr lang="en-US" altLang="zh-CN" sz="700" b="1" dirty="0" smtClean="0">
                <a:latin typeface="微软雅黑" pitchFamily="34" charset="-122"/>
                <a:ea typeface="微软雅黑" pitchFamily="34" charset="-122"/>
              </a:rPr>
              <a:t>BK</a:t>
            </a:r>
            <a:r>
              <a:rPr lang="zh-CN" altLang="en-US" sz="700" b="1" dirty="0" smtClean="0">
                <a:latin typeface="微软雅黑" pitchFamily="34" charset="-122"/>
                <a:ea typeface="微软雅黑" pitchFamily="34" charset="-122"/>
              </a:rPr>
              <a:t>报表</a:t>
            </a:r>
            <a:endParaRPr lang="en-US" altLang="zh-CN" sz="7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8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4752364" y="3406514"/>
            <a:ext cx="792000" cy="3859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700" b="1" dirty="0" smtClean="0">
                <a:latin typeface="微软雅黑" pitchFamily="34" charset="-122"/>
                <a:ea typeface="微软雅黑" pitchFamily="34" charset="-122"/>
              </a:rPr>
              <a:t>依据消息数据</a:t>
            </a:r>
            <a:endParaRPr lang="en-US" altLang="zh-CN" sz="7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700" b="1" dirty="0" smtClean="0">
                <a:latin typeface="微软雅黑" pitchFamily="34" charset="-122"/>
                <a:ea typeface="微软雅黑" pitchFamily="34" charset="-122"/>
              </a:rPr>
              <a:t>自动日切</a:t>
            </a:r>
            <a:endParaRPr lang="en-US" altLang="zh-CN" sz="7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9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45" idx="0"/>
            <a:endCxn id="262" idx="2"/>
          </p:cNvCxnSpPr>
          <p:nvPr/>
        </p:nvCxnSpPr>
        <p:spPr>
          <a:xfrm flipV="1">
            <a:off x="5148508" y="4310829"/>
            <a:ext cx="1847" cy="350221"/>
          </a:xfrm>
          <a:prstGeom prst="straightConnector1">
            <a:avLst/>
          </a:prstGeom>
          <a:ln w="19050">
            <a:solidFill>
              <a:srgbClr val="2C4B8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6567740" y="2272851"/>
            <a:ext cx="792000" cy="45543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700" b="1" dirty="0" smtClean="0">
                <a:latin typeface="微软雅黑" pitchFamily="34" charset="-122"/>
                <a:ea typeface="微软雅黑" pitchFamily="34" charset="-122"/>
              </a:rPr>
              <a:t>根据调度记录</a:t>
            </a:r>
            <a:endParaRPr lang="en-US" altLang="zh-CN" sz="7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700" b="1" dirty="0" smtClean="0">
                <a:latin typeface="微软雅黑" pitchFamily="34" charset="-122"/>
                <a:ea typeface="微软雅黑" pitchFamily="34" charset="-122"/>
              </a:rPr>
              <a:t>校验状态</a:t>
            </a:r>
            <a:endParaRPr lang="en-US" altLang="zh-CN" sz="7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700" b="1" dirty="0" smtClean="0">
                <a:latin typeface="微软雅黑" pitchFamily="34" charset="-122"/>
                <a:ea typeface="微软雅黑" pitchFamily="34" charset="-122"/>
              </a:rPr>
              <a:t>（如：是否为终止状态）</a:t>
            </a:r>
            <a:endParaRPr lang="zh-CN" altLang="en-US" sz="7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0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68" idx="0"/>
            <a:endCxn id="131" idx="2"/>
          </p:cNvCxnSpPr>
          <p:nvPr/>
        </p:nvCxnSpPr>
        <p:spPr>
          <a:xfrm flipV="1">
            <a:off x="5148364" y="3280235"/>
            <a:ext cx="606" cy="12627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45" idx="3"/>
            <a:endCxn id="173" idx="1"/>
          </p:cNvCxnSpPr>
          <p:nvPr/>
        </p:nvCxnSpPr>
        <p:spPr>
          <a:xfrm flipV="1">
            <a:off x="5578385" y="2500569"/>
            <a:ext cx="989355" cy="2353441"/>
          </a:xfrm>
          <a:prstGeom prst="curvedConnector3">
            <a:avLst>
              <a:gd name="adj1" fmla="val 50000"/>
            </a:avLst>
          </a:prstGeom>
          <a:ln w="19050">
            <a:solidFill>
              <a:srgbClr val="2C4B8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6567235" y="3346832"/>
            <a:ext cx="792000" cy="3859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700" b="1" dirty="0" smtClean="0">
                <a:latin typeface="微软雅黑" pitchFamily="34" charset="-122"/>
                <a:ea typeface="微软雅黑" pitchFamily="34" charset="-122"/>
              </a:rPr>
              <a:t>依据消息数据</a:t>
            </a:r>
            <a:endParaRPr lang="en-US" altLang="zh-CN" sz="7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700" b="1" dirty="0">
                <a:latin typeface="微软雅黑" pitchFamily="34" charset="-122"/>
                <a:ea typeface="微软雅黑" pitchFamily="34" charset="-122"/>
              </a:rPr>
              <a:t>自动调</a:t>
            </a:r>
            <a:r>
              <a:rPr lang="en-US" altLang="zh-CN" sz="700" b="1" dirty="0">
                <a:latin typeface="微软雅黑" pitchFamily="34" charset="-122"/>
                <a:ea typeface="微软雅黑" pitchFamily="34" charset="-122"/>
              </a:rPr>
              <a:t>BK</a:t>
            </a:r>
            <a:r>
              <a:rPr lang="zh-CN" altLang="en-US" sz="700" b="1" dirty="0">
                <a:latin typeface="微软雅黑" pitchFamily="34" charset="-122"/>
                <a:ea typeface="微软雅黑" pitchFamily="34" charset="-122"/>
              </a:rPr>
              <a:t>报表</a:t>
            </a:r>
            <a:endParaRPr lang="en-US" altLang="zh-CN" sz="7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48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45" idx="3"/>
            <a:endCxn id="247" idx="2"/>
          </p:cNvCxnSpPr>
          <p:nvPr/>
        </p:nvCxnSpPr>
        <p:spPr>
          <a:xfrm flipV="1">
            <a:off x="5578385" y="3732752"/>
            <a:ext cx="1384850" cy="1121258"/>
          </a:xfrm>
          <a:prstGeom prst="curvedConnector2">
            <a:avLst/>
          </a:prstGeom>
          <a:ln w="19050">
            <a:solidFill>
              <a:srgbClr val="2C4B8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45" idx="3"/>
            <a:endCxn id="137" idx="1"/>
          </p:cNvCxnSpPr>
          <p:nvPr/>
        </p:nvCxnSpPr>
        <p:spPr>
          <a:xfrm flipV="1">
            <a:off x="5578385" y="3040260"/>
            <a:ext cx="989355" cy="1813750"/>
          </a:xfrm>
          <a:prstGeom prst="curvedConnector3">
            <a:avLst>
              <a:gd name="adj1" fmla="val 50000"/>
            </a:avLst>
          </a:prstGeom>
          <a:ln w="19050">
            <a:solidFill>
              <a:srgbClr val="2C4B8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247" idx="0"/>
            <a:endCxn id="137" idx="2"/>
          </p:cNvCxnSpPr>
          <p:nvPr/>
        </p:nvCxnSpPr>
        <p:spPr>
          <a:xfrm flipV="1">
            <a:off x="6963235" y="3233220"/>
            <a:ext cx="505" cy="11361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4754355" y="3924909"/>
            <a:ext cx="792000" cy="3859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700" b="1" dirty="0" smtClean="0">
                <a:latin typeface="微软雅黑" pitchFamily="34" charset="-122"/>
                <a:ea typeface="微软雅黑" pitchFamily="34" charset="-122"/>
              </a:rPr>
              <a:t>生成“自动调</a:t>
            </a:r>
            <a:r>
              <a:rPr lang="en-US" altLang="zh-CN" sz="700" b="1" dirty="0" smtClean="0">
                <a:latin typeface="微软雅黑" pitchFamily="34" charset="-122"/>
                <a:ea typeface="微软雅黑" pitchFamily="34" charset="-122"/>
              </a:rPr>
              <a:t>BK</a:t>
            </a:r>
            <a:r>
              <a:rPr lang="zh-CN" altLang="en-US" sz="700" b="1" dirty="0" smtClean="0">
                <a:latin typeface="微软雅黑" pitchFamily="34" charset="-122"/>
                <a:ea typeface="微软雅黑" pitchFamily="34" charset="-122"/>
              </a:rPr>
              <a:t>报表业务”消息放</a:t>
            </a:r>
            <a:r>
              <a:rPr lang="en-US" altLang="zh-CN" sz="700" b="1" dirty="0" smtClean="0">
                <a:latin typeface="微软雅黑" pitchFamily="34" charset="-122"/>
                <a:ea typeface="微软雅黑" pitchFamily="34" charset="-122"/>
              </a:rPr>
              <a:t>MQ</a:t>
            </a:r>
          </a:p>
        </p:txBody>
      </p:sp>
      <p:cxnSp>
        <p:nvCxnSpPr>
          <p:cNvPr id="264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262" idx="0"/>
            <a:endCxn id="168" idx="2"/>
          </p:cNvCxnSpPr>
          <p:nvPr/>
        </p:nvCxnSpPr>
        <p:spPr>
          <a:xfrm flipH="1" flipV="1">
            <a:off x="5148364" y="3792434"/>
            <a:ext cx="1991" cy="13247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文本框 270"/>
          <p:cNvSpPr txBox="1"/>
          <p:nvPr/>
        </p:nvSpPr>
        <p:spPr>
          <a:xfrm>
            <a:off x="7274936" y="3448383"/>
            <a:ext cx="29046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>
                <a:solidFill>
                  <a:srgbClr val="FF0000"/>
                </a:solidFill>
              </a:rPr>
              <a:t>③</a:t>
            </a:r>
            <a:endParaRPr lang="en-US" sz="700" b="1" dirty="0" smtClean="0">
              <a:solidFill>
                <a:srgbClr val="FF0000"/>
              </a:solidFill>
            </a:endParaRPr>
          </a:p>
        </p:txBody>
      </p:sp>
      <p:sp>
        <p:nvSpPr>
          <p:cNvPr id="272" name="文本框 271"/>
          <p:cNvSpPr txBox="1"/>
          <p:nvPr/>
        </p:nvSpPr>
        <p:spPr>
          <a:xfrm>
            <a:off x="8028480" y="3748100"/>
            <a:ext cx="29046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>
                <a:solidFill>
                  <a:srgbClr val="FF0000"/>
                </a:solidFill>
              </a:rPr>
              <a:t>③</a:t>
            </a:r>
            <a:endParaRPr lang="en-US" sz="700" b="1" dirty="0" smtClean="0">
              <a:solidFill>
                <a:srgbClr val="FF0000"/>
              </a:solidFill>
            </a:endParaRPr>
          </a:p>
        </p:txBody>
      </p:sp>
      <p:sp>
        <p:nvSpPr>
          <p:cNvPr id="273" name="文本框 272"/>
          <p:cNvSpPr txBox="1"/>
          <p:nvPr/>
        </p:nvSpPr>
        <p:spPr>
          <a:xfrm>
            <a:off x="4530016" y="3507913"/>
            <a:ext cx="29046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 smtClean="0">
                <a:solidFill>
                  <a:srgbClr val="FF0000"/>
                </a:solidFill>
              </a:rPr>
              <a:t>②</a:t>
            </a:r>
            <a:endParaRPr lang="en-US" sz="700" b="1" dirty="0" smtClean="0">
              <a:solidFill>
                <a:srgbClr val="FF0000"/>
              </a:solidFill>
            </a:endParaRPr>
          </a:p>
        </p:txBody>
      </p:sp>
      <p:sp>
        <p:nvSpPr>
          <p:cNvPr id="274" name="文本框 273"/>
          <p:cNvSpPr txBox="1"/>
          <p:nvPr/>
        </p:nvSpPr>
        <p:spPr>
          <a:xfrm>
            <a:off x="8028847" y="2668392"/>
            <a:ext cx="29046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 smtClean="0">
                <a:solidFill>
                  <a:srgbClr val="FF0000"/>
                </a:solidFill>
              </a:rPr>
              <a:t>②</a:t>
            </a:r>
            <a:endParaRPr lang="en-US" sz="700" b="1" dirty="0" smtClean="0">
              <a:solidFill>
                <a:srgbClr val="FF0000"/>
              </a:solidFill>
            </a:endParaRPr>
          </a:p>
        </p:txBody>
      </p:sp>
      <p:cxnSp>
        <p:nvCxnSpPr>
          <p:cNvPr id="275" name="直接连接符 274"/>
          <p:cNvCxnSpPr/>
          <p:nvPr/>
        </p:nvCxnSpPr>
        <p:spPr>
          <a:xfrm>
            <a:off x="7963461" y="868680"/>
            <a:ext cx="6531" cy="427482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椭圆 275"/>
          <p:cNvSpPr/>
          <p:nvPr/>
        </p:nvSpPr>
        <p:spPr>
          <a:xfrm>
            <a:off x="7914450" y="2816402"/>
            <a:ext cx="113116" cy="1192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277" name="椭圆 276"/>
          <p:cNvSpPr/>
          <p:nvPr/>
        </p:nvSpPr>
        <p:spPr>
          <a:xfrm>
            <a:off x="7917001" y="3927425"/>
            <a:ext cx="113116" cy="1192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cxnSp>
        <p:nvCxnSpPr>
          <p:cNvPr id="278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28" idx="0"/>
            <a:endCxn id="262" idx="2"/>
          </p:cNvCxnSpPr>
          <p:nvPr/>
        </p:nvCxnSpPr>
        <p:spPr>
          <a:xfrm rot="5400000" flipH="1" flipV="1">
            <a:off x="4088452" y="3582181"/>
            <a:ext cx="333255" cy="1790552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文本框 288"/>
          <p:cNvSpPr txBox="1"/>
          <p:nvPr/>
        </p:nvSpPr>
        <p:spPr>
          <a:xfrm>
            <a:off x="5755821" y="3122542"/>
            <a:ext cx="394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" b="1" dirty="0" smtClean="0">
                <a:latin typeface="微软雅黑" pitchFamily="34" charset="-122"/>
                <a:ea typeface="微软雅黑" pitchFamily="34" charset="-122"/>
              </a:rPr>
              <a:t>校验未过</a:t>
            </a:r>
            <a:endParaRPr lang="en-US" altLang="zh-CN" sz="7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807138" y="2007580"/>
            <a:ext cx="1080000" cy="23997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900" b="1" dirty="0" smtClean="0">
                <a:solidFill>
                  <a:schemeClr val="tx1"/>
                </a:solidFill>
                <a:latin typeface="+mj-lt"/>
              </a:rPr>
              <a:t>自动日切提醒</a:t>
            </a:r>
          </a:p>
        </p:txBody>
      </p:sp>
      <p:sp>
        <p:nvSpPr>
          <p:cNvPr id="77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2963665" y="2258835"/>
            <a:ext cx="792000" cy="455436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700" b="1" dirty="0" smtClean="0">
                <a:latin typeface="微软雅黑" pitchFamily="34" charset="-122"/>
                <a:ea typeface="微软雅黑" pitchFamily="34" charset="-122"/>
              </a:rPr>
              <a:t>根据调度记录</a:t>
            </a:r>
            <a:endParaRPr lang="en-US" altLang="zh-CN" sz="7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700" b="1" dirty="0" smtClean="0">
                <a:latin typeface="微软雅黑" pitchFamily="34" charset="-122"/>
                <a:ea typeface="微软雅黑" pitchFamily="34" charset="-122"/>
              </a:rPr>
              <a:t>校验状态</a:t>
            </a:r>
            <a:endParaRPr lang="en-US" altLang="zh-CN" sz="7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700" b="1" dirty="0" smtClean="0">
                <a:latin typeface="微软雅黑" pitchFamily="34" charset="-122"/>
                <a:ea typeface="微软雅黑" pitchFamily="34" charset="-122"/>
              </a:rPr>
              <a:t>（如：是否为终止状态）</a:t>
            </a:r>
            <a:endParaRPr lang="zh-CN" altLang="en-US" sz="7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2961977" y="2832950"/>
            <a:ext cx="792000" cy="433269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700" b="1" dirty="0">
                <a:latin typeface="微软雅黑" pitchFamily="34" charset="-122"/>
                <a:ea typeface="微软雅黑" pitchFamily="34" charset="-122"/>
              </a:rPr>
              <a:t>自动日切</a:t>
            </a:r>
            <a:endParaRPr lang="en-US" altLang="zh-CN" sz="7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700" b="1" dirty="0" smtClean="0">
                <a:latin typeface="微软雅黑" pitchFamily="34" charset="-122"/>
                <a:ea typeface="微软雅黑" pitchFamily="34" charset="-122"/>
              </a:rPr>
              <a:t>业务校验</a:t>
            </a:r>
            <a:endParaRPr lang="en-US" altLang="zh-CN" sz="7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700" b="1" dirty="0" smtClean="0">
                <a:latin typeface="微软雅黑" pitchFamily="34" charset="-122"/>
                <a:ea typeface="微软雅黑" pitchFamily="34" charset="-122"/>
              </a:rPr>
              <a:t>（如：日切时机限制）</a:t>
            </a:r>
            <a:endParaRPr lang="en-US" altLang="zh-CN" sz="7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9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78" idx="0"/>
            <a:endCxn id="77" idx="2"/>
          </p:cNvCxnSpPr>
          <p:nvPr/>
        </p:nvCxnSpPr>
        <p:spPr>
          <a:xfrm flipV="1">
            <a:off x="3357977" y="2714271"/>
            <a:ext cx="1688" cy="11867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74" idx="0"/>
            <a:endCxn id="109" idx="2"/>
          </p:cNvCxnSpPr>
          <p:nvPr/>
        </p:nvCxnSpPr>
        <p:spPr>
          <a:xfrm rot="5400000" flipH="1" flipV="1">
            <a:off x="4081280" y="764650"/>
            <a:ext cx="508789" cy="197707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2960887" y="3944052"/>
            <a:ext cx="792000" cy="3859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700" b="1" dirty="0" smtClean="0">
                <a:latin typeface="微软雅黑" pitchFamily="34" charset="-122"/>
                <a:ea typeface="微软雅黑" pitchFamily="34" charset="-122"/>
              </a:rPr>
              <a:t>生成“自动</a:t>
            </a:r>
            <a:r>
              <a:rPr lang="zh-CN" altLang="en-US" sz="700" b="1" dirty="0">
                <a:latin typeface="微软雅黑" pitchFamily="34" charset="-122"/>
                <a:ea typeface="微软雅黑" pitchFamily="34" charset="-122"/>
              </a:rPr>
              <a:t>日切</a:t>
            </a:r>
            <a:r>
              <a:rPr lang="zh-CN" altLang="en-US" sz="700" b="1" dirty="0" smtClean="0">
                <a:latin typeface="微软雅黑" pitchFamily="34" charset="-122"/>
                <a:ea typeface="微软雅黑" pitchFamily="34" charset="-122"/>
              </a:rPr>
              <a:t>”消息放</a:t>
            </a:r>
            <a:r>
              <a:rPr lang="en-US" altLang="zh-CN" sz="700" b="1" dirty="0" smtClean="0">
                <a:latin typeface="微软雅黑" pitchFamily="34" charset="-122"/>
                <a:ea typeface="微软雅黑" pitchFamily="34" charset="-122"/>
              </a:rPr>
              <a:t>MQ</a:t>
            </a:r>
          </a:p>
        </p:txBody>
      </p:sp>
      <p:cxnSp>
        <p:nvCxnSpPr>
          <p:cNvPr id="83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01" idx="0"/>
            <a:endCxn id="78" idx="2"/>
          </p:cNvCxnSpPr>
          <p:nvPr/>
        </p:nvCxnSpPr>
        <p:spPr>
          <a:xfrm flipH="1" flipV="1">
            <a:off x="3357977" y="3266219"/>
            <a:ext cx="1439" cy="15066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28" idx="0"/>
            <a:endCxn id="82" idx="2"/>
          </p:cNvCxnSpPr>
          <p:nvPr/>
        </p:nvCxnSpPr>
        <p:spPr>
          <a:xfrm flipH="1" flipV="1">
            <a:off x="3356887" y="4329972"/>
            <a:ext cx="2916" cy="31411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2963416" y="3416881"/>
            <a:ext cx="792000" cy="38592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700" b="1" dirty="0" smtClean="0">
                <a:latin typeface="微软雅黑" pitchFamily="34" charset="-122"/>
                <a:ea typeface="微软雅黑" pitchFamily="34" charset="-122"/>
              </a:rPr>
              <a:t>依据消息数据</a:t>
            </a:r>
            <a:endParaRPr lang="en-US" altLang="zh-CN" sz="7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700" b="1" dirty="0" smtClean="0">
                <a:latin typeface="微软雅黑" pitchFamily="34" charset="-122"/>
                <a:ea typeface="微软雅黑" pitchFamily="34" charset="-122"/>
              </a:rPr>
              <a:t>向终端发送日切提醒</a:t>
            </a:r>
            <a:r>
              <a:rPr lang="en-US" altLang="zh-CN" sz="700" b="1" dirty="0" err="1" smtClean="0">
                <a:latin typeface="微软雅黑" pitchFamily="34" charset="-122"/>
                <a:ea typeface="微软雅黑" pitchFamily="34" charset="-122"/>
              </a:rPr>
              <a:t>msg</a:t>
            </a:r>
            <a:endParaRPr lang="en-US" altLang="zh-CN" sz="7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4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82" idx="0"/>
            <a:endCxn id="101" idx="2"/>
          </p:cNvCxnSpPr>
          <p:nvPr/>
        </p:nvCxnSpPr>
        <p:spPr>
          <a:xfrm flipV="1">
            <a:off x="3356887" y="3802801"/>
            <a:ext cx="2529" cy="14125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/>
          <p:cNvSpPr txBox="1"/>
          <p:nvPr/>
        </p:nvSpPr>
        <p:spPr>
          <a:xfrm>
            <a:off x="2756593" y="3514033"/>
            <a:ext cx="29046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 smtClean="0">
                <a:solidFill>
                  <a:srgbClr val="FF0000"/>
                </a:solidFill>
              </a:rPr>
              <a:t>①</a:t>
            </a:r>
            <a:endParaRPr lang="en-US" sz="700" b="1" dirty="0" smtClean="0">
              <a:solidFill>
                <a:srgbClr val="FF0000"/>
              </a:solidFill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3831667" y="2886371"/>
            <a:ext cx="394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" b="1" dirty="0" smtClean="0">
                <a:latin typeface="微软雅黑" pitchFamily="34" charset="-122"/>
                <a:ea typeface="微软雅黑" pitchFamily="34" charset="-122"/>
              </a:rPr>
              <a:t>校验未过</a:t>
            </a:r>
            <a:endParaRPr lang="en-US" altLang="zh-CN" sz="7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2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45" idx="1"/>
            <a:endCxn id="77" idx="3"/>
          </p:cNvCxnSpPr>
          <p:nvPr/>
        </p:nvCxnSpPr>
        <p:spPr>
          <a:xfrm rot="10800000">
            <a:off x="3755666" y="2486554"/>
            <a:ext cx="962965" cy="2367457"/>
          </a:xfrm>
          <a:prstGeom prst="curvedConnector3">
            <a:avLst>
              <a:gd name="adj1" fmla="val 50000"/>
            </a:avLst>
          </a:prstGeom>
          <a:ln w="19050">
            <a:solidFill>
              <a:srgbClr val="2C4B8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45" idx="1"/>
            <a:endCxn id="78" idx="3"/>
          </p:cNvCxnSpPr>
          <p:nvPr/>
        </p:nvCxnSpPr>
        <p:spPr>
          <a:xfrm rot="10800000">
            <a:off x="3753978" y="3049586"/>
            <a:ext cx="964653" cy="1804425"/>
          </a:xfrm>
          <a:prstGeom prst="curvedConnector3">
            <a:avLst>
              <a:gd name="adj1" fmla="val 50000"/>
            </a:avLst>
          </a:prstGeom>
          <a:ln w="19050">
            <a:solidFill>
              <a:srgbClr val="2C4B8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/>
          <p:cNvSpPr txBox="1"/>
          <p:nvPr/>
        </p:nvSpPr>
        <p:spPr>
          <a:xfrm>
            <a:off x="3203565" y="1572081"/>
            <a:ext cx="78867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" b="1" dirty="0" smtClean="0">
                <a:latin typeface="微软雅黑" pitchFamily="34" charset="-122"/>
                <a:ea typeface="微软雅黑" pitchFamily="34" charset="-122"/>
              </a:rPr>
              <a:t>自动日切提醒</a:t>
            </a:r>
            <a:endParaRPr lang="en-US" altLang="zh-CN" sz="7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8" name="Rectangle 32">
            <a:extLst>
              <a:ext uri="{FF2B5EF4-FFF2-40B4-BE49-F238E27FC236}">
                <a16:creationId xmlns:a16="http://schemas.microsoft.com/office/drawing/2014/main" id="{E009A138-03FA-420A-9616-F7CCF1778777}"/>
              </a:ext>
            </a:extLst>
          </p:cNvPr>
          <p:cNvSpPr/>
          <p:nvPr/>
        </p:nvSpPr>
        <p:spPr>
          <a:xfrm>
            <a:off x="2929925" y="4644084"/>
            <a:ext cx="859755" cy="3859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700" b="1" dirty="0" smtClean="0">
                <a:latin typeface="微软雅黑" pitchFamily="34" charset="-122"/>
                <a:ea typeface="微软雅黑" pitchFamily="34" charset="-122"/>
              </a:rPr>
              <a:t>消息放</a:t>
            </a:r>
            <a:r>
              <a:rPr lang="en-US" altLang="zh-CN" sz="700" b="1" dirty="0" smtClean="0">
                <a:latin typeface="微软雅黑" pitchFamily="34" charset="-122"/>
                <a:ea typeface="微软雅黑" pitchFamily="34" charset="-122"/>
              </a:rPr>
              <a:t>MQ</a:t>
            </a:r>
          </a:p>
        </p:txBody>
      </p:sp>
      <p:cxnSp>
        <p:nvCxnSpPr>
          <p:cNvPr id="149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stCxn id="145" idx="0"/>
            <a:endCxn id="82" idx="2"/>
          </p:cNvCxnSpPr>
          <p:nvPr/>
        </p:nvCxnSpPr>
        <p:spPr>
          <a:xfrm rot="16200000" flipV="1">
            <a:off x="4087159" y="3599700"/>
            <a:ext cx="331078" cy="1791621"/>
          </a:xfrm>
          <a:prstGeom prst="curvedConnector3">
            <a:avLst>
              <a:gd name="adj1" fmla="val 50000"/>
            </a:avLst>
          </a:prstGeom>
          <a:ln w="19050">
            <a:solidFill>
              <a:srgbClr val="2C4B8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24">
            <a:extLst>
              <a:ext uri="{FF2B5EF4-FFF2-40B4-BE49-F238E27FC236}">
                <a16:creationId xmlns:a16="http://schemas.microsoft.com/office/drawing/2014/main" id="{544DA409-F510-4FB7-9CCE-AA05BD173FB5}"/>
              </a:ext>
            </a:extLst>
          </p:cNvPr>
          <p:cNvCxnSpPr>
            <a:cxnSpLocks/>
            <a:endCxn id="128" idx="1"/>
          </p:cNvCxnSpPr>
          <p:nvPr/>
        </p:nvCxnSpPr>
        <p:spPr>
          <a:xfrm>
            <a:off x="1466155" y="4344516"/>
            <a:ext cx="1463770" cy="492528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文本框 160"/>
          <p:cNvSpPr txBox="1"/>
          <p:nvPr/>
        </p:nvSpPr>
        <p:spPr>
          <a:xfrm>
            <a:off x="6631537" y="4261528"/>
            <a:ext cx="3943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" b="1" dirty="0" smtClean="0">
                <a:latin typeface="微软雅黑" pitchFamily="34" charset="-122"/>
                <a:ea typeface="微软雅黑" pitchFamily="34" charset="-122"/>
              </a:rPr>
              <a:t>成功</a:t>
            </a:r>
            <a:endParaRPr lang="en-US" altLang="zh-CN" sz="7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5033337" y="4368061"/>
            <a:ext cx="3943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" b="1" dirty="0" smtClean="0">
                <a:latin typeface="微软雅黑" pitchFamily="34" charset="-122"/>
                <a:ea typeface="微软雅黑" pitchFamily="34" charset="-122"/>
              </a:rPr>
              <a:t>成功</a:t>
            </a:r>
            <a:endParaRPr lang="en-US" altLang="zh-CN" sz="7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4740763" y="4452596"/>
            <a:ext cx="3943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" b="1" dirty="0" smtClean="0">
                <a:latin typeface="微软雅黑" pitchFamily="34" charset="-122"/>
                <a:ea typeface="微软雅黑" pitchFamily="34" charset="-122"/>
              </a:rPr>
              <a:t>成功</a:t>
            </a:r>
            <a:endParaRPr lang="en-US" altLang="zh-CN" sz="7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65" name="表格 164">
            <a:extLst>
              <a:ext uri="{FF2B5EF4-FFF2-40B4-BE49-F238E27FC236}">
                <a16:creationId xmlns:a16="http://schemas.microsoft.com/office/drawing/2014/main" id="{E6C176EB-F57F-4897-99BD-4D926103C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293968"/>
              </p:ext>
            </p:extLst>
          </p:nvPr>
        </p:nvGraphicFramePr>
        <p:xfrm>
          <a:off x="327909" y="2710793"/>
          <a:ext cx="612368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368">
                  <a:extLst>
                    <a:ext uri="{9D8B030D-6E8A-4147-A177-3AD203B41FA5}">
                      <a16:colId xmlns:a16="http://schemas.microsoft.com/office/drawing/2014/main" val="3823376341"/>
                    </a:ext>
                  </a:extLst>
                </a:gridCol>
              </a:tblGrid>
              <a:tr h="2017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700" b="1" dirty="0" smtClean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自动日切提醒间隔时间</a:t>
                      </a:r>
                      <a:endParaRPr lang="zh-CN" altLang="en-US" sz="700" b="1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724697"/>
                  </a:ext>
                </a:extLst>
              </a:tr>
            </a:tbl>
          </a:graphicData>
        </a:graphic>
      </p:graphicFrame>
      <p:sp>
        <p:nvSpPr>
          <p:cNvPr id="174" name="椭圆 173"/>
          <p:cNvSpPr/>
          <p:nvPr/>
        </p:nvSpPr>
        <p:spPr>
          <a:xfrm>
            <a:off x="7907367" y="1710723"/>
            <a:ext cx="113116" cy="119270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205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160" y="713949"/>
            <a:ext cx="8584006" cy="4581254"/>
          </a:xfrm>
          <a:solidFill>
            <a:schemeClr val="bg1"/>
          </a:solidFill>
        </p:spPr>
        <p:txBody>
          <a:bodyPr/>
          <a:lstStyle/>
          <a:p>
            <a:r>
              <a:rPr lang="zh-CN" altLang="en-US" sz="1100" dirty="0" smtClean="0"/>
              <a:t>关于“自动日切提醒</a:t>
            </a:r>
            <a:r>
              <a:rPr lang="zh-CN" altLang="en-US" sz="1100" dirty="0"/>
              <a:t>”</a:t>
            </a:r>
            <a:r>
              <a:rPr lang="zh-CN" altLang="en-US" sz="1100" dirty="0" smtClean="0"/>
              <a:t>环节：</a:t>
            </a:r>
            <a:endParaRPr lang="en-US" altLang="zh-CN" sz="1100" dirty="0" smtClean="0"/>
          </a:p>
          <a:p>
            <a:pPr lvl="1"/>
            <a:r>
              <a:rPr lang="zh-CN" altLang="en-US" sz="900" dirty="0"/>
              <a:t>状态校验、业务校验，未通过时，不走后续流程。关于是否需要重试，分析下重试是否还会失败，若会，则无需重试，记录结果、日志。消息视为消费成功。</a:t>
            </a:r>
          </a:p>
          <a:p>
            <a:pPr lvl="1"/>
            <a:r>
              <a:rPr lang="zh-CN" altLang="en-US" sz="900" dirty="0" smtClean="0"/>
              <a:t>①</a:t>
            </a:r>
            <a:r>
              <a:rPr lang="zh-CN" altLang="en-US" sz="900" dirty="0"/>
              <a:t>发送提醒失败，视为成功，不影响后续生成“自动日切”消息</a:t>
            </a:r>
            <a:r>
              <a:rPr lang="zh-CN" altLang="en-US" sz="900" dirty="0" smtClean="0"/>
              <a:t>。</a:t>
            </a:r>
            <a:r>
              <a:rPr lang="zh-CN" altLang="en-US" sz="900" dirty="0">
                <a:solidFill>
                  <a:srgbClr val="FF0000"/>
                </a:solidFill>
              </a:rPr>
              <a:t>另外，自动日切提醒</a:t>
            </a:r>
            <a:r>
              <a:rPr lang="zh-CN" altLang="en-US" sz="900" dirty="0" smtClean="0">
                <a:solidFill>
                  <a:srgbClr val="FF0000"/>
                </a:solidFill>
              </a:rPr>
              <a:t>是否实际去发送提醒</a:t>
            </a:r>
            <a:r>
              <a:rPr lang="en-US" altLang="zh-CN" sz="900" dirty="0" err="1" smtClean="0">
                <a:solidFill>
                  <a:srgbClr val="FF0000"/>
                </a:solidFill>
              </a:rPr>
              <a:t>msg</a:t>
            </a:r>
            <a:r>
              <a:rPr lang="zh-CN" altLang="en-US" sz="900" dirty="0" smtClean="0">
                <a:solidFill>
                  <a:srgbClr val="FF0000"/>
                </a:solidFill>
              </a:rPr>
              <a:t>，</a:t>
            </a:r>
            <a:r>
              <a:rPr lang="zh-CN" altLang="en-US" sz="900" dirty="0">
                <a:solidFill>
                  <a:srgbClr val="FF0000"/>
                </a:solidFill>
              </a:rPr>
              <a:t>建议增加个开关，默认为 开</a:t>
            </a:r>
            <a:r>
              <a:rPr lang="zh-CN" altLang="en-US" sz="900" dirty="0" smtClean="0">
                <a:solidFill>
                  <a:srgbClr val="FF0000"/>
                </a:solidFill>
              </a:rPr>
              <a:t>。</a:t>
            </a:r>
            <a:endParaRPr lang="zh-CN" altLang="en-US" sz="900" dirty="0"/>
          </a:p>
          <a:p>
            <a:pPr lvl="1"/>
            <a:r>
              <a:rPr lang="zh-CN" altLang="en-US" sz="900" dirty="0" smtClean="0"/>
              <a:t>日切提醒最后生成下一环节“自动日切”消息时，消息中的计划调度</a:t>
            </a:r>
            <a:r>
              <a:rPr lang="zh-CN" altLang="en-US" sz="900" dirty="0"/>
              <a:t>时间 </a:t>
            </a:r>
            <a:r>
              <a:rPr lang="en-US" altLang="zh-CN" sz="900" dirty="0"/>
              <a:t>= </a:t>
            </a:r>
            <a:r>
              <a:rPr lang="zh-CN" altLang="en-US" sz="900" dirty="0"/>
              <a:t>计划自动日切时间</a:t>
            </a:r>
            <a:r>
              <a:rPr lang="zh-CN" altLang="en-US" sz="900" dirty="0" smtClean="0"/>
              <a:t>点。</a:t>
            </a:r>
            <a:endParaRPr lang="en-US" altLang="zh-CN" sz="900" dirty="0" smtClean="0"/>
          </a:p>
          <a:p>
            <a:r>
              <a:rPr lang="zh-CN" altLang="en-US" sz="1100" dirty="0" smtClean="0"/>
              <a:t>关于“自动日切</a:t>
            </a:r>
            <a:r>
              <a:rPr lang="zh-CN" altLang="en-US" sz="1100" dirty="0"/>
              <a:t>”</a:t>
            </a:r>
            <a:r>
              <a:rPr lang="zh-CN" altLang="en-US" sz="1100" dirty="0" smtClean="0"/>
              <a:t>环节：</a:t>
            </a:r>
            <a:endParaRPr lang="en-US" altLang="zh-CN" sz="1100" dirty="0" smtClean="0"/>
          </a:p>
          <a:p>
            <a:pPr lvl="1"/>
            <a:r>
              <a:rPr lang="zh-CN" altLang="en-US" sz="900" dirty="0"/>
              <a:t>状态校验、业务校验，未通过时，不走后续流程。关于是否需要重试，分析下重试是否还会失败，若会，则无需重试，记录结果、日志。消息视为消费成功。</a:t>
            </a:r>
          </a:p>
          <a:p>
            <a:pPr lvl="1"/>
            <a:r>
              <a:rPr lang="zh-CN" altLang="en-US" sz="900" dirty="0" smtClean="0"/>
              <a:t>②失败时，分析下是否需要重试，类似调用</a:t>
            </a:r>
            <a:r>
              <a:rPr lang="en-US" altLang="zh-CN" sz="900" dirty="0" smtClean="0"/>
              <a:t>BK</a:t>
            </a:r>
            <a:r>
              <a:rPr lang="zh-CN" altLang="en-US" sz="900" dirty="0"/>
              <a:t>接口不通等，重试应有</a:t>
            </a:r>
            <a:r>
              <a:rPr lang="zh-CN" altLang="en-US" sz="900" dirty="0" smtClean="0"/>
              <a:t>意义（</a:t>
            </a:r>
            <a:r>
              <a:rPr lang="zh-CN" altLang="en-US" sz="900" dirty="0"/>
              <a:t>也可以考虑不重试，调用接口失败也算业务失败，转手工日切</a:t>
            </a:r>
            <a:r>
              <a:rPr lang="zh-CN" altLang="en-US" sz="900" dirty="0" smtClean="0"/>
              <a:t>）。若</a:t>
            </a:r>
            <a:r>
              <a:rPr lang="zh-CN" altLang="en-US" sz="900" dirty="0"/>
              <a:t>重试则丢回业务队列</a:t>
            </a:r>
            <a:r>
              <a:rPr lang="zh-CN" altLang="en-US" sz="900" dirty="0" smtClean="0"/>
              <a:t>。</a:t>
            </a:r>
            <a:endParaRPr lang="en-US" altLang="zh-CN" sz="900" dirty="0" smtClean="0"/>
          </a:p>
          <a:p>
            <a:pPr lvl="1"/>
            <a:r>
              <a:rPr lang="zh-CN" altLang="en-US" sz="900" dirty="0" smtClean="0"/>
              <a:t>日切最后生成下一环节“自动调</a:t>
            </a:r>
            <a:r>
              <a:rPr lang="en-US" altLang="zh-CN" sz="900" dirty="0" smtClean="0"/>
              <a:t>BK</a:t>
            </a:r>
            <a:r>
              <a:rPr lang="zh-CN" altLang="en-US" sz="900" dirty="0"/>
              <a:t>生成报表”消息时，消息中的计划调度时间 </a:t>
            </a:r>
            <a:r>
              <a:rPr lang="en-US" altLang="zh-CN" sz="900" dirty="0"/>
              <a:t>= </a:t>
            </a:r>
            <a:r>
              <a:rPr lang="zh-CN" altLang="en-US" sz="900" dirty="0"/>
              <a:t>计划自动日切时间点</a:t>
            </a:r>
            <a:r>
              <a:rPr lang="en-US" altLang="zh-CN" sz="900" dirty="0"/>
              <a:t>+</a:t>
            </a:r>
            <a:r>
              <a:rPr lang="zh-CN" altLang="en-US" sz="900" dirty="0"/>
              <a:t>品牌业务配置中的日切完成</a:t>
            </a:r>
            <a:r>
              <a:rPr lang="zh-CN" altLang="en-US" sz="900" dirty="0" smtClean="0"/>
              <a:t>间隔时间。注意</a:t>
            </a:r>
            <a:r>
              <a:rPr lang="zh-CN" altLang="en-US" sz="900" dirty="0"/>
              <a:t>：用日期运算，以兼容加上间隔时间后跨入第二天的</a:t>
            </a:r>
            <a:r>
              <a:rPr lang="zh-CN" altLang="en-US" sz="900" dirty="0" smtClean="0"/>
              <a:t>情况。</a:t>
            </a:r>
            <a:endParaRPr lang="en-US" altLang="zh-CN" sz="900" dirty="0" smtClean="0"/>
          </a:p>
          <a:p>
            <a:r>
              <a:rPr lang="zh-CN" altLang="en-US" sz="1100" dirty="0" smtClean="0"/>
              <a:t>关于“自动调</a:t>
            </a:r>
            <a:r>
              <a:rPr lang="en-US" altLang="zh-CN" sz="1100" dirty="0" smtClean="0"/>
              <a:t>BK</a:t>
            </a:r>
            <a:r>
              <a:rPr lang="zh-CN" altLang="en-US" sz="1100" dirty="0" smtClean="0"/>
              <a:t>生成报表”环节：</a:t>
            </a:r>
            <a:endParaRPr lang="en-US" altLang="zh-CN" sz="1100" dirty="0" smtClean="0"/>
          </a:p>
          <a:p>
            <a:pPr lvl="1"/>
            <a:r>
              <a:rPr lang="zh-CN" altLang="en-US" sz="900" dirty="0"/>
              <a:t>状态校验、业务校验，未通过时，不走后续流程。关于是否需要重试，分析下重试是否还会失败，若会，则无需重试，记录结果、日志。消息视为消费成功</a:t>
            </a:r>
            <a:r>
              <a:rPr lang="zh-CN" altLang="en-US" sz="900" dirty="0" smtClean="0"/>
              <a:t>。</a:t>
            </a:r>
            <a:endParaRPr lang="en-US" altLang="zh-CN" sz="900" dirty="0" smtClean="0"/>
          </a:p>
          <a:p>
            <a:pPr lvl="1"/>
            <a:r>
              <a:rPr lang="zh-CN" altLang="en-US" sz="900" dirty="0" smtClean="0"/>
              <a:t>关于业务校验：后续</a:t>
            </a:r>
            <a:r>
              <a:rPr lang="zh-CN" altLang="en-US" sz="900" dirty="0"/>
              <a:t>可能需要判断收银员是否全部</a:t>
            </a:r>
            <a:r>
              <a:rPr lang="zh-CN" altLang="en-US" sz="900" dirty="0" smtClean="0"/>
              <a:t>关闭，若是此类业务判断，则应进行重试（因为未全部关闭时，人工关闭后，可满足条件，重试有意义）。</a:t>
            </a:r>
            <a:endParaRPr lang="zh-CN" altLang="en-US" sz="900" dirty="0"/>
          </a:p>
          <a:p>
            <a:pPr lvl="1"/>
            <a:r>
              <a:rPr lang="zh-CN" altLang="en-US" sz="900" dirty="0" smtClean="0"/>
              <a:t>③失败</a:t>
            </a:r>
            <a:r>
              <a:rPr lang="zh-CN" altLang="en-US" sz="900" dirty="0"/>
              <a:t>时，分析下是否需要重试，类似调用</a:t>
            </a:r>
            <a:r>
              <a:rPr lang="en-US" altLang="zh-CN" sz="900" dirty="0"/>
              <a:t>BK</a:t>
            </a:r>
            <a:r>
              <a:rPr lang="zh-CN" altLang="en-US" sz="900" dirty="0"/>
              <a:t>接口不通等，重试应有意义（也可以考虑不重试，调用接口失败也算业务失败，转手</a:t>
            </a:r>
            <a:r>
              <a:rPr lang="zh-CN" altLang="en-US" sz="900" dirty="0" smtClean="0"/>
              <a:t>工通知</a:t>
            </a:r>
            <a:r>
              <a:rPr lang="en-US" altLang="zh-CN" sz="900" dirty="0" smtClean="0"/>
              <a:t>BK</a:t>
            </a:r>
            <a:r>
              <a:rPr lang="zh-CN" altLang="en-US" sz="900" dirty="0" smtClean="0"/>
              <a:t>（预留手工通知</a:t>
            </a:r>
            <a:r>
              <a:rPr lang="en-US" altLang="zh-CN" sz="900" dirty="0" smtClean="0"/>
              <a:t>BK</a:t>
            </a:r>
            <a:r>
              <a:rPr lang="zh-CN" altLang="en-US" sz="900" dirty="0" smtClean="0"/>
              <a:t>调用））</a:t>
            </a:r>
            <a:r>
              <a:rPr lang="zh-CN" altLang="en-US" sz="900" dirty="0"/>
              <a:t>。若重试则丢回业务队列</a:t>
            </a:r>
            <a:r>
              <a:rPr lang="zh-CN" altLang="en-US" sz="900" dirty="0" smtClean="0"/>
              <a:t>。</a:t>
            </a:r>
            <a:endParaRPr lang="en-US" altLang="zh-CN" sz="900" dirty="0" smtClean="0"/>
          </a:p>
          <a:p>
            <a:r>
              <a:rPr lang="zh-CN" altLang="en-US" sz="1100" dirty="0" smtClean="0"/>
              <a:t>关于重试：</a:t>
            </a:r>
            <a:endParaRPr lang="en-US" altLang="zh-CN" sz="1100" dirty="0" smtClean="0"/>
          </a:p>
          <a:p>
            <a:pPr lvl="1"/>
            <a:r>
              <a:rPr lang="zh-CN" altLang="en-US" sz="900" dirty="0" smtClean="0"/>
              <a:t>重试</a:t>
            </a:r>
            <a:r>
              <a:rPr lang="zh-CN" altLang="en-US" sz="900" dirty="0"/>
              <a:t>还需要考虑设置最多重试</a:t>
            </a:r>
            <a:r>
              <a:rPr lang="zh-CN" altLang="en-US" sz="900" dirty="0" smtClean="0"/>
              <a:t>次数 或者 重试时间。</a:t>
            </a:r>
            <a:r>
              <a:rPr lang="zh-CN" altLang="en-US" sz="900" dirty="0"/>
              <a:t>如果用重试时间，计算间隔可以用当前时间和计划调度时间的</a:t>
            </a:r>
            <a:r>
              <a:rPr lang="zh-CN" altLang="en-US" sz="900" dirty="0" smtClean="0"/>
              <a:t>差值，看</a:t>
            </a:r>
            <a:r>
              <a:rPr lang="zh-CN" altLang="en-US" sz="900" dirty="0"/>
              <a:t>是否超过设置重试时间阈值（</a:t>
            </a:r>
            <a:r>
              <a:rPr lang="en-US" altLang="zh-CN" sz="900" dirty="0" err="1"/>
              <a:t>apollo</a:t>
            </a:r>
            <a:r>
              <a:rPr lang="zh-CN" altLang="en-US" sz="900" dirty="0"/>
              <a:t>配置），如果用重试时间，需要</a:t>
            </a:r>
            <a:r>
              <a:rPr lang="zh-CN" altLang="en-US" sz="900" dirty="0" smtClean="0"/>
              <a:t>失败放</a:t>
            </a:r>
            <a:r>
              <a:rPr lang="en-US" altLang="zh-CN" sz="900" dirty="0" err="1"/>
              <a:t>mq</a:t>
            </a:r>
            <a:r>
              <a:rPr lang="zh-CN" altLang="en-US" sz="900" dirty="0"/>
              <a:t>重试前加此判断即可，不要放在消费消费开始</a:t>
            </a:r>
            <a:r>
              <a:rPr lang="zh-CN" altLang="en-US" sz="900" dirty="0" smtClean="0"/>
              <a:t>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流程 </a:t>
            </a:r>
            <a:r>
              <a:rPr lang="en-US" altLang="zh-CN" dirty="0"/>
              <a:t>-P2</a:t>
            </a:r>
            <a:r>
              <a:rPr lang="zh-CN" altLang="en-US" dirty="0"/>
              <a:t>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说明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94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</a:t>
            </a:r>
            <a:r>
              <a:rPr lang="en-US" altLang="zh-CN" dirty="0" smtClean="0"/>
              <a:t>-</a:t>
            </a:r>
            <a:r>
              <a:rPr lang="zh-CN" altLang="en-US" dirty="0" smtClean="0"/>
              <a:t>自动日切调度当前状态记录</a:t>
            </a:r>
            <a:endParaRPr lang="en-US" dirty="0"/>
          </a:p>
        </p:txBody>
      </p:sp>
      <p:sp>
        <p:nvSpPr>
          <p:cNvPr id="3" name="Text Box 17">
            <a:extLst>
              <a:ext uri="{FF2B5EF4-FFF2-40B4-BE49-F238E27FC236}">
                <a16:creationId xmlns:a16="http://schemas.microsoft.com/office/drawing/2014/main" id="{F7FF9804-58A5-421D-9AB2-5BB9934CC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517" y="2752351"/>
            <a:ext cx="878501" cy="284714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/>
              <a:t>自动日切调度当前状态记录</a:t>
            </a:r>
            <a:endParaRPr lang="zh-CN" altLang="en-US" sz="900" dirty="0"/>
          </a:p>
        </p:txBody>
      </p:sp>
      <p:sp>
        <p:nvSpPr>
          <p:cNvPr id="4" name="Text Box 17">
            <a:extLst>
              <a:ext uri="{FF2B5EF4-FFF2-40B4-BE49-F238E27FC236}">
                <a16:creationId xmlns:a16="http://schemas.microsoft.com/office/drawing/2014/main" id="{FAEC2089-28A1-4F9A-B040-6AF6E4729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4267" y="2092880"/>
            <a:ext cx="891144" cy="2552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>
                <a:solidFill>
                  <a:schemeClr val="tx1"/>
                </a:solidFill>
              </a:rPr>
              <a:t>当前</a:t>
            </a:r>
            <a:r>
              <a:rPr lang="zh-CN" altLang="en-US" sz="900" dirty="0" smtClean="0">
                <a:solidFill>
                  <a:schemeClr val="tx1"/>
                </a:solidFill>
              </a:rPr>
              <a:t>环节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5" name="Text Box 17">
            <a:extLst>
              <a:ext uri="{FF2B5EF4-FFF2-40B4-BE49-F238E27FC236}">
                <a16:creationId xmlns:a16="http://schemas.microsoft.com/office/drawing/2014/main" id="{FAEC2089-28A1-4F9A-B040-6AF6E4729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4267" y="2437162"/>
            <a:ext cx="891144" cy="2552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>
                <a:solidFill>
                  <a:schemeClr val="tx1"/>
                </a:solidFill>
              </a:rPr>
              <a:t>环节状态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6" name="Text Box 17">
            <a:extLst>
              <a:ext uri="{FF2B5EF4-FFF2-40B4-BE49-F238E27FC236}">
                <a16:creationId xmlns:a16="http://schemas.microsoft.com/office/drawing/2014/main" id="{FAEC2089-28A1-4F9A-B040-6AF6E4729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6978" y="1399312"/>
            <a:ext cx="891144" cy="2552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>
                <a:solidFill>
                  <a:schemeClr val="tx1"/>
                </a:solidFill>
              </a:rPr>
              <a:t>餐厅编号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8" name="Text Box 17">
            <a:extLst>
              <a:ext uri="{FF2B5EF4-FFF2-40B4-BE49-F238E27FC236}">
                <a16:creationId xmlns:a16="http://schemas.microsoft.com/office/drawing/2014/main" id="{FAEC2089-28A1-4F9A-B040-6AF6E4729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4265" y="4146997"/>
            <a:ext cx="891144" cy="2552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>
                <a:solidFill>
                  <a:schemeClr val="tx1"/>
                </a:solidFill>
              </a:rPr>
              <a:t>最近更新时间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9" name="Text Box 17">
            <a:extLst>
              <a:ext uri="{FF2B5EF4-FFF2-40B4-BE49-F238E27FC236}">
                <a16:creationId xmlns:a16="http://schemas.microsoft.com/office/drawing/2014/main" id="{FAEC2089-28A1-4F9A-B040-6AF6E4729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0798" y="2787753"/>
            <a:ext cx="891144" cy="2552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>
                <a:solidFill>
                  <a:schemeClr val="tx1"/>
                </a:solidFill>
              </a:rPr>
              <a:t>当前环节</a:t>
            </a:r>
            <a:endParaRPr lang="en-US" altLang="zh-CN" sz="900" dirty="0" smtClean="0">
              <a:solidFill>
                <a:schemeClr val="tx1"/>
              </a:solidFill>
            </a:endParaRPr>
          </a:p>
          <a:p>
            <a:r>
              <a:rPr lang="zh-CN" altLang="en-US" sz="900" dirty="0" smtClean="0">
                <a:solidFill>
                  <a:schemeClr val="tx1"/>
                </a:solidFill>
              </a:rPr>
              <a:t>开始时间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11" name="Text Box 17">
            <a:extLst>
              <a:ext uri="{FF2B5EF4-FFF2-40B4-BE49-F238E27FC236}">
                <a16:creationId xmlns:a16="http://schemas.microsoft.com/office/drawing/2014/main" id="{FAEC2089-28A1-4F9A-B040-6AF6E4729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0798" y="4807842"/>
            <a:ext cx="891144" cy="2552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>
                <a:solidFill>
                  <a:schemeClr val="tx1"/>
                </a:solidFill>
              </a:rPr>
              <a:t>备注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5EF18F2B-92BD-45EA-BFC1-512D9EDA4129}"/>
              </a:ext>
            </a:extLst>
          </p:cNvPr>
          <p:cNvSpPr/>
          <p:nvPr/>
        </p:nvSpPr>
        <p:spPr>
          <a:xfrm>
            <a:off x="1145962" y="1220991"/>
            <a:ext cx="197967" cy="3586140"/>
          </a:xfrm>
          <a:prstGeom prst="leftBrace">
            <a:avLst>
              <a:gd name="adj1" fmla="val 0"/>
              <a:gd name="adj2" fmla="val 50000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900" b="1"/>
          </a:p>
        </p:txBody>
      </p:sp>
      <p:sp>
        <p:nvSpPr>
          <p:cNvPr id="13" name="文本框 12"/>
          <p:cNvSpPr txBox="1"/>
          <p:nvPr/>
        </p:nvSpPr>
        <p:spPr>
          <a:xfrm>
            <a:off x="1266342" y="1650715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 smtClean="0"/>
              <a:t>业务主键 餐厅编号</a:t>
            </a:r>
            <a:endParaRPr lang="en-US" altLang="zh-CN" sz="900" dirty="0" smtClean="0"/>
          </a:p>
          <a:p>
            <a:r>
              <a:rPr lang="zh-CN" altLang="en-US" sz="900" dirty="0"/>
              <a:t>一</a:t>
            </a:r>
            <a:r>
              <a:rPr lang="zh-CN" altLang="en-US" sz="900" dirty="0" smtClean="0"/>
              <a:t>个餐厅一条记录</a:t>
            </a:r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id="{FAEC2089-28A1-4F9A-B040-6AF6E4729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4267" y="945153"/>
            <a:ext cx="891144" cy="2552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900" dirty="0" err="1" smtClean="0">
                <a:solidFill>
                  <a:schemeClr val="tx1"/>
                </a:solidFill>
              </a:rPr>
              <a:t>guid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628621" y="118505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 smtClean="0"/>
              <a:t>主键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275411" y="2128940"/>
            <a:ext cx="27045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900" dirty="0" smtClean="0"/>
              <a:t>1 </a:t>
            </a:r>
            <a:r>
              <a:rPr lang="zh-CN" altLang="en-US" sz="900" dirty="0" smtClean="0"/>
              <a:t>自动</a:t>
            </a:r>
            <a:r>
              <a:rPr lang="zh-CN" altLang="en-US" sz="900" dirty="0"/>
              <a:t>日切</a:t>
            </a:r>
            <a:r>
              <a:rPr lang="zh-CN" altLang="en-US" sz="900" dirty="0" smtClean="0"/>
              <a:t>提醒、</a:t>
            </a:r>
            <a:r>
              <a:rPr lang="en-US" altLang="zh-CN" sz="900" dirty="0" smtClean="0"/>
              <a:t>2 </a:t>
            </a:r>
            <a:r>
              <a:rPr lang="zh-CN" altLang="en-US" sz="900" dirty="0" smtClean="0"/>
              <a:t>自动日切、</a:t>
            </a:r>
            <a:r>
              <a:rPr lang="en-US" altLang="zh-CN" sz="900" dirty="0" smtClean="0"/>
              <a:t>3 </a:t>
            </a:r>
            <a:r>
              <a:rPr lang="zh-CN" altLang="en-US" sz="900" dirty="0" smtClean="0"/>
              <a:t>自动</a:t>
            </a:r>
            <a:r>
              <a:rPr lang="zh-CN" altLang="en-US" sz="900" dirty="0"/>
              <a:t>调</a:t>
            </a:r>
            <a:r>
              <a:rPr lang="en-US" altLang="zh-CN" sz="900" dirty="0"/>
              <a:t>BK</a:t>
            </a:r>
            <a:r>
              <a:rPr lang="zh-CN" altLang="en-US" sz="900" dirty="0"/>
              <a:t>生报表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275411" y="2444212"/>
            <a:ext cx="11849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900" dirty="0" smtClean="0"/>
              <a:t>0 </a:t>
            </a:r>
            <a:r>
              <a:rPr lang="zh-CN" altLang="en-US" sz="900" dirty="0" smtClean="0"/>
              <a:t>进行中、</a:t>
            </a:r>
            <a:r>
              <a:rPr lang="en-US" altLang="zh-CN" sz="900" dirty="0" smtClean="0"/>
              <a:t>1 </a:t>
            </a:r>
            <a:r>
              <a:rPr lang="zh-CN" altLang="en-US" sz="900" dirty="0" smtClean="0"/>
              <a:t>已结束</a:t>
            </a:r>
            <a:endParaRPr lang="zh-CN" altLang="en-US" sz="900" dirty="0"/>
          </a:p>
        </p:txBody>
      </p:sp>
      <p:sp>
        <p:nvSpPr>
          <p:cNvPr id="20" name="Text Box 17">
            <a:extLst>
              <a:ext uri="{FF2B5EF4-FFF2-40B4-BE49-F238E27FC236}">
                <a16:creationId xmlns:a16="http://schemas.microsoft.com/office/drawing/2014/main" id="{FAEC2089-28A1-4F9A-B040-6AF6E4729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329" y="3494897"/>
            <a:ext cx="891144" cy="2552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>
                <a:solidFill>
                  <a:schemeClr val="tx1"/>
                </a:solidFill>
              </a:rPr>
              <a:t>当前环节</a:t>
            </a:r>
            <a:endParaRPr lang="en-US" altLang="zh-CN" sz="900" dirty="0" smtClean="0">
              <a:solidFill>
                <a:schemeClr val="tx1"/>
              </a:solidFill>
            </a:endParaRPr>
          </a:p>
          <a:p>
            <a:r>
              <a:rPr lang="zh-CN" altLang="en-US" sz="900" dirty="0" smtClean="0">
                <a:solidFill>
                  <a:schemeClr val="tx1"/>
                </a:solidFill>
              </a:rPr>
              <a:t>执行结果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21" name="Text Box 17">
            <a:extLst>
              <a:ext uri="{FF2B5EF4-FFF2-40B4-BE49-F238E27FC236}">
                <a16:creationId xmlns:a16="http://schemas.microsoft.com/office/drawing/2014/main" id="{FAEC2089-28A1-4F9A-B040-6AF6E4729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0797" y="3827527"/>
            <a:ext cx="891144" cy="2552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>
                <a:solidFill>
                  <a:schemeClr val="tx1"/>
                </a:solidFill>
              </a:rPr>
              <a:t>结果描述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281942" y="3507116"/>
            <a:ext cx="15183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900" dirty="0" smtClean="0"/>
              <a:t>0 </a:t>
            </a:r>
            <a:r>
              <a:rPr lang="zh-CN" altLang="en-US" sz="900" dirty="0" smtClean="0"/>
              <a:t>失败、</a:t>
            </a:r>
            <a:r>
              <a:rPr lang="en-US" altLang="zh-CN" sz="900" dirty="0" smtClean="0"/>
              <a:t>1 </a:t>
            </a:r>
            <a:r>
              <a:rPr lang="zh-CN" altLang="en-US" sz="900" dirty="0" smtClean="0"/>
              <a:t>成功、</a:t>
            </a:r>
            <a:r>
              <a:rPr lang="en-US" altLang="zh-CN" sz="900" dirty="0" smtClean="0"/>
              <a:t>-1</a:t>
            </a:r>
            <a:r>
              <a:rPr lang="zh-CN" altLang="en-US" sz="900" dirty="0" smtClean="0"/>
              <a:t>进行中</a:t>
            </a:r>
            <a:endParaRPr lang="zh-CN" altLang="en-US" sz="900" dirty="0"/>
          </a:p>
        </p:txBody>
      </p:sp>
      <p:sp>
        <p:nvSpPr>
          <p:cNvPr id="23" name="文本框 22"/>
          <p:cNvSpPr txBox="1"/>
          <p:nvPr/>
        </p:nvSpPr>
        <p:spPr>
          <a:xfrm>
            <a:off x="2275409" y="3851965"/>
            <a:ext cx="1107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 smtClean="0"/>
              <a:t>失败具体原因描述</a:t>
            </a:r>
            <a:endParaRPr lang="zh-CN" altLang="en-US" sz="900" dirty="0"/>
          </a:p>
        </p:txBody>
      </p:sp>
      <p:sp>
        <p:nvSpPr>
          <p:cNvPr id="24" name="文本框 23"/>
          <p:cNvSpPr txBox="1"/>
          <p:nvPr/>
        </p:nvSpPr>
        <p:spPr>
          <a:xfrm>
            <a:off x="2268877" y="4171435"/>
            <a:ext cx="20441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 smtClean="0"/>
              <a:t>每次更新本调度记录时的</a:t>
            </a:r>
            <a:r>
              <a:rPr lang="en-US" altLang="zh-CN" sz="900" dirty="0" err="1" smtClean="0"/>
              <a:t>db</a:t>
            </a:r>
            <a:r>
              <a:rPr lang="zh-CN" altLang="en-US" sz="900" dirty="0" smtClean="0"/>
              <a:t>当前时间</a:t>
            </a:r>
            <a:endParaRPr lang="zh-CN" altLang="en-US" sz="900" dirty="0"/>
          </a:p>
        </p:txBody>
      </p:sp>
      <p:sp>
        <p:nvSpPr>
          <p:cNvPr id="25" name="文本框 24"/>
          <p:cNvSpPr txBox="1"/>
          <p:nvPr/>
        </p:nvSpPr>
        <p:spPr>
          <a:xfrm>
            <a:off x="2275409" y="2799972"/>
            <a:ext cx="22557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 smtClean="0"/>
              <a:t>环节状态变更为 </a:t>
            </a:r>
            <a:r>
              <a:rPr lang="en-US" altLang="zh-CN" sz="900" dirty="0" smtClean="0"/>
              <a:t>0</a:t>
            </a:r>
            <a:r>
              <a:rPr lang="zh-CN" altLang="en-US" sz="900" dirty="0" smtClean="0"/>
              <a:t>进行中时的</a:t>
            </a:r>
            <a:r>
              <a:rPr lang="en-US" altLang="zh-CN" sz="900" dirty="0" err="1" smtClean="0"/>
              <a:t>db</a:t>
            </a:r>
            <a:r>
              <a:rPr lang="zh-CN" altLang="en-US" sz="900" dirty="0" smtClean="0"/>
              <a:t>当前时间</a:t>
            </a:r>
            <a:endParaRPr lang="zh-CN" altLang="en-US" sz="900" dirty="0"/>
          </a:p>
        </p:txBody>
      </p:sp>
      <p:sp>
        <p:nvSpPr>
          <p:cNvPr id="26" name="Text Box 17">
            <a:extLst>
              <a:ext uri="{FF2B5EF4-FFF2-40B4-BE49-F238E27FC236}">
                <a16:creationId xmlns:a16="http://schemas.microsoft.com/office/drawing/2014/main" id="{FAEC2089-28A1-4F9A-B040-6AF6E4729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0798" y="3131661"/>
            <a:ext cx="891144" cy="2552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>
                <a:solidFill>
                  <a:schemeClr val="tx1"/>
                </a:solidFill>
              </a:rPr>
              <a:t>当前环节</a:t>
            </a:r>
            <a:endParaRPr lang="en-US" altLang="zh-CN" sz="900" dirty="0" smtClean="0">
              <a:solidFill>
                <a:schemeClr val="tx1"/>
              </a:solidFill>
            </a:endParaRPr>
          </a:p>
          <a:p>
            <a:r>
              <a:rPr lang="zh-CN" altLang="en-US" sz="900" dirty="0" smtClean="0">
                <a:solidFill>
                  <a:schemeClr val="tx1"/>
                </a:solidFill>
              </a:rPr>
              <a:t>数据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281942" y="3147979"/>
            <a:ext cx="2621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 smtClean="0"/>
              <a:t>存储当前环节的数据 </a:t>
            </a:r>
            <a:r>
              <a:rPr lang="en-US" altLang="zh-CN" sz="900" dirty="0" err="1" smtClean="0"/>
              <a:t>json</a:t>
            </a:r>
            <a:r>
              <a:rPr lang="zh-CN" altLang="en-US" sz="900" dirty="0" smtClean="0"/>
              <a:t>格式（便于调查问题）</a:t>
            </a:r>
            <a:endParaRPr lang="zh-CN" altLang="en-US" sz="900" dirty="0"/>
          </a:p>
        </p:txBody>
      </p:sp>
      <p:sp>
        <p:nvSpPr>
          <p:cNvPr id="28" name="文本框 27"/>
          <p:cNvSpPr txBox="1"/>
          <p:nvPr/>
        </p:nvSpPr>
        <p:spPr>
          <a:xfrm>
            <a:off x="5596494" y="158971"/>
            <a:ext cx="3437412" cy="507831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 smtClean="0">
                <a:solidFill>
                  <a:srgbClr val="FF0000"/>
                </a:solidFill>
              </a:rPr>
              <a:t>为减少对</a:t>
            </a:r>
            <a:r>
              <a:rPr lang="en-US" altLang="zh-CN" sz="900" dirty="0" err="1" smtClean="0">
                <a:solidFill>
                  <a:srgbClr val="FF0000"/>
                </a:solidFill>
              </a:rPr>
              <a:t>db</a:t>
            </a:r>
            <a:r>
              <a:rPr lang="zh-CN" altLang="en-US" sz="900" dirty="0" smtClean="0">
                <a:solidFill>
                  <a:srgbClr val="FF0000"/>
                </a:solidFill>
              </a:rPr>
              <a:t>的不必要访问，对于本调度记录的维护，仅在消息生成时点、和消息消费结束时点更新（不包括 重试）。</a:t>
            </a:r>
            <a:endParaRPr lang="en-US" altLang="zh-CN" sz="900" dirty="0" smtClean="0">
              <a:solidFill>
                <a:srgbClr val="FF0000"/>
              </a:solidFill>
            </a:endParaRPr>
          </a:p>
          <a:p>
            <a:endParaRPr lang="en-US" altLang="zh-CN" sz="900" dirty="0" smtClean="0"/>
          </a:p>
          <a:p>
            <a:r>
              <a:rPr lang="zh-CN" altLang="en-US" sz="900" b="1" dirty="0" smtClean="0"/>
              <a:t>比如：</a:t>
            </a:r>
            <a:endParaRPr lang="en-US" altLang="zh-CN" sz="900" b="1" dirty="0" smtClean="0"/>
          </a:p>
          <a:p>
            <a:endParaRPr lang="en-US" altLang="zh-CN" sz="900" dirty="0" smtClean="0"/>
          </a:p>
          <a:p>
            <a:r>
              <a:rPr lang="zh-CN" altLang="en-US" sz="900" dirty="0" smtClean="0"/>
              <a:t>定时任务轮询后，判断满足自动日切提醒时间后，向</a:t>
            </a:r>
            <a:r>
              <a:rPr lang="en-US" altLang="zh-CN" sz="900" dirty="0" smtClean="0"/>
              <a:t>MQ</a:t>
            </a:r>
            <a:r>
              <a:rPr lang="zh-CN" altLang="en-US" sz="900" dirty="0" smtClean="0"/>
              <a:t>中放入自动日切提醒消息，并更新调度记录为如下：</a:t>
            </a:r>
            <a:endParaRPr lang="en-US" altLang="zh-CN" sz="900" dirty="0" smtClean="0"/>
          </a:p>
          <a:p>
            <a:r>
              <a:rPr lang="zh-CN" altLang="en-US" sz="900" dirty="0" smtClean="0"/>
              <a:t>环节：</a:t>
            </a:r>
            <a:r>
              <a:rPr lang="en-US" altLang="zh-CN" sz="900" dirty="0" smtClean="0"/>
              <a:t>1 </a:t>
            </a:r>
            <a:r>
              <a:rPr lang="zh-CN" altLang="en-US" sz="900" dirty="0" smtClean="0"/>
              <a:t>自动日切提醒</a:t>
            </a:r>
            <a:endParaRPr lang="en-US" altLang="zh-CN" sz="900" dirty="0" smtClean="0"/>
          </a:p>
          <a:p>
            <a:r>
              <a:rPr lang="zh-CN" altLang="en-US" sz="900" dirty="0" smtClean="0"/>
              <a:t>环节状态：</a:t>
            </a:r>
            <a:r>
              <a:rPr lang="en-US" altLang="zh-CN" sz="900" dirty="0" smtClean="0"/>
              <a:t>0 </a:t>
            </a:r>
            <a:r>
              <a:rPr lang="zh-CN" altLang="en-US" sz="900" dirty="0" smtClean="0"/>
              <a:t>进行中</a:t>
            </a:r>
            <a:endParaRPr lang="en-US" altLang="zh-CN" sz="900" dirty="0"/>
          </a:p>
          <a:p>
            <a:r>
              <a:rPr lang="zh-CN" altLang="en-US" sz="900" dirty="0" smtClean="0"/>
              <a:t>当前环节开始时间：</a:t>
            </a:r>
            <a:r>
              <a:rPr lang="en-US" altLang="zh-CN" sz="900" dirty="0" err="1" smtClean="0"/>
              <a:t>sysdate</a:t>
            </a:r>
            <a:endParaRPr lang="en-US" altLang="zh-CN" sz="900" dirty="0" smtClean="0"/>
          </a:p>
          <a:p>
            <a:r>
              <a:rPr lang="zh-CN" altLang="en-US" sz="900" dirty="0"/>
              <a:t>当</a:t>
            </a:r>
            <a:r>
              <a:rPr lang="zh-CN" altLang="en-US" sz="900" dirty="0" smtClean="0"/>
              <a:t>前环节数据：自动日切提醒数据</a:t>
            </a:r>
            <a:endParaRPr lang="en-US" altLang="zh-CN" sz="900" dirty="0" smtClean="0"/>
          </a:p>
          <a:p>
            <a:r>
              <a:rPr lang="zh-CN" altLang="en-US" sz="900" dirty="0" smtClean="0"/>
              <a:t>当前环节执行</a:t>
            </a:r>
            <a:r>
              <a:rPr lang="zh-CN" altLang="en-US" sz="900" dirty="0" smtClean="0"/>
              <a:t>结果</a:t>
            </a:r>
            <a:r>
              <a:rPr lang="zh-CN" altLang="en-US" sz="900" dirty="0" smtClean="0"/>
              <a:t>：置 </a:t>
            </a:r>
            <a:r>
              <a:rPr lang="en-US" altLang="zh-CN" sz="900" dirty="0" smtClean="0"/>
              <a:t>-1 </a:t>
            </a:r>
            <a:r>
              <a:rPr lang="zh-CN" altLang="en-US" sz="900" dirty="0" smtClean="0"/>
              <a:t>进行中</a:t>
            </a:r>
            <a:endParaRPr lang="en-US" altLang="zh-CN" sz="900" dirty="0" smtClean="0"/>
          </a:p>
          <a:p>
            <a:r>
              <a:rPr lang="zh-CN" altLang="en-US" sz="900" dirty="0" smtClean="0"/>
              <a:t>结果</a:t>
            </a:r>
            <a:r>
              <a:rPr lang="zh-CN" altLang="en-US" sz="900" dirty="0" smtClean="0"/>
              <a:t>描述：清空</a:t>
            </a:r>
            <a:endParaRPr lang="en-US" altLang="zh-CN" sz="900" dirty="0" smtClean="0"/>
          </a:p>
          <a:p>
            <a:r>
              <a:rPr lang="zh-CN" altLang="en-US" sz="900" dirty="0"/>
              <a:t>最近更新时间：</a:t>
            </a:r>
            <a:r>
              <a:rPr lang="en-US" altLang="zh-CN" sz="900" dirty="0" err="1"/>
              <a:t>sysdate</a:t>
            </a:r>
            <a:endParaRPr lang="en-US" altLang="zh-CN" sz="900" dirty="0"/>
          </a:p>
          <a:p>
            <a:r>
              <a:rPr lang="zh-CN" altLang="en-US" sz="900" dirty="0" smtClean="0">
                <a:solidFill>
                  <a:srgbClr val="FF0000"/>
                </a:solidFill>
              </a:rPr>
              <a:t>手工</a:t>
            </a:r>
            <a:r>
              <a:rPr lang="zh-CN" altLang="en-US" sz="900" dirty="0" smtClean="0">
                <a:solidFill>
                  <a:srgbClr val="FF0000"/>
                </a:solidFill>
              </a:rPr>
              <a:t>终止：置 </a:t>
            </a:r>
            <a:r>
              <a:rPr lang="en-US" altLang="zh-CN" sz="900" dirty="0" smtClean="0">
                <a:solidFill>
                  <a:srgbClr val="FF0000"/>
                </a:solidFill>
              </a:rPr>
              <a:t>0</a:t>
            </a:r>
            <a:r>
              <a:rPr lang="zh-CN" altLang="en-US" sz="900" dirty="0" smtClean="0">
                <a:solidFill>
                  <a:srgbClr val="FF0000"/>
                </a:solidFill>
              </a:rPr>
              <a:t>否</a:t>
            </a:r>
            <a:endParaRPr lang="en-US" altLang="zh-CN" sz="900" dirty="0" smtClean="0">
              <a:solidFill>
                <a:srgbClr val="FF0000"/>
              </a:solidFill>
            </a:endParaRPr>
          </a:p>
          <a:p>
            <a:endParaRPr lang="en-US" altLang="zh-CN" sz="900" dirty="0"/>
          </a:p>
          <a:p>
            <a:r>
              <a:rPr lang="zh-CN" altLang="en-US" sz="900" dirty="0" smtClean="0"/>
              <a:t>自动日切提醒消息，消费开始时，不进行</a:t>
            </a:r>
            <a:r>
              <a:rPr lang="en-US" altLang="zh-CN" sz="900" dirty="0" err="1" smtClean="0"/>
              <a:t>db</a:t>
            </a:r>
            <a:r>
              <a:rPr lang="zh-CN" altLang="en-US" sz="900" dirty="0" smtClean="0"/>
              <a:t>更新。</a:t>
            </a:r>
            <a:endParaRPr lang="en-US" altLang="zh-CN" sz="900" dirty="0" smtClean="0"/>
          </a:p>
          <a:p>
            <a:endParaRPr lang="en-US" altLang="zh-CN" sz="900" dirty="0" smtClean="0"/>
          </a:p>
          <a:p>
            <a:r>
              <a:rPr lang="zh-CN" altLang="en-US" sz="900" dirty="0" smtClean="0"/>
              <a:t>自动</a:t>
            </a:r>
            <a:r>
              <a:rPr lang="zh-CN" altLang="en-US" sz="900" dirty="0" smtClean="0"/>
              <a:t>日切提醒消息</a:t>
            </a:r>
            <a:r>
              <a:rPr lang="zh-CN" altLang="en-US" sz="900" dirty="0" smtClean="0"/>
              <a:t>，消费</a:t>
            </a:r>
            <a:r>
              <a:rPr lang="zh-CN" altLang="en-US" sz="900" dirty="0" smtClean="0"/>
              <a:t>过程中，</a:t>
            </a:r>
            <a:r>
              <a:rPr lang="zh-CN" altLang="en-US" sz="900" dirty="0" smtClean="0"/>
              <a:t>若校验未通过，并且不重试，则视为消息消费成功，并更新调度记录为如下：</a:t>
            </a:r>
            <a:endParaRPr lang="en-US" altLang="zh-CN" sz="900" dirty="0" smtClean="0"/>
          </a:p>
          <a:p>
            <a:r>
              <a:rPr lang="zh-CN" altLang="en-US" sz="900" dirty="0"/>
              <a:t>环节：</a:t>
            </a:r>
            <a:r>
              <a:rPr lang="en-US" altLang="zh-CN" sz="900" dirty="0"/>
              <a:t>1 </a:t>
            </a:r>
            <a:r>
              <a:rPr lang="zh-CN" altLang="en-US" sz="900" dirty="0"/>
              <a:t>自动日切提醒</a:t>
            </a:r>
            <a:endParaRPr lang="en-US" altLang="zh-CN" sz="900" dirty="0"/>
          </a:p>
          <a:p>
            <a:r>
              <a:rPr lang="zh-CN" altLang="en-US" sz="900" dirty="0"/>
              <a:t>环节状态</a:t>
            </a:r>
            <a:r>
              <a:rPr lang="zh-CN" altLang="en-US" sz="900" dirty="0" smtClean="0"/>
              <a:t>：</a:t>
            </a:r>
            <a:r>
              <a:rPr lang="en-US" altLang="zh-CN" sz="900" dirty="0" smtClean="0"/>
              <a:t>1 </a:t>
            </a:r>
            <a:r>
              <a:rPr lang="zh-CN" altLang="en-US" sz="900" dirty="0" smtClean="0"/>
              <a:t>已结束</a:t>
            </a:r>
            <a:endParaRPr lang="en-US" altLang="zh-CN" sz="900" dirty="0"/>
          </a:p>
          <a:p>
            <a:r>
              <a:rPr lang="zh-CN" altLang="en-US" sz="900" dirty="0" smtClean="0"/>
              <a:t>当前环节执行结果</a:t>
            </a:r>
            <a:r>
              <a:rPr lang="zh-CN" altLang="en-US" sz="900" dirty="0" smtClean="0"/>
              <a:t>：</a:t>
            </a:r>
            <a:r>
              <a:rPr lang="en-US" altLang="zh-CN" sz="900" dirty="0" smtClean="0"/>
              <a:t>0 </a:t>
            </a:r>
            <a:r>
              <a:rPr lang="zh-CN" altLang="en-US" sz="900" dirty="0" smtClean="0"/>
              <a:t>失败</a:t>
            </a:r>
            <a:endParaRPr lang="en-US" altLang="zh-CN" sz="900" dirty="0" smtClean="0"/>
          </a:p>
          <a:p>
            <a:r>
              <a:rPr lang="zh-CN" altLang="en-US" sz="900" dirty="0"/>
              <a:t>结果描述：具体原因。。。</a:t>
            </a:r>
            <a:endParaRPr lang="en-US" altLang="zh-CN" sz="900" dirty="0"/>
          </a:p>
          <a:p>
            <a:r>
              <a:rPr lang="zh-CN" altLang="en-US" sz="900" dirty="0" smtClean="0"/>
              <a:t>最近更新时间：</a:t>
            </a:r>
            <a:r>
              <a:rPr lang="en-US" altLang="zh-CN" sz="900" dirty="0" err="1" smtClean="0"/>
              <a:t>sysdate</a:t>
            </a:r>
            <a:endParaRPr lang="en-US" altLang="zh-CN" sz="900" dirty="0" smtClean="0"/>
          </a:p>
          <a:p>
            <a:endParaRPr lang="en-US" altLang="zh-CN" sz="900" dirty="0" smtClean="0"/>
          </a:p>
          <a:p>
            <a:r>
              <a:rPr lang="zh-CN" altLang="en-US" sz="900" dirty="0" smtClean="0"/>
              <a:t>自动日切提醒消息，消费到最后均成功，生成下一环节（自动日切）消息放入</a:t>
            </a:r>
            <a:r>
              <a:rPr lang="en-US" altLang="zh-CN" sz="900" dirty="0" smtClean="0"/>
              <a:t>MQ</a:t>
            </a:r>
            <a:r>
              <a:rPr lang="zh-CN" altLang="en-US" sz="900" dirty="0" smtClean="0"/>
              <a:t>时，并更新调度记录如下（注意直接更新到下一环节信息即可）：</a:t>
            </a:r>
            <a:endParaRPr lang="en-US" altLang="zh-CN" sz="900" dirty="0" smtClean="0"/>
          </a:p>
          <a:p>
            <a:r>
              <a:rPr lang="zh-CN" altLang="en-US" sz="900" dirty="0"/>
              <a:t>环节</a:t>
            </a:r>
            <a:r>
              <a:rPr lang="zh-CN" altLang="en-US" sz="900" dirty="0" smtClean="0"/>
              <a:t>：</a:t>
            </a:r>
            <a:r>
              <a:rPr lang="en-US" altLang="zh-CN" sz="900" dirty="0" smtClean="0"/>
              <a:t>2 </a:t>
            </a:r>
            <a:r>
              <a:rPr lang="zh-CN" altLang="en-US" sz="900" dirty="0" smtClean="0"/>
              <a:t>自动日切</a:t>
            </a:r>
            <a:endParaRPr lang="en-US" altLang="zh-CN" sz="900" dirty="0"/>
          </a:p>
          <a:p>
            <a:r>
              <a:rPr lang="zh-CN" altLang="en-US" sz="900" dirty="0"/>
              <a:t>环节状态：</a:t>
            </a:r>
            <a:r>
              <a:rPr lang="en-US" altLang="zh-CN" sz="900" dirty="0"/>
              <a:t>0 </a:t>
            </a:r>
            <a:r>
              <a:rPr lang="zh-CN" altLang="en-US" sz="900" dirty="0"/>
              <a:t>进行中</a:t>
            </a:r>
            <a:endParaRPr lang="en-US" altLang="zh-CN" sz="900" dirty="0"/>
          </a:p>
          <a:p>
            <a:r>
              <a:rPr lang="zh-CN" altLang="en-US" sz="900" dirty="0"/>
              <a:t>当前环节开始时间：</a:t>
            </a:r>
            <a:r>
              <a:rPr lang="en-US" altLang="zh-CN" sz="900" dirty="0" err="1" smtClean="0"/>
              <a:t>sysdate</a:t>
            </a:r>
            <a:endParaRPr lang="en-US" altLang="zh-CN" sz="900" dirty="0" smtClean="0"/>
          </a:p>
          <a:p>
            <a:r>
              <a:rPr lang="zh-CN" altLang="en-US" sz="900" dirty="0"/>
              <a:t>当</a:t>
            </a:r>
            <a:r>
              <a:rPr lang="zh-CN" altLang="en-US" sz="900" dirty="0" smtClean="0"/>
              <a:t>前环节数据：自动日切数据</a:t>
            </a:r>
            <a:endParaRPr lang="en-US" altLang="zh-CN" sz="900" dirty="0"/>
          </a:p>
          <a:p>
            <a:r>
              <a:rPr lang="zh-CN" altLang="en-US" sz="900" dirty="0" smtClean="0"/>
              <a:t>当前环节执行</a:t>
            </a:r>
            <a:r>
              <a:rPr lang="zh-CN" altLang="en-US" sz="900" dirty="0" smtClean="0"/>
              <a:t>结果</a:t>
            </a:r>
            <a:r>
              <a:rPr lang="zh-CN" altLang="en-US" sz="900" dirty="0"/>
              <a:t>：置 </a:t>
            </a:r>
            <a:r>
              <a:rPr lang="en-US" altLang="zh-CN" sz="900" dirty="0"/>
              <a:t>-1 </a:t>
            </a:r>
            <a:r>
              <a:rPr lang="zh-CN" altLang="en-US" sz="900" dirty="0"/>
              <a:t>进行</a:t>
            </a:r>
            <a:r>
              <a:rPr lang="zh-CN" altLang="en-US" sz="900" dirty="0" smtClean="0"/>
              <a:t>中</a:t>
            </a:r>
            <a:endParaRPr lang="en-US" altLang="zh-CN" sz="900" dirty="0" smtClean="0"/>
          </a:p>
          <a:p>
            <a:r>
              <a:rPr lang="zh-CN" altLang="en-US" sz="900" dirty="0"/>
              <a:t>结果描述：清空</a:t>
            </a:r>
            <a:endParaRPr lang="en-US" altLang="zh-CN" sz="900" dirty="0"/>
          </a:p>
          <a:p>
            <a:r>
              <a:rPr lang="zh-CN" altLang="en-US" sz="900" dirty="0" smtClean="0"/>
              <a:t>最近</a:t>
            </a:r>
            <a:r>
              <a:rPr lang="zh-CN" altLang="en-US" sz="900" dirty="0"/>
              <a:t>更新时间：</a:t>
            </a:r>
            <a:r>
              <a:rPr lang="en-US" altLang="zh-CN" sz="900" dirty="0" err="1" smtClean="0"/>
              <a:t>sysdate</a:t>
            </a:r>
            <a:endParaRPr lang="en-US" altLang="zh-CN" sz="900" dirty="0"/>
          </a:p>
        </p:txBody>
      </p:sp>
      <p:sp>
        <p:nvSpPr>
          <p:cNvPr id="29" name="Text Box 17">
            <a:extLst>
              <a:ext uri="{FF2B5EF4-FFF2-40B4-BE49-F238E27FC236}">
                <a16:creationId xmlns:a16="http://schemas.microsoft.com/office/drawing/2014/main" id="{FAEC2089-28A1-4F9A-B040-6AF6E4729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4265" y="4501203"/>
            <a:ext cx="891144" cy="2552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rtlCol="0" anchor="ctr"/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900" dirty="0" smtClean="0">
                <a:solidFill>
                  <a:schemeClr val="tx1"/>
                </a:solidFill>
              </a:rPr>
              <a:t>手工终止</a:t>
            </a:r>
            <a:endParaRPr lang="en-US" altLang="zh-CN" sz="900" dirty="0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275409" y="4427646"/>
            <a:ext cx="33236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900" dirty="0" smtClean="0"/>
              <a:t>0</a:t>
            </a:r>
            <a:r>
              <a:rPr lang="zh-CN" altLang="en-US" sz="900" dirty="0" smtClean="0"/>
              <a:t>否、</a:t>
            </a:r>
            <a:r>
              <a:rPr lang="en-US" altLang="zh-CN" sz="900" dirty="0" smtClean="0"/>
              <a:t>1</a:t>
            </a:r>
            <a:r>
              <a:rPr lang="zh-CN" altLang="en-US" sz="900" dirty="0" smtClean="0"/>
              <a:t>是。每次自动日切提醒时置为</a:t>
            </a:r>
            <a:r>
              <a:rPr lang="en-US" altLang="zh-CN" sz="900" dirty="0" smtClean="0"/>
              <a:t>0</a:t>
            </a:r>
            <a:r>
              <a:rPr lang="zh-CN" altLang="en-US" sz="900" dirty="0" smtClean="0"/>
              <a:t>否，过程中，当该状态手工置为“是”时，消息消费时判断该标识，进行退出处理，更新调度记录为 日切结果 </a:t>
            </a:r>
            <a:r>
              <a:rPr lang="en-US" altLang="zh-CN" sz="900" dirty="0" smtClean="0"/>
              <a:t>0</a:t>
            </a:r>
            <a:r>
              <a:rPr lang="zh-CN" altLang="en-US" sz="900" dirty="0" smtClean="0"/>
              <a:t>失败，结果描述：手工终止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283723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27638</TotalTime>
  <Words>3000</Words>
  <Application>Microsoft Office PowerPoint</Application>
  <PresentationFormat>全屏显示(16:9)</PresentationFormat>
  <Paragraphs>269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HelveticaNeueLT Std</vt:lpstr>
      <vt:lpstr>微软雅黑</vt:lpstr>
      <vt:lpstr>Arial</vt:lpstr>
      <vt:lpstr>Wingdings</vt:lpstr>
      <vt:lpstr>2016 HDS Corporate</vt:lpstr>
      <vt:lpstr>文档</vt:lpstr>
      <vt:lpstr>CPOS Counter项目</vt:lpstr>
      <vt:lpstr>需求</vt:lpstr>
      <vt:lpstr>方案 -P1</vt:lpstr>
      <vt:lpstr>方案 -P2</vt:lpstr>
      <vt:lpstr>方案 -P3</vt:lpstr>
      <vt:lpstr>流程 -P1</vt:lpstr>
      <vt:lpstr>流程 -P2  附① 总部端自动日切提醒、自动日切、自动调BK报表</vt:lpstr>
      <vt:lpstr>流程 -P2  说明</vt:lpstr>
      <vt:lpstr>ER -自动日切调度当前状态记录</vt:lpstr>
      <vt:lpstr>关于 营业结束时间 和 24小时店判断规则</vt:lpstr>
      <vt:lpstr>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Derick Murray</dc:creator>
  <cp:lastModifiedBy>丁能 / Ding, Neng</cp:lastModifiedBy>
  <cp:revision>4690</cp:revision>
  <cp:lastPrinted>2018-07-31T03:56:48Z</cp:lastPrinted>
  <dcterms:created xsi:type="dcterms:W3CDTF">2018-07-31T03:56:48Z</dcterms:created>
  <dcterms:modified xsi:type="dcterms:W3CDTF">2020-06-08T07:26:15Z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0x010100C88A9FD7B2663E40A584351DC500058E</vt:lpwstr>
  </property>
  <property fmtid="{D5CDD505-2E9C-101B-9397-08002B2CF9AE}" pid="3" name="KSOProductBuildVer">
    <vt:lpwstr>2052-10.1.0.6363</vt:lpwstr>
  </property>
</Properties>
</file>