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5" r:id="rId2"/>
    <p:sldId id="648" r:id="rId3"/>
    <p:sldId id="649" r:id="rId4"/>
    <p:sldId id="655" r:id="rId5"/>
    <p:sldId id="650" r:id="rId6"/>
    <p:sldId id="654" r:id="rId7"/>
    <p:sldId id="656" r:id="rId8"/>
    <p:sldId id="658" r:id="rId9"/>
    <p:sldId id="659" r:id="rId10"/>
    <p:sldId id="657" r:id="rId11"/>
    <p:sldId id="651" r:id="rId12"/>
    <p:sldId id="653" r:id="rId13"/>
    <p:sldId id="652" r:id="rId1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00"/>
    <a:srgbClr val="0000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39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2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预收款管理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March,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 预收款支付页面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4" y="1036799"/>
            <a:ext cx="5014357" cy="3700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02" y="1253447"/>
            <a:ext cx="4619098" cy="247550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548000" y="2491200"/>
            <a:ext cx="2901600" cy="16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8235"/>
          </a:xfrm>
        </p:spPr>
        <p:txBody>
          <a:bodyPr/>
          <a:lstStyle/>
          <a:p>
            <a:r>
              <a:rPr lang="zh-CN" altLang="en-US" sz="900" dirty="0" smtClean="0"/>
              <a:t>登记：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登记</a:t>
            </a:r>
            <a:r>
              <a:rPr lang="zh-CN" altLang="en-US" sz="900" dirty="0"/>
              <a:t>信息中哪些是有用的信息，其他的都算是基本信息，只是记录？  比如：付款账户是否有用，金额是关键信息，预计使用日期是否有用？</a:t>
            </a:r>
          </a:p>
          <a:p>
            <a:pPr lvl="1"/>
            <a:r>
              <a:rPr lang="zh-CN" altLang="en-US" sz="900" dirty="0" smtClean="0"/>
              <a:t>已登记的预收款，是否允许编辑非关键信息。（需要界定哪些是非关键信息）</a:t>
            </a:r>
            <a:endParaRPr lang="zh-CN" altLang="en-US" sz="900" dirty="0"/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（</a:t>
            </a:r>
            <a:r>
              <a:rPr lang="zh-CN" altLang="en-US" sz="900" dirty="0"/>
              <a:t>预收款功能需要支持“支付宝”、“微信”、“银行卡”、“现金”四种支付方式。</a:t>
            </a:r>
            <a:r>
              <a:rPr lang="zh-CN" altLang="en-US" sz="900" dirty="0" smtClean="0"/>
              <a:t>）而 总部</a:t>
            </a:r>
            <a:r>
              <a:rPr lang="zh-CN" altLang="en-US" sz="900" dirty="0"/>
              <a:t>端没有终端之类的扫码外设，支付宝、微信等如何支付（顾客扫我们的码？如果是这样，支付接口需要新开发），对于银行卡的如何支付？</a:t>
            </a:r>
            <a:r>
              <a:rPr lang="zh-CN" altLang="en-US" sz="900" dirty="0">
                <a:solidFill>
                  <a:srgbClr val="FF0000"/>
                </a:solidFill>
              </a:rPr>
              <a:t>按收款码、收款连接，客户支付，以及支付结果确认</a:t>
            </a:r>
            <a:r>
              <a:rPr lang="zh-CN" altLang="en-US" sz="900" dirty="0" smtClean="0">
                <a:solidFill>
                  <a:srgbClr val="FF0000"/>
                </a:solidFill>
              </a:rPr>
              <a:t>等？</a:t>
            </a:r>
            <a:endParaRPr lang="zh-CN" altLang="en-US" sz="900" dirty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登记</a:t>
            </a:r>
            <a:r>
              <a:rPr lang="zh-CN" altLang="en-US" sz="900" dirty="0"/>
              <a:t>预收款需要通知 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，其他状态的是否也需要通知，比如：取消。以及支付</a:t>
            </a:r>
            <a:r>
              <a:rPr lang="zh-CN" altLang="en-US" sz="900" dirty="0" smtClean="0"/>
              <a:t>？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预收款主键 是什么？序列自生成？用于预收款支付等状态变更时使用。</a:t>
            </a:r>
            <a:endParaRPr lang="zh-CN" altLang="en-US" sz="900" dirty="0"/>
          </a:p>
          <a:p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取消</a:t>
            </a:r>
            <a:r>
              <a:rPr lang="zh-CN" altLang="en-US" sz="900" dirty="0"/>
              <a:t>时，在总部端已经线上付款的预收款，如何处理</a:t>
            </a:r>
            <a:r>
              <a:rPr lang="zh-CN" altLang="en-US" sz="900" dirty="0" smtClean="0"/>
              <a:t>？</a:t>
            </a:r>
            <a:endParaRPr lang="zh-CN" altLang="en-US" sz="900" dirty="0"/>
          </a:p>
          <a:p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关于</a:t>
            </a:r>
            <a:r>
              <a:rPr lang="zh-CN" altLang="en-US" sz="900" dirty="0"/>
              <a:t>保存，是否要分为基本信息保存和支付，即增加一个 暂存未付款的状态。 另外，保存是通知 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，如果收款成功了，但通知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失败，付款要重新退回么？还是增加一个 已支付未通知</a:t>
            </a:r>
            <a:r>
              <a:rPr lang="en-US" altLang="zh-CN" sz="900" dirty="0"/>
              <a:t>BK</a:t>
            </a:r>
            <a:r>
              <a:rPr lang="zh-CN" altLang="en-US" sz="900" dirty="0"/>
              <a:t>状态？对应状态有单独的可重复操作按钮。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114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02562"/>
          </a:xfrm>
        </p:spPr>
        <p:txBody>
          <a:bodyPr/>
          <a:lstStyle/>
          <a:p>
            <a:r>
              <a:rPr lang="zh-CN" altLang="en-US" sz="900" dirty="0"/>
              <a:t>消费：</a:t>
            </a:r>
            <a:endParaRPr lang="en-US" altLang="zh-CN" sz="900" dirty="0"/>
          </a:p>
          <a:p>
            <a:pPr lvl="1"/>
            <a:r>
              <a:rPr lang="zh-CN" altLang="en-US" sz="900" dirty="0"/>
              <a:t>终端消费时，查询可用预收款时，显示的 收据号是啥？ </a:t>
            </a:r>
            <a:r>
              <a:rPr lang="zh-CN" altLang="en-US" sz="900" dirty="0" smtClean="0"/>
              <a:t>哪些信息要在消费时记录到订单中（比如 预收款主键（人能看懂的）？）</a:t>
            </a:r>
            <a:endParaRPr lang="en-US" altLang="zh-CN" sz="900" dirty="0"/>
          </a:p>
          <a:p>
            <a:pPr lvl="1"/>
            <a:r>
              <a:rPr lang="zh-CN" altLang="en-US" sz="900" dirty="0"/>
              <a:t>另外具体要显示那些信息、如何排序，以便营运可以正确选择使用？</a:t>
            </a:r>
            <a:endParaRPr lang="en-US" altLang="zh-CN" sz="900" dirty="0"/>
          </a:p>
          <a:p>
            <a:pPr lvl="1"/>
            <a:r>
              <a:rPr lang="zh-CN" altLang="en-US" sz="900" dirty="0"/>
              <a:t>展示列表，勾选即可么。</a:t>
            </a:r>
            <a:endParaRPr lang="en-US" altLang="zh-CN" sz="900" dirty="0"/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是否</a:t>
            </a:r>
            <a:r>
              <a:rPr lang="zh-CN" altLang="en-US" sz="900" dirty="0"/>
              <a:t>需要有校验提示之类的，比如：超过待支付金额等，提示？  另外，是否允许部分支付</a:t>
            </a:r>
            <a:r>
              <a:rPr lang="zh-CN" altLang="en-US" sz="900" dirty="0" smtClean="0"/>
              <a:t>？</a:t>
            </a:r>
            <a:endParaRPr lang="en-US" altLang="zh-CN" sz="900" dirty="0" smtClean="0"/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消费后，订单上是否要存储预收款相关信息，通过 付款账号？</a:t>
            </a:r>
            <a:r>
              <a:rPr lang="zh-CN" altLang="en-US" sz="900" dirty="0" smtClean="0">
                <a:solidFill>
                  <a:srgbClr val="FF0000"/>
                </a:solidFill>
              </a:rPr>
              <a:t>（打印小票中是否增加打印元素？）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消费接口，支付流水定义，支付时构造传入，总部端记录，撤销时校验？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需要支持批量勾选多条预收款一起支付么？（不建议，建议仅支持单选一条一条选择使用，类似代金券的核销）</a:t>
            </a:r>
            <a:endParaRPr lang="zh-CN" altLang="en-US" sz="900" dirty="0"/>
          </a:p>
          <a:p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r>
              <a:rPr lang="zh-CN" altLang="en-US" sz="900" dirty="0" smtClean="0"/>
              <a:t>退款</a:t>
            </a:r>
            <a:r>
              <a:rPr lang="zh-CN" altLang="en-US" sz="900" dirty="0"/>
              <a:t>失败时，可以在总部端重新发起？权限？ （针对核销</a:t>
            </a:r>
            <a:r>
              <a:rPr lang="en-US" altLang="zh-CN" sz="900" dirty="0"/>
              <a:t>/</a:t>
            </a:r>
            <a:r>
              <a:rPr lang="zh-CN" altLang="en-US" sz="900" dirty="0"/>
              <a:t>退款</a:t>
            </a:r>
            <a:r>
              <a:rPr lang="en-US" altLang="zh-CN" sz="900" dirty="0"/>
              <a:t>/</a:t>
            </a:r>
            <a:r>
              <a:rPr lang="zh-CN" altLang="en-US" sz="900" dirty="0"/>
              <a:t>反核销失败的，在预收款管理功能中，额外提供 核销</a:t>
            </a:r>
            <a:r>
              <a:rPr lang="en-US" altLang="zh-CN" sz="900" dirty="0"/>
              <a:t>/</a:t>
            </a:r>
            <a:r>
              <a:rPr lang="zh-CN" altLang="en-US" sz="900" dirty="0"/>
              <a:t>反核销的功能，以便对应客诉处理。）</a:t>
            </a:r>
            <a:endParaRPr lang="en-US" altLang="zh-CN" sz="900" dirty="0"/>
          </a:p>
          <a:p>
            <a:r>
              <a:rPr lang="zh-CN" altLang="en-US" sz="900" dirty="0"/>
              <a:t>对于预收款的相关操作明细记录？（</a:t>
            </a:r>
            <a:r>
              <a:rPr lang="en-US" altLang="zh-CN" sz="900" dirty="0"/>
              <a:t>1W</a:t>
            </a:r>
            <a:r>
              <a:rPr lang="zh-CN" altLang="en-US" sz="900" dirty="0"/>
              <a:t>店 * 预收款条数 * </a:t>
            </a:r>
            <a:r>
              <a:rPr lang="en-US" altLang="zh-CN" sz="900" dirty="0"/>
              <a:t>20</a:t>
            </a:r>
            <a:r>
              <a:rPr lang="zh-CN" altLang="en-US" sz="900" dirty="0"/>
              <a:t>条操作记录，预收款记录还会持续增长</a:t>
            </a:r>
            <a:r>
              <a:rPr lang="zh-CN" altLang="en-US" sz="900" dirty="0" smtClean="0"/>
              <a:t>）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35412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44909"/>
          </a:xfrm>
        </p:spPr>
        <p:txBody>
          <a:bodyPr/>
          <a:lstStyle/>
          <a:p>
            <a:r>
              <a:rPr lang="zh-CN" altLang="en-US" sz="900" dirty="0"/>
              <a:t>并发控制：预收款在同一餐厅的，多终端上同时</a:t>
            </a:r>
            <a:r>
              <a:rPr lang="zh-CN" altLang="en-US" sz="900" dirty="0" smtClean="0"/>
              <a:t>消费的</a:t>
            </a:r>
            <a:r>
              <a:rPr lang="zh-CN" altLang="en-US" sz="900" dirty="0"/>
              <a:t>控制（核销前做最终状态校验）。</a:t>
            </a:r>
          </a:p>
          <a:p>
            <a:r>
              <a:rPr lang="zh-CN" altLang="en-US" sz="900" dirty="0"/>
              <a:t>并发控制：预收款消费，和总部端作废时的并发控制（核销前做最终状态校验）。</a:t>
            </a:r>
          </a:p>
          <a:p>
            <a:r>
              <a:rPr lang="zh-CN" altLang="en-US" sz="900" dirty="0"/>
              <a:t>支付键位的维护。增加 预收款 支付方式。（对应的支付键位可以在 </a:t>
            </a:r>
            <a:r>
              <a:rPr lang="en-US" altLang="zh-CN" sz="900" dirty="0" err="1"/>
              <a:t>paymentGateway</a:t>
            </a:r>
            <a:r>
              <a:rPr lang="zh-CN" altLang="en-US" sz="900" dirty="0"/>
              <a:t>中核销预收款时根据</a:t>
            </a:r>
            <a:r>
              <a:rPr lang="en-US" altLang="zh-CN" sz="900" dirty="0"/>
              <a:t>mc</a:t>
            </a:r>
            <a:r>
              <a:rPr lang="zh-CN" altLang="en-US" sz="900" dirty="0"/>
              <a:t>配置的 支付码映射进行设置）</a:t>
            </a:r>
          </a:p>
          <a:p>
            <a:r>
              <a:rPr lang="zh-CN" altLang="en-US" sz="900" dirty="0"/>
              <a:t>终端查询可消费的预付款走总部端直连查询，不用下发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zh-CN" altLang="en-US" sz="900" dirty="0" smtClean="0"/>
              <a:t>离线无法使用预收款支付。</a:t>
            </a:r>
            <a:endParaRPr lang="en-US" altLang="zh-CN" sz="900" dirty="0" smtClean="0"/>
          </a:p>
          <a:p>
            <a:r>
              <a:rPr lang="zh-CN" altLang="en-US" sz="900" dirty="0">
                <a:solidFill>
                  <a:srgbClr val="FF0000"/>
                </a:solidFill>
              </a:rPr>
              <a:t>★预付款</a:t>
            </a:r>
            <a:r>
              <a:rPr lang="zh-CN" altLang="en-US" sz="900" dirty="0" smtClean="0">
                <a:solidFill>
                  <a:srgbClr val="FF0000"/>
                </a:solidFill>
              </a:rPr>
              <a:t>在终端的展现形式和当前 信用付类似。 预付款的核销和代金券类似，整体使用不找零，只超收，应该允许部分支付。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/>
              <a:t>预收款操作记录：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预收款的登记、取消等操作记录，谁、什么时候操作的。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订单和预收款支付需要有对应关系，表明预收款用于哪笔订单。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6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登记流程</a:t>
            </a:r>
            <a:endParaRPr lang="zh-CN" altLang="en-US" dirty="0"/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617" y="14579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776792" y="1457949"/>
            <a:ext cx="1080000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BackRoom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119" y="14579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Payment</a:t>
            </a:r>
          </a:p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Gateway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2824" y="231304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2794824" y="2457046"/>
            <a:ext cx="154830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115" y="233479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/>
              <a:t>餐厅营运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3126" y="231304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 付款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01999" y="271160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通知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8" idx="2"/>
          </p:cNvCxnSpPr>
          <p:nvPr/>
        </p:nvCxnSpPr>
        <p:spPr>
          <a:xfrm rot="10800000">
            <a:off x="2398825" y="2601046"/>
            <a:ext cx="4503175" cy="25455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2824" y="341744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3125" y="341744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付款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退回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01999" y="3807579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通知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2794824" y="3561441"/>
            <a:ext cx="154830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3" idx="1"/>
            <a:endCxn id="21" idx="2"/>
          </p:cNvCxnSpPr>
          <p:nvPr/>
        </p:nvCxnSpPr>
        <p:spPr>
          <a:xfrm rot="10800000">
            <a:off x="2398825" y="3705441"/>
            <a:ext cx="4503175" cy="24613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柱形 2"/>
          <p:cNvSpPr/>
          <p:nvPr/>
        </p:nvSpPr>
        <p:spPr>
          <a:xfrm>
            <a:off x="2794824" y="1109601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+mj-lt"/>
              </a:rPr>
              <a:t>DB</a:t>
            </a:r>
            <a:endParaRPr lang="zh-CN" altLang="en-US" sz="9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消费流程</a:t>
            </a:r>
            <a:endParaRPr lang="zh-CN" altLang="en-US" dirty="0"/>
          </a:p>
        </p:txBody>
      </p: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41101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34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cxnSp>
        <p:nvCxnSpPr>
          <p:cNvPr id="36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4" idx="1"/>
            <a:endCxn id="43" idx="3"/>
          </p:cNvCxnSpPr>
          <p:nvPr/>
        </p:nvCxnSpPr>
        <p:spPr>
          <a:xfrm flipH="1" flipV="1">
            <a:off x="2004063" y="1635486"/>
            <a:ext cx="875565" cy="50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4" idx="1"/>
            <a:endCxn id="42" idx="3"/>
          </p:cNvCxnSpPr>
          <p:nvPr/>
        </p:nvCxnSpPr>
        <p:spPr>
          <a:xfrm flipH="1">
            <a:off x="2004063" y="1640519"/>
            <a:ext cx="875565" cy="300277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4517294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 </a:t>
            </a:r>
            <a:r>
              <a:rPr lang="zh-CN" altLang="en-US" sz="900" dirty="0"/>
              <a:t>终端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150948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617" y="142451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628" y="142451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Payment</a:t>
            </a:r>
          </a:p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Gateway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211388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2016" y="2113884"/>
            <a:ext cx="879983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3433029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退款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2016" y="3433029"/>
            <a:ext cx="879984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预收款反核销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3815628" y="2257884"/>
            <a:ext cx="2576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3815628" y="3577029"/>
            <a:ext cx="2576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263469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支付信息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构造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3419628" y="2401884"/>
            <a:ext cx="0" cy="23280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814" y="1418752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CMS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35628" y="262901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支付配置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3815628" y="2773017"/>
            <a:ext cx="720000" cy="5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柱形 26"/>
          <p:cNvSpPr/>
          <p:nvPr/>
        </p:nvSpPr>
        <p:spPr>
          <a:xfrm>
            <a:off x="7601617" y="1093153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+mj-lt"/>
              </a:rPr>
              <a:t>DB</a:t>
            </a:r>
            <a:endParaRPr lang="zh-CN" altLang="en-US" sz="900" dirty="0" smtClean="0">
              <a:latin typeface="+mj-lt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64850" y="2887131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可用预收款查询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2385482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37" idx="0"/>
            <a:endCxn id="43" idx="2"/>
          </p:cNvCxnSpPr>
          <p:nvPr/>
        </p:nvCxnSpPr>
        <p:spPr>
          <a:xfrm flipV="1">
            <a:off x="1464063" y="1761486"/>
            <a:ext cx="0" cy="6239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1461255" y="3175131"/>
            <a:ext cx="2808" cy="134216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4808" y="2113884"/>
            <a:ext cx="879982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状态及消费信息 记录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4808" y="3433029"/>
            <a:ext cx="879982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状态及消费信息 记录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3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管理服务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17" y="2667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4001" y="2310068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+mj-lt"/>
              </a:rPr>
              <a:t>DB</a:t>
            </a:r>
            <a:endParaRPr lang="zh-CN" altLang="en-US" sz="900" b="1" dirty="0" smtClean="0">
              <a:latin typeface="+mj-lt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2765160" y="1958400"/>
            <a:ext cx="182880" cy="206500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1" y="2446868"/>
            <a:ext cx="992808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0" y="3099548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预收款反核销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1" y="3820182"/>
            <a:ext cx="992808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预收款冲正？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9769" y="2514402"/>
            <a:ext cx="2745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预收款管理在总部端管理后台服务中管理。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zh-CN" altLang="en-US" sz="900" dirty="0" smtClean="0"/>
              <a:t>按</a:t>
            </a:r>
            <a:r>
              <a:rPr lang="en-US" altLang="zh-CN" sz="900" dirty="0" err="1" smtClean="0"/>
              <a:t>paymentGateway</a:t>
            </a:r>
            <a:r>
              <a:rPr lang="zh-CN" altLang="en-US" sz="900" dirty="0" smtClean="0"/>
              <a:t>的接口规范，由总部端管理后台提供预收款支付相关的接口。由</a:t>
            </a:r>
            <a:r>
              <a:rPr lang="en-US" altLang="zh-CN" sz="900" dirty="0" err="1" smtClean="0"/>
              <a:t>paymentGateway</a:t>
            </a:r>
            <a:r>
              <a:rPr lang="zh-CN" altLang="en-US" sz="900" dirty="0" smtClean="0"/>
              <a:t>进行核销调用。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0" y="1767985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可用预收款查询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状态</a:t>
            </a:r>
            <a:endParaRPr lang="zh-CN" altLang="en-US" dirty="0"/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377" y="102773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预收款</a:t>
            </a:r>
            <a:endParaRPr lang="zh-CN" altLang="en-US" sz="9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4756768" y="-455089"/>
            <a:ext cx="186104" cy="4073961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480" y="18907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已登记未消费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38" y="18907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已消费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080" y="18907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已取消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740159" y="2490480"/>
            <a:ext cx="802681" cy="7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48159" y="234648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527200" y="2111084"/>
            <a:ext cx="15640" cy="2895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H="1">
            <a:off x="4779557" y="2111084"/>
            <a:ext cx="15640" cy="2895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7172439" y="2111084"/>
            <a:ext cx="0" cy="2895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48159" y="366295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2527200" y="3778516"/>
            <a:ext cx="226017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48159" y="431474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支付撤销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退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退款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>
            <a:off x="2527200" y="4435246"/>
            <a:ext cx="225235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48159" y="300848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2527201" y="3152486"/>
            <a:ext cx="464523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实体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74" y="1701075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预收款</a:t>
            </a:r>
            <a:endParaRPr lang="zh-CN" altLang="en-US" sz="90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85" y="95706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收据号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8973E08A-4BEF-409B-8851-CD876292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2770641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操作类型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465CA0D6-E722-403E-B529-F9F8F0D5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309587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操作流水号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371631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操作人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2138760" y="996870"/>
            <a:ext cx="182880" cy="155971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12" y="3817140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操作记录</a:t>
            </a:r>
            <a:endParaRPr lang="zh-CN" altLang="en-US" sz="900" dirty="0"/>
          </a:p>
        </p:txBody>
      </p:sp>
      <p:cxnSp>
        <p:nvCxnSpPr>
          <p:cNvPr id="1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rot="10800000">
            <a:off x="1588126" y="1985789"/>
            <a:ext cx="458187" cy="197370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3013540" y="3041842"/>
            <a:ext cx="182880" cy="175476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3" name="文本框 22"/>
          <p:cNvSpPr txBox="1"/>
          <p:nvPr/>
        </p:nvSpPr>
        <p:spPr>
          <a:xfrm>
            <a:off x="3331629" y="98973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主</a:t>
            </a:r>
            <a:r>
              <a:rPr lang="zh-CN" altLang="en-US" sz="900" dirty="0" smtClean="0"/>
              <a:t>键？至少是业务主键，或还需要序列主键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265236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57340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金额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404908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438184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操作终端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866" y="471461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操作信息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57583" y="4195532"/>
            <a:ext cx="105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成功操作时，导致预收款相关状态变更时，记录操作记录。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188010" y="26959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管理操作：登记、取消</a:t>
            </a:r>
            <a:endParaRPr lang="en-US" altLang="zh-CN" sz="900" dirty="0" smtClean="0"/>
          </a:p>
          <a:p>
            <a:r>
              <a:rPr lang="zh-CN" altLang="en-US" sz="900" dirty="0" smtClean="0"/>
              <a:t>消费操作：核销、反核销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180810" y="303884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主键？至少是业务主键，或还需要序列主</a:t>
            </a:r>
            <a:r>
              <a:rPr lang="zh-CN" altLang="en-US" sz="900" dirty="0" smtClean="0"/>
              <a:t>键</a:t>
            </a:r>
            <a:endParaRPr lang="en-US" altLang="zh-CN" sz="900" dirty="0" smtClean="0"/>
          </a:p>
          <a:p>
            <a:r>
              <a:rPr lang="zh-CN" altLang="en-US" sz="900" dirty="0" smtClean="0"/>
              <a:t>当为消费操作时，记录交易流水。比如核销时交易流水，反核销时需传入校验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88832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当前状态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85" y="2237270"/>
            <a:ext cx="891144" cy="319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当前状态对应的操作流水号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24169" y="1892036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已登记、已取消、已核销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24169" y="2288833"/>
            <a:ext cx="3877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主要用于记录当前若为已核销时的核销流水号，用于反核销时校验使用。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88010" y="4739048"/>
            <a:ext cx="4865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字段类型：</a:t>
            </a:r>
            <a:r>
              <a:rPr lang="en-US" altLang="zh-CN" sz="900" dirty="0" err="1" smtClean="0"/>
              <a:t>clob</a:t>
            </a:r>
            <a:r>
              <a:rPr lang="en-US" altLang="zh-CN" sz="900" dirty="0" smtClean="0"/>
              <a:t>/text</a:t>
            </a:r>
            <a:r>
              <a:rPr lang="zh-CN" altLang="en-US" sz="900" dirty="0" smtClean="0"/>
              <a:t>。可以以</a:t>
            </a:r>
            <a:r>
              <a:rPr lang="en-US" altLang="zh-CN" sz="900" dirty="0" err="1" smtClean="0"/>
              <a:t>json</a:t>
            </a:r>
            <a:r>
              <a:rPr lang="zh-CN" altLang="en-US" sz="900" dirty="0" smtClean="0"/>
              <a:t>结构存储额外操作信息，比如：支付相关的订单关键信息。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866" y="340082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收据号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8010" y="342517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关联预收款记录</a:t>
            </a:r>
          </a:p>
        </p:txBody>
      </p:sp>
    </p:spTree>
    <p:extLst>
      <p:ext uri="{BB962C8B-B14F-4D97-AF65-F5344CB8AC3E}">
        <p14:creationId xmlns:p14="http://schemas.microsoft.com/office/powerpoint/2010/main" val="32921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预收款管理页面原型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管理页面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0" y="901950"/>
            <a:ext cx="7879040" cy="4162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00" y="2194436"/>
            <a:ext cx="6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按收据号升序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6184800" y="2772001"/>
            <a:ext cx="2332800" cy="554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800" y="3914352"/>
            <a:ext cx="561633" cy="641866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3938400" y="2772001"/>
            <a:ext cx="4622400" cy="1463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800" y="3218400"/>
            <a:ext cx="417800" cy="4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预收款管理页面</a:t>
            </a:r>
            <a:r>
              <a:rPr lang="zh-CN" altLang="en-US" dirty="0" smtClean="0"/>
              <a:t>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新增页面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37" y="1236245"/>
            <a:ext cx="5188463" cy="34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预收款管理页面原型 </a:t>
            </a:r>
            <a:r>
              <a:rPr lang="en-US" altLang="zh-CN" dirty="0"/>
              <a:t>– </a:t>
            </a:r>
            <a:r>
              <a:rPr lang="zh-CN" altLang="en-US" dirty="0" smtClean="0"/>
              <a:t>操作记录页面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0" y="1026380"/>
            <a:ext cx="8498240" cy="3727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8198" y="1524836"/>
            <a:ext cx="54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按操作时间升序</a:t>
            </a:r>
          </a:p>
        </p:txBody>
      </p:sp>
    </p:spTree>
    <p:extLst>
      <p:ext uri="{BB962C8B-B14F-4D97-AF65-F5344CB8AC3E}">
        <p14:creationId xmlns:p14="http://schemas.microsoft.com/office/powerpoint/2010/main" val="39127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25657</TotalTime>
  <Words>1054</Words>
  <Application>Microsoft Office PowerPoint</Application>
  <PresentationFormat>全屏显示(16:9)</PresentationFormat>
  <Paragraphs>124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预收款 登记流程</vt:lpstr>
      <vt:lpstr>预收款 消费流程</vt:lpstr>
      <vt:lpstr>预收款 管理服务</vt:lpstr>
      <vt:lpstr>预收款 状态</vt:lpstr>
      <vt:lpstr>预收款 实体</vt:lpstr>
      <vt:lpstr>总部端 预收款管理页面原型 – 管理页面</vt:lpstr>
      <vt:lpstr>总部端 预收款管理页面原型 – 新增页面</vt:lpstr>
      <vt:lpstr>总部端 预收款管理页面原型 – 操作记录页面</vt:lpstr>
      <vt:lpstr>终端 预收款支付页面</vt:lpstr>
      <vt:lpstr>问题</vt:lpstr>
      <vt:lpstr>问题</vt:lpstr>
      <vt:lpstr>关键注意事项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3811</cp:revision>
  <cp:lastPrinted>2018-07-31T03:56:48Z</cp:lastPrinted>
  <dcterms:created xsi:type="dcterms:W3CDTF">2018-07-31T03:56:48Z</dcterms:created>
  <dcterms:modified xsi:type="dcterms:W3CDTF">2020-03-19T11:30:53Z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