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5" r:id="rId2"/>
    <p:sldId id="648" r:id="rId3"/>
    <p:sldId id="660" r:id="rId4"/>
    <p:sldId id="649" r:id="rId5"/>
    <p:sldId id="655" r:id="rId6"/>
    <p:sldId id="650" r:id="rId7"/>
    <p:sldId id="654" r:id="rId8"/>
    <p:sldId id="656" r:id="rId9"/>
    <p:sldId id="658" r:id="rId10"/>
    <p:sldId id="659" r:id="rId11"/>
    <p:sldId id="657" r:id="rId12"/>
    <p:sldId id="652" r:id="rId13"/>
    <p:sldId id="661" r:id="rId1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00"/>
    <a:srgbClr val="0000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0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39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2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预收款管理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March,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预收款管理页面原型 </a:t>
            </a:r>
            <a:r>
              <a:rPr lang="en-US" altLang="zh-CN" dirty="0"/>
              <a:t>– </a:t>
            </a:r>
            <a:r>
              <a:rPr lang="zh-CN" altLang="en-US" dirty="0" smtClean="0"/>
              <a:t>操作记录页面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0" y="1026380"/>
            <a:ext cx="8498240" cy="3727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8198" y="1524836"/>
            <a:ext cx="54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按操作时间升序</a:t>
            </a:r>
          </a:p>
        </p:txBody>
      </p:sp>
    </p:spTree>
    <p:extLst>
      <p:ext uri="{BB962C8B-B14F-4D97-AF65-F5344CB8AC3E}">
        <p14:creationId xmlns:p14="http://schemas.microsoft.com/office/powerpoint/2010/main" val="39127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 预收款支付页面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4" y="1036799"/>
            <a:ext cx="5014357" cy="3700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02" y="1253447"/>
            <a:ext cx="4619098" cy="247550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548000" y="2491200"/>
            <a:ext cx="2901600" cy="16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93082" y="1128836"/>
            <a:ext cx="662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按预计消费日期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升序排序</a:t>
            </a:r>
          </a:p>
        </p:txBody>
      </p:sp>
    </p:spTree>
    <p:extLst>
      <p:ext uri="{BB962C8B-B14F-4D97-AF65-F5344CB8AC3E}">
        <p14:creationId xmlns:p14="http://schemas.microsoft.com/office/powerpoint/2010/main" val="33391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44909"/>
          </a:xfrm>
        </p:spPr>
        <p:txBody>
          <a:bodyPr/>
          <a:lstStyle/>
          <a:p>
            <a:r>
              <a:rPr lang="zh-CN" altLang="en-US" sz="900" dirty="0"/>
              <a:t>并发控制：预收款在同一餐厅的，多终端上同时</a:t>
            </a:r>
            <a:r>
              <a:rPr lang="zh-CN" altLang="en-US" sz="900" dirty="0" smtClean="0"/>
              <a:t>消费的</a:t>
            </a:r>
            <a:r>
              <a:rPr lang="zh-CN" altLang="en-US" sz="900" dirty="0"/>
              <a:t>控制（核销前做最终状态校验）。</a:t>
            </a:r>
          </a:p>
          <a:p>
            <a:r>
              <a:rPr lang="zh-CN" altLang="en-US" sz="900" dirty="0"/>
              <a:t>并发控制：预收款消费，和总部端作废时的并发控制（核销前做最终状态校验）。</a:t>
            </a:r>
          </a:p>
          <a:p>
            <a:r>
              <a:rPr lang="zh-CN" altLang="en-US" sz="900" dirty="0"/>
              <a:t>支付键位的维护。增加 预收款 支付方式。（对应的支付键位可以在 </a:t>
            </a:r>
            <a:r>
              <a:rPr lang="en-US" altLang="zh-CN" sz="900" dirty="0" err="1"/>
              <a:t>paymentGateway</a:t>
            </a:r>
            <a:r>
              <a:rPr lang="zh-CN" altLang="en-US" sz="900" dirty="0"/>
              <a:t>中核销预收款时根据</a:t>
            </a:r>
            <a:r>
              <a:rPr lang="en-US" altLang="zh-CN" sz="900" dirty="0"/>
              <a:t>mc</a:t>
            </a:r>
            <a:r>
              <a:rPr lang="zh-CN" altLang="en-US" sz="900" dirty="0"/>
              <a:t>配置的 支付码映射进行设置）</a:t>
            </a:r>
          </a:p>
          <a:p>
            <a:r>
              <a:rPr lang="zh-CN" altLang="en-US" sz="900" dirty="0"/>
              <a:t>终端查询可消费的预付款走总部端直连查询，不用下发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zh-CN" altLang="en-US" sz="900" dirty="0" smtClean="0"/>
              <a:t>离线无法使用预收款支付。</a:t>
            </a:r>
            <a:endParaRPr lang="en-US" altLang="zh-CN" sz="900" dirty="0" smtClean="0"/>
          </a:p>
          <a:p>
            <a:r>
              <a:rPr lang="zh-CN" altLang="en-US" sz="900" dirty="0">
                <a:solidFill>
                  <a:srgbClr val="FF0000"/>
                </a:solidFill>
              </a:rPr>
              <a:t>★预付款</a:t>
            </a:r>
            <a:r>
              <a:rPr lang="zh-CN" altLang="en-US" sz="900" dirty="0" smtClean="0">
                <a:solidFill>
                  <a:srgbClr val="FF0000"/>
                </a:solidFill>
              </a:rPr>
              <a:t>在终端的展现形式和当前 信用付类似。 预付款的核销和代金券类似，整体使用不找零，只超收，应该允许部分支付。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/>
              <a:t>预收款操作记录：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预收款的登记、取消等操作记录，谁、什么时候操作的。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订单和预收款支付需要有对应关系，表明预收款用于哪笔订单。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6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关键注意</a:t>
            </a:r>
            <a:r>
              <a:rPr lang="zh-CN" altLang="en-US" dirty="0" smtClean="0"/>
              <a:t>事项 </a:t>
            </a:r>
            <a:r>
              <a:rPr lang="en-US" altLang="zh-CN" dirty="0" smtClean="0"/>
              <a:t>- </a:t>
            </a:r>
            <a:r>
              <a:rPr lang="en-US" altLang="zh-CN" dirty="0" smtClean="0"/>
              <a:t>0319</a:t>
            </a:r>
            <a:r>
              <a:rPr lang="zh-CN" altLang="en-US" dirty="0" smtClean="0"/>
              <a:t>讨论结论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859575"/>
            <a:ext cx="8584006" cy="4339650"/>
          </a:xfrm>
        </p:spPr>
        <p:txBody>
          <a:bodyPr/>
          <a:lstStyle/>
          <a:p>
            <a:r>
              <a:rPr lang="zh-CN" altLang="en-US" sz="900" dirty="0"/>
              <a:t>预收款状态增加 已登记未支付，可以允许重新发起支付直到成功。但是不建议增加 已支付待通知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，因为对营运会造成困扰，通知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在支付成功后发起通知，若通知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失败，则支付行为也需要回滚（已支付金额回退），状态变回已登记未支付。（现金支付方式只是不用实际发起支付，但是状态也遵循已登记未支付这种，实际进行支付是不需要支付，直接调用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）。</a:t>
            </a:r>
          </a:p>
          <a:p>
            <a:r>
              <a:rPr lang="zh-CN" altLang="en-US" sz="900" dirty="0"/>
              <a:t>预收款取消如果是非现金支付方式支付的，需要退钱（付款退回），退款失败的话状态不变，需要能够重新发起取消。</a:t>
            </a:r>
          </a:p>
          <a:p>
            <a:r>
              <a:rPr lang="zh-CN" altLang="en-US" sz="900" dirty="0"/>
              <a:t>预收款的取消等，状态应也需要通知 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。核销、反核销是不用通知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，通过订单和预收款的关联，通过订单给到下游系统，下游系统自行处理。</a:t>
            </a:r>
          </a:p>
          <a:p>
            <a:r>
              <a:rPr lang="zh-CN" altLang="en-US" sz="900" dirty="0"/>
              <a:t>预收款状态，额外增加一个“已取消待通知</a:t>
            </a:r>
            <a:r>
              <a:rPr lang="en-US" altLang="zh-CN" sz="900" dirty="0"/>
              <a:t>BK”</a:t>
            </a:r>
            <a:r>
              <a:rPr lang="zh-CN" altLang="en-US" sz="900" dirty="0"/>
              <a:t>的状态，这个状态是预收款取消时，付款退回成功，但是通知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失败，这是付款退回不撤销（无法撤销），即预收款状态此时为“已取消，待通知</a:t>
            </a:r>
            <a:r>
              <a:rPr lang="en-US" altLang="zh-CN" sz="900" dirty="0"/>
              <a:t>BK”</a:t>
            </a:r>
            <a:r>
              <a:rPr lang="zh-CN" altLang="en-US" sz="900" dirty="0"/>
              <a:t>。重新发起通知</a:t>
            </a:r>
            <a:r>
              <a:rPr lang="en-US" altLang="zh-CN" sz="900" dirty="0" err="1"/>
              <a:t>backRoom</a:t>
            </a:r>
            <a:r>
              <a:rPr lang="zh-CN" altLang="en-US" sz="900" dirty="0"/>
              <a:t>。</a:t>
            </a:r>
          </a:p>
          <a:p>
            <a:r>
              <a:rPr lang="zh-CN" altLang="en-US" sz="900" dirty="0"/>
              <a:t>小票打印暂不考虑特殊处理，按预收款正常支付信息打印。</a:t>
            </a:r>
          </a:p>
          <a:p>
            <a:r>
              <a:rPr lang="zh-CN" altLang="en-US" sz="900" dirty="0"/>
              <a:t>预收款信息在预收款核销时，暂定只有金额会参与支付逻辑，其他的暂定不需要，比如：预计消费日期之类的，暂时只是个记录。</a:t>
            </a:r>
          </a:p>
          <a:p>
            <a:r>
              <a:rPr lang="zh-CN" altLang="en-US" sz="900" dirty="0"/>
              <a:t>预收款，是否找零，是否允许部分支付，都是走键位属性，不做特殊处理。</a:t>
            </a:r>
          </a:p>
          <a:p>
            <a:r>
              <a:rPr lang="zh-CN" altLang="en-US" sz="900" dirty="0"/>
              <a:t>预收款不需要考虑在总部端进行 核销、反核销的动作（如果涉及无法核销的，则通过预收款取消）。</a:t>
            </a:r>
          </a:p>
          <a:p>
            <a:r>
              <a:rPr lang="zh-CN" altLang="en-US" sz="900" dirty="0"/>
              <a:t>预收款核销的操作记录，至少需要记录 </a:t>
            </a:r>
            <a:r>
              <a:rPr lang="en-US" altLang="zh-CN" sz="900" dirty="0" err="1"/>
              <a:t>orderId</a:t>
            </a:r>
            <a:r>
              <a:rPr lang="zh-CN" altLang="en-US" sz="900" dirty="0"/>
              <a:t>、</a:t>
            </a:r>
            <a:r>
              <a:rPr lang="en-US" altLang="zh-CN" sz="900" dirty="0" err="1"/>
              <a:t>businessDay</a:t>
            </a:r>
            <a:r>
              <a:rPr lang="zh-CN" altLang="en-US" sz="900" dirty="0"/>
              <a:t>。其他信息尽可能保存，看看是否可以通过</a:t>
            </a:r>
            <a:r>
              <a:rPr lang="en-US" altLang="zh-CN" sz="900" dirty="0" err="1"/>
              <a:t>json</a:t>
            </a:r>
            <a:r>
              <a:rPr lang="zh-CN" altLang="en-US" sz="900" dirty="0"/>
              <a:t>友好的展示。</a:t>
            </a:r>
          </a:p>
          <a:p>
            <a:r>
              <a:rPr lang="zh-CN" altLang="en-US" sz="900" dirty="0"/>
              <a:t>预收款不要提供编辑。</a:t>
            </a:r>
          </a:p>
          <a:p>
            <a:r>
              <a:rPr lang="zh-CN" altLang="en-US" sz="900" dirty="0"/>
              <a:t>预收款反核销，至少需要验证核销时的流水号</a:t>
            </a:r>
            <a:r>
              <a:rPr lang="zh-CN" altLang="en-US" sz="900" dirty="0" smtClean="0"/>
              <a:t>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34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登记流程</a:t>
            </a:r>
            <a:endParaRPr lang="zh-CN" altLang="en-US" dirty="0"/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617" y="1443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776792" y="1443549"/>
            <a:ext cx="1080000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BackRoom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119" y="1443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Payment</a:t>
            </a:r>
          </a:p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Gateway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2824" y="238504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915" y="273997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/>
              <a:t>餐厅营运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43126" y="238504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 付款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901999" y="282680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通知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8" idx="2"/>
          </p:cNvCxnSpPr>
          <p:nvPr/>
        </p:nvCxnSpPr>
        <p:spPr>
          <a:xfrm rot="10800000">
            <a:off x="2398825" y="2673046"/>
            <a:ext cx="4503175" cy="29775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柱形 2"/>
          <p:cNvSpPr/>
          <p:nvPr/>
        </p:nvSpPr>
        <p:spPr>
          <a:xfrm>
            <a:off x="2794824" y="1095201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+mj-lt"/>
              </a:rPr>
              <a:t>DB</a:t>
            </a:r>
            <a:endParaRPr lang="zh-CN" altLang="en-US" sz="900" b="1" dirty="0" smtClean="0">
              <a:latin typeface="+mj-lt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2592" y="192662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？？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付款方式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9" idx="2"/>
            <a:endCxn id="8" idx="3"/>
          </p:cNvCxnSpPr>
          <p:nvPr/>
        </p:nvCxnSpPr>
        <p:spPr>
          <a:xfrm flipH="1">
            <a:off x="2794824" y="2214621"/>
            <a:ext cx="743768" cy="3144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19" idx="2"/>
          </p:cNvCxnSpPr>
          <p:nvPr/>
        </p:nvCxnSpPr>
        <p:spPr>
          <a:xfrm flipH="1" flipV="1">
            <a:off x="3538592" y="2214621"/>
            <a:ext cx="804534" cy="3144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33119" y="344954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付款退回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6" idx="3"/>
            <a:endCxn id="14" idx="2"/>
          </p:cNvCxnSpPr>
          <p:nvPr/>
        </p:nvCxnSpPr>
        <p:spPr>
          <a:xfrm flipV="1">
            <a:off x="5125119" y="3114804"/>
            <a:ext cx="2172880" cy="47874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791778" y="3374004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失败</a:t>
            </a:r>
            <a:endParaRPr lang="en-US" altLang="zh-CN" sz="900" dirty="0" smtClean="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41600" y="3451192"/>
            <a:ext cx="1143218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登记失败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状态为：待支付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41600" y="4150138"/>
            <a:ext cx="1153224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登记成功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状态为：未消费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2784818" y="3593544"/>
            <a:ext cx="1548301" cy="16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3"/>
            <a:endCxn id="14" idx="2"/>
          </p:cNvCxnSpPr>
          <p:nvPr/>
        </p:nvCxnSpPr>
        <p:spPr>
          <a:xfrm flipV="1">
            <a:off x="2794824" y="3114804"/>
            <a:ext cx="4503175" cy="117933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91778" y="4088647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成功</a:t>
            </a:r>
            <a:endParaRPr lang="en-US" altLang="zh-CN" sz="900" dirty="0" smtClean="0"/>
          </a:p>
        </p:txBody>
      </p:sp>
      <p:cxnSp>
        <p:nvCxnSpPr>
          <p:cNvPr id="6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213209" y="3114804"/>
            <a:ext cx="868391" cy="3363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945257" y="3143172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可重新支付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808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预收款 取消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92818" y="215829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333119" y="215829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付款退回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91993" y="2699635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通知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2784818" y="2302297"/>
            <a:ext cx="154830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2388819" y="2446297"/>
            <a:ext cx="4503175" cy="39733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41600" y="3340901"/>
            <a:ext cx="1143218" cy="43402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取消失败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状态为：已取消待通知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784818" y="3153235"/>
            <a:ext cx="4503175" cy="4046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91777" y="3344701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失败</a:t>
            </a:r>
            <a:endParaRPr lang="en-US" altLang="zh-CN" sz="900" dirty="0" smtClean="0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41600" y="4129534"/>
            <a:ext cx="1153224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状态为：已取消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3"/>
            <a:endCxn id="15" idx="2"/>
          </p:cNvCxnSpPr>
          <p:nvPr/>
        </p:nvCxnSpPr>
        <p:spPr>
          <a:xfrm flipV="1">
            <a:off x="2794824" y="2987635"/>
            <a:ext cx="4493169" cy="128589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791776" y="4023621"/>
            <a:ext cx="839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成功</a:t>
            </a:r>
            <a:endParaRPr lang="en-US" altLang="zh-CN" sz="900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635007" y="27487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/>
              <a:t>餐厅营运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617" y="1443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6776792" y="1443549"/>
            <a:ext cx="1080000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BackRoom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119" y="1443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Payment</a:t>
            </a:r>
          </a:p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Gateway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41" name="圆柱形 40"/>
          <p:cNvSpPr/>
          <p:nvPr/>
        </p:nvSpPr>
        <p:spPr>
          <a:xfrm>
            <a:off x="2794824" y="1095201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+mj-lt"/>
              </a:rPr>
              <a:t>DB</a:t>
            </a:r>
            <a:endParaRPr lang="zh-CN" altLang="en-US" sz="900" b="1" dirty="0" smtClean="0"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31930" y="3131652"/>
            <a:ext cx="972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可重新通知</a:t>
            </a:r>
            <a:r>
              <a:rPr lang="en-US" altLang="zh-CN" sz="900" dirty="0" smtClean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3122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消费流程</a:t>
            </a:r>
            <a:endParaRPr lang="zh-CN" altLang="en-US" dirty="0"/>
          </a:p>
        </p:txBody>
      </p: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41101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34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cxnSp>
        <p:nvCxnSpPr>
          <p:cNvPr id="36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4" idx="1"/>
            <a:endCxn id="43" idx="3"/>
          </p:cNvCxnSpPr>
          <p:nvPr/>
        </p:nvCxnSpPr>
        <p:spPr>
          <a:xfrm flipH="1" flipV="1">
            <a:off x="2004063" y="1635486"/>
            <a:ext cx="875565" cy="50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4" idx="1"/>
            <a:endCxn id="42" idx="3"/>
          </p:cNvCxnSpPr>
          <p:nvPr/>
        </p:nvCxnSpPr>
        <p:spPr>
          <a:xfrm flipH="1">
            <a:off x="2004063" y="1640519"/>
            <a:ext cx="875565" cy="300277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4517294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 </a:t>
            </a:r>
            <a:r>
              <a:rPr lang="zh-CN" altLang="en-US" sz="900" dirty="0"/>
              <a:t>终端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150948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617" y="142451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628" y="142451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Payment</a:t>
            </a:r>
          </a:p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Gateway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211388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2016" y="2113884"/>
            <a:ext cx="879983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3433029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退款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2016" y="3433029"/>
            <a:ext cx="879984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预收款反核销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3815628" y="2257884"/>
            <a:ext cx="2576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3815628" y="3577029"/>
            <a:ext cx="257638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023628" y="263469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支付信息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构造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3419628" y="2401884"/>
            <a:ext cx="0" cy="23280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814" y="1418752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CMS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35628" y="262901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支付配置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3815628" y="2773017"/>
            <a:ext cx="720000" cy="56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柱形 26"/>
          <p:cNvSpPr/>
          <p:nvPr/>
        </p:nvSpPr>
        <p:spPr>
          <a:xfrm>
            <a:off x="7601617" y="1093153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+mj-lt"/>
              </a:rPr>
              <a:t>DB</a:t>
            </a:r>
            <a:endParaRPr lang="zh-CN" altLang="en-US" sz="900" dirty="0" smtClean="0">
              <a:latin typeface="+mj-lt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964850" y="2887131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可用预收款查询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63" y="2385482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37" idx="0"/>
            <a:endCxn id="43" idx="2"/>
          </p:cNvCxnSpPr>
          <p:nvPr/>
        </p:nvCxnSpPr>
        <p:spPr>
          <a:xfrm flipV="1">
            <a:off x="1464063" y="1761486"/>
            <a:ext cx="0" cy="6239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1461255" y="3175131"/>
            <a:ext cx="2808" cy="134216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4808" y="2113884"/>
            <a:ext cx="879982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状态及消费信息 记录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4808" y="3433029"/>
            <a:ext cx="879982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状态及消费信息 记录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3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管理服务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617" y="266754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4001" y="2310068"/>
            <a:ext cx="361583" cy="27360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+mj-lt"/>
              </a:rPr>
              <a:t>DB</a:t>
            </a:r>
            <a:endParaRPr lang="zh-CN" altLang="en-US" sz="900" b="1" dirty="0" smtClean="0">
              <a:latin typeface="+mj-lt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2765160" y="1958400"/>
            <a:ext cx="182880" cy="206500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1" y="2446868"/>
            <a:ext cx="992808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0" y="3099548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预收款反核销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1" y="3820182"/>
            <a:ext cx="992808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预收款冲正？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9769" y="2514402"/>
            <a:ext cx="2745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预收款管理在总部端管理后台服务中管理。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zh-CN" altLang="en-US" sz="900" dirty="0" smtClean="0"/>
              <a:t>按</a:t>
            </a:r>
            <a:r>
              <a:rPr lang="en-US" altLang="zh-CN" sz="900" dirty="0" err="1" smtClean="0"/>
              <a:t>paymentGateway</a:t>
            </a:r>
            <a:r>
              <a:rPr lang="zh-CN" altLang="en-US" sz="900" dirty="0" smtClean="0"/>
              <a:t>的接口规范，由总部端管理后台提供预收款支付相关的接口。由</a:t>
            </a:r>
            <a:r>
              <a:rPr lang="en-US" altLang="zh-CN" sz="900" dirty="0" err="1" smtClean="0"/>
              <a:t>paymentGateway</a:t>
            </a:r>
            <a:r>
              <a:rPr lang="zh-CN" altLang="en-US" sz="900" dirty="0" smtClean="0"/>
              <a:t>进行核销调用。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7190" y="1767985"/>
            <a:ext cx="99280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可用预收款查询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状态</a:t>
            </a:r>
            <a:endParaRPr lang="zh-CN" altLang="en-US" dirty="0"/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686" y="897252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预收款</a:t>
            </a:r>
            <a:endParaRPr lang="zh-CN" altLang="en-US" sz="9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5085609" y="-1809381"/>
            <a:ext cx="186104" cy="6392360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80" y="15595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未消费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638" y="15595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已消费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280" y="1559794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已取消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034559" y="2325240"/>
            <a:ext cx="932904" cy="27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2152800"/>
            <a:ext cx="840159" cy="34488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 但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支付失败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98577" y="1779884"/>
            <a:ext cx="1863" cy="3363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5147997" y="1779884"/>
            <a:ext cx="0" cy="3363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H="1">
            <a:off x="6720080" y="1779884"/>
            <a:ext cx="5959" cy="3363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4340848"/>
            <a:ext cx="84015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1974663" y="3514369"/>
            <a:ext cx="4745417" cy="1671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4714636"/>
            <a:ext cx="840159" cy="327455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退单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核销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V="1">
            <a:off x="3484800" y="4853316"/>
            <a:ext cx="1655377" cy="141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2869899"/>
            <a:ext cx="840159" cy="46086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并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 flipV="1">
            <a:off x="1993903" y="2970657"/>
            <a:ext cx="6373736" cy="2270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22" y="1559546"/>
            <a:ext cx="9047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待支付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974663" y="1779884"/>
            <a:ext cx="7819" cy="33636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2563448"/>
            <a:ext cx="840159" cy="255365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重新支付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 flipV="1">
            <a:off x="1990302" y="2689482"/>
            <a:ext cx="1510137" cy="1410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484801" y="3187875"/>
            <a:ext cx="48900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126482" y="2504816"/>
            <a:ext cx="114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登记后支付失败时，可重新发起支付</a:t>
            </a:r>
            <a:endParaRPr lang="en-US" altLang="zh-CN" sz="900" dirty="0" smtClean="0"/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1764365"/>
            <a:ext cx="840159" cy="34488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登记 并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支付成功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1034559" y="1934054"/>
            <a:ext cx="2464018" cy="27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122" y="1565452"/>
            <a:ext cx="1055919" cy="2203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已取消待通知</a:t>
            </a:r>
            <a:r>
              <a:rPr lang="en-US" altLang="zh-CN" sz="900" dirty="0" smtClean="0">
                <a:solidFill>
                  <a:schemeClr val="tx1"/>
                </a:solidFill>
              </a:rPr>
              <a:t>BK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8367640" y="1772075"/>
            <a:ext cx="7201" cy="33714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3398128"/>
            <a:ext cx="840159" cy="46086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失败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484800" y="3726062"/>
            <a:ext cx="3235282" cy="4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0" y="2098174"/>
            <a:ext cx="9144000" cy="3243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-1" y="2497680"/>
            <a:ext cx="9144001" cy="4455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-1" y="2808065"/>
            <a:ext cx="9144001" cy="39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0" y="3304219"/>
            <a:ext cx="9144001" cy="39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0" y="3862801"/>
            <a:ext cx="9144001" cy="39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-2" y="4632436"/>
            <a:ext cx="9144001" cy="39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 flipV="1">
            <a:off x="3500440" y="4424392"/>
            <a:ext cx="1647557" cy="11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 flipV="1">
            <a:off x="0" y="4261413"/>
            <a:ext cx="9144001" cy="393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4400" y="3959506"/>
            <a:ext cx="840159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重新通知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6720080" y="4075200"/>
            <a:ext cx="165476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预收款 实体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74" y="1701075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预收款</a:t>
            </a:r>
            <a:endParaRPr lang="zh-CN" altLang="en-US" sz="90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85" y="95706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收据号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8973E08A-4BEF-409B-8851-CD876292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2770641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操作类型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465CA0D6-E722-403E-B529-F9F8F0D5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309587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操作流水号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371631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操作人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2138760" y="996870"/>
            <a:ext cx="182880" cy="155971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12" y="3817140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操作记录</a:t>
            </a:r>
            <a:endParaRPr lang="zh-CN" altLang="en-US" sz="900" dirty="0"/>
          </a:p>
        </p:txBody>
      </p:sp>
      <p:cxnSp>
        <p:nvCxnSpPr>
          <p:cNvPr id="1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rot="10800000">
            <a:off x="1588126" y="1985789"/>
            <a:ext cx="458187" cy="197370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3013540" y="3041842"/>
            <a:ext cx="182880" cy="175476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3" name="文本框 22"/>
          <p:cNvSpPr txBox="1"/>
          <p:nvPr/>
        </p:nvSpPr>
        <p:spPr>
          <a:xfrm>
            <a:off x="3331629" y="98973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主</a:t>
            </a:r>
            <a:r>
              <a:rPr lang="zh-CN" altLang="en-US" sz="900" dirty="0" smtClean="0"/>
              <a:t>键？至少是业务主键，或还需要序列主键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265236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57340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金额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404908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310" y="438184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操作终端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866" y="471461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操作信息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57583" y="4195532"/>
            <a:ext cx="105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成功操作时，导致预收款相关状态变更时，记录操作记录。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188010" y="26959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管理操作：登记、取消</a:t>
            </a:r>
            <a:endParaRPr lang="en-US" altLang="zh-CN" sz="900" dirty="0" smtClean="0"/>
          </a:p>
          <a:p>
            <a:r>
              <a:rPr lang="zh-CN" altLang="en-US" sz="900" dirty="0" smtClean="0"/>
              <a:t>消费操作：核销、反核销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180810" y="303884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主键？至少是业务主键，或还需要序列主</a:t>
            </a:r>
            <a:r>
              <a:rPr lang="zh-CN" altLang="en-US" sz="900" dirty="0" smtClean="0"/>
              <a:t>键</a:t>
            </a:r>
            <a:endParaRPr lang="en-US" altLang="zh-CN" sz="900" dirty="0" smtClean="0"/>
          </a:p>
          <a:p>
            <a:r>
              <a:rPr lang="zh-CN" altLang="en-US" sz="900" dirty="0" smtClean="0"/>
              <a:t>当为消费操作时，记录交易流水。比如核销时交易流水，反核销时需传入校验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5" y="188832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当前状态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85" y="2237270"/>
            <a:ext cx="891144" cy="319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当前状态对应的操作流水号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24169" y="1892036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/>
              <a:t>未支付、</a:t>
            </a:r>
            <a:r>
              <a:rPr lang="zh-CN" altLang="en-US" sz="900" dirty="0" smtClean="0"/>
              <a:t>未消费、已消费、已取消、已取消待通知</a:t>
            </a:r>
            <a:r>
              <a:rPr lang="en-US" altLang="zh-CN" sz="900" dirty="0" smtClean="0"/>
              <a:t>BK</a:t>
            </a:r>
            <a:endParaRPr lang="zh-CN" altLang="en-US" sz="9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3324169" y="2288833"/>
            <a:ext cx="3877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主要用于记录当前若为已核销时的核销流水号，用于反核销时校验使用。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88010" y="4739048"/>
            <a:ext cx="4865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字段类型：</a:t>
            </a:r>
            <a:r>
              <a:rPr lang="en-US" altLang="zh-CN" sz="900" dirty="0" err="1" smtClean="0"/>
              <a:t>clob</a:t>
            </a:r>
            <a:r>
              <a:rPr lang="en-US" altLang="zh-CN" sz="900" dirty="0" smtClean="0"/>
              <a:t>/text</a:t>
            </a:r>
            <a:r>
              <a:rPr lang="zh-CN" altLang="en-US" sz="900" dirty="0" smtClean="0"/>
              <a:t>。可以以</a:t>
            </a:r>
            <a:r>
              <a:rPr lang="en-US" altLang="zh-CN" sz="900" dirty="0" err="1" smtClean="0"/>
              <a:t>json</a:t>
            </a:r>
            <a:r>
              <a:rPr lang="zh-CN" altLang="en-US" sz="900" dirty="0" smtClean="0"/>
              <a:t>结构存储额外操作信息，比如：支付相关的订单关键信息。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DAC32974-E497-44CC-B16B-5F6D63AA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866" y="340082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收据号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8010" y="342517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关联预收款记录</a:t>
            </a:r>
          </a:p>
        </p:txBody>
      </p:sp>
    </p:spTree>
    <p:extLst>
      <p:ext uri="{BB962C8B-B14F-4D97-AF65-F5344CB8AC3E}">
        <p14:creationId xmlns:p14="http://schemas.microsoft.com/office/powerpoint/2010/main" val="32921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3" y="911695"/>
            <a:ext cx="7924567" cy="4231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预收款管理页面原型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管理页面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66918" y="2266436"/>
            <a:ext cx="662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按预计消费日期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升序排序</a:t>
            </a:r>
          </a:p>
        </p:txBody>
      </p:sp>
      <p:cxnSp>
        <p:nvCxnSpPr>
          <p:cNvPr id="7" name="直接箭头连接符 6"/>
          <p:cNvCxnSpPr>
            <a:endCxn id="16" idx="1"/>
          </p:cNvCxnSpPr>
          <p:nvPr/>
        </p:nvCxnSpPr>
        <p:spPr>
          <a:xfrm>
            <a:off x="6217200" y="3153600"/>
            <a:ext cx="2170800" cy="257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1" y="3985360"/>
            <a:ext cx="518400" cy="592457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3816000" y="3153600"/>
            <a:ext cx="4572001" cy="1127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0" y="3049197"/>
            <a:ext cx="749688" cy="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预收款管理页面</a:t>
            </a:r>
            <a:r>
              <a:rPr lang="zh-CN" altLang="en-US" dirty="0" smtClean="0"/>
              <a:t>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新增页面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37" y="1236245"/>
            <a:ext cx="5188463" cy="34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25706</TotalTime>
  <Words>1037</Words>
  <Application>Microsoft Office PowerPoint</Application>
  <PresentationFormat>全屏显示(16:9)</PresentationFormat>
  <Paragraphs>155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预收款 登记流程</vt:lpstr>
      <vt:lpstr>预收款 取消流程</vt:lpstr>
      <vt:lpstr>预收款 消费流程</vt:lpstr>
      <vt:lpstr>预收款 管理服务</vt:lpstr>
      <vt:lpstr>预收款 状态</vt:lpstr>
      <vt:lpstr>预收款 实体</vt:lpstr>
      <vt:lpstr>总部端 预收款管理页面原型 – 管理页面</vt:lpstr>
      <vt:lpstr>总部端 预收款管理页面原型 – 新增页面</vt:lpstr>
      <vt:lpstr>总部端 预收款管理页面原型 – 操作记录页面</vt:lpstr>
      <vt:lpstr>终端 预收款支付页面</vt:lpstr>
      <vt:lpstr>关键注意事项</vt:lpstr>
      <vt:lpstr>关键注意事项 - 0319讨论结论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3887</cp:revision>
  <cp:lastPrinted>2018-07-31T03:56:48Z</cp:lastPrinted>
  <dcterms:created xsi:type="dcterms:W3CDTF">2018-07-31T03:56:48Z</dcterms:created>
  <dcterms:modified xsi:type="dcterms:W3CDTF">2020-03-19T13:20:43Z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