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625" r:id="rId2"/>
    <p:sldId id="669" r:id="rId3"/>
    <p:sldId id="662" r:id="rId4"/>
    <p:sldId id="648" r:id="rId5"/>
    <p:sldId id="660" r:id="rId6"/>
    <p:sldId id="649" r:id="rId7"/>
    <p:sldId id="655" r:id="rId8"/>
    <p:sldId id="650" r:id="rId9"/>
    <p:sldId id="663" r:id="rId10"/>
    <p:sldId id="654" r:id="rId11"/>
    <p:sldId id="668" r:id="rId12"/>
    <p:sldId id="665" r:id="rId13"/>
    <p:sldId id="656" r:id="rId14"/>
    <p:sldId id="658" r:id="rId15"/>
    <p:sldId id="659" r:id="rId16"/>
    <p:sldId id="666" r:id="rId17"/>
    <p:sldId id="657" r:id="rId18"/>
    <p:sldId id="652" r:id="rId19"/>
    <p:sldId id="661" r:id="rId20"/>
    <p:sldId id="664" r:id="rId21"/>
    <p:sldId id="667" r:id="rId22"/>
    <p:sldId id="670" r:id="rId23"/>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2">
          <p15:clr>
            <a:srgbClr val="A4A3A4"/>
          </p15:clr>
        </p15:guide>
      </p15:sldGuideLst>
    </p:ext>
    <p:ext uri="{2D200454-40CA-4A62-9FC3-DE9A4176ACB9}">
      <p15:notesGuideLst xmlns:p15="http://schemas.microsoft.com/office/powerpoint/2012/main">
        <p15:guide id="1" orient="horz" pos="2518">
          <p15:clr>
            <a:srgbClr val="A4A3A4"/>
          </p15:clr>
        </p15:guide>
        <p15:guide id="2" pos="2235">
          <p15:clr>
            <a:srgbClr val="A4A3A4"/>
          </p15:clr>
        </p15:guide>
        <p15:guide id="3" pos="179">
          <p15:clr>
            <a:srgbClr val="A4A3A4"/>
          </p15:clr>
        </p15:guide>
        <p15:guide id="4" pos="42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F18B00"/>
    <a:srgbClr val="000000"/>
    <a:srgbClr val="135295"/>
    <a:srgbClr val="2C4B80"/>
    <a:srgbClr val="CCFF99"/>
    <a:srgbClr val="F78E1E"/>
    <a:srgbClr val="011E2D"/>
    <a:srgbClr val="032F46"/>
    <a:srgbClr val="0625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1238" autoAdjust="0"/>
  </p:normalViewPr>
  <p:slideViewPr>
    <p:cSldViewPr snapToGrid="0" showGuides="1">
      <p:cViewPr varScale="1">
        <p:scale>
          <a:sx n="138" d="100"/>
          <a:sy n="138" d="100"/>
        </p:scale>
        <p:origin x="1044" y="114"/>
      </p:cViewPr>
      <p:guideLst>
        <p:guide orient="horz"/>
        <p:guide pos="72"/>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79" d="100"/>
          <a:sy n="79" d="100"/>
        </p:scale>
        <p:origin x="3984" y="200"/>
      </p:cViewPr>
      <p:guideLst>
        <p:guide orient="horz" pos="2518"/>
        <p:guide pos="2235"/>
        <p:guide pos="179"/>
        <p:guide pos="42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t>5/19/2020</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6239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732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505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9894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42" name="Text Placeholder 3"/>
          <p:cNvSpPr>
            <a:spLocks noGrp="1"/>
          </p:cNvSpPr>
          <p:nvPr>
            <p:ph type="body" sz="quarter" idx="99" hasCustomPrompt="1"/>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3" name="Text Placeholder 3"/>
          <p:cNvSpPr>
            <a:spLocks noGrp="1"/>
          </p:cNvSpPr>
          <p:nvPr>
            <p:ph type="body" sz="quarter" idx="100" hasCustomPrompt="1"/>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4" name="Text Placeholder 3"/>
          <p:cNvSpPr>
            <a:spLocks noGrp="1"/>
          </p:cNvSpPr>
          <p:nvPr>
            <p:ph type="body" sz="quarter" idx="101" hasCustomPrompt="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5" name="Text Placeholder 3"/>
          <p:cNvSpPr>
            <a:spLocks noGrp="1"/>
          </p:cNvSpPr>
          <p:nvPr>
            <p:ph type="body" sz="quarter" idx="102" hasCustomPrompt="1"/>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6" name="Text Placeholder 3"/>
          <p:cNvSpPr>
            <a:spLocks noGrp="1"/>
          </p:cNvSpPr>
          <p:nvPr>
            <p:ph type="body" sz="quarter" idx="103" hasCustomPrompt="1"/>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7" name="Text Placeholder 3"/>
          <p:cNvSpPr>
            <a:spLocks noGrp="1"/>
          </p:cNvSpPr>
          <p:nvPr>
            <p:ph type="body" sz="quarter" idx="104" hasCustomPrompt="1"/>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8" name="Text Placeholder 3"/>
          <p:cNvSpPr>
            <a:spLocks noGrp="1"/>
          </p:cNvSpPr>
          <p:nvPr>
            <p:ph type="body" sz="quarter" idx="105" hasCustomPrompt="1"/>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9" name="Text Placeholder 3"/>
          <p:cNvSpPr>
            <a:spLocks noGrp="1"/>
          </p:cNvSpPr>
          <p:nvPr>
            <p:ph type="body" sz="quarter" idx="106" hasCustomPrompt="1"/>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089246-47E5-41E3-9B20-6382744CE7CA}" type="datetime1">
              <a:rPr lang="zh-CN" altLang="en-US" smtClean="0"/>
              <a:t>2020/5/19</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79A8E2B1-EAE3-45F0-951B-B55A6ED240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1" name="Picture 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7" name="Picture 5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t>‹#›</a:t>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218617" y="4911221"/>
            <a:ext cx="2885726" cy="215444"/>
          </a:xfrm>
          <a:prstGeom prst="rect">
            <a:avLst/>
          </a:prstGeom>
          <a:noFill/>
        </p:spPr>
        <p:txBody>
          <a:bodyPr wrap="none" rtlCol="0">
            <a:spAutoFit/>
          </a:bodyPr>
          <a:lstStyle/>
          <a:p>
            <a:pPr algn="r" defTabSz="913765"/>
            <a:r>
              <a:rPr lang="en-US" sz="800" dirty="0">
                <a:solidFill>
                  <a:schemeClr val="tx1">
                    <a:alpha val="50000"/>
                  </a:schemeClr>
                </a:solidFill>
              </a:rPr>
              <a:t>© 2018 Hitachi Consulting Corporation.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7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a:extLst>
              <a:ext uri="{FF2B5EF4-FFF2-40B4-BE49-F238E27FC236}">
                <a16:creationId xmlns:a16="http://schemas.microsoft.com/office/drawing/2014/main" id="{18011C36-E23F-4DB2-8085-CB9DA51EA10F}"/>
              </a:ext>
            </a:extLst>
          </p:cNvPr>
          <p:cNvSpPr>
            <a:spLocks noGrp="1"/>
          </p:cNvSpPr>
          <p:nvPr>
            <p:ph type="subTitle" idx="1"/>
          </p:nvPr>
        </p:nvSpPr>
        <p:spPr>
          <a:xfrm>
            <a:off x="1187863" y="3170478"/>
            <a:ext cx="7653702" cy="369332"/>
          </a:xfrm>
        </p:spPr>
        <p:txBody>
          <a:bodyPr/>
          <a:lstStyle/>
          <a:p>
            <a:r>
              <a:rPr lang="zh-CN" altLang="en-US" dirty="0" smtClean="0"/>
              <a:t>预收款管理</a:t>
            </a:r>
            <a:endParaRPr lang="zh-CN" altLang="en-US" dirty="0"/>
          </a:p>
        </p:txBody>
      </p:sp>
      <p:sp>
        <p:nvSpPr>
          <p:cNvPr id="7" name="Title 6">
            <a:extLst>
              <a:ext uri="{FF2B5EF4-FFF2-40B4-BE49-F238E27FC236}">
                <a16:creationId xmlns:a16="http://schemas.microsoft.com/office/drawing/2014/main" id="{CD4D69FA-10A8-4157-BF2C-5E42E0E1D2A9}"/>
              </a:ext>
            </a:extLst>
          </p:cNvPr>
          <p:cNvSpPr>
            <a:spLocks noGrp="1"/>
          </p:cNvSpPr>
          <p:nvPr>
            <p:ph type="ctrTitle"/>
          </p:nvPr>
        </p:nvSpPr>
        <p:spPr>
          <a:xfrm>
            <a:off x="1187863" y="2296200"/>
            <a:ext cx="7653702" cy="833080"/>
          </a:xfrm>
        </p:spPr>
        <p:txBody>
          <a:bodyPr anchor="t"/>
          <a:lstStyle/>
          <a:p>
            <a:r>
              <a:rPr lang="en-US" altLang="zh-CN" dirty="0"/>
              <a:t>CPOS Counter</a:t>
            </a:r>
            <a:r>
              <a:rPr lang="zh-CN" altLang="en-US" dirty="0"/>
              <a:t>项目</a:t>
            </a:r>
            <a:endParaRPr lang="en-US" dirty="0"/>
          </a:p>
        </p:txBody>
      </p:sp>
      <p:sp>
        <p:nvSpPr>
          <p:cNvPr id="8" name="Text Placeholder 12">
            <a:extLst>
              <a:ext uri="{FF2B5EF4-FFF2-40B4-BE49-F238E27FC236}">
                <a16:creationId xmlns:a16="http://schemas.microsoft.com/office/drawing/2014/main" id="{66FC48A9-71F4-49EE-9E17-56ED6C9E5C0C}"/>
              </a:ext>
            </a:extLst>
          </p:cNvPr>
          <p:cNvSpPr>
            <a:spLocks noGrp="1"/>
          </p:cNvSpPr>
          <p:nvPr>
            <p:ph type="body" sz="quarter" idx="11"/>
          </p:nvPr>
        </p:nvSpPr>
        <p:spPr>
          <a:xfrm>
            <a:off x="1187862" y="4068884"/>
            <a:ext cx="5221816" cy="307777"/>
          </a:xfrm>
        </p:spPr>
        <p:txBody>
          <a:bodyPr/>
          <a:lstStyle/>
          <a:p>
            <a:r>
              <a:rPr lang="zh-CN" altLang="en-US" dirty="0"/>
              <a:t>日立咨询</a:t>
            </a:r>
            <a:endParaRPr lang="en-US" dirty="0"/>
          </a:p>
        </p:txBody>
      </p:sp>
      <p:sp>
        <p:nvSpPr>
          <p:cNvPr id="9" name="Text Placeholder 13">
            <a:extLst>
              <a:ext uri="{FF2B5EF4-FFF2-40B4-BE49-F238E27FC236}">
                <a16:creationId xmlns:a16="http://schemas.microsoft.com/office/drawing/2014/main" id="{01502820-F7CB-421E-90C5-E22BEAE5548D}"/>
              </a:ext>
            </a:extLst>
          </p:cNvPr>
          <p:cNvSpPr>
            <a:spLocks noGrp="1"/>
          </p:cNvSpPr>
          <p:nvPr>
            <p:ph type="body" sz="quarter" idx="12"/>
          </p:nvPr>
        </p:nvSpPr>
        <p:spPr>
          <a:xfrm>
            <a:off x="1187862" y="4298226"/>
            <a:ext cx="5221816" cy="276999"/>
          </a:xfrm>
        </p:spPr>
        <p:txBody>
          <a:bodyPr/>
          <a:lstStyle/>
          <a:p>
            <a:r>
              <a:rPr lang="en-US" altLang="zh-CN" dirty="0" smtClean="0"/>
              <a:t>March, 2020 </a:t>
            </a:r>
            <a:endParaRPr lang="en-US" dirty="0"/>
          </a:p>
        </p:txBody>
      </p:sp>
    </p:spTree>
    <p:extLst>
      <p:ext uri="{BB962C8B-B14F-4D97-AF65-F5344CB8AC3E}">
        <p14:creationId xmlns:p14="http://schemas.microsoft.com/office/powerpoint/2010/main" val="30807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预收款 实体</a:t>
            </a:r>
            <a:endParaRPr lang="zh-CN" altLang="en-US" dirty="0"/>
          </a:p>
        </p:txBody>
      </p:sp>
      <p:sp>
        <p:nvSpPr>
          <p:cNvPr id="4" name="Text Box 17">
            <a:extLst>
              <a:ext uri="{FF2B5EF4-FFF2-40B4-BE49-F238E27FC236}">
                <a16:creationId xmlns:a16="http://schemas.microsoft.com/office/drawing/2014/main" id="{F7FF9804-58A5-421D-9AB2-5BB9934CC3AE}"/>
              </a:ext>
            </a:extLst>
          </p:cNvPr>
          <p:cNvSpPr txBox="1">
            <a:spLocks noChangeArrowheads="1"/>
          </p:cNvSpPr>
          <p:nvPr/>
        </p:nvSpPr>
        <p:spPr bwMode="auto">
          <a:xfrm>
            <a:off x="3167719" y="1660640"/>
            <a:ext cx="878501" cy="284714"/>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t>预收款</a:t>
            </a:r>
            <a:endParaRPr lang="zh-CN" altLang="en-US" sz="900" dirty="0"/>
          </a:p>
        </p:txBody>
      </p:sp>
      <p:sp>
        <p:nvSpPr>
          <p:cNvPr id="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4459330" y="916630"/>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收据号</a:t>
            </a:r>
            <a:endParaRPr lang="en-US" altLang="zh-CN" sz="900" dirty="0">
              <a:solidFill>
                <a:schemeClr val="tx1"/>
              </a:solidFill>
            </a:endParaRPr>
          </a:p>
        </p:txBody>
      </p:sp>
      <p:sp>
        <p:nvSpPr>
          <p:cNvPr id="6" name="Text Box 17">
            <a:extLst>
              <a:ext uri="{FF2B5EF4-FFF2-40B4-BE49-F238E27FC236}">
                <a16:creationId xmlns:a16="http://schemas.microsoft.com/office/drawing/2014/main" id="{8973E08A-4BEF-409B-8851-CD876292388E}"/>
              </a:ext>
            </a:extLst>
          </p:cNvPr>
          <p:cNvSpPr txBox="1">
            <a:spLocks noChangeArrowheads="1"/>
          </p:cNvSpPr>
          <p:nvPr/>
        </p:nvSpPr>
        <p:spPr bwMode="auto">
          <a:xfrm>
            <a:off x="5178911" y="276897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操作类型</a:t>
            </a:r>
            <a:endParaRPr lang="en-US" altLang="zh-CN" sz="900" dirty="0">
              <a:solidFill>
                <a:schemeClr val="tx1"/>
              </a:solidFill>
            </a:endParaRPr>
          </a:p>
        </p:txBody>
      </p:sp>
      <p:sp>
        <p:nvSpPr>
          <p:cNvPr id="7" name="Text Box 17">
            <a:extLst>
              <a:ext uri="{FF2B5EF4-FFF2-40B4-BE49-F238E27FC236}">
                <a16:creationId xmlns:a16="http://schemas.microsoft.com/office/drawing/2014/main" id="{465CA0D6-E722-403E-B529-F9F8F0D5E0B5}"/>
              </a:ext>
            </a:extLst>
          </p:cNvPr>
          <p:cNvSpPr txBox="1">
            <a:spLocks noChangeArrowheads="1"/>
          </p:cNvSpPr>
          <p:nvPr/>
        </p:nvSpPr>
        <p:spPr bwMode="auto">
          <a:xfrm>
            <a:off x="5178911" y="3115316"/>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操作流水号</a:t>
            </a:r>
            <a:endParaRPr lang="en-US" altLang="zh-CN" sz="900" dirty="0">
              <a:solidFill>
                <a:schemeClr val="tx1"/>
              </a:solidFill>
            </a:endParaRPr>
          </a:p>
        </p:txBody>
      </p:sp>
      <p:sp>
        <p:nvSpPr>
          <p:cNvPr id="11" name="Text Box 17">
            <a:extLst>
              <a:ext uri="{FF2B5EF4-FFF2-40B4-BE49-F238E27FC236}">
                <a16:creationId xmlns:a16="http://schemas.microsoft.com/office/drawing/2014/main" id="{DAC32974-E497-44CC-B16B-5F6D63AA24EB}"/>
              </a:ext>
            </a:extLst>
          </p:cNvPr>
          <p:cNvSpPr txBox="1">
            <a:spLocks noChangeArrowheads="1"/>
          </p:cNvSpPr>
          <p:nvPr/>
        </p:nvSpPr>
        <p:spPr bwMode="auto">
          <a:xfrm>
            <a:off x="5184355" y="3800135"/>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操作人</a:t>
            </a:r>
            <a:endParaRPr lang="en-US" altLang="zh-CN" sz="900" dirty="0">
              <a:solidFill>
                <a:schemeClr val="tx1"/>
              </a:solidFill>
            </a:endParaRPr>
          </a:p>
        </p:txBody>
      </p:sp>
      <p:sp>
        <p:nvSpPr>
          <p:cNvPr id="13" name="左大括号 12">
            <a:extLst>
              <a:ext uri="{FF2B5EF4-FFF2-40B4-BE49-F238E27FC236}">
                <a16:creationId xmlns:a16="http://schemas.microsoft.com/office/drawing/2014/main" id="{5EF18F2B-92BD-45EA-BFC1-512D9EDA4129}"/>
              </a:ext>
            </a:extLst>
          </p:cNvPr>
          <p:cNvSpPr/>
          <p:nvPr/>
        </p:nvSpPr>
        <p:spPr>
          <a:xfrm>
            <a:off x="4157605" y="956435"/>
            <a:ext cx="182880" cy="1559717"/>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15" name="Text Box 17">
            <a:extLst>
              <a:ext uri="{FF2B5EF4-FFF2-40B4-BE49-F238E27FC236}">
                <a16:creationId xmlns:a16="http://schemas.microsoft.com/office/drawing/2014/main" id="{F7FF9804-58A5-421D-9AB2-5BB9934CC3AE}"/>
              </a:ext>
            </a:extLst>
          </p:cNvPr>
          <p:cNvSpPr txBox="1">
            <a:spLocks noChangeArrowheads="1"/>
          </p:cNvSpPr>
          <p:nvPr/>
        </p:nvSpPr>
        <p:spPr bwMode="auto">
          <a:xfrm>
            <a:off x="3928357" y="3900960"/>
            <a:ext cx="878501" cy="284714"/>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t>操作记录</a:t>
            </a:r>
            <a:endParaRPr lang="zh-CN" altLang="en-US" sz="900" dirty="0"/>
          </a:p>
        </p:txBody>
      </p:sp>
      <p:cxnSp>
        <p:nvCxnSpPr>
          <p:cNvPr id="17" name="Straight Arrow Connector 59">
            <a:extLst>
              <a:ext uri="{FF2B5EF4-FFF2-40B4-BE49-F238E27FC236}">
                <a16:creationId xmlns:a16="http://schemas.microsoft.com/office/drawing/2014/main" id="{6DEB97AD-ACDD-4B9F-A977-8E60C80F33A8}"/>
              </a:ext>
            </a:extLst>
          </p:cNvPr>
          <p:cNvCxnSpPr>
            <a:cxnSpLocks/>
            <a:stCxn id="15" idx="1"/>
            <a:endCxn id="4" idx="2"/>
          </p:cNvCxnSpPr>
          <p:nvPr/>
        </p:nvCxnSpPr>
        <p:spPr>
          <a:xfrm rot="10800000">
            <a:off x="3606971" y="1945355"/>
            <a:ext cx="321387" cy="2097963"/>
          </a:xfrm>
          <a:prstGeom prst="bentConnector2">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左大括号 20">
            <a:extLst>
              <a:ext uri="{FF2B5EF4-FFF2-40B4-BE49-F238E27FC236}">
                <a16:creationId xmlns:a16="http://schemas.microsoft.com/office/drawing/2014/main" id="{5EF18F2B-92BD-45EA-BFC1-512D9EDA4129}"/>
              </a:ext>
            </a:extLst>
          </p:cNvPr>
          <p:cNvSpPr/>
          <p:nvPr/>
        </p:nvSpPr>
        <p:spPr>
          <a:xfrm>
            <a:off x="4895585" y="3125662"/>
            <a:ext cx="182880" cy="1754764"/>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23" name="文本框 22"/>
          <p:cNvSpPr txBox="1"/>
          <p:nvPr/>
        </p:nvSpPr>
        <p:spPr>
          <a:xfrm>
            <a:off x="5350474" y="949304"/>
            <a:ext cx="2377574"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t>主</a:t>
            </a:r>
            <a:r>
              <a:rPr lang="zh-CN" altLang="en-US" sz="900" dirty="0" smtClean="0"/>
              <a:t>键？至少是业务主键，或还需要序列主键</a:t>
            </a:r>
          </a:p>
        </p:txBody>
      </p:sp>
      <p:sp>
        <p:nvSpPr>
          <p:cNvPr id="2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4451870" y="1224801"/>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rgbClr val="FF0000"/>
                </a:solidFill>
              </a:rPr>
              <a:t>餐厅编号</a:t>
            </a:r>
            <a:endParaRPr lang="en-US" altLang="zh-CN" sz="900" dirty="0">
              <a:solidFill>
                <a:srgbClr val="FF0000"/>
              </a:solidFill>
            </a:endParaRPr>
          </a:p>
        </p:txBody>
      </p:sp>
      <p:sp>
        <p:nvSpPr>
          <p:cNvPr id="2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4451870" y="1532972"/>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金额</a:t>
            </a:r>
            <a:endParaRPr lang="en-US" altLang="zh-CN" sz="900" dirty="0">
              <a:solidFill>
                <a:schemeClr val="tx1"/>
              </a:solidFill>
            </a:endParaRPr>
          </a:p>
        </p:txBody>
      </p:sp>
      <p:sp>
        <p:nvSpPr>
          <p:cNvPr id="26" name="Text Box 17">
            <a:extLst>
              <a:ext uri="{FF2B5EF4-FFF2-40B4-BE49-F238E27FC236}">
                <a16:creationId xmlns:a16="http://schemas.microsoft.com/office/drawing/2014/main" id="{DAC32974-E497-44CC-B16B-5F6D63AA24EB}"/>
              </a:ext>
            </a:extLst>
          </p:cNvPr>
          <p:cNvSpPr txBox="1">
            <a:spLocks noChangeArrowheads="1"/>
          </p:cNvSpPr>
          <p:nvPr/>
        </p:nvSpPr>
        <p:spPr bwMode="auto">
          <a:xfrm>
            <a:off x="5184355" y="4132900"/>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操作时间</a:t>
            </a:r>
            <a:endParaRPr lang="en-US" altLang="zh-CN" sz="900" dirty="0">
              <a:solidFill>
                <a:schemeClr val="tx1"/>
              </a:solidFill>
            </a:endParaRPr>
          </a:p>
        </p:txBody>
      </p:sp>
      <p:sp>
        <p:nvSpPr>
          <p:cNvPr id="27" name="Text Box 17">
            <a:extLst>
              <a:ext uri="{FF2B5EF4-FFF2-40B4-BE49-F238E27FC236}">
                <a16:creationId xmlns:a16="http://schemas.microsoft.com/office/drawing/2014/main" id="{DAC32974-E497-44CC-B16B-5F6D63AA24EB}"/>
              </a:ext>
            </a:extLst>
          </p:cNvPr>
          <p:cNvSpPr txBox="1">
            <a:spLocks noChangeArrowheads="1"/>
          </p:cNvSpPr>
          <p:nvPr/>
        </p:nvSpPr>
        <p:spPr bwMode="auto">
          <a:xfrm>
            <a:off x="5184355" y="4465665"/>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操作终端</a:t>
            </a:r>
            <a:endParaRPr lang="en-US" altLang="zh-CN" sz="900" dirty="0">
              <a:solidFill>
                <a:schemeClr val="tx1"/>
              </a:solidFill>
            </a:endParaRPr>
          </a:p>
        </p:txBody>
      </p:sp>
      <p:sp>
        <p:nvSpPr>
          <p:cNvPr id="28" name="Text Box 17">
            <a:extLst>
              <a:ext uri="{FF2B5EF4-FFF2-40B4-BE49-F238E27FC236}">
                <a16:creationId xmlns:a16="http://schemas.microsoft.com/office/drawing/2014/main" id="{DAC32974-E497-44CC-B16B-5F6D63AA24EB}"/>
              </a:ext>
            </a:extLst>
          </p:cNvPr>
          <p:cNvSpPr txBox="1">
            <a:spLocks noChangeArrowheads="1"/>
          </p:cNvSpPr>
          <p:nvPr/>
        </p:nvSpPr>
        <p:spPr bwMode="auto">
          <a:xfrm>
            <a:off x="5178911" y="4798430"/>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操作信息</a:t>
            </a:r>
            <a:endParaRPr lang="en-US" altLang="zh-CN" sz="900" dirty="0">
              <a:solidFill>
                <a:schemeClr val="tx1"/>
              </a:solidFill>
            </a:endParaRPr>
          </a:p>
        </p:txBody>
      </p:sp>
      <p:sp>
        <p:nvSpPr>
          <p:cNvPr id="29" name="文本框 28"/>
          <p:cNvSpPr txBox="1"/>
          <p:nvPr/>
        </p:nvSpPr>
        <p:spPr>
          <a:xfrm>
            <a:off x="3839628" y="4279352"/>
            <a:ext cx="105595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成功操作时，导致预收款相关状态变更时，记录操作记录。</a:t>
            </a:r>
          </a:p>
        </p:txBody>
      </p:sp>
      <p:sp>
        <p:nvSpPr>
          <p:cNvPr id="31" name="文本框 30"/>
          <p:cNvSpPr txBox="1"/>
          <p:nvPr/>
        </p:nvSpPr>
        <p:spPr>
          <a:xfrm>
            <a:off x="6070055" y="2707155"/>
            <a:ext cx="145424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管理操作：登记、取消</a:t>
            </a:r>
            <a:endParaRPr lang="en-US" altLang="zh-CN" sz="900" dirty="0" smtClean="0"/>
          </a:p>
          <a:p>
            <a:r>
              <a:rPr lang="zh-CN" altLang="en-US" sz="900" dirty="0" smtClean="0"/>
              <a:t>消费操作：核销、反核销</a:t>
            </a:r>
          </a:p>
        </p:txBody>
      </p:sp>
      <p:sp>
        <p:nvSpPr>
          <p:cNvPr id="32" name="文本框 31"/>
          <p:cNvSpPr txBox="1"/>
          <p:nvPr/>
        </p:nvSpPr>
        <p:spPr>
          <a:xfrm>
            <a:off x="6062855" y="3008184"/>
            <a:ext cx="3059797"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t>主键？至少是业务主键，或还需要序列主</a:t>
            </a:r>
            <a:r>
              <a:rPr lang="zh-CN" altLang="en-US" sz="900" dirty="0" smtClean="0"/>
              <a:t>键</a:t>
            </a:r>
            <a:endParaRPr lang="en-US" altLang="zh-CN" sz="900" dirty="0" smtClean="0"/>
          </a:p>
          <a:p>
            <a:r>
              <a:rPr lang="zh-CN" altLang="en-US" sz="900" dirty="0" smtClean="0"/>
              <a:t>当为消费操作时，记录交易流水。比如核销时交易流水，反核销时需传入校验</a:t>
            </a:r>
          </a:p>
        </p:txBody>
      </p:sp>
      <p:sp>
        <p:nvSpPr>
          <p:cNvPr id="3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4451870" y="184788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当前状态</a:t>
            </a:r>
            <a:endParaRPr lang="en-US" altLang="zh-CN" sz="900" dirty="0">
              <a:solidFill>
                <a:schemeClr val="tx1"/>
              </a:solidFill>
            </a:endParaRPr>
          </a:p>
        </p:txBody>
      </p:sp>
      <p:sp>
        <p:nvSpPr>
          <p:cNvPr id="3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4459330" y="2196835"/>
            <a:ext cx="891144" cy="319317"/>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当前状态对应的操作流水号</a:t>
            </a:r>
            <a:endParaRPr lang="en-US" altLang="zh-CN" sz="900" dirty="0">
              <a:solidFill>
                <a:schemeClr val="tx1"/>
              </a:solidFill>
            </a:endParaRPr>
          </a:p>
        </p:txBody>
      </p:sp>
      <p:sp>
        <p:nvSpPr>
          <p:cNvPr id="37" name="文本框 36"/>
          <p:cNvSpPr txBox="1"/>
          <p:nvPr/>
        </p:nvSpPr>
        <p:spPr>
          <a:xfrm>
            <a:off x="5343014" y="1851601"/>
            <a:ext cx="2877711"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t>未支付、</a:t>
            </a:r>
            <a:r>
              <a:rPr lang="zh-CN" altLang="en-US" sz="900" dirty="0" smtClean="0"/>
              <a:t>未消费、已消费、已取消、已取消待通知</a:t>
            </a:r>
            <a:r>
              <a:rPr lang="en-US" altLang="zh-CN" sz="900" dirty="0" smtClean="0"/>
              <a:t>BK</a:t>
            </a:r>
            <a:endParaRPr lang="zh-CN" altLang="en-US" sz="900" dirty="0" smtClean="0"/>
          </a:p>
        </p:txBody>
      </p:sp>
      <p:sp>
        <p:nvSpPr>
          <p:cNvPr id="38" name="文本框 37"/>
          <p:cNvSpPr txBox="1"/>
          <p:nvPr/>
        </p:nvSpPr>
        <p:spPr>
          <a:xfrm>
            <a:off x="5350474" y="2167727"/>
            <a:ext cx="264463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主要用于记录当前若为已核销时的核销流水号，用于反核销时校验使用。</a:t>
            </a:r>
          </a:p>
        </p:txBody>
      </p:sp>
      <p:sp>
        <p:nvSpPr>
          <p:cNvPr id="39" name="文本框 38"/>
          <p:cNvSpPr txBox="1"/>
          <p:nvPr/>
        </p:nvSpPr>
        <p:spPr>
          <a:xfrm>
            <a:off x="6062855" y="4673012"/>
            <a:ext cx="2917908"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字段类型：</a:t>
            </a:r>
            <a:r>
              <a:rPr lang="en-US" altLang="zh-CN" sz="900" dirty="0" err="1" smtClean="0">
                <a:solidFill>
                  <a:srgbClr val="FF0000"/>
                </a:solidFill>
              </a:rPr>
              <a:t>clob</a:t>
            </a:r>
            <a:r>
              <a:rPr lang="en-US" altLang="zh-CN" sz="900" dirty="0" smtClean="0">
                <a:solidFill>
                  <a:srgbClr val="FF0000"/>
                </a:solidFill>
              </a:rPr>
              <a:t>/text</a:t>
            </a:r>
            <a:r>
              <a:rPr lang="zh-CN" altLang="en-US" sz="900" dirty="0" smtClean="0">
                <a:solidFill>
                  <a:srgbClr val="FF0000"/>
                </a:solidFill>
              </a:rPr>
              <a:t>。可以以</a:t>
            </a:r>
            <a:r>
              <a:rPr lang="en-US" altLang="zh-CN" sz="900" dirty="0" err="1" smtClean="0">
                <a:solidFill>
                  <a:srgbClr val="FF0000"/>
                </a:solidFill>
              </a:rPr>
              <a:t>json</a:t>
            </a:r>
            <a:r>
              <a:rPr lang="zh-CN" altLang="en-US" sz="900" dirty="0" smtClean="0">
                <a:solidFill>
                  <a:srgbClr val="FF0000"/>
                </a:solidFill>
              </a:rPr>
              <a:t>结构存储额外操作信息，比如：支付相关的订单关键信息。预收款登记的收款信息也可以考虑冗该字段中也存放一份。</a:t>
            </a:r>
          </a:p>
        </p:txBody>
      </p:sp>
      <p:sp>
        <p:nvSpPr>
          <p:cNvPr id="30" name="Text Box 17">
            <a:extLst>
              <a:ext uri="{FF2B5EF4-FFF2-40B4-BE49-F238E27FC236}">
                <a16:creationId xmlns:a16="http://schemas.microsoft.com/office/drawing/2014/main" id="{DAC32974-E497-44CC-B16B-5F6D63AA24EB}"/>
              </a:ext>
            </a:extLst>
          </p:cNvPr>
          <p:cNvSpPr txBox="1">
            <a:spLocks noChangeArrowheads="1"/>
          </p:cNvSpPr>
          <p:nvPr/>
        </p:nvSpPr>
        <p:spPr bwMode="auto">
          <a:xfrm>
            <a:off x="5178911" y="348464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收据号</a:t>
            </a:r>
            <a:endParaRPr lang="en-US" altLang="zh-CN" sz="900" dirty="0">
              <a:solidFill>
                <a:schemeClr val="tx1"/>
              </a:solidFill>
            </a:endParaRPr>
          </a:p>
        </p:txBody>
      </p:sp>
      <p:sp>
        <p:nvSpPr>
          <p:cNvPr id="33" name="文本框 32"/>
          <p:cNvSpPr txBox="1"/>
          <p:nvPr/>
        </p:nvSpPr>
        <p:spPr>
          <a:xfrm>
            <a:off x="6070055" y="3508990"/>
            <a:ext cx="99257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关联预收款记录</a:t>
            </a:r>
          </a:p>
        </p:txBody>
      </p:sp>
      <p:sp>
        <p:nvSpPr>
          <p:cNvPr id="36" name="Text Box 17">
            <a:extLst>
              <a:ext uri="{FF2B5EF4-FFF2-40B4-BE49-F238E27FC236}">
                <a16:creationId xmlns:a16="http://schemas.microsoft.com/office/drawing/2014/main" id="{F7FF9804-58A5-421D-9AB2-5BB9934CC3AE}"/>
              </a:ext>
            </a:extLst>
          </p:cNvPr>
          <p:cNvSpPr txBox="1">
            <a:spLocks noChangeArrowheads="1"/>
          </p:cNvSpPr>
          <p:nvPr/>
        </p:nvSpPr>
        <p:spPr bwMode="auto">
          <a:xfrm>
            <a:off x="31637" y="2752351"/>
            <a:ext cx="878501" cy="284714"/>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t>顾客信息</a:t>
            </a:r>
            <a:endParaRPr lang="zh-CN" altLang="en-US" sz="900" dirty="0"/>
          </a:p>
        </p:txBody>
      </p:sp>
      <p:sp>
        <p:nvSpPr>
          <p:cNvPr id="40"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270003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客户姓名</a:t>
            </a:r>
            <a:endParaRPr lang="en-US" altLang="zh-CN" sz="900" dirty="0">
              <a:solidFill>
                <a:schemeClr val="tx1"/>
              </a:solidFill>
            </a:endParaRPr>
          </a:p>
        </p:txBody>
      </p:sp>
      <p:sp>
        <p:nvSpPr>
          <p:cNvPr id="41"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3055355"/>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客户联系方式</a:t>
            </a:r>
            <a:endParaRPr lang="en-US" altLang="zh-CN" sz="900" dirty="0">
              <a:solidFill>
                <a:schemeClr val="tx1"/>
              </a:solidFill>
            </a:endParaRPr>
          </a:p>
        </p:txBody>
      </p:sp>
      <p:sp>
        <p:nvSpPr>
          <p:cNvPr id="42"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1075361"/>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客户编号</a:t>
            </a:r>
            <a:endParaRPr lang="en-US" altLang="zh-CN" sz="900" dirty="0">
              <a:solidFill>
                <a:schemeClr val="tx1"/>
              </a:solidFill>
            </a:endParaRPr>
          </a:p>
        </p:txBody>
      </p:sp>
      <p:sp>
        <p:nvSpPr>
          <p:cNvPr id="43"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1733800"/>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客户类型</a:t>
            </a:r>
            <a:endParaRPr lang="en-US" altLang="zh-CN" sz="900" dirty="0">
              <a:solidFill>
                <a:schemeClr val="tx1"/>
              </a:solidFill>
            </a:endParaRPr>
          </a:p>
        </p:txBody>
      </p:sp>
      <p:sp>
        <p:nvSpPr>
          <p:cNvPr id="4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341581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付款账户名</a:t>
            </a:r>
            <a:endParaRPr lang="en-US" altLang="zh-CN" sz="900" dirty="0">
              <a:solidFill>
                <a:schemeClr val="tx1"/>
              </a:solidFill>
            </a:endParaRPr>
          </a:p>
        </p:txBody>
      </p:sp>
      <p:sp>
        <p:nvSpPr>
          <p:cNvPr id="4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380532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付款账户号</a:t>
            </a:r>
            <a:endParaRPr lang="en-US" altLang="zh-CN" sz="900" dirty="0">
              <a:solidFill>
                <a:schemeClr val="tx1"/>
              </a:solidFill>
            </a:endParaRPr>
          </a:p>
        </p:txBody>
      </p:sp>
      <p:sp>
        <p:nvSpPr>
          <p:cNvPr id="46"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4179705"/>
            <a:ext cx="891144" cy="358615"/>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开户行</a:t>
            </a:r>
            <a:r>
              <a:rPr lang="en-US" altLang="zh-CN" sz="900" dirty="0" smtClean="0">
                <a:solidFill>
                  <a:schemeClr val="tx1"/>
                </a:solidFill>
              </a:rPr>
              <a:t>/</a:t>
            </a:r>
            <a:r>
              <a:rPr lang="zh-CN" altLang="en-US" sz="900" dirty="0" smtClean="0">
                <a:solidFill>
                  <a:schemeClr val="tx1"/>
                </a:solidFill>
              </a:rPr>
              <a:t>消费卡全称</a:t>
            </a:r>
            <a:endParaRPr lang="en-US" altLang="zh-CN" sz="900" dirty="0">
              <a:solidFill>
                <a:schemeClr val="tx1"/>
              </a:solidFill>
            </a:endParaRPr>
          </a:p>
        </p:txBody>
      </p:sp>
      <p:sp>
        <p:nvSpPr>
          <p:cNvPr id="47"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4657427"/>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备注</a:t>
            </a:r>
            <a:endParaRPr lang="en-US" altLang="zh-CN" sz="900" dirty="0">
              <a:solidFill>
                <a:schemeClr val="tx1"/>
              </a:solidFill>
            </a:endParaRPr>
          </a:p>
        </p:txBody>
      </p:sp>
      <p:sp>
        <p:nvSpPr>
          <p:cNvPr id="48" name="左大括号 47">
            <a:extLst>
              <a:ext uri="{FF2B5EF4-FFF2-40B4-BE49-F238E27FC236}">
                <a16:creationId xmlns:a16="http://schemas.microsoft.com/office/drawing/2014/main" id="{5EF18F2B-92BD-45EA-BFC1-512D9EDA4129}"/>
              </a:ext>
            </a:extLst>
          </p:cNvPr>
          <p:cNvSpPr/>
          <p:nvPr/>
        </p:nvSpPr>
        <p:spPr>
          <a:xfrm>
            <a:off x="963082" y="1220991"/>
            <a:ext cx="197967" cy="3361791"/>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49" name="文本框 48"/>
          <p:cNvSpPr txBox="1"/>
          <p:nvPr/>
        </p:nvSpPr>
        <p:spPr>
          <a:xfrm>
            <a:off x="1095973" y="1311914"/>
            <a:ext cx="117532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t>主</a:t>
            </a:r>
            <a:r>
              <a:rPr lang="zh-CN" altLang="en-US" sz="900" dirty="0" smtClean="0"/>
              <a:t>键 </a:t>
            </a:r>
            <a:endParaRPr lang="en-US" altLang="zh-CN" sz="900" dirty="0" smtClean="0"/>
          </a:p>
          <a:p>
            <a:r>
              <a:rPr lang="zh-CN" altLang="en-US" sz="900" dirty="0" smtClean="0"/>
              <a:t>客户类型编号</a:t>
            </a:r>
            <a:r>
              <a:rPr lang="en-US" altLang="zh-CN" sz="900" dirty="0" smtClean="0"/>
              <a:t>+</a:t>
            </a:r>
            <a:r>
              <a:rPr lang="zh-CN" altLang="en-US" sz="900" dirty="0" smtClean="0"/>
              <a:t>序号</a:t>
            </a:r>
          </a:p>
        </p:txBody>
      </p:sp>
      <p:sp>
        <p:nvSpPr>
          <p:cNvPr id="50" name="文本框 49"/>
          <p:cNvSpPr txBox="1"/>
          <p:nvPr/>
        </p:nvSpPr>
        <p:spPr>
          <a:xfrm>
            <a:off x="1169147" y="2002738"/>
            <a:ext cx="10031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预留，当前固定填写</a:t>
            </a:r>
            <a:r>
              <a:rPr lang="en-US" altLang="zh-CN" sz="900" dirty="0" smtClean="0"/>
              <a:t>COUNTER</a:t>
            </a:r>
            <a:endParaRPr lang="zh-CN" altLang="en-US" sz="900" dirty="0" smtClean="0"/>
          </a:p>
        </p:txBody>
      </p:sp>
      <p:sp>
        <p:nvSpPr>
          <p:cNvPr id="51" name="文本框 50"/>
          <p:cNvSpPr txBox="1"/>
          <p:nvPr/>
        </p:nvSpPr>
        <p:spPr>
          <a:xfrm>
            <a:off x="4647996" y="2499399"/>
            <a:ext cx="530915"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a:t>
            </a:r>
          </a:p>
        </p:txBody>
      </p:sp>
      <p:sp>
        <p:nvSpPr>
          <p:cNvPr id="54" name="文本框 53"/>
          <p:cNvSpPr txBox="1"/>
          <p:nvPr/>
        </p:nvSpPr>
        <p:spPr>
          <a:xfrm>
            <a:off x="3198056" y="1967521"/>
            <a:ext cx="898313"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登记时还需保存终端付款信息，用于在总部端取消预收款时，付款退回</a:t>
            </a:r>
            <a:endParaRPr lang="en-US" altLang="zh-CN" sz="900" dirty="0">
              <a:solidFill>
                <a:srgbClr val="FF0000"/>
              </a:solidFill>
            </a:endParaRPr>
          </a:p>
        </p:txBody>
      </p:sp>
      <p:sp>
        <p:nvSpPr>
          <p:cNvPr id="5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04098" y="2359545"/>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rgbClr val="FF0000"/>
                </a:solidFill>
              </a:rPr>
              <a:t>餐厅编号</a:t>
            </a:r>
            <a:endParaRPr lang="en-US" altLang="zh-CN" sz="900" dirty="0">
              <a:solidFill>
                <a:srgbClr val="FF0000"/>
              </a:solidFill>
            </a:endParaRPr>
          </a:p>
        </p:txBody>
      </p:sp>
    </p:spTree>
    <p:extLst>
      <p:ext uri="{BB962C8B-B14F-4D97-AF65-F5344CB8AC3E}">
        <p14:creationId xmlns:p14="http://schemas.microsoft.com/office/powerpoint/2010/main" val="329218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页面原型 总部端 </a:t>
            </a:r>
            <a:r>
              <a:rPr lang="zh-CN" altLang="en-US" dirty="0" smtClean="0"/>
              <a:t>预收款登记收款方式维护</a:t>
            </a:r>
            <a:endParaRPr lang="en-US" dirty="0"/>
          </a:p>
        </p:txBody>
      </p:sp>
      <p:pic>
        <p:nvPicPr>
          <p:cNvPr id="4" name="图片 3"/>
          <p:cNvPicPr>
            <a:picLocks noChangeAspect="1"/>
          </p:cNvPicPr>
          <p:nvPr/>
        </p:nvPicPr>
        <p:blipFill>
          <a:blip r:embed="rId2"/>
          <a:stretch>
            <a:fillRect/>
          </a:stretch>
        </p:blipFill>
        <p:spPr>
          <a:xfrm>
            <a:off x="474787" y="903624"/>
            <a:ext cx="6840413" cy="2923888"/>
          </a:xfrm>
          <a:prstGeom prst="rect">
            <a:avLst/>
          </a:prstGeom>
        </p:spPr>
      </p:pic>
      <p:sp>
        <p:nvSpPr>
          <p:cNvPr id="5" name="文本框 4"/>
          <p:cNvSpPr txBox="1"/>
          <p:nvPr/>
        </p:nvSpPr>
        <p:spPr>
          <a:xfrm>
            <a:off x="-7199" y="1508269"/>
            <a:ext cx="6621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按“排序”字段升序</a:t>
            </a:r>
          </a:p>
        </p:txBody>
      </p:sp>
      <p:cxnSp>
        <p:nvCxnSpPr>
          <p:cNvPr id="8" name="直接箭头连接符 7"/>
          <p:cNvCxnSpPr/>
          <p:nvPr/>
        </p:nvCxnSpPr>
        <p:spPr>
          <a:xfrm>
            <a:off x="4963280" y="2648841"/>
            <a:ext cx="1143637" cy="5587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260186" y="2651495"/>
            <a:ext cx="89831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新增、编辑</a:t>
            </a:r>
            <a:endParaRPr lang="en-US" altLang="zh-CN" sz="900" dirty="0">
              <a:solidFill>
                <a:srgbClr val="FF0000"/>
              </a:solidFill>
            </a:endParaRPr>
          </a:p>
        </p:txBody>
      </p:sp>
      <p:pic>
        <p:nvPicPr>
          <p:cNvPr id="7" name="图片 6"/>
          <p:cNvPicPr>
            <a:picLocks noChangeAspect="1"/>
          </p:cNvPicPr>
          <p:nvPr/>
        </p:nvPicPr>
        <p:blipFill>
          <a:blip r:embed="rId3"/>
          <a:stretch>
            <a:fillRect/>
          </a:stretch>
        </p:blipFill>
        <p:spPr>
          <a:xfrm>
            <a:off x="6118837" y="2696954"/>
            <a:ext cx="3025163" cy="2446546"/>
          </a:xfrm>
          <a:prstGeom prst="rect">
            <a:avLst/>
          </a:prstGeom>
        </p:spPr>
      </p:pic>
      <p:sp>
        <p:nvSpPr>
          <p:cNvPr id="6" name="文本框 5"/>
          <p:cNvSpPr txBox="1"/>
          <p:nvPr/>
        </p:nvSpPr>
        <p:spPr>
          <a:xfrm>
            <a:off x="3998480" y="3816092"/>
            <a:ext cx="2368819" cy="13388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solidFill>
                  <a:srgbClr val="FF0000"/>
                </a:solidFill>
              </a:rPr>
              <a:t>“类别”选择</a:t>
            </a:r>
            <a:r>
              <a:rPr lang="zh-CN" altLang="en-US" sz="900" dirty="0" smtClean="0">
                <a:solidFill>
                  <a:srgbClr val="FF0000"/>
                </a:solidFill>
              </a:rPr>
              <a:t>为“现金”时，“关联信息”无需输入。</a:t>
            </a:r>
            <a:endParaRPr lang="en-US" altLang="zh-CN" sz="900" dirty="0" smtClean="0">
              <a:solidFill>
                <a:srgbClr val="FF0000"/>
              </a:solidFill>
            </a:endParaRPr>
          </a:p>
          <a:p>
            <a:endParaRPr lang="en-US" altLang="zh-CN" sz="900" dirty="0" smtClean="0">
              <a:solidFill>
                <a:srgbClr val="FF0000"/>
              </a:solidFill>
            </a:endParaRPr>
          </a:p>
          <a:p>
            <a:r>
              <a:rPr lang="zh-CN" altLang="en-US" sz="900" dirty="0">
                <a:solidFill>
                  <a:srgbClr val="FF0000"/>
                </a:solidFill>
              </a:rPr>
              <a:t>“类别”选择为</a:t>
            </a:r>
            <a:r>
              <a:rPr lang="zh-CN" altLang="en-US" sz="900" dirty="0" smtClean="0">
                <a:solidFill>
                  <a:srgbClr val="FF0000"/>
                </a:solidFill>
              </a:rPr>
              <a:t>“支付渠道”</a:t>
            </a:r>
            <a:r>
              <a:rPr lang="zh-CN" altLang="en-US" sz="900" dirty="0">
                <a:solidFill>
                  <a:srgbClr val="FF0000"/>
                </a:solidFill>
              </a:rPr>
              <a:t>时，</a:t>
            </a:r>
            <a:r>
              <a:rPr lang="zh-CN" altLang="en-US" sz="900" dirty="0" smtClean="0">
                <a:solidFill>
                  <a:srgbClr val="FF0000"/>
                </a:solidFill>
              </a:rPr>
              <a:t>“关联信息”为下拉框，选项来自“支付配置管理”中的支付渠道</a:t>
            </a:r>
            <a:r>
              <a:rPr lang="zh-CN" altLang="en-US" sz="900" dirty="0">
                <a:solidFill>
                  <a:srgbClr val="FF0000"/>
                </a:solidFill>
              </a:rPr>
              <a:t>信息</a:t>
            </a:r>
            <a:r>
              <a:rPr lang="zh-CN" altLang="en-US" sz="900" dirty="0" smtClean="0">
                <a:solidFill>
                  <a:srgbClr val="FF0000"/>
                </a:solidFill>
              </a:rPr>
              <a:t>。</a:t>
            </a:r>
            <a:endParaRPr lang="en-US" altLang="zh-CN" sz="900" dirty="0" smtClean="0">
              <a:solidFill>
                <a:srgbClr val="FF0000"/>
              </a:solidFill>
            </a:endParaRPr>
          </a:p>
          <a:p>
            <a:endParaRPr lang="en-US" altLang="zh-CN" sz="900" dirty="0">
              <a:solidFill>
                <a:srgbClr val="FF0000"/>
              </a:solidFill>
            </a:endParaRPr>
          </a:p>
          <a:p>
            <a:r>
              <a:rPr lang="zh-CN" altLang="en-US" sz="900" dirty="0">
                <a:solidFill>
                  <a:srgbClr val="FF0000"/>
                </a:solidFill>
              </a:rPr>
              <a:t>“类别”选择为</a:t>
            </a:r>
            <a:r>
              <a:rPr lang="zh-CN" altLang="en-US" sz="900" dirty="0" smtClean="0">
                <a:solidFill>
                  <a:srgbClr val="FF0000"/>
                </a:solidFill>
              </a:rPr>
              <a:t>“支付键位”</a:t>
            </a:r>
            <a:r>
              <a:rPr lang="zh-CN" altLang="en-US" sz="900" dirty="0">
                <a:solidFill>
                  <a:srgbClr val="FF0000"/>
                </a:solidFill>
              </a:rPr>
              <a:t>时，</a:t>
            </a:r>
            <a:r>
              <a:rPr lang="zh-CN" altLang="en-US" sz="900" dirty="0" smtClean="0">
                <a:solidFill>
                  <a:srgbClr val="FF0000"/>
                </a:solidFill>
              </a:rPr>
              <a:t>“关联信息”为输入框，输入键位</a:t>
            </a:r>
            <a:r>
              <a:rPr lang="en-US" altLang="zh-CN" sz="900" dirty="0" err="1" smtClean="0">
                <a:solidFill>
                  <a:srgbClr val="FF0000"/>
                </a:solidFill>
              </a:rPr>
              <a:t>keyCode</a:t>
            </a:r>
            <a:r>
              <a:rPr lang="zh-CN" altLang="en-US" sz="900" dirty="0" smtClean="0">
                <a:solidFill>
                  <a:srgbClr val="FF0000"/>
                </a:solidFill>
              </a:rPr>
              <a:t>（输入后建议检验下键位是否存在）。</a:t>
            </a:r>
            <a:endParaRPr lang="en-US" altLang="zh-CN" sz="900" dirty="0">
              <a:solidFill>
                <a:srgbClr val="FF0000"/>
              </a:solidFill>
            </a:endParaRPr>
          </a:p>
        </p:txBody>
      </p:sp>
      <p:sp>
        <p:nvSpPr>
          <p:cNvPr id="10" name="文本框 9"/>
          <p:cNvSpPr txBox="1"/>
          <p:nvPr/>
        </p:nvSpPr>
        <p:spPr>
          <a:xfrm>
            <a:off x="3683521" y="938692"/>
            <a:ext cx="295973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哪些支付方式在总部端付款退回的时候需要调用</a:t>
            </a:r>
            <a:r>
              <a:rPr lang="en-US" altLang="zh-CN" sz="900" dirty="0" err="1" smtClean="0">
                <a:solidFill>
                  <a:srgbClr val="FF0000"/>
                </a:solidFill>
              </a:rPr>
              <a:t>paymentGateway</a:t>
            </a:r>
            <a:r>
              <a:rPr lang="zh-CN" altLang="en-US" sz="900" dirty="0" smtClean="0">
                <a:solidFill>
                  <a:srgbClr val="FF0000"/>
                </a:solidFill>
              </a:rPr>
              <a:t>的判断。比如：当前固定按“支付渠道”类别的，则总部端退款需调用</a:t>
            </a:r>
            <a:r>
              <a:rPr lang="en-US" altLang="zh-CN" sz="900" dirty="0" err="1">
                <a:solidFill>
                  <a:srgbClr val="FF0000"/>
                </a:solidFill>
              </a:rPr>
              <a:t>paymentGateway</a:t>
            </a:r>
            <a:endParaRPr lang="en-US" altLang="zh-CN" sz="900" dirty="0">
              <a:solidFill>
                <a:srgbClr val="FF0000"/>
              </a:solidFill>
            </a:endParaRPr>
          </a:p>
        </p:txBody>
      </p:sp>
      <p:sp>
        <p:nvSpPr>
          <p:cNvPr id="11" name="文本框 10"/>
          <p:cNvSpPr txBox="1"/>
          <p:nvPr/>
        </p:nvSpPr>
        <p:spPr>
          <a:xfrm>
            <a:off x="-66918" y="867917"/>
            <a:ext cx="6621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按品牌维护</a:t>
            </a:r>
          </a:p>
        </p:txBody>
      </p:sp>
    </p:spTree>
    <p:extLst>
      <p:ext uri="{BB962C8B-B14F-4D97-AF65-F5344CB8AC3E}">
        <p14:creationId xmlns:p14="http://schemas.microsoft.com/office/powerpoint/2010/main" val="2063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页面原型 总部</a:t>
            </a:r>
            <a:r>
              <a:rPr lang="zh-CN" altLang="en-US" dirty="0"/>
              <a:t>端 </a:t>
            </a:r>
            <a:r>
              <a:rPr lang="zh-CN" altLang="en-US" dirty="0" smtClean="0"/>
              <a:t>预收款顾客信息管理 </a:t>
            </a:r>
            <a:endParaRPr lang="zh-CN" altLang="en-US" dirty="0"/>
          </a:p>
        </p:txBody>
      </p:sp>
      <p:pic>
        <p:nvPicPr>
          <p:cNvPr id="4" name="图片 3"/>
          <p:cNvPicPr>
            <a:picLocks noChangeAspect="1"/>
          </p:cNvPicPr>
          <p:nvPr/>
        </p:nvPicPr>
        <p:blipFill>
          <a:blip r:embed="rId2"/>
          <a:stretch>
            <a:fillRect/>
          </a:stretch>
        </p:blipFill>
        <p:spPr>
          <a:xfrm>
            <a:off x="203835" y="873070"/>
            <a:ext cx="6571366" cy="4126915"/>
          </a:xfrm>
          <a:prstGeom prst="rect">
            <a:avLst/>
          </a:prstGeom>
        </p:spPr>
      </p:pic>
      <p:cxnSp>
        <p:nvCxnSpPr>
          <p:cNvPr id="6" name="直接箭头连接符 5"/>
          <p:cNvCxnSpPr/>
          <p:nvPr/>
        </p:nvCxnSpPr>
        <p:spPr>
          <a:xfrm>
            <a:off x="4334400" y="3297600"/>
            <a:ext cx="795150" cy="381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885243" y="3437568"/>
            <a:ext cx="89831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新增、编辑</a:t>
            </a:r>
            <a:endParaRPr lang="en-US" altLang="zh-CN" sz="900" dirty="0">
              <a:solidFill>
                <a:srgbClr val="FF0000"/>
              </a:solidFill>
            </a:endParaRPr>
          </a:p>
        </p:txBody>
      </p:sp>
      <p:pic>
        <p:nvPicPr>
          <p:cNvPr id="10" name="图片 9"/>
          <p:cNvPicPr>
            <a:picLocks noChangeAspect="1"/>
          </p:cNvPicPr>
          <p:nvPr/>
        </p:nvPicPr>
        <p:blipFill>
          <a:blip r:embed="rId3"/>
          <a:stretch>
            <a:fillRect/>
          </a:stretch>
        </p:blipFill>
        <p:spPr>
          <a:xfrm>
            <a:off x="5182313" y="3218400"/>
            <a:ext cx="3904758" cy="1258847"/>
          </a:xfrm>
          <a:prstGeom prst="rect">
            <a:avLst/>
          </a:prstGeom>
        </p:spPr>
      </p:pic>
      <p:sp>
        <p:nvSpPr>
          <p:cNvPr id="11" name="文本框 10"/>
          <p:cNvSpPr txBox="1"/>
          <p:nvPr/>
        </p:nvSpPr>
        <p:spPr>
          <a:xfrm>
            <a:off x="6717601" y="1861069"/>
            <a:ext cx="6621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按客户编号升序</a:t>
            </a:r>
          </a:p>
        </p:txBody>
      </p:sp>
    </p:spTree>
    <p:extLst>
      <p:ext uri="{BB962C8B-B14F-4D97-AF65-F5344CB8AC3E}">
        <p14:creationId xmlns:p14="http://schemas.microsoft.com/office/powerpoint/2010/main" val="317698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9327" y="920635"/>
            <a:ext cx="8018673" cy="4100734"/>
          </a:xfrm>
          <a:prstGeom prst="rect">
            <a:avLst/>
          </a:prstGeom>
        </p:spPr>
      </p:pic>
      <p:sp>
        <p:nvSpPr>
          <p:cNvPr id="2" name="标题 1"/>
          <p:cNvSpPr>
            <a:spLocks noGrp="1"/>
          </p:cNvSpPr>
          <p:nvPr>
            <p:ph type="title"/>
          </p:nvPr>
        </p:nvSpPr>
        <p:spPr/>
        <p:txBody>
          <a:bodyPr/>
          <a:lstStyle/>
          <a:p>
            <a:r>
              <a:rPr lang="zh-CN" altLang="en-US" dirty="0"/>
              <a:t>页面</a:t>
            </a:r>
            <a:r>
              <a:rPr lang="zh-CN" altLang="en-US" dirty="0" smtClean="0"/>
              <a:t>原型 总部端 预收款管理页面</a:t>
            </a:r>
            <a:endParaRPr lang="zh-CN" altLang="en-US" dirty="0"/>
          </a:p>
        </p:txBody>
      </p:sp>
      <p:sp>
        <p:nvSpPr>
          <p:cNvPr id="4" name="文本框 3"/>
          <p:cNvSpPr txBox="1"/>
          <p:nvPr/>
        </p:nvSpPr>
        <p:spPr>
          <a:xfrm>
            <a:off x="-66918" y="2266436"/>
            <a:ext cx="662156"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按预计消费日期</a:t>
            </a:r>
            <a:endParaRPr lang="en-US" altLang="zh-CN" sz="900" dirty="0" smtClean="0">
              <a:solidFill>
                <a:srgbClr val="FF0000"/>
              </a:solidFill>
            </a:endParaRPr>
          </a:p>
          <a:p>
            <a:r>
              <a:rPr lang="zh-CN" altLang="en-US" sz="900" dirty="0" smtClean="0">
                <a:solidFill>
                  <a:srgbClr val="FF0000"/>
                </a:solidFill>
              </a:rPr>
              <a:t>升序排序</a:t>
            </a:r>
          </a:p>
        </p:txBody>
      </p:sp>
      <p:cxnSp>
        <p:nvCxnSpPr>
          <p:cNvPr id="7" name="直接箭头连接符 6"/>
          <p:cNvCxnSpPr/>
          <p:nvPr/>
        </p:nvCxnSpPr>
        <p:spPr>
          <a:xfrm>
            <a:off x="5767200" y="3153600"/>
            <a:ext cx="2620800" cy="2577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8388001" y="3985360"/>
            <a:ext cx="518400" cy="592457"/>
          </a:xfrm>
          <a:prstGeom prst="rect">
            <a:avLst/>
          </a:prstGeom>
        </p:spPr>
      </p:pic>
      <p:cxnSp>
        <p:nvCxnSpPr>
          <p:cNvPr id="11" name="直接箭头连接符 10"/>
          <p:cNvCxnSpPr>
            <a:endCxn id="10" idx="1"/>
          </p:cNvCxnSpPr>
          <p:nvPr/>
        </p:nvCxnSpPr>
        <p:spPr>
          <a:xfrm>
            <a:off x="3571200" y="3103200"/>
            <a:ext cx="4816801" cy="11783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a:stretch>
            <a:fillRect/>
          </a:stretch>
        </p:blipFill>
        <p:spPr>
          <a:xfrm>
            <a:off x="8388000" y="3153600"/>
            <a:ext cx="756000" cy="717882"/>
          </a:xfrm>
          <a:prstGeom prst="rect">
            <a:avLst/>
          </a:prstGeom>
        </p:spPr>
      </p:pic>
      <p:sp>
        <p:nvSpPr>
          <p:cNvPr id="9" name="文本框 8"/>
          <p:cNvSpPr txBox="1"/>
          <p:nvPr/>
        </p:nvSpPr>
        <p:spPr>
          <a:xfrm>
            <a:off x="7077600" y="1649034"/>
            <a:ext cx="2107856"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建议：核销、反核销，建议在总部端增加应急操作。应对预收款使用、退款失败等场景的人工处理。</a:t>
            </a:r>
          </a:p>
        </p:txBody>
      </p:sp>
    </p:spTree>
    <p:extLst>
      <p:ext uri="{BB962C8B-B14F-4D97-AF65-F5344CB8AC3E}">
        <p14:creationId xmlns:p14="http://schemas.microsoft.com/office/powerpoint/2010/main" val="304946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页面</a:t>
            </a:r>
            <a:r>
              <a:rPr lang="zh-CN" altLang="en-US" dirty="0" smtClean="0"/>
              <a:t>原型 总部</a:t>
            </a:r>
            <a:r>
              <a:rPr lang="zh-CN" altLang="en-US" dirty="0"/>
              <a:t>端 预收款</a:t>
            </a:r>
            <a:r>
              <a:rPr lang="zh-CN" altLang="en-US" dirty="0" smtClean="0"/>
              <a:t>管理 </a:t>
            </a:r>
            <a:r>
              <a:rPr lang="en-US" altLang="zh-CN" dirty="0" smtClean="0"/>
              <a:t>– </a:t>
            </a:r>
            <a:r>
              <a:rPr lang="zh-CN" altLang="en-US" dirty="0" smtClean="0"/>
              <a:t>查看详情页面</a:t>
            </a:r>
            <a:endParaRPr lang="zh-CN" altLang="en-US" dirty="0"/>
          </a:p>
        </p:txBody>
      </p:sp>
      <p:pic>
        <p:nvPicPr>
          <p:cNvPr id="3" name="图片 2"/>
          <p:cNvPicPr>
            <a:picLocks noChangeAspect="1"/>
          </p:cNvPicPr>
          <p:nvPr/>
        </p:nvPicPr>
        <p:blipFill>
          <a:blip r:embed="rId2"/>
          <a:stretch>
            <a:fillRect/>
          </a:stretch>
        </p:blipFill>
        <p:spPr>
          <a:xfrm>
            <a:off x="1733513" y="1158209"/>
            <a:ext cx="5221688" cy="3473903"/>
          </a:xfrm>
          <a:prstGeom prst="rect">
            <a:avLst/>
          </a:prstGeom>
        </p:spPr>
      </p:pic>
    </p:spTree>
    <p:extLst>
      <p:ext uri="{BB962C8B-B14F-4D97-AF65-F5344CB8AC3E}">
        <p14:creationId xmlns:p14="http://schemas.microsoft.com/office/powerpoint/2010/main" val="181701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页面</a:t>
            </a:r>
            <a:r>
              <a:rPr lang="zh-CN" altLang="en-US" dirty="0" smtClean="0"/>
              <a:t>原型 总部</a:t>
            </a:r>
            <a:r>
              <a:rPr lang="zh-CN" altLang="en-US" dirty="0"/>
              <a:t>端 预收款</a:t>
            </a:r>
            <a:r>
              <a:rPr lang="zh-CN" altLang="en-US" dirty="0" smtClean="0"/>
              <a:t>管理 </a:t>
            </a:r>
            <a:r>
              <a:rPr lang="en-US" altLang="zh-CN" dirty="0" smtClean="0"/>
              <a:t>– </a:t>
            </a:r>
            <a:r>
              <a:rPr lang="zh-CN" altLang="en-US" dirty="0" smtClean="0"/>
              <a:t>查看操作记录页面</a:t>
            </a:r>
            <a:endParaRPr lang="zh-CN" altLang="en-US" dirty="0"/>
          </a:p>
        </p:txBody>
      </p:sp>
      <p:pic>
        <p:nvPicPr>
          <p:cNvPr id="4" name="图片 3"/>
          <p:cNvPicPr>
            <a:picLocks noChangeAspect="1"/>
          </p:cNvPicPr>
          <p:nvPr/>
        </p:nvPicPr>
        <p:blipFill>
          <a:blip r:embed="rId2"/>
          <a:stretch>
            <a:fillRect/>
          </a:stretch>
        </p:blipFill>
        <p:spPr>
          <a:xfrm>
            <a:off x="400960" y="1026380"/>
            <a:ext cx="8498240" cy="3727531"/>
          </a:xfrm>
          <a:prstGeom prst="rect">
            <a:avLst/>
          </a:prstGeom>
        </p:spPr>
      </p:pic>
      <p:sp>
        <p:nvSpPr>
          <p:cNvPr id="5" name="文本框 4"/>
          <p:cNvSpPr txBox="1"/>
          <p:nvPr/>
        </p:nvSpPr>
        <p:spPr>
          <a:xfrm>
            <a:off x="-8198" y="1524836"/>
            <a:ext cx="544716"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按操作时间升序</a:t>
            </a:r>
          </a:p>
        </p:txBody>
      </p:sp>
    </p:spTree>
    <p:extLst>
      <p:ext uri="{BB962C8B-B14F-4D97-AF65-F5344CB8AC3E}">
        <p14:creationId xmlns:p14="http://schemas.microsoft.com/office/powerpoint/2010/main" val="391270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713760" y="2377600"/>
            <a:ext cx="3188480" cy="2773100"/>
          </a:xfrm>
          <a:prstGeom prst="rect">
            <a:avLst/>
          </a:prstGeom>
        </p:spPr>
      </p:pic>
      <p:sp>
        <p:nvSpPr>
          <p:cNvPr id="2" name="标题 1"/>
          <p:cNvSpPr>
            <a:spLocks noGrp="1"/>
          </p:cNvSpPr>
          <p:nvPr>
            <p:ph type="title"/>
          </p:nvPr>
        </p:nvSpPr>
        <p:spPr/>
        <p:txBody>
          <a:bodyPr/>
          <a:lstStyle/>
          <a:p>
            <a:r>
              <a:rPr lang="zh-CN" altLang="en-US" dirty="0"/>
              <a:t>页面原型 </a:t>
            </a:r>
            <a:r>
              <a:rPr lang="zh-CN" altLang="en-US" dirty="0" smtClean="0"/>
              <a:t>终端 预收款登记</a:t>
            </a:r>
            <a:endParaRPr lang="zh-CN" altLang="en-US" dirty="0"/>
          </a:p>
        </p:txBody>
      </p:sp>
      <p:pic>
        <p:nvPicPr>
          <p:cNvPr id="4" name="图片 3"/>
          <p:cNvPicPr>
            <a:picLocks noChangeAspect="1"/>
          </p:cNvPicPr>
          <p:nvPr/>
        </p:nvPicPr>
        <p:blipFill>
          <a:blip r:embed="rId3"/>
          <a:stretch>
            <a:fillRect/>
          </a:stretch>
        </p:blipFill>
        <p:spPr>
          <a:xfrm>
            <a:off x="120161" y="953188"/>
            <a:ext cx="3055040" cy="4000411"/>
          </a:xfrm>
          <a:prstGeom prst="rect">
            <a:avLst/>
          </a:prstGeom>
        </p:spPr>
      </p:pic>
      <p:pic>
        <p:nvPicPr>
          <p:cNvPr id="5" name="图片 4"/>
          <p:cNvPicPr>
            <a:picLocks noChangeAspect="1"/>
          </p:cNvPicPr>
          <p:nvPr/>
        </p:nvPicPr>
        <p:blipFill>
          <a:blip r:embed="rId4"/>
          <a:stretch>
            <a:fillRect/>
          </a:stretch>
        </p:blipFill>
        <p:spPr>
          <a:xfrm>
            <a:off x="3911137" y="311435"/>
            <a:ext cx="3209663" cy="2170730"/>
          </a:xfrm>
          <a:prstGeom prst="rect">
            <a:avLst/>
          </a:prstGeom>
        </p:spPr>
      </p:pic>
      <p:cxnSp>
        <p:nvCxnSpPr>
          <p:cNvPr id="6" name="直接箭头连接符 5"/>
          <p:cNvCxnSpPr/>
          <p:nvPr/>
        </p:nvCxnSpPr>
        <p:spPr>
          <a:xfrm flipV="1">
            <a:off x="2426400" y="1396800"/>
            <a:ext cx="1569600" cy="2779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984122" y="869883"/>
            <a:ext cx="6621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按客户编号升序</a:t>
            </a:r>
          </a:p>
        </p:txBody>
      </p:sp>
      <p:sp>
        <p:nvSpPr>
          <p:cNvPr id="10" name="文本框 9"/>
          <p:cNvSpPr txBox="1"/>
          <p:nvPr/>
        </p:nvSpPr>
        <p:spPr>
          <a:xfrm>
            <a:off x="3139443" y="1592139"/>
            <a:ext cx="7716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查询本</a:t>
            </a:r>
            <a:r>
              <a:rPr lang="zh-CN" altLang="en-US" sz="900" dirty="0">
                <a:solidFill>
                  <a:srgbClr val="FF0000"/>
                </a:solidFill>
              </a:rPr>
              <a:t>餐厅</a:t>
            </a:r>
            <a:endParaRPr lang="zh-CN" altLang="en-US" sz="900" dirty="0" smtClean="0">
              <a:solidFill>
                <a:srgbClr val="FF0000"/>
              </a:solidFill>
            </a:endParaRPr>
          </a:p>
        </p:txBody>
      </p:sp>
      <p:cxnSp>
        <p:nvCxnSpPr>
          <p:cNvPr id="12" name="直接箭头连接符 11"/>
          <p:cNvCxnSpPr/>
          <p:nvPr/>
        </p:nvCxnSpPr>
        <p:spPr>
          <a:xfrm>
            <a:off x="6620400" y="2253043"/>
            <a:ext cx="597600" cy="229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620400" y="4176000"/>
            <a:ext cx="2070000" cy="266400"/>
          </a:xfrm>
          <a:prstGeom prst="rect">
            <a:avLst/>
          </a:prstGeom>
          <a:solidFill>
            <a:schemeClr val="bg1">
              <a:alpha val="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3" name="文本框 12"/>
          <p:cNvSpPr txBox="1"/>
          <p:nvPr/>
        </p:nvSpPr>
        <p:spPr>
          <a:xfrm>
            <a:off x="3525290" y="3840424"/>
            <a:ext cx="2600477" cy="10618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支付方式来自 总部端配置的“预收款登记收款方式”，收款逻辑如下：</a:t>
            </a:r>
            <a:endParaRPr lang="en-US" altLang="zh-CN" sz="900" dirty="0" smtClean="0">
              <a:solidFill>
                <a:srgbClr val="FF0000"/>
              </a:solidFill>
            </a:endParaRPr>
          </a:p>
          <a:p>
            <a:r>
              <a:rPr lang="en-US" altLang="zh-CN" sz="900" dirty="0" smtClean="0">
                <a:solidFill>
                  <a:srgbClr val="FF0000"/>
                </a:solidFill>
              </a:rPr>
              <a:t>1</a:t>
            </a:r>
            <a:r>
              <a:rPr lang="zh-CN" altLang="en-US" sz="900" dirty="0" smtClean="0">
                <a:solidFill>
                  <a:srgbClr val="FF0000"/>
                </a:solidFill>
              </a:rPr>
              <a:t>、类别为“现金”的，同当前现金键位获取逻辑取得现金键位。</a:t>
            </a:r>
            <a:endParaRPr lang="en-US" altLang="zh-CN" sz="900" dirty="0" smtClean="0">
              <a:solidFill>
                <a:srgbClr val="FF0000"/>
              </a:solidFill>
            </a:endParaRPr>
          </a:p>
          <a:p>
            <a:r>
              <a:rPr lang="en-US" altLang="zh-CN" sz="900" dirty="0" smtClean="0">
                <a:solidFill>
                  <a:srgbClr val="FF0000"/>
                </a:solidFill>
              </a:rPr>
              <a:t>2</a:t>
            </a:r>
            <a:r>
              <a:rPr lang="zh-CN" altLang="en-US" sz="900" dirty="0" smtClean="0">
                <a:solidFill>
                  <a:srgbClr val="FF0000"/>
                </a:solidFill>
              </a:rPr>
              <a:t>、类别为“支付渠道”的，同当前</a:t>
            </a:r>
            <a:r>
              <a:rPr lang="en-US" altLang="zh-CN" sz="900" dirty="0" smtClean="0">
                <a:solidFill>
                  <a:srgbClr val="FF0000"/>
                </a:solidFill>
              </a:rPr>
              <a:t>EFT</a:t>
            </a:r>
            <a:r>
              <a:rPr lang="zh-CN" altLang="en-US" sz="900" dirty="0" smtClean="0">
                <a:solidFill>
                  <a:srgbClr val="FF0000"/>
                </a:solidFill>
              </a:rPr>
              <a:t>处理逻辑。</a:t>
            </a:r>
            <a:endParaRPr lang="en-US" altLang="zh-CN" sz="900" dirty="0" smtClean="0">
              <a:solidFill>
                <a:srgbClr val="FF0000"/>
              </a:solidFill>
            </a:endParaRPr>
          </a:p>
          <a:p>
            <a:r>
              <a:rPr lang="en-US" altLang="zh-CN" sz="900" dirty="0" smtClean="0">
                <a:solidFill>
                  <a:srgbClr val="FF0000"/>
                </a:solidFill>
              </a:rPr>
              <a:t>3</a:t>
            </a:r>
            <a:r>
              <a:rPr lang="zh-CN" altLang="en-US" sz="900" dirty="0" smtClean="0">
                <a:solidFill>
                  <a:srgbClr val="FF0000"/>
                </a:solidFill>
              </a:rPr>
              <a:t>、类别为“支付键位”的，同当前按钮形式封装的支付键位处理逻辑。</a:t>
            </a:r>
          </a:p>
        </p:txBody>
      </p:sp>
      <p:cxnSp>
        <p:nvCxnSpPr>
          <p:cNvPr id="14" name="直接箭头连接符 13"/>
          <p:cNvCxnSpPr/>
          <p:nvPr/>
        </p:nvCxnSpPr>
        <p:spPr>
          <a:xfrm flipH="1">
            <a:off x="5885282" y="4309199"/>
            <a:ext cx="637918" cy="29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314237" y="3424500"/>
            <a:ext cx="1693837"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登记完成 打印生成条码或二维码，作为预收款凭证，可在预收款支付时扫码使用。</a:t>
            </a:r>
          </a:p>
        </p:txBody>
      </p:sp>
      <p:cxnSp>
        <p:nvCxnSpPr>
          <p:cNvPr id="20" name="直接箭头连接符 19"/>
          <p:cNvCxnSpPr>
            <a:endCxn id="19" idx="2"/>
          </p:cNvCxnSpPr>
          <p:nvPr/>
        </p:nvCxnSpPr>
        <p:spPr>
          <a:xfrm flipV="1">
            <a:off x="8664326" y="3932331"/>
            <a:ext cx="496830" cy="9009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953218" y="419333"/>
            <a:ext cx="166718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建议增加 手机号等模糊查询</a:t>
            </a:r>
          </a:p>
        </p:txBody>
      </p:sp>
    </p:spTree>
    <p:extLst>
      <p:ext uri="{BB962C8B-B14F-4D97-AF65-F5344CB8AC3E}">
        <p14:creationId xmlns:p14="http://schemas.microsoft.com/office/powerpoint/2010/main" val="250647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页面</a:t>
            </a:r>
            <a:r>
              <a:rPr lang="zh-CN" altLang="en-US" dirty="0" smtClean="0"/>
              <a:t>原型 终端 预收款支付页面</a:t>
            </a:r>
            <a:endParaRPr lang="zh-CN" altLang="en-US" dirty="0"/>
          </a:p>
        </p:txBody>
      </p:sp>
      <p:pic>
        <p:nvPicPr>
          <p:cNvPr id="3" name="图片 2"/>
          <p:cNvPicPr>
            <a:picLocks noChangeAspect="1"/>
          </p:cNvPicPr>
          <p:nvPr/>
        </p:nvPicPr>
        <p:blipFill>
          <a:blip r:embed="rId2"/>
          <a:stretch>
            <a:fillRect/>
          </a:stretch>
        </p:blipFill>
        <p:spPr>
          <a:xfrm>
            <a:off x="188924" y="1036799"/>
            <a:ext cx="5014357" cy="3700801"/>
          </a:xfrm>
          <a:prstGeom prst="rect">
            <a:avLst/>
          </a:prstGeom>
        </p:spPr>
      </p:pic>
      <p:sp>
        <p:nvSpPr>
          <p:cNvPr id="7" name="文本框 6"/>
          <p:cNvSpPr txBox="1"/>
          <p:nvPr/>
        </p:nvSpPr>
        <p:spPr>
          <a:xfrm>
            <a:off x="2541600" y="2584180"/>
            <a:ext cx="788278"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查询本</a:t>
            </a:r>
            <a:r>
              <a:rPr lang="zh-CN" altLang="en-US" sz="900" dirty="0">
                <a:solidFill>
                  <a:srgbClr val="FF0000"/>
                </a:solidFill>
              </a:rPr>
              <a:t>餐厅</a:t>
            </a:r>
            <a:endParaRPr lang="zh-CN" altLang="en-US" sz="900" dirty="0" smtClean="0">
              <a:solidFill>
                <a:srgbClr val="FF0000"/>
              </a:solidFill>
            </a:endParaRPr>
          </a:p>
        </p:txBody>
      </p:sp>
      <p:pic>
        <p:nvPicPr>
          <p:cNvPr id="5" name="图片 4"/>
          <p:cNvPicPr>
            <a:picLocks noChangeAspect="1"/>
          </p:cNvPicPr>
          <p:nvPr/>
        </p:nvPicPr>
        <p:blipFill>
          <a:blip r:embed="rId3"/>
          <a:stretch>
            <a:fillRect/>
          </a:stretch>
        </p:blipFill>
        <p:spPr>
          <a:xfrm>
            <a:off x="4252808" y="1360049"/>
            <a:ext cx="4619098" cy="2427901"/>
          </a:xfrm>
          <a:prstGeom prst="rect">
            <a:avLst/>
          </a:prstGeom>
        </p:spPr>
      </p:pic>
      <p:sp>
        <p:nvSpPr>
          <p:cNvPr id="6" name="文本框 5"/>
          <p:cNvSpPr txBox="1"/>
          <p:nvPr/>
        </p:nvSpPr>
        <p:spPr>
          <a:xfrm>
            <a:off x="8393082" y="1128836"/>
            <a:ext cx="662156"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按预计消费日期</a:t>
            </a:r>
            <a:endParaRPr lang="en-US" altLang="zh-CN" sz="900" dirty="0" smtClean="0">
              <a:solidFill>
                <a:srgbClr val="FF0000"/>
              </a:solidFill>
            </a:endParaRPr>
          </a:p>
          <a:p>
            <a:r>
              <a:rPr lang="zh-CN" altLang="en-US" sz="900" dirty="0" smtClean="0">
                <a:solidFill>
                  <a:srgbClr val="FF0000"/>
                </a:solidFill>
              </a:rPr>
              <a:t>升序排序</a:t>
            </a:r>
          </a:p>
        </p:txBody>
      </p:sp>
      <p:cxnSp>
        <p:nvCxnSpPr>
          <p:cNvPr id="4" name="直接箭头连接符 3"/>
          <p:cNvCxnSpPr/>
          <p:nvPr/>
        </p:nvCxnSpPr>
        <p:spPr>
          <a:xfrm>
            <a:off x="1548000" y="2491200"/>
            <a:ext cx="2901600" cy="165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44556" y="843104"/>
            <a:ext cx="181304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可扫描预收款登记时 </a:t>
            </a:r>
            <a:r>
              <a:rPr lang="zh-CN" altLang="en-US" sz="900" dirty="0">
                <a:solidFill>
                  <a:srgbClr val="FF0000"/>
                </a:solidFill>
              </a:rPr>
              <a:t>打印的预收款</a:t>
            </a:r>
            <a:r>
              <a:rPr lang="zh-CN" altLang="en-US" sz="900" dirty="0" smtClean="0">
                <a:solidFill>
                  <a:srgbClr val="FF0000"/>
                </a:solidFill>
              </a:rPr>
              <a:t>凭证（条码或二</a:t>
            </a:r>
            <a:r>
              <a:rPr lang="zh-CN" altLang="en-US" sz="900" dirty="0">
                <a:solidFill>
                  <a:srgbClr val="FF0000"/>
                </a:solidFill>
              </a:rPr>
              <a:t>维码</a:t>
            </a:r>
            <a:r>
              <a:rPr lang="zh-CN" altLang="en-US" sz="900" dirty="0" smtClean="0">
                <a:solidFill>
                  <a:srgbClr val="FF0000"/>
                </a:solidFill>
              </a:rPr>
              <a:t>），系统直接进行 验证有效性及支付。</a:t>
            </a:r>
          </a:p>
        </p:txBody>
      </p:sp>
      <p:cxnSp>
        <p:nvCxnSpPr>
          <p:cNvPr id="11" name="直接箭头连接符 10"/>
          <p:cNvCxnSpPr/>
          <p:nvPr/>
        </p:nvCxnSpPr>
        <p:spPr>
          <a:xfrm flipV="1">
            <a:off x="5372530" y="1293385"/>
            <a:ext cx="662156" cy="2481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481609" y="1479512"/>
            <a:ext cx="166718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建议增加 手机号等模糊查询</a:t>
            </a:r>
          </a:p>
        </p:txBody>
      </p:sp>
    </p:spTree>
    <p:extLst>
      <p:ext uri="{BB962C8B-B14F-4D97-AF65-F5344CB8AC3E}">
        <p14:creationId xmlns:p14="http://schemas.microsoft.com/office/powerpoint/2010/main" val="333918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关键注意事项</a:t>
            </a:r>
            <a:endParaRPr lang="zh-CN" altLang="en-US" dirty="0"/>
          </a:p>
        </p:txBody>
      </p:sp>
      <p:sp>
        <p:nvSpPr>
          <p:cNvPr id="3" name="内容占位符 2"/>
          <p:cNvSpPr>
            <a:spLocks noGrp="1"/>
          </p:cNvSpPr>
          <p:nvPr>
            <p:ph idx="1"/>
          </p:nvPr>
        </p:nvSpPr>
        <p:spPr>
          <a:xfrm>
            <a:off x="264160" y="967575"/>
            <a:ext cx="8584006" cy="2944909"/>
          </a:xfrm>
        </p:spPr>
        <p:txBody>
          <a:bodyPr/>
          <a:lstStyle/>
          <a:p>
            <a:r>
              <a:rPr lang="zh-CN" altLang="en-US" sz="900" dirty="0"/>
              <a:t>并发控制：预收款在同一餐厅的，多终端上同时</a:t>
            </a:r>
            <a:r>
              <a:rPr lang="zh-CN" altLang="en-US" sz="900" dirty="0" smtClean="0"/>
              <a:t>消费的</a:t>
            </a:r>
            <a:r>
              <a:rPr lang="zh-CN" altLang="en-US" sz="900" dirty="0"/>
              <a:t>控制（核销前做最终状态校验）。</a:t>
            </a:r>
          </a:p>
          <a:p>
            <a:r>
              <a:rPr lang="zh-CN" altLang="en-US" sz="900" dirty="0"/>
              <a:t>并发控制：预收款消费，和总部端作废时的并发控制（核销前做最终状态校验）。</a:t>
            </a:r>
          </a:p>
          <a:p>
            <a:r>
              <a:rPr lang="zh-CN" altLang="en-US" sz="900" dirty="0"/>
              <a:t>支付键位的维护。增加 预收款 支付方式。（对应的支付键位可以在 </a:t>
            </a:r>
            <a:r>
              <a:rPr lang="en-US" altLang="zh-CN" sz="900" dirty="0" err="1"/>
              <a:t>paymentGateway</a:t>
            </a:r>
            <a:r>
              <a:rPr lang="zh-CN" altLang="en-US" sz="900" dirty="0"/>
              <a:t>中核销预收款时根据</a:t>
            </a:r>
            <a:r>
              <a:rPr lang="en-US" altLang="zh-CN" sz="900" dirty="0"/>
              <a:t>mc</a:t>
            </a:r>
            <a:r>
              <a:rPr lang="zh-CN" altLang="en-US" sz="900" dirty="0"/>
              <a:t>配置的 支付码映射进行设置）</a:t>
            </a:r>
          </a:p>
          <a:p>
            <a:r>
              <a:rPr lang="zh-CN" altLang="en-US" sz="900" dirty="0"/>
              <a:t>终端查询可消费的预付款走总部端直连查询，不用下发</a:t>
            </a:r>
            <a:r>
              <a:rPr lang="zh-CN" altLang="en-US" sz="900" dirty="0" smtClean="0"/>
              <a:t>。</a:t>
            </a:r>
            <a:endParaRPr lang="en-US" altLang="zh-CN" sz="900" dirty="0" smtClean="0"/>
          </a:p>
          <a:p>
            <a:r>
              <a:rPr lang="zh-CN" altLang="en-US" sz="900" dirty="0" smtClean="0"/>
              <a:t>离线无法使用预收款支付。</a:t>
            </a:r>
            <a:endParaRPr lang="en-US" altLang="zh-CN" sz="900" dirty="0" smtClean="0"/>
          </a:p>
          <a:p>
            <a:r>
              <a:rPr lang="zh-CN" altLang="en-US" sz="900" dirty="0">
                <a:solidFill>
                  <a:srgbClr val="FF0000"/>
                </a:solidFill>
              </a:rPr>
              <a:t>★预付款</a:t>
            </a:r>
            <a:r>
              <a:rPr lang="zh-CN" altLang="en-US" sz="900" dirty="0" smtClean="0">
                <a:solidFill>
                  <a:srgbClr val="FF0000"/>
                </a:solidFill>
              </a:rPr>
              <a:t>在终端的展现形式和当前 信用付类似。 预付款的核销和代金券类似，整体使用不找零，只超收，应该允许部分支付。</a:t>
            </a:r>
            <a:endParaRPr lang="en-US" altLang="zh-CN" sz="900" dirty="0" smtClean="0">
              <a:solidFill>
                <a:srgbClr val="FF0000"/>
              </a:solidFill>
            </a:endParaRPr>
          </a:p>
          <a:p>
            <a:r>
              <a:rPr lang="zh-CN" altLang="en-US" sz="900" dirty="0" smtClean="0"/>
              <a:t>预收款操作记录：</a:t>
            </a:r>
            <a:endParaRPr lang="en-US" altLang="zh-CN" sz="900" dirty="0" smtClean="0"/>
          </a:p>
          <a:p>
            <a:pPr lvl="1"/>
            <a:r>
              <a:rPr lang="zh-CN" altLang="en-US" sz="900" dirty="0" smtClean="0"/>
              <a:t>预收款的登记、取消等操作记录，谁、什么时候操作的。</a:t>
            </a:r>
            <a:endParaRPr lang="en-US" altLang="zh-CN" sz="900" dirty="0" smtClean="0"/>
          </a:p>
          <a:p>
            <a:pPr lvl="1"/>
            <a:r>
              <a:rPr lang="zh-CN" altLang="en-US" sz="900" dirty="0" smtClean="0"/>
              <a:t>订单和预收款支付需要有对应关系，表明预收款用于哪笔订单。</a:t>
            </a:r>
            <a:endParaRPr lang="zh-CN" altLang="en-US" sz="900" dirty="0"/>
          </a:p>
        </p:txBody>
      </p:sp>
    </p:spTree>
    <p:extLst>
      <p:ext uri="{BB962C8B-B14F-4D97-AF65-F5344CB8AC3E}">
        <p14:creationId xmlns:p14="http://schemas.microsoft.com/office/powerpoint/2010/main" val="1016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关键注意</a:t>
            </a:r>
            <a:r>
              <a:rPr lang="zh-CN" altLang="en-US" dirty="0" smtClean="0"/>
              <a:t>事项 </a:t>
            </a:r>
            <a:r>
              <a:rPr lang="en-US" altLang="zh-CN" dirty="0" smtClean="0"/>
              <a:t>- 0319</a:t>
            </a:r>
            <a:r>
              <a:rPr lang="zh-CN" altLang="en-US" dirty="0" smtClean="0"/>
              <a:t>讨论结论</a:t>
            </a:r>
            <a:endParaRPr lang="zh-CN" altLang="en-US" dirty="0"/>
          </a:p>
        </p:txBody>
      </p:sp>
      <p:sp>
        <p:nvSpPr>
          <p:cNvPr id="3" name="内容占位符 2"/>
          <p:cNvSpPr>
            <a:spLocks noGrp="1"/>
          </p:cNvSpPr>
          <p:nvPr>
            <p:ph idx="1"/>
          </p:nvPr>
        </p:nvSpPr>
        <p:spPr>
          <a:xfrm>
            <a:off x="264160" y="859575"/>
            <a:ext cx="8584006" cy="4339650"/>
          </a:xfrm>
        </p:spPr>
        <p:txBody>
          <a:bodyPr/>
          <a:lstStyle/>
          <a:p>
            <a:r>
              <a:rPr lang="zh-CN" altLang="en-US" sz="900" dirty="0"/>
              <a:t>预收款状态增加 已登记未支付，可以允许重新发起支付直到成功。但是不建议增加 已支付待通知</a:t>
            </a:r>
            <a:r>
              <a:rPr lang="en-US" altLang="zh-CN" sz="900" dirty="0" err="1"/>
              <a:t>backRoom</a:t>
            </a:r>
            <a:r>
              <a:rPr lang="zh-CN" altLang="en-US" sz="900" dirty="0"/>
              <a:t>，因为对营运会造成困扰，通知</a:t>
            </a:r>
            <a:r>
              <a:rPr lang="en-US" altLang="zh-CN" sz="900" dirty="0" err="1"/>
              <a:t>backRoom</a:t>
            </a:r>
            <a:r>
              <a:rPr lang="zh-CN" altLang="en-US" sz="900" dirty="0"/>
              <a:t>在支付成功后发起通知，若通知</a:t>
            </a:r>
            <a:r>
              <a:rPr lang="en-US" altLang="zh-CN" sz="900" dirty="0" err="1"/>
              <a:t>backRoom</a:t>
            </a:r>
            <a:r>
              <a:rPr lang="zh-CN" altLang="en-US" sz="900" dirty="0"/>
              <a:t>失败，则支付行为也需要回滚（已支付金额回退），状态变回已登记未支付。（现金支付方式只是不用实际发起支付，但是状态也遵循已登记未支付这种，实际进行支付是不需要支付，直接调用</a:t>
            </a:r>
            <a:r>
              <a:rPr lang="en-US" altLang="zh-CN" sz="900" dirty="0" err="1"/>
              <a:t>backRoom</a:t>
            </a:r>
            <a:r>
              <a:rPr lang="zh-CN" altLang="en-US" sz="900" dirty="0"/>
              <a:t>）。</a:t>
            </a:r>
          </a:p>
          <a:p>
            <a:r>
              <a:rPr lang="zh-CN" altLang="en-US" sz="900" dirty="0"/>
              <a:t>预收款取消如果是非现金支付方式支付的，需要退钱（付款退回），退款失败的话状态不变，需要能够重新发起取消。</a:t>
            </a:r>
          </a:p>
          <a:p>
            <a:r>
              <a:rPr lang="zh-CN" altLang="en-US" sz="900" dirty="0"/>
              <a:t>预收款的取消等，状态应也需要通知 </a:t>
            </a:r>
            <a:r>
              <a:rPr lang="en-US" altLang="zh-CN" sz="900" dirty="0" err="1"/>
              <a:t>BackRoom</a:t>
            </a:r>
            <a:r>
              <a:rPr lang="zh-CN" altLang="en-US" sz="900" dirty="0"/>
              <a:t>。核销、反核销是不用通知</a:t>
            </a:r>
            <a:r>
              <a:rPr lang="en-US" altLang="zh-CN" sz="900" dirty="0" err="1"/>
              <a:t>BackRoom</a:t>
            </a:r>
            <a:r>
              <a:rPr lang="zh-CN" altLang="en-US" sz="900" dirty="0"/>
              <a:t>，通过订单和预收款的关联，通过订单给到下游系统，下游系统自行处理。</a:t>
            </a:r>
          </a:p>
          <a:p>
            <a:r>
              <a:rPr lang="zh-CN" altLang="en-US" sz="900" dirty="0"/>
              <a:t>预收款状态，额外增加一个“已取消待通知</a:t>
            </a:r>
            <a:r>
              <a:rPr lang="en-US" altLang="zh-CN" sz="900" dirty="0"/>
              <a:t>BK”</a:t>
            </a:r>
            <a:r>
              <a:rPr lang="zh-CN" altLang="en-US" sz="900" dirty="0"/>
              <a:t>的状态，这个状态是预收款取消时，付款退回成功，但是通知</a:t>
            </a:r>
            <a:r>
              <a:rPr lang="en-US" altLang="zh-CN" sz="900" dirty="0" err="1"/>
              <a:t>backRoom</a:t>
            </a:r>
            <a:r>
              <a:rPr lang="zh-CN" altLang="en-US" sz="900" dirty="0"/>
              <a:t>失败，这是付款退回不撤销（无法撤销），即预收款状态此时为“已取消，待通知</a:t>
            </a:r>
            <a:r>
              <a:rPr lang="en-US" altLang="zh-CN" sz="900" dirty="0"/>
              <a:t>BK”</a:t>
            </a:r>
            <a:r>
              <a:rPr lang="zh-CN" altLang="en-US" sz="900" dirty="0"/>
              <a:t>。重新发起通知</a:t>
            </a:r>
            <a:r>
              <a:rPr lang="en-US" altLang="zh-CN" sz="900" dirty="0" err="1"/>
              <a:t>backRoom</a:t>
            </a:r>
            <a:r>
              <a:rPr lang="zh-CN" altLang="en-US" sz="900" dirty="0"/>
              <a:t>。</a:t>
            </a:r>
          </a:p>
          <a:p>
            <a:r>
              <a:rPr lang="zh-CN" altLang="en-US" sz="900" dirty="0"/>
              <a:t>小票打印暂不考虑特殊处理，按预收款正常支付信息打印。</a:t>
            </a:r>
          </a:p>
          <a:p>
            <a:r>
              <a:rPr lang="zh-CN" altLang="en-US" sz="900" dirty="0"/>
              <a:t>预收款信息在预收款核销时，暂定只有金额会参与支付逻辑，其他的暂定不需要，比如：预计消费日期之类的，暂时只是个记录。</a:t>
            </a:r>
          </a:p>
          <a:p>
            <a:r>
              <a:rPr lang="zh-CN" altLang="en-US" sz="900" dirty="0"/>
              <a:t>预收款，是否找零，是否允许部分支付，都是走键位属性，不做特殊处理。</a:t>
            </a:r>
          </a:p>
          <a:p>
            <a:r>
              <a:rPr lang="zh-CN" altLang="en-US" sz="900" dirty="0"/>
              <a:t>预收款不需要考虑在总部端进行 核销、反核销的动作（如果涉及无法核销的，则通过预收款取消）。</a:t>
            </a:r>
          </a:p>
          <a:p>
            <a:r>
              <a:rPr lang="zh-CN" altLang="en-US" sz="900" dirty="0"/>
              <a:t>预收款核销的操作记录，至少需要记录 </a:t>
            </a:r>
            <a:r>
              <a:rPr lang="en-US" altLang="zh-CN" sz="900" dirty="0" err="1"/>
              <a:t>orderId</a:t>
            </a:r>
            <a:r>
              <a:rPr lang="zh-CN" altLang="en-US" sz="900" dirty="0"/>
              <a:t>、</a:t>
            </a:r>
            <a:r>
              <a:rPr lang="en-US" altLang="zh-CN" sz="900" dirty="0" err="1"/>
              <a:t>businessDay</a:t>
            </a:r>
            <a:r>
              <a:rPr lang="zh-CN" altLang="en-US" sz="900" dirty="0"/>
              <a:t>。其他信息尽可能保存，看看是否可以通过</a:t>
            </a:r>
            <a:r>
              <a:rPr lang="en-US" altLang="zh-CN" sz="900" dirty="0" err="1"/>
              <a:t>json</a:t>
            </a:r>
            <a:r>
              <a:rPr lang="zh-CN" altLang="en-US" sz="900" dirty="0"/>
              <a:t>友好的展示。</a:t>
            </a:r>
          </a:p>
          <a:p>
            <a:r>
              <a:rPr lang="zh-CN" altLang="en-US" sz="900" dirty="0"/>
              <a:t>预收款不要提供编辑。</a:t>
            </a:r>
          </a:p>
          <a:p>
            <a:r>
              <a:rPr lang="zh-CN" altLang="en-US" sz="900" dirty="0"/>
              <a:t>预收款反核销，至少需要验证核销时的流水号</a:t>
            </a:r>
            <a:r>
              <a:rPr lang="zh-CN" altLang="en-US" sz="900" dirty="0" smtClean="0"/>
              <a:t>。</a:t>
            </a:r>
            <a:endParaRPr lang="zh-CN" altLang="en-US" sz="900" dirty="0"/>
          </a:p>
        </p:txBody>
      </p:sp>
    </p:spTree>
    <p:extLst>
      <p:ext uri="{BB962C8B-B14F-4D97-AF65-F5344CB8AC3E}">
        <p14:creationId xmlns:p14="http://schemas.microsoft.com/office/powerpoint/2010/main" val="158342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文档变更记录</a:t>
            </a:r>
            <a:endParaRPr lang="en-US" dirty="0"/>
          </a:p>
        </p:txBody>
      </p:sp>
      <p:sp>
        <p:nvSpPr>
          <p:cNvPr id="3" name="内容占位符 2"/>
          <p:cNvSpPr>
            <a:spLocks noGrp="1"/>
          </p:cNvSpPr>
          <p:nvPr>
            <p:ph idx="1"/>
          </p:nvPr>
        </p:nvSpPr>
        <p:spPr>
          <a:xfrm>
            <a:off x="264160" y="967575"/>
            <a:ext cx="8584006" cy="600164"/>
          </a:xfrm>
        </p:spPr>
        <p:txBody>
          <a:bodyPr/>
          <a:lstStyle/>
          <a:p>
            <a:r>
              <a:rPr lang="zh-CN" altLang="en-US" sz="900" dirty="0" smtClean="0"/>
              <a:t>增加 </a:t>
            </a:r>
            <a:r>
              <a:rPr lang="en-US" altLang="zh-CN" sz="900" dirty="0" smtClean="0"/>
              <a:t>20200518 </a:t>
            </a:r>
            <a:r>
              <a:rPr lang="zh-CN" altLang="en-US" sz="900" dirty="0" smtClean="0"/>
              <a:t>讨论结果，详见文档最后的对应页，其中明确了 预收款使用时如何记录到订单中，以及预收款登记信息同步给财务的流程。</a:t>
            </a:r>
            <a:endParaRPr lang="en-US" altLang="zh-CN" sz="900" dirty="0" smtClean="0"/>
          </a:p>
          <a:p>
            <a:endParaRPr lang="en-US" sz="900" dirty="0"/>
          </a:p>
        </p:txBody>
      </p:sp>
    </p:spTree>
    <p:extLst>
      <p:ext uri="{BB962C8B-B14F-4D97-AF65-F5344CB8AC3E}">
        <p14:creationId xmlns:p14="http://schemas.microsoft.com/office/powerpoint/2010/main" val="42899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关键注意事项 </a:t>
            </a:r>
            <a:r>
              <a:rPr lang="en-US" altLang="zh-CN" dirty="0"/>
              <a:t>- </a:t>
            </a:r>
            <a:r>
              <a:rPr lang="en-US" altLang="zh-CN" dirty="0" smtClean="0"/>
              <a:t>0320</a:t>
            </a:r>
            <a:r>
              <a:rPr lang="zh-CN" altLang="en-US" dirty="0" smtClean="0"/>
              <a:t>讨论</a:t>
            </a:r>
            <a:r>
              <a:rPr lang="zh-CN" altLang="en-US" dirty="0"/>
              <a:t>结论</a:t>
            </a:r>
          </a:p>
        </p:txBody>
      </p:sp>
      <p:sp>
        <p:nvSpPr>
          <p:cNvPr id="3" name="内容占位符 2"/>
          <p:cNvSpPr>
            <a:spLocks noGrp="1"/>
          </p:cNvSpPr>
          <p:nvPr>
            <p:ph idx="1"/>
          </p:nvPr>
        </p:nvSpPr>
        <p:spPr>
          <a:xfrm>
            <a:off x="264160" y="967575"/>
            <a:ext cx="8584006" cy="2492990"/>
          </a:xfrm>
        </p:spPr>
        <p:txBody>
          <a:bodyPr/>
          <a:lstStyle/>
          <a:p>
            <a:r>
              <a:rPr lang="zh-CN" altLang="en-US" sz="900" dirty="0" smtClean="0"/>
              <a:t>预收款</a:t>
            </a:r>
            <a:r>
              <a:rPr lang="zh-CN" altLang="en-US" sz="900" dirty="0"/>
              <a:t>之前增加一个  顾客信息维护 ，将预收款中和消费无关的放到该信息中。可以在总部端维护好顾客信息，且顾客信息后续可能会扩展。</a:t>
            </a:r>
          </a:p>
          <a:p>
            <a:r>
              <a:rPr lang="zh-CN" altLang="en-US" sz="900" dirty="0" smtClean="0"/>
              <a:t>在终端</a:t>
            </a:r>
            <a:r>
              <a:rPr lang="zh-CN" altLang="en-US" sz="900" dirty="0"/>
              <a:t>进行预收款</a:t>
            </a:r>
            <a:r>
              <a:rPr lang="zh-CN" altLang="en-US" sz="900" dirty="0" smtClean="0"/>
              <a:t>登记和付款，</a:t>
            </a:r>
            <a:r>
              <a:rPr lang="zh-CN" altLang="en-US" sz="900" dirty="0"/>
              <a:t>可以选择总部端按餐厅维护的顾客信息（后续可能支持导入，或从其他系统 同步）</a:t>
            </a:r>
            <a:r>
              <a:rPr lang="zh-CN" altLang="en-US" sz="900" dirty="0" smtClean="0"/>
              <a:t>。</a:t>
            </a:r>
            <a:endParaRPr lang="en-US" altLang="zh-CN" sz="900" dirty="0" smtClean="0"/>
          </a:p>
          <a:p>
            <a:r>
              <a:rPr lang="zh-CN" altLang="en-US" sz="900" dirty="0" smtClean="0"/>
              <a:t>终端完成预收款付款时，需要调用总部端接口完成预收款登记。</a:t>
            </a:r>
            <a:endParaRPr lang="zh-CN" altLang="en-US" sz="900" dirty="0"/>
          </a:p>
          <a:p>
            <a:r>
              <a:rPr lang="zh-CN" altLang="en-US" sz="900" dirty="0"/>
              <a:t>根据选择的顾客信息，登记预收款时，将该时点客户信息快照保存到预收款记录上。预收款登记后</a:t>
            </a:r>
            <a:r>
              <a:rPr lang="zh-CN" altLang="en-US" sz="900" dirty="0" smtClean="0"/>
              <a:t>，即使关联</a:t>
            </a:r>
            <a:r>
              <a:rPr lang="zh-CN" altLang="en-US" sz="900" dirty="0"/>
              <a:t>的顾客信息变更</a:t>
            </a:r>
            <a:r>
              <a:rPr lang="zh-CN" altLang="en-US" sz="900" dirty="0" smtClean="0"/>
              <a:t>，也不</a:t>
            </a:r>
            <a:r>
              <a:rPr lang="zh-CN" altLang="en-US" sz="900" dirty="0"/>
              <a:t>影响预收款记录的</a:t>
            </a:r>
            <a:r>
              <a:rPr lang="zh-CN" altLang="en-US" sz="900" dirty="0" smtClean="0"/>
              <a:t>。即</a:t>
            </a:r>
            <a:r>
              <a:rPr lang="zh-CN" altLang="en-US" sz="900" dirty="0"/>
              <a:t>预收款登记后，信息不会变更</a:t>
            </a:r>
            <a:r>
              <a:rPr lang="zh-CN" altLang="en-US" sz="900" dirty="0" smtClean="0"/>
              <a:t>。</a:t>
            </a:r>
          </a:p>
          <a:p>
            <a:r>
              <a:rPr lang="zh-CN" altLang="en-US" sz="900" dirty="0" smtClean="0"/>
              <a:t>增加</a:t>
            </a:r>
            <a:r>
              <a:rPr lang="zh-CN" altLang="en-US" sz="900" dirty="0"/>
              <a:t>一个 已支付待通知</a:t>
            </a:r>
            <a:r>
              <a:rPr lang="en-US" altLang="zh-CN" sz="900" dirty="0"/>
              <a:t>backroom</a:t>
            </a:r>
            <a:r>
              <a:rPr lang="zh-CN" altLang="en-US" sz="900" dirty="0"/>
              <a:t>的状态。终端支付成功调用总部端登记接口，完成登记，通知</a:t>
            </a:r>
            <a:r>
              <a:rPr lang="en-US" altLang="zh-CN" sz="900" dirty="0" err="1"/>
              <a:t>backRoom</a:t>
            </a:r>
            <a:r>
              <a:rPr lang="zh-CN" altLang="en-US" sz="900" dirty="0"/>
              <a:t>失败时，不影响登记成功，但是状态为 已支付待通知</a:t>
            </a:r>
            <a:r>
              <a:rPr lang="en-US" altLang="zh-CN" sz="900" dirty="0" err="1"/>
              <a:t>backRoom</a:t>
            </a:r>
            <a:r>
              <a:rPr lang="zh-CN" altLang="en-US" sz="900" dirty="0"/>
              <a:t>，此时不能消费，并且该信息返回终端，提示出来，餐厅经理可以在总部端重新发送</a:t>
            </a:r>
            <a:r>
              <a:rPr lang="en-US" altLang="zh-CN" sz="900" dirty="0"/>
              <a:t>backroom</a:t>
            </a:r>
            <a:r>
              <a:rPr lang="zh-CN" altLang="en-US" sz="900" dirty="0"/>
              <a:t>。</a:t>
            </a:r>
          </a:p>
          <a:p>
            <a:r>
              <a:rPr lang="zh-CN" altLang="en-US" sz="900" dirty="0" smtClean="0"/>
              <a:t>终端上预收款登记的付款方式，可以</a:t>
            </a:r>
            <a:r>
              <a:rPr lang="zh-CN" altLang="en-US" sz="900" dirty="0"/>
              <a:t>暂时只考虑 </a:t>
            </a:r>
            <a:r>
              <a:rPr lang="en-US" altLang="zh-CN" sz="900" dirty="0" err="1"/>
              <a:t>paymentGateway</a:t>
            </a:r>
            <a:r>
              <a:rPr lang="zh-CN" altLang="en-US" sz="900" dirty="0"/>
              <a:t>已经支持的 支付宝 和 </a:t>
            </a:r>
            <a:r>
              <a:rPr lang="en-US" altLang="zh-CN" sz="900" dirty="0" err="1"/>
              <a:t>vpay</a:t>
            </a:r>
            <a:r>
              <a:rPr lang="zh-CN" altLang="en-US" sz="900" dirty="0"/>
              <a:t>这两种（付款退回）</a:t>
            </a:r>
            <a:r>
              <a:rPr lang="zh-CN" altLang="en-US" sz="900" dirty="0" smtClean="0"/>
              <a:t>。（微信虽然可以在终端上支付，但是无法在总部端取消预收款时退款（</a:t>
            </a:r>
            <a:r>
              <a:rPr lang="en-US" altLang="zh-CN" sz="900" dirty="0" err="1" smtClean="0"/>
              <a:t>paymentGateway</a:t>
            </a:r>
            <a:r>
              <a:rPr lang="zh-CN" altLang="en-US" sz="900" dirty="0" smtClean="0"/>
              <a:t>未对接微信），所以暂不支持微信付款预收款）</a:t>
            </a:r>
            <a:endParaRPr lang="zh-CN" altLang="en-US" sz="900" dirty="0"/>
          </a:p>
        </p:txBody>
      </p:sp>
    </p:spTree>
    <p:extLst>
      <p:ext uri="{BB962C8B-B14F-4D97-AF65-F5344CB8AC3E}">
        <p14:creationId xmlns:p14="http://schemas.microsoft.com/office/powerpoint/2010/main" val="40542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关键注意事项 </a:t>
            </a:r>
            <a:r>
              <a:rPr lang="en-US" altLang="zh-CN" dirty="0"/>
              <a:t>- </a:t>
            </a:r>
            <a:r>
              <a:rPr lang="en-US" altLang="zh-CN" dirty="0" smtClean="0"/>
              <a:t>0421</a:t>
            </a:r>
            <a:r>
              <a:rPr lang="zh-CN" altLang="en-US" dirty="0" smtClean="0"/>
              <a:t>讨论</a:t>
            </a:r>
            <a:r>
              <a:rPr lang="zh-CN" altLang="en-US" dirty="0"/>
              <a:t>结论</a:t>
            </a:r>
            <a:endParaRPr lang="en-US" dirty="0"/>
          </a:p>
        </p:txBody>
      </p:sp>
      <p:sp>
        <p:nvSpPr>
          <p:cNvPr id="3" name="内容占位符 2"/>
          <p:cNvSpPr>
            <a:spLocks noGrp="1"/>
          </p:cNvSpPr>
          <p:nvPr>
            <p:ph idx="1"/>
          </p:nvPr>
        </p:nvSpPr>
        <p:spPr>
          <a:xfrm>
            <a:off x="264160" y="967575"/>
            <a:ext cx="8584006" cy="4052648"/>
          </a:xfrm>
        </p:spPr>
        <p:txBody>
          <a:bodyPr/>
          <a:lstStyle/>
          <a:p>
            <a:r>
              <a:rPr lang="zh-CN" altLang="en-US" sz="900" dirty="0" smtClean="0"/>
              <a:t>能够</a:t>
            </a:r>
            <a:r>
              <a:rPr lang="zh-CN" altLang="en-US" sz="900" dirty="0"/>
              <a:t>自动 也能够手工 重新对通知失败的通知</a:t>
            </a:r>
            <a:r>
              <a:rPr lang="en-US" altLang="zh-CN" sz="900" dirty="0"/>
              <a:t>BK</a:t>
            </a:r>
            <a:r>
              <a:rPr lang="zh-CN" altLang="en-US" sz="900" dirty="0"/>
              <a:t>。</a:t>
            </a:r>
          </a:p>
          <a:p>
            <a:r>
              <a:rPr lang="zh-CN" altLang="en-US" sz="900" dirty="0" smtClean="0"/>
              <a:t>预收款</a:t>
            </a:r>
            <a:r>
              <a:rPr lang="zh-CN" altLang="en-US" sz="900" dirty="0"/>
              <a:t>的 支付方式增加 支票，同现金餐券的收款方式。（预收款登记页面，支付方式如何配置？如果写死的话，涉及键位配置问题，在总部端增加配置？）</a:t>
            </a:r>
          </a:p>
          <a:p>
            <a:r>
              <a:rPr lang="zh-CN" altLang="en-US" sz="900" dirty="0" smtClean="0"/>
              <a:t>预收款</a:t>
            </a:r>
            <a:r>
              <a:rPr lang="zh-CN" altLang="en-US" sz="900" dirty="0"/>
              <a:t>在支付时提供条码或二维码票据打印（建议可配置）。该信息里应该主要是 预收款的主键（建议加密或者</a:t>
            </a:r>
            <a:r>
              <a:rPr lang="en-US" altLang="zh-CN" sz="900" dirty="0"/>
              <a:t>md5 </a:t>
            </a:r>
            <a:r>
              <a:rPr lang="zh-CN" altLang="en-US" sz="900" dirty="0"/>
              <a:t>、</a:t>
            </a:r>
            <a:r>
              <a:rPr lang="en-US" altLang="zh-CN" sz="900" dirty="0" err="1"/>
              <a:t>sha</a:t>
            </a:r>
            <a:r>
              <a:rPr lang="zh-CN" altLang="en-US" sz="900" dirty="0"/>
              <a:t>一下），在使用时扫码需要验证在总部端已登记的预收款中是否有以及是否可用（其实就相当于 替代了查询的过程，但是其他过程不变，比如校验是否可用之类的）。</a:t>
            </a:r>
          </a:p>
          <a:p>
            <a:r>
              <a:rPr lang="zh-CN" altLang="en-US" sz="900" dirty="0" smtClean="0"/>
              <a:t>预收款</a:t>
            </a:r>
            <a:r>
              <a:rPr lang="zh-CN" altLang="en-US" sz="900" dirty="0"/>
              <a:t>登记需要在终端记录流水，并且对应到 开关收银员记录上，并在收银员报表生成时计入应收（参照 取大钞、</a:t>
            </a:r>
            <a:r>
              <a:rPr lang="en-US" altLang="zh-CN" sz="900" dirty="0"/>
              <a:t>pay in / out</a:t>
            </a:r>
            <a:r>
              <a:rPr lang="zh-CN" altLang="en-US" sz="900" dirty="0"/>
              <a:t>等），注意 预收款有多种支付方式，所以在 收银员报表时，同样需要根据支付键位的“应收是否等于实收”的属性，合并到支付信息中，即如果预收款登记为现金支付，则合并到现金应收中，如果为微信、支付宝登记则合并到微信、支付宝中并且实收等于应收。</a:t>
            </a:r>
          </a:p>
          <a:p>
            <a:r>
              <a:rPr lang="zh-CN" altLang="en-US" sz="900" dirty="0" smtClean="0"/>
              <a:t>预收款</a:t>
            </a:r>
            <a:r>
              <a:rPr lang="zh-CN" altLang="en-US" sz="900" dirty="0"/>
              <a:t>登记不产生订单，属于非营业</a:t>
            </a:r>
            <a:r>
              <a:rPr lang="zh-CN" altLang="en-US" sz="900" dirty="0" smtClean="0"/>
              <a:t>收入</a:t>
            </a:r>
            <a:endParaRPr lang="en-US" altLang="zh-CN" sz="900" dirty="0" smtClean="0"/>
          </a:p>
          <a:p>
            <a:r>
              <a:rPr lang="zh-CN" altLang="en-US" sz="900" dirty="0"/>
              <a:t>预收款在订单中作为支付使用时，订单中如何记录信息？以预收款登记时收现金</a:t>
            </a:r>
            <a:r>
              <a:rPr lang="en-US" altLang="zh-CN" sz="900" dirty="0"/>
              <a:t>50</a:t>
            </a:r>
            <a:r>
              <a:rPr lang="zh-CN" altLang="en-US" sz="900" dirty="0"/>
              <a:t>元为例，有如下几种方式</a:t>
            </a:r>
            <a:r>
              <a:rPr lang="zh-CN" altLang="en-US" sz="900" dirty="0" smtClean="0"/>
              <a:t>：</a:t>
            </a:r>
            <a:endParaRPr lang="en-US" altLang="zh-CN" sz="900" dirty="0" smtClean="0"/>
          </a:p>
          <a:p>
            <a:pPr lvl="1"/>
            <a:r>
              <a:rPr lang="zh-CN" altLang="en-US" sz="700" dirty="0"/>
              <a:t>在订单中支付键位记录为固定的预收款键位（将预收款视为支付渠道对应支付键位？），支付金额记</a:t>
            </a:r>
            <a:r>
              <a:rPr lang="en-US" altLang="zh-CN" sz="700" dirty="0"/>
              <a:t>50</a:t>
            </a:r>
            <a:r>
              <a:rPr lang="zh-CN" altLang="en-US" sz="700" dirty="0"/>
              <a:t>元，超收、应收是否等于实收等信息走预收款的键位属性判断。 </a:t>
            </a:r>
            <a:endParaRPr lang="en-US" altLang="zh-CN" sz="700" dirty="0" smtClean="0"/>
          </a:p>
          <a:p>
            <a:pPr marL="280670" lvl="1" indent="0">
              <a:buNone/>
            </a:pPr>
            <a:r>
              <a:rPr lang="en-US" altLang="zh-CN" sz="700" b="1" dirty="0"/>
              <a:t>	</a:t>
            </a:r>
            <a:r>
              <a:rPr lang="zh-CN" altLang="en-US" sz="700" b="1" dirty="0" smtClean="0"/>
              <a:t>存在</a:t>
            </a:r>
            <a:r>
              <a:rPr lang="zh-CN" altLang="en-US" sz="700" b="1" dirty="0"/>
              <a:t>的问题</a:t>
            </a:r>
            <a:r>
              <a:rPr lang="zh-CN" altLang="en-US" sz="700" dirty="0"/>
              <a:t>：无法知晓预收款对应的登记时的实际支付情况</a:t>
            </a:r>
            <a:r>
              <a:rPr lang="zh-CN" altLang="en-US" sz="700" dirty="0" smtClean="0"/>
              <a:t>。</a:t>
            </a:r>
            <a:endParaRPr lang="en-US" altLang="zh-CN" sz="700" dirty="0" smtClean="0"/>
          </a:p>
          <a:p>
            <a:pPr marL="280670" lvl="1" indent="0">
              <a:buNone/>
            </a:pPr>
            <a:r>
              <a:rPr lang="en-US" altLang="zh-CN" sz="700" b="1" dirty="0"/>
              <a:t>	</a:t>
            </a:r>
            <a:r>
              <a:rPr lang="zh-CN" altLang="en-US" sz="700" b="1" dirty="0" smtClean="0"/>
              <a:t>解决</a:t>
            </a:r>
            <a:r>
              <a:rPr lang="zh-CN" altLang="en-US" sz="700" b="1" dirty="0"/>
              <a:t>方案</a:t>
            </a:r>
            <a:r>
              <a:rPr lang="en-US" altLang="zh-CN" sz="700" b="1" dirty="0"/>
              <a:t>1</a:t>
            </a:r>
            <a:r>
              <a:rPr lang="zh-CN" altLang="en-US" sz="700" dirty="0"/>
              <a:t>：可以构建预收款登记时额外向对应系统同步预收款信息（包含 登记时的支付信息）</a:t>
            </a:r>
            <a:r>
              <a:rPr lang="zh-CN" altLang="en-US" sz="700" dirty="0" smtClean="0"/>
              <a:t>。</a:t>
            </a:r>
            <a:endParaRPr lang="en-US" altLang="zh-CN" sz="700" dirty="0" smtClean="0"/>
          </a:p>
          <a:p>
            <a:pPr marL="280670" lvl="1" indent="0">
              <a:buNone/>
            </a:pPr>
            <a:r>
              <a:rPr lang="en-US" altLang="zh-CN" sz="700" b="1" dirty="0"/>
              <a:t>	</a:t>
            </a:r>
            <a:r>
              <a:rPr lang="zh-CN" altLang="en-US" sz="700" b="1" dirty="0" smtClean="0"/>
              <a:t>解决</a:t>
            </a:r>
            <a:r>
              <a:rPr lang="zh-CN" altLang="en-US" sz="700" b="1" dirty="0"/>
              <a:t>方案</a:t>
            </a:r>
            <a:r>
              <a:rPr lang="en-US" altLang="zh-CN" sz="700" b="1" dirty="0"/>
              <a:t>2</a:t>
            </a:r>
            <a:r>
              <a:rPr lang="zh-CN" altLang="en-US" sz="700" dirty="0"/>
              <a:t>：订单支付信息新增字段记录（预收款对应的登记时的支付信息）</a:t>
            </a:r>
            <a:r>
              <a:rPr lang="zh-CN" altLang="en-US" sz="700" dirty="0" smtClean="0"/>
              <a:t>？</a:t>
            </a:r>
            <a:endParaRPr lang="en-US" altLang="zh-CN" sz="700" dirty="0" smtClean="0"/>
          </a:p>
          <a:p>
            <a:pPr lvl="1"/>
            <a:r>
              <a:rPr lang="zh-CN" altLang="en-US" sz="700" dirty="0"/>
              <a:t>在订单中支付键位记录预收款登记时的支付信息，此例子中，记现金键位，金额记</a:t>
            </a:r>
            <a:r>
              <a:rPr lang="en-US" altLang="zh-CN" sz="700" dirty="0"/>
              <a:t>50</a:t>
            </a:r>
            <a:r>
              <a:rPr lang="zh-CN" altLang="en-US" sz="700" dirty="0"/>
              <a:t>元。超收、应收是否等于实收等信息走预收款登记时的实际支付键位的键位属性判断。 </a:t>
            </a:r>
            <a:endParaRPr lang="en-US" altLang="zh-CN" sz="700" dirty="0" smtClean="0"/>
          </a:p>
          <a:p>
            <a:pPr marL="280670" lvl="1" indent="0">
              <a:buNone/>
            </a:pPr>
            <a:r>
              <a:rPr lang="en-US" altLang="zh-CN" sz="700" b="1" dirty="0" smtClean="0"/>
              <a:t>	</a:t>
            </a:r>
            <a:r>
              <a:rPr lang="zh-CN" altLang="en-US" sz="700" b="1" dirty="0" smtClean="0"/>
              <a:t>存在</a:t>
            </a:r>
            <a:r>
              <a:rPr lang="zh-CN" altLang="en-US" sz="700" b="1" dirty="0"/>
              <a:t>的问题</a:t>
            </a:r>
            <a:r>
              <a:rPr lang="zh-CN" altLang="en-US" sz="700" dirty="0"/>
              <a:t>：无法识别是预收款，以及预收款登记其他信息</a:t>
            </a:r>
            <a:r>
              <a:rPr lang="zh-CN" altLang="en-US" sz="700" dirty="0" smtClean="0"/>
              <a:t>。</a:t>
            </a:r>
            <a:endParaRPr lang="en-US" altLang="zh-CN" sz="700" dirty="0" smtClean="0"/>
          </a:p>
          <a:p>
            <a:pPr marL="280670" lvl="1" indent="0">
              <a:buNone/>
            </a:pPr>
            <a:r>
              <a:rPr lang="en-US" altLang="zh-CN" sz="700" b="1" dirty="0"/>
              <a:t>	</a:t>
            </a:r>
            <a:r>
              <a:rPr lang="zh-CN" altLang="en-US" sz="700" b="1" dirty="0" smtClean="0"/>
              <a:t>解决</a:t>
            </a:r>
            <a:r>
              <a:rPr lang="zh-CN" altLang="en-US" sz="700" b="1" dirty="0"/>
              <a:t>方案</a:t>
            </a:r>
            <a:r>
              <a:rPr lang="zh-CN" altLang="en-US" sz="700" dirty="0"/>
              <a:t>：订单支付信息增加字段记录（预收款基本信息）？</a:t>
            </a:r>
            <a:endParaRPr lang="en-US" sz="700" dirty="0"/>
          </a:p>
        </p:txBody>
      </p:sp>
    </p:spTree>
    <p:extLst>
      <p:ext uri="{BB962C8B-B14F-4D97-AF65-F5344CB8AC3E}">
        <p14:creationId xmlns:p14="http://schemas.microsoft.com/office/powerpoint/2010/main" val="391870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关键注意事项 </a:t>
            </a:r>
            <a:r>
              <a:rPr lang="en-US" altLang="zh-CN" dirty="0"/>
              <a:t>- </a:t>
            </a:r>
            <a:r>
              <a:rPr lang="en-US" altLang="zh-CN" dirty="0" smtClean="0"/>
              <a:t>0518</a:t>
            </a:r>
            <a:r>
              <a:rPr lang="zh-CN" altLang="en-US" dirty="0" smtClean="0"/>
              <a:t>讨论</a:t>
            </a:r>
            <a:r>
              <a:rPr lang="zh-CN" altLang="en-US" dirty="0"/>
              <a:t>结论</a:t>
            </a:r>
            <a:endParaRPr lang="en-US" dirty="0"/>
          </a:p>
        </p:txBody>
      </p:sp>
      <p:sp>
        <p:nvSpPr>
          <p:cNvPr id="3" name="内容占位符 2"/>
          <p:cNvSpPr>
            <a:spLocks noGrp="1"/>
          </p:cNvSpPr>
          <p:nvPr>
            <p:ph idx="1"/>
          </p:nvPr>
        </p:nvSpPr>
        <p:spPr>
          <a:xfrm>
            <a:off x="264160" y="967575"/>
            <a:ext cx="8584006" cy="2156744"/>
          </a:xfrm>
        </p:spPr>
        <p:txBody>
          <a:bodyPr/>
          <a:lstStyle/>
          <a:p>
            <a:r>
              <a:rPr lang="zh-CN" altLang="en-US" sz="900" dirty="0">
                <a:solidFill>
                  <a:srgbClr val="FF0000"/>
                </a:solidFill>
              </a:rPr>
              <a:t>预收款在订单中作为支付使用时，订单中如何记录信息</a:t>
            </a:r>
            <a:r>
              <a:rPr lang="zh-CN" altLang="en-US" sz="900" dirty="0" smtClean="0">
                <a:solidFill>
                  <a:srgbClr val="FF0000"/>
                </a:solidFill>
              </a:rPr>
              <a:t>？</a:t>
            </a:r>
            <a:endParaRPr lang="en-US" altLang="zh-CN" sz="900" dirty="0" smtClean="0">
              <a:solidFill>
                <a:srgbClr val="FF0000"/>
              </a:solidFill>
            </a:endParaRPr>
          </a:p>
          <a:p>
            <a:pPr lvl="1"/>
            <a:r>
              <a:rPr lang="zh-CN" altLang="en-US" sz="700" dirty="0">
                <a:solidFill>
                  <a:srgbClr val="FF0000"/>
                </a:solidFill>
              </a:rPr>
              <a:t>在订单中支付键位记录为固定的预收款键位（将预收款视为支付渠道对应支付键位？），支付金额记</a:t>
            </a:r>
            <a:r>
              <a:rPr lang="en-US" altLang="zh-CN" sz="700" dirty="0">
                <a:solidFill>
                  <a:srgbClr val="FF0000"/>
                </a:solidFill>
              </a:rPr>
              <a:t>50</a:t>
            </a:r>
            <a:r>
              <a:rPr lang="zh-CN" altLang="en-US" sz="700" dirty="0">
                <a:solidFill>
                  <a:srgbClr val="FF0000"/>
                </a:solidFill>
              </a:rPr>
              <a:t>元，超收、应收是否等于实收等信息走预收款的键位属性判断。 </a:t>
            </a:r>
            <a:endParaRPr lang="en-US" altLang="zh-CN" sz="700" dirty="0">
              <a:solidFill>
                <a:srgbClr val="FF0000"/>
              </a:solidFill>
            </a:endParaRPr>
          </a:p>
          <a:p>
            <a:pPr lvl="1"/>
            <a:r>
              <a:rPr lang="zh-CN" altLang="en-US" sz="700" dirty="0" smtClean="0">
                <a:solidFill>
                  <a:srgbClr val="FF0000"/>
                </a:solidFill>
              </a:rPr>
              <a:t>支付信息中额  </a:t>
            </a:r>
            <a:r>
              <a:rPr lang="en-US" altLang="zh-CN" sz="700" dirty="0" err="1" smtClean="0">
                <a:solidFill>
                  <a:srgbClr val="FF0000"/>
                </a:solidFill>
              </a:rPr>
              <a:t>tenderNo</a:t>
            </a:r>
            <a:r>
              <a:rPr lang="en-US" altLang="zh-CN" sz="700" dirty="0" smtClean="0">
                <a:solidFill>
                  <a:srgbClr val="FF0000"/>
                </a:solidFill>
              </a:rPr>
              <a:t> </a:t>
            </a:r>
            <a:r>
              <a:rPr lang="zh-CN" altLang="en-US" sz="700" dirty="0" smtClean="0">
                <a:solidFill>
                  <a:srgbClr val="FF0000"/>
                </a:solidFill>
              </a:rPr>
              <a:t>记录</a:t>
            </a:r>
            <a:r>
              <a:rPr lang="zh-CN" altLang="en-US" sz="700" dirty="0">
                <a:solidFill>
                  <a:srgbClr val="FF0000"/>
                </a:solidFill>
              </a:rPr>
              <a:t>支付流水号，用于退单时预收款退款使用</a:t>
            </a:r>
            <a:r>
              <a:rPr lang="zh-CN" altLang="en-US" sz="700" dirty="0" smtClean="0">
                <a:solidFill>
                  <a:srgbClr val="FF0000"/>
                </a:solidFill>
              </a:rPr>
              <a:t>。</a:t>
            </a:r>
            <a:endParaRPr lang="en-US" altLang="zh-CN" sz="700" dirty="0" smtClean="0">
              <a:solidFill>
                <a:srgbClr val="FF0000"/>
              </a:solidFill>
            </a:endParaRPr>
          </a:p>
          <a:p>
            <a:pPr lvl="1"/>
            <a:r>
              <a:rPr lang="zh-CN" altLang="en-US" sz="700" dirty="0" smtClean="0">
                <a:solidFill>
                  <a:srgbClr val="FF0000"/>
                </a:solidFill>
              </a:rPr>
              <a:t>预收款记录的业务主键 放到 </a:t>
            </a:r>
            <a:r>
              <a:rPr lang="en-US" altLang="zh-CN" sz="700" dirty="0" err="1">
                <a:solidFill>
                  <a:srgbClr val="FF0000"/>
                </a:solidFill>
              </a:rPr>
              <a:t>creditCard</a:t>
            </a:r>
            <a:r>
              <a:rPr lang="en-US" altLang="zh-CN" sz="700" dirty="0">
                <a:solidFill>
                  <a:srgbClr val="FF0000"/>
                </a:solidFill>
              </a:rPr>
              <a:t> </a:t>
            </a:r>
            <a:r>
              <a:rPr lang="zh-CN" altLang="en-US" sz="700" dirty="0">
                <a:solidFill>
                  <a:srgbClr val="FF0000"/>
                </a:solidFill>
              </a:rPr>
              <a:t>的 </a:t>
            </a:r>
            <a:r>
              <a:rPr lang="en-US" altLang="zh-CN" sz="700" dirty="0" err="1">
                <a:solidFill>
                  <a:srgbClr val="FF0000"/>
                </a:solidFill>
              </a:rPr>
              <a:t>cardNumber</a:t>
            </a:r>
            <a:r>
              <a:rPr lang="en-US" altLang="zh-CN" sz="700" dirty="0">
                <a:solidFill>
                  <a:srgbClr val="FF0000"/>
                </a:solidFill>
              </a:rPr>
              <a:t> </a:t>
            </a:r>
            <a:r>
              <a:rPr lang="zh-CN" altLang="en-US" sz="700" dirty="0">
                <a:solidFill>
                  <a:srgbClr val="FF0000"/>
                </a:solidFill>
              </a:rPr>
              <a:t>中</a:t>
            </a:r>
            <a:r>
              <a:rPr lang="zh-CN" altLang="en-US" sz="700" dirty="0" smtClean="0">
                <a:solidFill>
                  <a:srgbClr val="FF0000"/>
                </a:solidFill>
              </a:rPr>
              <a:t>。</a:t>
            </a:r>
            <a:endParaRPr lang="en-US" altLang="zh-CN" sz="700" dirty="0" smtClean="0">
              <a:solidFill>
                <a:srgbClr val="FF0000"/>
              </a:solidFill>
            </a:endParaRPr>
          </a:p>
          <a:p>
            <a:r>
              <a:rPr lang="zh-CN" altLang="en-US" sz="900" dirty="0"/>
              <a:t>预收款登记时</a:t>
            </a:r>
            <a:r>
              <a:rPr lang="zh-CN" altLang="en-US" sz="900" dirty="0" smtClean="0"/>
              <a:t>，预收款登记信息最终会给到财务，流程是 </a:t>
            </a:r>
            <a:r>
              <a:rPr lang="en-US" altLang="zh-CN" sz="900" dirty="0" smtClean="0"/>
              <a:t>CPOS -&gt; BK -&gt; BOH -&gt;</a:t>
            </a:r>
            <a:r>
              <a:rPr lang="zh-CN" altLang="en-US" sz="900" dirty="0"/>
              <a:t> 财务</a:t>
            </a:r>
            <a:r>
              <a:rPr lang="zh-CN" altLang="en-US" sz="900" dirty="0" smtClean="0"/>
              <a:t>。（对于</a:t>
            </a:r>
            <a:r>
              <a:rPr lang="en-US" altLang="zh-CN" sz="900" dirty="0" smtClean="0"/>
              <a:t>CPOS</a:t>
            </a:r>
            <a:r>
              <a:rPr lang="zh-CN" altLang="en-US" sz="900" dirty="0" smtClean="0"/>
              <a:t>来说，即 预收款登记、取消时调用</a:t>
            </a:r>
            <a:r>
              <a:rPr lang="en-US" altLang="zh-CN" sz="900" dirty="0" smtClean="0"/>
              <a:t>BK</a:t>
            </a:r>
            <a:r>
              <a:rPr lang="zh-CN" altLang="en-US" sz="900" dirty="0" smtClean="0"/>
              <a:t>接口通知</a:t>
            </a:r>
            <a:r>
              <a:rPr lang="en-US" altLang="zh-CN" sz="900" dirty="0" smtClean="0"/>
              <a:t>BK</a:t>
            </a:r>
            <a:r>
              <a:rPr lang="zh-CN" altLang="en-US" sz="900" dirty="0" smtClean="0"/>
              <a:t>即可）。</a:t>
            </a:r>
            <a:endParaRPr lang="en-US" altLang="zh-CN" sz="900" dirty="0" smtClean="0"/>
          </a:p>
          <a:p>
            <a:r>
              <a:rPr lang="zh-CN" altLang="en-US" sz="900" dirty="0" smtClean="0"/>
              <a:t>另外，关于</a:t>
            </a:r>
            <a:r>
              <a:rPr lang="en-US" altLang="zh-CN" sz="900" dirty="0"/>
              <a:t> </a:t>
            </a:r>
            <a:r>
              <a:rPr lang="en-US" altLang="zh-CN" sz="900" dirty="0" smtClean="0"/>
              <a:t>Control</a:t>
            </a:r>
            <a:r>
              <a:rPr lang="zh-CN" altLang="en-US" sz="900" dirty="0"/>
              <a:t>和</a:t>
            </a:r>
            <a:r>
              <a:rPr lang="en-US" altLang="zh-CN" sz="900" dirty="0" err="1"/>
              <a:t>PaymentGateway</a:t>
            </a:r>
            <a:r>
              <a:rPr lang="zh-CN" altLang="en-US" sz="900" dirty="0"/>
              <a:t>对接的需求，还需要 </a:t>
            </a:r>
            <a:r>
              <a:rPr lang="en-US" altLang="zh-CN" sz="900" dirty="0"/>
              <a:t>will</a:t>
            </a:r>
            <a:r>
              <a:rPr lang="zh-CN" altLang="en-US" sz="900" dirty="0"/>
              <a:t>和</a:t>
            </a:r>
            <a:r>
              <a:rPr lang="en-US" altLang="zh-CN" sz="900" dirty="0" err="1"/>
              <a:t>stanley</a:t>
            </a:r>
            <a:r>
              <a:rPr lang="zh-CN" altLang="en-US" sz="900" dirty="0"/>
              <a:t>确认下。之前有讨论过方案，没有后续结论了。在</a:t>
            </a:r>
            <a:r>
              <a:rPr lang="en-US" altLang="zh-CN" sz="900" dirty="0"/>
              <a:t>control</a:t>
            </a:r>
            <a:r>
              <a:rPr lang="zh-CN" altLang="en-US" sz="900" dirty="0"/>
              <a:t>退单时，部分支付方式的退款，需要</a:t>
            </a:r>
            <a:r>
              <a:rPr lang="en-US" altLang="zh-CN" sz="900" dirty="0"/>
              <a:t>control</a:t>
            </a:r>
            <a:r>
              <a:rPr lang="zh-CN" altLang="en-US" sz="900" dirty="0"/>
              <a:t>调用 </a:t>
            </a:r>
            <a:r>
              <a:rPr lang="en-US" altLang="zh-CN" sz="900" dirty="0" err="1"/>
              <a:t>paymentGateway</a:t>
            </a:r>
            <a:r>
              <a:rPr lang="zh-CN" altLang="en-US" sz="900" dirty="0"/>
              <a:t>完成，</a:t>
            </a:r>
            <a:r>
              <a:rPr lang="zh-CN" altLang="en-US" sz="900" dirty="0">
                <a:solidFill>
                  <a:srgbClr val="FF0000"/>
                </a:solidFill>
              </a:rPr>
              <a:t>预收款也包含在</a:t>
            </a:r>
            <a:r>
              <a:rPr lang="zh-CN" altLang="en-US" sz="900" dirty="0" smtClean="0">
                <a:solidFill>
                  <a:srgbClr val="FF0000"/>
                </a:solidFill>
              </a:rPr>
              <a:t>其中（使用预收款的订单在</a:t>
            </a:r>
            <a:r>
              <a:rPr lang="en-US" altLang="zh-CN" sz="900" dirty="0" smtClean="0">
                <a:solidFill>
                  <a:srgbClr val="FF0000"/>
                </a:solidFill>
              </a:rPr>
              <a:t>control</a:t>
            </a:r>
            <a:r>
              <a:rPr lang="zh-CN" altLang="en-US" sz="900" dirty="0" smtClean="0">
                <a:solidFill>
                  <a:srgbClr val="FF0000"/>
                </a:solidFill>
              </a:rPr>
              <a:t>上退单时，退预收款需要调用</a:t>
            </a:r>
            <a:r>
              <a:rPr lang="en-US" altLang="zh-CN" sz="900" dirty="0" err="1" smtClean="0">
                <a:solidFill>
                  <a:srgbClr val="FF0000"/>
                </a:solidFill>
              </a:rPr>
              <a:t>paymentGateway</a:t>
            </a:r>
            <a:r>
              <a:rPr lang="zh-CN" altLang="en-US" sz="900" dirty="0" smtClean="0">
                <a:solidFill>
                  <a:srgbClr val="FF0000"/>
                </a:solidFill>
              </a:rPr>
              <a:t>）</a:t>
            </a:r>
            <a:r>
              <a:rPr lang="zh-CN" altLang="en-US" sz="900" dirty="0" smtClean="0"/>
              <a:t>。</a:t>
            </a:r>
            <a:endParaRPr lang="en-US" altLang="zh-CN" sz="900" dirty="0" smtClean="0"/>
          </a:p>
          <a:p>
            <a:r>
              <a:rPr lang="zh-CN" altLang="en-US" sz="900" dirty="0" smtClean="0"/>
              <a:t>问题</a:t>
            </a:r>
            <a:r>
              <a:rPr lang="zh-CN" altLang="en-US" sz="900" dirty="0"/>
              <a:t>：</a:t>
            </a:r>
            <a:r>
              <a:rPr lang="en-US" altLang="zh-CN" sz="900" dirty="0"/>
              <a:t>control</a:t>
            </a:r>
            <a:r>
              <a:rPr lang="zh-CN" altLang="en-US" sz="900" dirty="0"/>
              <a:t>退款时，通过</a:t>
            </a:r>
            <a:r>
              <a:rPr lang="en-US" altLang="zh-CN" sz="900" dirty="0"/>
              <a:t>OC</a:t>
            </a:r>
            <a:r>
              <a:rPr lang="zh-CN" altLang="en-US" sz="900" dirty="0"/>
              <a:t>订单字段中的什么来区分是什么支付方式？</a:t>
            </a:r>
            <a:endParaRPr lang="en-US" sz="900" dirty="0"/>
          </a:p>
        </p:txBody>
      </p:sp>
    </p:spTree>
    <p:extLst>
      <p:ext uri="{BB962C8B-B14F-4D97-AF65-F5344CB8AC3E}">
        <p14:creationId xmlns:p14="http://schemas.microsoft.com/office/powerpoint/2010/main" val="311707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预收款 </a:t>
            </a:r>
            <a:r>
              <a:rPr lang="zh-CN" altLang="en-US" dirty="0" smtClean="0"/>
              <a:t>顾客信息维护流程</a:t>
            </a:r>
            <a:endParaRPr lang="zh-CN" altLang="en-US" dirty="0"/>
          </a:p>
        </p:txBody>
      </p:sp>
      <p:sp>
        <p:nvSpPr>
          <p:cNvPr id="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864017" y="14021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a:p>
            <a:pPr algn="ctr"/>
            <a:r>
              <a:rPr lang="zh-CN" altLang="en-US" sz="900" dirty="0" smtClean="0">
                <a:solidFill>
                  <a:srgbClr val="C00000"/>
                </a:solidFill>
              </a:rPr>
              <a:t>管理后台</a:t>
            </a:r>
            <a:endParaRPr lang="en-US" altLang="zh-CN" sz="900" dirty="0">
              <a:solidFill>
                <a:srgbClr val="C00000"/>
              </a:solidFill>
            </a:endParaRPr>
          </a:p>
        </p:txBody>
      </p:sp>
      <p:sp>
        <p:nvSpPr>
          <p:cNvPr id="5" name="圆柱形 4"/>
          <p:cNvSpPr/>
          <p:nvPr/>
        </p:nvSpPr>
        <p:spPr>
          <a:xfrm>
            <a:off x="3781224" y="1053801"/>
            <a:ext cx="361583" cy="2736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mj-lt"/>
              </a:rPr>
              <a:t>DB</a:t>
            </a:r>
            <a:endParaRPr lang="zh-CN" altLang="en-US" sz="900" b="1" dirty="0" smtClean="0">
              <a:latin typeface="+mj-lt"/>
            </a:endParaRPr>
          </a:p>
        </p:txBody>
      </p:sp>
      <p:sp>
        <p:nvSpPr>
          <p:cNvPr id="7" name="Rectangle 32">
            <a:extLst>
              <a:ext uri="{FF2B5EF4-FFF2-40B4-BE49-F238E27FC236}">
                <a16:creationId xmlns:a16="http://schemas.microsoft.com/office/drawing/2014/main" id="{E009A138-03FA-420A-9616-F7CCF1778777}"/>
              </a:ext>
            </a:extLst>
          </p:cNvPr>
          <p:cNvSpPr/>
          <p:nvPr/>
        </p:nvSpPr>
        <p:spPr>
          <a:xfrm>
            <a:off x="2989224" y="2254544"/>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新增信息</a:t>
            </a:r>
            <a:endParaRPr lang="en-US" altLang="zh-CN" sz="900" b="1" dirty="0">
              <a:latin typeface="微软雅黑" pitchFamily="34" charset="-122"/>
              <a:ea typeface="微软雅黑" pitchFamily="34" charset="-122"/>
            </a:endParaRPr>
          </a:p>
        </p:txBody>
      </p:sp>
      <p:sp>
        <p:nvSpPr>
          <p:cNvPr id="8" name="Rectangle 32">
            <a:extLst>
              <a:ext uri="{FF2B5EF4-FFF2-40B4-BE49-F238E27FC236}">
                <a16:creationId xmlns:a16="http://schemas.microsoft.com/office/drawing/2014/main" id="{E009A138-03FA-420A-9616-F7CCF1778777}"/>
              </a:ext>
            </a:extLst>
          </p:cNvPr>
          <p:cNvSpPr/>
          <p:nvPr/>
        </p:nvSpPr>
        <p:spPr>
          <a:xfrm>
            <a:off x="2989224" y="2710939"/>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编辑</a:t>
            </a:r>
            <a:r>
              <a:rPr lang="zh-CN" altLang="en-US" sz="900" b="1" dirty="0" smtClean="0">
                <a:latin typeface="微软雅黑" pitchFamily="34" charset="-122"/>
                <a:ea typeface="微软雅黑" pitchFamily="34" charset="-122"/>
              </a:rPr>
              <a:t>信息</a:t>
            </a:r>
            <a:endParaRPr lang="en-US" altLang="zh-CN" sz="900" b="1" dirty="0">
              <a:latin typeface="微软雅黑" pitchFamily="34" charset="-122"/>
              <a:ea typeface="微软雅黑" pitchFamily="34" charset="-122"/>
            </a:endParaRPr>
          </a:p>
        </p:txBody>
      </p:sp>
      <p:sp>
        <p:nvSpPr>
          <p:cNvPr id="9" name="Rectangle 32">
            <a:extLst>
              <a:ext uri="{FF2B5EF4-FFF2-40B4-BE49-F238E27FC236}">
                <a16:creationId xmlns:a16="http://schemas.microsoft.com/office/drawing/2014/main" id="{E009A138-03FA-420A-9616-F7CCF1778777}"/>
              </a:ext>
            </a:extLst>
          </p:cNvPr>
          <p:cNvSpPr/>
          <p:nvPr/>
        </p:nvSpPr>
        <p:spPr>
          <a:xfrm>
            <a:off x="2989224" y="3167334"/>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删除</a:t>
            </a:r>
            <a:r>
              <a:rPr lang="zh-CN" altLang="en-US" sz="900" b="1" dirty="0" smtClean="0">
                <a:latin typeface="微软雅黑" pitchFamily="34" charset="-122"/>
                <a:ea typeface="微软雅黑" pitchFamily="34" charset="-122"/>
              </a:rPr>
              <a:t>信息</a:t>
            </a:r>
            <a:endParaRPr lang="en-US" altLang="zh-CN" sz="900" b="1" dirty="0">
              <a:latin typeface="微软雅黑" pitchFamily="34" charset="-122"/>
              <a:ea typeface="微软雅黑" pitchFamily="34" charset="-122"/>
            </a:endParaRPr>
          </a:p>
        </p:txBody>
      </p:sp>
      <p:sp>
        <p:nvSpPr>
          <p:cNvPr id="10" name="Rectangle 32">
            <a:extLst>
              <a:ext uri="{FF2B5EF4-FFF2-40B4-BE49-F238E27FC236}">
                <a16:creationId xmlns:a16="http://schemas.microsoft.com/office/drawing/2014/main" id="{E009A138-03FA-420A-9616-F7CCF1778777}"/>
              </a:ext>
            </a:extLst>
          </p:cNvPr>
          <p:cNvSpPr/>
          <p:nvPr/>
        </p:nvSpPr>
        <p:spPr>
          <a:xfrm>
            <a:off x="2989224" y="3623729"/>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查询</a:t>
            </a:r>
            <a:r>
              <a:rPr lang="zh-CN" altLang="en-US" sz="900" b="1" dirty="0" smtClean="0">
                <a:latin typeface="微软雅黑" pitchFamily="34" charset="-122"/>
                <a:ea typeface="微软雅黑" pitchFamily="34" charset="-122"/>
              </a:rPr>
              <a:t>信息</a:t>
            </a:r>
            <a:endParaRPr lang="en-US" altLang="zh-CN" sz="900" b="1" dirty="0">
              <a:latin typeface="微软雅黑" pitchFamily="34" charset="-122"/>
              <a:ea typeface="微软雅黑" pitchFamily="34" charset="-122"/>
            </a:endParaRPr>
          </a:p>
        </p:txBody>
      </p:sp>
      <p:sp>
        <p:nvSpPr>
          <p:cNvPr id="11" name="文本框 10"/>
          <p:cNvSpPr txBox="1"/>
          <p:nvPr/>
        </p:nvSpPr>
        <p:spPr>
          <a:xfrm>
            <a:off x="4592017" y="2462524"/>
            <a:ext cx="1952783"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顾客信息仅用于提供预收款登记时的初始客户信息，预收款登记后，保存登记时的顾客信息快照，预收款登记后顾客信息变更时，预收款中的顾客信息不变。</a:t>
            </a:r>
            <a:endParaRPr lang="en-US" altLang="zh-CN" sz="900" dirty="0" smtClean="0"/>
          </a:p>
        </p:txBody>
      </p:sp>
      <p:sp>
        <p:nvSpPr>
          <p:cNvPr id="12" name="TextBox 63">
            <a:extLst>
              <a:ext uri="{FF2B5EF4-FFF2-40B4-BE49-F238E27FC236}">
                <a16:creationId xmlns:a16="http://schemas.microsoft.com/office/drawing/2014/main" id="{38B796C6-27FA-4F02-BD03-63E333F891A3}"/>
              </a:ext>
            </a:extLst>
          </p:cNvPr>
          <p:cNvSpPr txBox="1"/>
          <p:nvPr/>
        </p:nvSpPr>
        <p:spPr>
          <a:xfrm>
            <a:off x="0" y="1003917"/>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13" name="文本框 12"/>
          <p:cNvSpPr txBox="1"/>
          <p:nvPr/>
        </p:nvSpPr>
        <p:spPr>
          <a:xfrm>
            <a:off x="864235" y="1731333"/>
            <a:ext cx="646331"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t>餐厅营运</a:t>
            </a:r>
          </a:p>
        </p:txBody>
      </p:sp>
      <p:sp>
        <p:nvSpPr>
          <p:cNvPr id="14" name="Rectangle 32">
            <a:extLst>
              <a:ext uri="{FF2B5EF4-FFF2-40B4-BE49-F238E27FC236}">
                <a16:creationId xmlns:a16="http://schemas.microsoft.com/office/drawing/2014/main" id="{E009A138-03FA-420A-9616-F7CCF1778777}"/>
              </a:ext>
            </a:extLst>
          </p:cNvPr>
          <p:cNvSpPr/>
          <p:nvPr/>
        </p:nvSpPr>
        <p:spPr>
          <a:xfrm>
            <a:off x="2989224" y="4080124"/>
            <a:ext cx="792000" cy="28800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导入</a:t>
            </a:r>
            <a:endParaRPr lang="en-US" altLang="zh-CN" sz="900" b="1" dirty="0">
              <a:latin typeface="微软雅黑" pitchFamily="34" charset="-122"/>
              <a:ea typeface="微软雅黑" pitchFamily="34" charset="-122"/>
            </a:endParaRPr>
          </a:p>
        </p:txBody>
      </p:sp>
      <p:sp>
        <p:nvSpPr>
          <p:cNvPr id="15" name="Rectangle 32">
            <a:extLst>
              <a:ext uri="{FF2B5EF4-FFF2-40B4-BE49-F238E27FC236}">
                <a16:creationId xmlns:a16="http://schemas.microsoft.com/office/drawing/2014/main" id="{E009A138-03FA-420A-9616-F7CCF1778777}"/>
              </a:ext>
            </a:extLst>
          </p:cNvPr>
          <p:cNvSpPr/>
          <p:nvPr/>
        </p:nvSpPr>
        <p:spPr>
          <a:xfrm>
            <a:off x="2989224" y="4448524"/>
            <a:ext cx="792000" cy="28800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外部系统</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集成</a:t>
            </a:r>
            <a:endParaRPr lang="en-US" altLang="zh-CN" sz="900" b="1" dirty="0">
              <a:latin typeface="微软雅黑" pitchFamily="34" charset="-122"/>
              <a:ea typeface="微软雅黑" pitchFamily="34" charset="-122"/>
            </a:endParaRPr>
          </a:p>
        </p:txBody>
      </p:sp>
      <p:sp>
        <p:nvSpPr>
          <p:cNvPr id="16" name="文本框 15"/>
          <p:cNvSpPr txBox="1"/>
          <p:nvPr/>
        </p:nvSpPr>
        <p:spPr>
          <a:xfrm>
            <a:off x="3804215" y="4252708"/>
            <a:ext cx="67718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未来扩展</a:t>
            </a:r>
            <a:endParaRPr lang="en-US" altLang="zh-CN" sz="900" dirty="0" smtClean="0"/>
          </a:p>
        </p:txBody>
      </p:sp>
      <p:sp>
        <p:nvSpPr>
          <p:cNvPr id="17" name="文本框 16"/>
          <p:cNvSpPr txBox="1"/>
          <p:nvPr/>
        </p:nvSpPr>
        <p:spPr>
          <a:xfrm>
            <a:off x="798204" y="1962165"/>
            <a:ext cx="7783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维护自己管理的餐厅</a:t>
            </a:r>
            <a:endParaRPr lang="en-US" altLang="zh-CN" sz="900" dirty="0" smtClean="0"/>
          </a:p>
        </p:txBody>
      </p:sp>
    </p:spTree>
    <p:extLst>
      <p:ext uri="{BB962C8B-B14F-4D97-AF65-F5344CB8AC3E}">
        <p14:creationId xmlns:p14="http://schemas.microsoft.com/office/powerpoint/2010/main" val="326491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预收款 登记流程</a:t>
            </a:r>
            <a:endParaRPr lang="zh-CN" altLang="en-US" dirty="0"/>
          </a:p>
        </p:txBody>
      </p:sp>
      <p:sp>
        <p:nvSpPr>
          <p:cNvPr id="31"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941476" y="1264663"/>
            <a:ext cx="1815728"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a:p>
            <a:pPr algn="ctr"/>
            <a:r>
              <a:rPr lang="zh-CN" altLang="en-US" sz="900" dirty="0" smtClean="0">
                <a:solidFill>
                  <a:srgbClr val="C00000"/>
                </a:solidFill>
              </a:rPr>
              <a:t>管理后台</a:t>
            </a:r>
            <a:endParaRPr lang="en-US" altLang="zh-CN" sz="900" dirty="0">
              <a:solidFill>
                <a:srgbClr val="C00000"/>
              </a:solidFill>
            </a:endParaRPr>
          </a:p>
        </p:txBody>
      </p:sp>
      <p:sp>
        <p:nvSpPr>
          <p:cNvPr id="40" name="Rectangle 32">
            <a:extLst>
              <a:ext uri="{FF2B5EF4-FFF2-40B4-BE49-F238E27FC236}">
                <a16:creationId xmlns:a16="http://schemas.microsoft.com/office/drawing/2014/main" id="{E3E67E96-4EB4-4712-BD72-A785B437D944}"/>
              </a:ext>
            </a:extLst>
          </p:cNvPr>
          <p:cNvSpPr/>
          <p:nvPr/>
        </p:nvSpPr>
        <p:spPr>
          <a:xfrm>
            <a:off x="7569417" y="1264663"/>
            <a:ext cx="1080000" cy="432000"/>
          </a:xfrm>
          <a:prstGeom prst="rect">
            <a:avLst/>
          </a:prstGeom>
          <a:solidFill>
            <a:srgbClr val="F1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err="1" smtClean="0">
                <a:latin typeface="微软雅黑" pitchFamily="34" charset="-122"/>
                <a:ea typeface="微软雅黑" pitchFamily="34" charset="-122"/>
              </a:rPr>
              <a:t>BackRoom</a:t>
            </a:r>
            <a:endParaRPr lang="en-US" altLang="zh-CN" sz="900" b="1" dirty="0">
              <a:latin typeface="微软雅黑" pitchFamily="34" charset="-122"/>
              <a:ea typeface="微软雅黑" pitchFamily="34" charset="-122"/>
            </a:endParaRPr>
          </a:p>
        </p:txBody>
      </p:sp>
      <p:sp>
        <p:nvSpPr>
          <p:cNvPr id="10" name="文本框 9"/>
          <p:cNvSpPr txBox="1"/>
          <p:nvPr/>
        </p:nvSpPr>
        <p:spPr>
          <a:xfrm>
            <a:off x="361206" y="1365247"/>
            <a:ext cx="646331"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t>餐厅营运</a:t>
            </a:r>
          </a:p>
        </p:txBody>
      </p:sp>
      <p:sp>
        <p:nvSpPr>
          <p:cNvPr id="14" name="Rectangle 32">
            <a:extLst>
              <a:ext uri="{FF2B5EF4-FFF2-40B4-BE49-F238E27FC236}">
                <a16:creationId xmlns:a16="http://schemas.microsoft.com/office/drawing/2014/main" id="{E009A138-03FA-420A-9616-F7CCF1778777}"/>
              </a:ext>
            </a:extLst>
          </p:cNvPr>
          <p:cNvSpPr/>
          <p:nvPr/>
        </p:nvSpPr>
        <p:spPr>
          <a:xfrm>
            <a:off x="7713417" y="2976985"/>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通知</a:t>
            </a:r>
            <a:endParaRPr lang="en-US" altLang="zh-CN" sz="900" b="1" dirty="0">
              <a:latin typeface="微软雅黑" pitchFamily="34" charset="-122"/>
              <a:ea typeface="微软雅黑" pitchFamily="34" charset="-122"/>
            </a:endParaRPr>
          </a:p>
        </p:txBody>
      </p:sp>
      <p:cxnSp>
        <p:nvCxnSpPr>
          <p:cNvPr id="15" name="Straight Arrow Connector 24">
            <a:extLst>
              <a:ext uri="{FF2B5EF4-FFF2-40B4-BE49-F238E27FC236}">
                <a16:creationId xmlns:a16="http://schemas.microsoft.com/office/drawing/2014/main" id="{544DA409-F510-4FB7-9CCE-AA05BD173FB5}"/>
              </a:ext>
            </a:extLst>
          </p:cNvPr>
          <p:cNvCxnSpPr>
            <a:cxnSpLocks/>
            <a:stCxn id="14" idx="1"/>
            <a:endCxn id="66" idx="3"/>
          </p:cNvCxnSpPr>
          <p:nvPr/>
        </p:nvCxnSpPr>
        <p:spPr>
          <a:xfrm flipH="1">
            <a:off x="5198668" y="3120985"/>
            <a:ext cx="2514749" cy="266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圆柱形 2"/>
          <p:cNvSpPr/>
          <p:nvPr/>
        </p:nvSpPr>
        <p:spPr>
          <a:xfrm>
            <a:off x="5552097" y="945301"/>
            <a:ext cx="361583" cy="2736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mj-lt"/>
              </a:rPr>
              <a:t>DB</a:t>
            </a:r>
            <a:endParaRPr lang="zh-CN" altLang="en-US" sz="900" b="1" dirty="0" smtClean="0">
              <a:latin typeface="+mj-lt"/>
            </a:endParaRPr>
          </a:p>
        </p:txBody>
      </p:sp>
      <p:cxnSp>
        <p:nvCxnSpPr>
          <p:cNvPr id="28" name="Straight Arrow Connector 24">
            <a:extLst>
              <a:ext uri="{FF2B5EF4-FFF2-40B4-BE49-F238E27FC236}">
                <a16:creationId xmlns:a16="http://schemas.microsoft.com/office/drawing/2014/main" id="{544DA409-F510-4FB7-9CCE-AA05BD173FB5}"/>
              </a:ext>
            </a:extLst>
          </p:cNvPr>
          <p:cNvCxnSpPr>
            <a:cxnSpLocks/>
            <a:stCxn id="35" idx="3"/>
            <a:endCxn id="14" idx="2"/>
          </p:cNvCxnSpPr>
          <p:nvPr/>
        </p:nvCxnSpPr>
        <p:spPr>
          <a:xfrm flipV="1">
            <a:off x="5369274" y="3264985"/>
            <a:ext cx="2740143" cy="850034"/>
          </a:xfrm>
          <a:prstGeom prst="bent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667238" y="3904823"/>
            <a:ext cx="839561"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通知</a:t>
            </a:r>
            <a:r>
              <a:rPr lang="en-US" altLang="zh-CN" sz="900" dirty="0" smtClean="0"/>
              <a:t>BK</a:t>
            </a:r>
            <a:r>
              <a:rPr lang="zh-CN" altLang="en-US" sz="900" dirty="0" smtClean="0"/>
              <a:t>失败</a:t>
            </a:r>
            <a:endParaRPr lang="en-US" altLang="zh-CN" sz="900" dirty="0" smtClean="0"/>
          </a:p>
        </p:txBody>
      </p:sp>
      <p:sp>
        <p:nvSpPr>
          <p:cNvPr id="35" name="Rectangle 32">
            <a:extLst>
              <a:ext uri="{FF2B5EF4-FFF2-40B4-BE49-F238E27FC236}">
                <a16:creationId xmlns:a16="http://schemas.microsoft.com/office/drawing/2014/main" id="{E009A138-03FA-420A-9616-F7CCF1778777}"/>
              </a:ext>
            </a:extLst>
          </p:cNvPr>
          <p:cNvSpPr/>
          <p:nvPr/>
        </p:nvSpPr>
        <p:spPr>
          <a:xfrm>
            <a:off x="4226056" y="3971019"/>
            <a:ext cx="1143218"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通知</a:t>
            </a:r>
            <a:r>
              <a:rPr lang="zh-CN" altLang="en-US" sz="900" b="1" dirty="0" smtClean="0">
                <a:latin typeface="微软雅黑" pitchFamily="34" charset="-122"/>
                <a:ea typeface="微软雅黑" pitchFamily="34" charset="-122"/>
              </a:rPr>
              <a:t>失败</a:t>
            </a:r>
            <a:r>
              <a:rPr lang="en-US" altLang="zh-CN" sz="900" b="1" dirty="0" smtClean="0">
                <a:latin typeface="微软雅黑" pitchFamily="34" charset="-122"/>
                <a:ea typeface="微软雅黑" pitchFamily="34" charset="-122"/>
              </a:rPr>
              <a:t> </a:t>
            </a:r>
            <a:r>
              <a:rPr lang="zh-CN" altLang="en-US" sz="900" b="1" dirty="0" smtClean="0">
                <a:latin typeface="微软雅黑" pitchFamily="34" charset="-122"/>
                <a:ea typeface="微软雅黑" pitchFamily="34" charset="-122"/>
              </a:rPr>
              <a:t>状态为：</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已支付待通知</a:t>
            </a: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sp>
        <p:nvSpPr>
          <p:cNvPr id="36" name="Rectangle 32">
            <a:extLst>
              <a:ext uri="{FF2B5EF4-FFF2-40B4-BE49-F238E27FC236}">
                <a16:creationId xmlns:a16="http://schemas.microsoft.com/office/drawing/2014/main" id="{E009A138-03FA-420A-9616-F7CCF1778777}"/>
              </a:ext>
            </a:extLst>
          </p:cNvPr>
          <p:cNvSpPr/>
          <p:nvPr/>
        </p:nvSpPr>
        <p:spPr>
          <a:xfrm>
            <a:off x="4226056" y="4619565"/>
            <a:ext cx="1153224"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通知</a:t>
            </a:r>
            <a:r>
              <a:rPr lang="zh-CN" altLang="en-US" sz="900" b="1" dirty="0" smtClean="0">
                <a:latin typeface="微软雅黑" pitchFamily="34" charset="-122"/>
                <a:ea typeface="微软雅黑" pitchFamily="34" charset="-122"/>
              </a:rPr>
              <a:t>成功</a:t>
            </a:r>
            <a:r>
              <a:rPr lang="en-US" altLang="zh-CN" sz="900" b="1" dirty="0" smtClean="0">
                <a:latin typeface="微软雅黑" pitchFamily="34" charset="-122"/>
                <a:ea typeface="微软雅黑" pitchFamily="34" charset="-122"/>
              </a:rPr>
              <a:t> </a:t>
            </a:r>
            <a:r>
              <a:rPr lang="zh-CN" altLang="en-US" sz="900" b="1" dirty="0" smtClean="0">
                <a:latin typeface="微软雅黑" pitchFamily="34" charset="-122"/>
                <a:ea typeface="微软雅黑" pitchFamily="34" charset="-122"/>
              </a:rPr>
              <a:t>状态为：</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未消费</a:t>
            </a:r>
            <a:endParaRPr lang="en-US" altLang="zh-CN" sz="900" b="1" dirty="0">
              <a:latin typeface="微软雅黑" pitchFamily="34" charset="-122"/>
              <a:ea typeface="微软雅黑" pitchFamily="34" charset="-122"/>
            </a:endParaRPr>
          </a:p>
        </p:txBody>
      </p:sp>
      <p:cxnSp>
        <p:nvCxnSpPr>
          <p:cNvPr id="39" name="Straight Arrow Connector 24">
            <a:extLst>
              <a:ext uri="{FF2B5EF4-FFF2-40B4-BE49-F238E27FC236}">
                <a16:creationId xmlns:a16="http://schemas.microsoft.com/office/drawing/2014/main" id="{544DA409-F510-4FB7-9CCE-AA05BD173FB5}"/>
              </a:ext>
            </a:extLst>
          </p:cNvPr>
          <p:cNvCxnSpPr>
            <a:cxnSpLocks/>
            <a:stCxn id="36" idx="3"/>
            <a:endCxn id="14" idx="2"/>
          </p:cNvCxnSpPr>
          <p:nvPr/>
        </p:nvCxnSpPr>
        <p:spPr>
          <a:xfrm flipV="1">
            <a:off x="5379280" y="3264985"/>
            <a:ext cx="2730137" cy="1498580"/>
          </a:xfrm>
          <a:prstGeom prst="bent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667238" y="4569563"/>
            <a:ext cx="839561"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通知</a:t>
            </a:r>
            <a:r>
              <a:rPr lang="en-US" altLang="zh-CN" sz="900" dirty="0" smtClean="0"/>
              <a:t>BK</a:t>
            </a:r>
            <a:r>
              <a:rPr lang="zh-CN" altLang="en-US" sz="900" dirty="0" smtClean="0"/>
              <a:t>成功</a:t>
            </a:r>
            <a:endParaRPr lang="en-US" altLang="zh-CN" sz="900" dirty="0" smtClean="0"/>
          </a:p>
        </p:txBody>
      </p:sp>
      <p:cxnSp>
        <p:nvCxnSpPr>
          <p:cNvPr id="62" name="Straight Arrow Connector 24">
            <a:extLst>
              <a:ext uri="{FF2B5EF4-FFF2-40B4-BE49-F238E27FC236}">
                <a16:creationId xmlns:a16="http://schemas.microsoft.com/office/drawing/2014/main" id="{544DA409-F510-4FB7-9CCE-AA05BD173FB5}"/>
              </a:ext>
            </a:extLst>
          </p:cNvPr>
          <p:cNvCxnSpPr>
            <a:cxnSpLocks/>
            <a:endCxn id="35" idx="0"/>
          </p:cNvCxnSpPr>
          <p:nvPr/>
        </p:nvCxnSpPr>
        <p:spPr>
          <a:xfrm flipH="1">
            <a:off x="4797665" y="3312759"/>
            <a:ext cx="1531135" cy="658260"/>
          </a:xfrm>
          <a:prstGeom prst="straightConnector1">
            <a:avLst/>
          </a:prstGeom>
          <a:ln w="19050">
            <a:solidFill>
              <a:schemeClr val="accent1">
                <a:lumMod val="5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5356023" y="3577800"/>
            <a:ext cx="10279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可在总部端</a:t>
            </a:r>
            <a:endParaRPr lang="en-US" altLang="zh-CN" sz="900" dirty="0" smtClean="0"/>
          </a:p>
          <a:p>
            <a:r>
              <a:rPr lang="zh-CN" altLang="en-US" sz="900" dirty="0" smtClean="0"/>
              <a:t>重新通知</a:t>
            </a:r>
            <a:r>
              <a:rPr lang="en-US" altLang="zh-CN" sz="900" dirty="0" smtClean="0"/>
              <a:t>BK</a:t>
            </a:r>
          </a:p>
        </p:txBody>
      </p:sp>
      <p:sp>
        <p:nvSpPr>
          <p:cNvPr id="30"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840960" y="1513611"/>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 </a:t>
            </a:r>
            <a:r>
              <a:rPr lang="zh-CN" altLang="en-US" sz="900" dirty="0"/>
              <a:t>终端</a:t>
            </a:r>
          </a:p>
        </p:txBody>
      </p:sp>
      <p:sp>
        <p:nvSpPr>
          <p:cNvPr id="32"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840960" y="12121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41" name="Rectangle 32">
            <a:extLst>
              <a:ext uri="{FF2B5EF4-FFF2-40B4-BE49-F238E27FC236}">
                <a16:creationId xmlns:a16="http://schemas.microsoft.com/office/drawing/2014/main" id="{E009A138-03FA-420A-9616-F7CCF1778777}"/>
              </a:ext>
            </a:extLst>
          </p:cNvPr>
          <p:cNvSpPr/>
          <p:nvPr/>
        </p:nvSpPr>
        <p:spPr>
          <a:xfrm>
            <a:off x="4344116" y="2197372"/>
            <a:ext cx="92534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选择</a:t>
            </a:r>
            <a:r>
              <a:rPr lang="zh-CN" altLang="en-US" sz="900" b="1" dirty="0" smtClean="0">
                <a:latin typeface="微软雅黑" pitchFamily="34" charset="-122"/>
                <a:ea typeface="微软雅黑" pitchFamily="34" charset="-122"/>
              </a:rPr>
              <a:t>顾客信息</a:t>
            </a:r>
            <a:endParaRPr lang="en-US" altLang="zh-CN" sz="900" b="1" dirty="0">
              <a:latin typeface="微软雅黑" pitchFamily="34" charset="-122"/>
              <a:ea typeface="微软雅黑" pitchFamily="34" charset="-122"/>
            </a:endParaRPr>
          </a:p>
        </p:txBody>
      </p:sp>
      <p:sp>
        <p:nvSpPr>
          <p:cNvPr id="43" name="Rectangle 32">
            <a:extLst>
              <a:ext uri="{FF2B5EF4-FFF2-40B4-BE49-F238E27FC236}">
                <a16:creationId xmlns:a16="http://schemas.microsoft.com/office/drawing/2014/main" id="{E009A138-03FA-420A-9616-F7CCF1778777}"/>
              </a:ext>
            </a:extLst>
          </p:cNvPr>
          <p:cNvSpPr/>
          <p:nvPr/>
        </p:nvSpPr>
        <p:spPr>
          <a:xfrm>
            <a:off x="1984960" y="1912286"/>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预收款登记</a:t>
            </a:r>
            <a:endParaRPr lang="en-US" altLang="zh-CN" sz="900" b="1" dirty="0">
              <a:latin typeface="微软雅黑" pitchFamily="34" charset="-122"/>
              <a:ea typeface="微软雅黑" pitchFamily="34" charset="-122"/>
            </a:endParaRPr>
          </a:p>
        </p:txBody>
      </p:sp>
      <p:cxnSp>
        <p:nvCxnSpPr>
          <p:cNvPr id="46" name="Straight Arrow Connector 24">
            <a:extLst>
              <a:ext uri="{FF2B5EF4-FFF2-40B4-BE49-F238E27FC236}">
                <a16:creationId xmlns:a16="http://schemas.microsoft.com/office/drawing/2014/main" id="{544DA409-F510-4FB7-9CCE-AA05BD173FB5}"/>
              </a:ext>
            </a:extLst>
          </p:cNvPr>
          <p:cNvCxnSpPr>
            <a:cxnSpLocks/>
            <a:stCxn id="47" idx="0"/>
            <a:endCxn id="43" idx="2"/>
          </p:cNvCxnSpPr>
          <p:nvPr/>
        </p:nvCxnSpPr>
        <p:spPr>
          <a:xfrm flipV="1">
            <a:off x="2380960" y="2200286"/>
            <a:ext cx="0" cy="77936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Rectangle 32">
            <a:extLst>
              <a:ext uri="{FF2B5EF4-FFF2-40B4-BE49-F238E27FC236}">
                <a16:creationId xmlns:a16="http://schemas.microsoft.com/office/drawing/2014/main" id="{E009A138-03FA-420A-9616-F7CCF1778777}"/>
              </a:ext>
            </a:extLst>
          </p:cNvPr>
          <p:cNvSpPr/>
          <p:nvPr/>
        </p:nvSpPr>
        <p:spPr>
          <a:xfrm>
            <a:off x="1984960" y="2979652"/>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登记付款</a:t>
            </a:r>
            <a:endParaRPr lang="en-US" altLang="zh-CN" sz="900" b="1" dirty="0">
              <a:latin typeface="微软雅黑" pitchFamily="34" charset="-122"/>
              <a:ea typeface="微软雅黑" pitchFamily="34" charset="-122"/>
            </a:endParaRPr>
          </a:p>
        </p:txBody>
      </p:sp>
      <p:cxnSp>
        <p:nvCxnSpPr>
          <p:cNvPr id="48" name="Straight Arrow Connector 24">
            <a:extLst>
              <a:ext uri="{FF2B5EF4-FFF2-40B4-BE49-F238E27FC236}">
                <a16:creationId xmlns:a16="http://schemas.microsoft.com/office/drawing/2014/main" id="{544DA409-F510-4FB7-9CCE-AA05BD173FB5}"/>
              </a:ext>
            </a:extLst>
          </p:cNvPr>
          <p:cNvCxnSpPr>
            <a:cxnSpLocks/>
            <a:stCxn id="43" idx="3"/>
            <a:endCxn id="41" idx="1"/>
          </p:cNvCxnSpPr>
          <p:nvPr/>
        </p:nvCxnSpPr>
        <p:spPr>
          <a:xfrm>
            <a:off x="2776960" y="2056286"/>
            <a:ext cx="1567156" cy="285086"/>
          </a:xfrm>
          <a:prstGeom prst="bentConnector3">
            <a:avLst>
              <a:gd name="adj1" fmla="val 50000"/>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Rectangle 32">
            <a:extLst>
              <a:ext uri="{FF2B5EF4-FFF2-40B4-BE49-F238E27FC236}">
                <a16:creationId xmlns:a16="http://schemas.microsoft.com/office/drawing/2014/main" id="{E009A138-03FA-420A-9616-F7CCF1778777}"/>
              </a:ext>
            </a:extLst>
          </p:cNvPr>
          <p:cNvSpPr/>
          <p:nvPr/>
        </p:nvSpPr>
        <p:spPr>
          <a:xfrm>
            <a:off x="4339998" y="1768286"/>
            <a:ext cx="92534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维护顾客信息</a:t>
            </a:r>
            <a:endParaRPr lang="en-US" altLang="zh-CN" sz="900" b="1" dirty="0">
              <a:latin typeface="微软雅黑" pitchFamily="34" charset="-122"/>
              <a:ea typeface="微软雅黑" pitchFamily="34" charset="-122"/>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41" idx="0"/>
            <a:endCxn id="54" idx="2"/>
          </p:cNvCxnSpPr>
          <p:nvPr/>
        </p:nvCxnSpPr>
        <p:spPr>
          <a:xfrm flipH="1" flipV="1">
            <a:off x="4802668" y="2056286"/>
            <a:ext cx="4118" cy="14108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6" name="Rectangle 32">
            <a:extLst>
              <a:ext uri="{FF2B5EF4-FFF2-40B4-BE49-F238E27FC236}">
                <a16:creationId xmlns:a16="http://schemas.microsoft.com/office/drawing/2014/main" id="{E009A138-03FA-420A-9616-F7CCF1778777}"/>
              </a:ext>
            </a:extLst>
          </p:cNvPr>
          <p:cNvSpPr/>
          <p:nvPr/>
        </p:nvSpPr>
        <p:spPr>
          <a:xfrm>
            <a:off x="4406668" y="2979652"/>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保存登记</a:t>
            </a:r>
            <a:endParaRPr lang="en-US" altLang="zh-CN" sz="900" b="1" dirty="0">
              <a:latin typeface="微软雅黑" pitchFamily="34" charset="-122"/>
              <a:ea typeface="微软雅黑" pitchFamily="34" charset="-122"/>
            </a:endParaRPr>
          </a:p>
        </p:txBody>
      </p:sp>
      <p:cxnSp>
        <p:nvCxnSpPr>
          <p:cNvPr id="67" name="Straight Arrow Connector 24">
            <a:extLst>
              <a:ext uri="{FF2B5EF4-FFF2-40B4-BE49-F238E27FC236}">
                <a16:creationId xmlns:a16="http://schemas.microsoft.com/office/drawing/2014/main" id="{544DA409-F510-4FB7-9CCE-AA05BD173FB5}"/>
              </a:ext>
            </a:extLst>
          </p:cNvPr>
          <p:cNvCxnSpPr>
            <a:cxnSpLocks/>
            <a:stCxn id="66" idx="1"/>
            <a:endCxn id="47" idx="3"/>
          </p:cNvCxnSpPr>
          <p:nvPr/>
        </p:nvCxnSpPr>
        <p:spPr>
          <a:xfrm flipH="1">
            <a:off x="2776960" y="3123652"/>
            <a:ext cx="1629708"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232630" y="2902379"/>
            <a:ext cx="839561"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支付成功</a:t>
            </a:r>
            <a:endParaRPr lang="en-US" altLang="zh-CN" sz="900" dirty="0" smtClean="0"/>
          </a:p>
        </p:txBody>
      </p:sp>
      <p:cxnSp>
        <p:nvCxnSpPr>
          <p:cNvPr id="84" name="Straight Arrow Connector 24">
            <a:extLst>
              <a:ext uri="{FF2B5EF4-FFF2-40B4-BE49-F238E27FC236}">
                <a16:creationId xmlns:a16="http://schemas.microsoft.com/office/drawing/2014/main" id="{544DA409-F510-4FB7-9CCE-AA05BD173FB5}"/>
              </a:ext>
            </a:extLst>
          </p:cNvPr>
          <p:cNvCxnSpPr>
            <a:cxnSpLocks/>
            <a:stCxn id="87" idx="3"/>
            <a:endCxn id="47" idx="1"/>
          </p:cNvCxnSpPr>
          <p:nvPr/>
        </p:nvCxnSpPr>
        <p:spPr>
          <a:xfrm>
            <a:off x="1267525" y="3120985"/>
            <a:ext cx="717435" cy="266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7" name="Rectangle 32">
            <a:extLst>
              <a:ext uri="{FF2B5EF4-FFF2-40B4-BE49-F238E27FC236}">
                <a16:creationId xmlns:a16="http://schemas.microsoft.com/office/drawing/2014/main" id="{E009A138-03FA-420A-9616-F7CCF1778777}"/>
              </a:ext>
            </a:extLst>
          </p:cNvPr>
          <p:cNvSpPr/>
          <p:nvPr/>
        </p:nvSpPr>
        <p:spPr>
          <a:xfrm>
            <a:off x="475525" y="2976985"/>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登记失败</a:t>
            </a:r>
            <a:endParaRPr lang="en-US" altLang="zh-CN" sz="900" b="1" dirty="0">
              <a:latin typeface="微软雅黑" pitchFamily="34" charset="-122"/>
              <a:ea typeface="微软雅黑" pitchFamily="34" charset="-122"/>
            </a:endParaRPr>
          </a:p>
        </p:txBody>
      </p:sp>
      <p:sp>
        <p:nvSpPr>
          <p:cNvPr id="91" name="文本框 90"/>
          <p:cNvSpPr txBox="1"/>
          <p:nvPr/>
        </p:nvSpPr>
        <p:spPr>
          <a:xfrm>
            <a:off x="1370793" y="2902379"/>
            <a:ext cx="839561"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支付失败</a:t>
            </a:r>
            <a:endParaRPr lang="en-US" altLang="zh-CN" sz="900" dirty="0" smtClean="0"/>
          </a:p>
        </p:txBody>
      </p:sp>
      <p:sp>
        <p:nvSpPr>
          <p:cNvPr id="93" name="Rectangle 32">
            <a:extLst>
              <a:ext uri="{FF2B5EF4-FFF2-40B4-BE49-F238E27FC236}">
                <a16:creationId xmlns:a16="http://schemas.microsoft.com/office/drawing/2014/main" id="{E009A138-03FA-420A-9616-F7CCF1778777}"/>
              </a:ext>
            </a:extLst>
          </p:cNvPr>
          <p:cNvSpPr/>
          <p:nvPr/>
        </p:nvSpPr>
        <p:spPr>
          <a:xfrm>
            <a:off x="1984960" y="3856591"/>
            <a:ext cx="792000" cy="516856"/>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前端提示：</a:t>
            </a:r>
            <a:endParaRPr lang="en-US" altLang="zh-CN" sz="900" b="1" dirty="0" smtClean="0">
              <a:latin typeface="微软雅黑" pitchFamily="34" charset="-122"/>
              <a:ea typeface="微软雅黑" pitchFamily="34" charset="-122"/>
            </a:endParaRPr>
          </a:p>
          <a:p>
            <a:pPr algn="ctr"/>
            <a:r>
              <a:rPr lang="zh-CN" altLang="en-US" sz="900" b="1" dirty="0">
                <a:latin typeface="微软雅黑" pitchFamily="34" charset="-122"/>
                <a:ea typeface="微软雅黑" pitchFamily="34" charset="-122"/>
              </a:rPr>
              <a:t>支付成功通知</a:t>
            </a:r>
            <a:r>
              <a:rPr lang="en-US" altLang="zh-CN" sz="900" b="1" dirty="0">
                <a:latin typeface="微软雅黑" pitchFamily="34" charset="-122"/>
                <a:ea typeface="微软雅黑" pitchFamily="34" charset="-122"/>
              </a:rPr>
              <a:t>BK</a:t>
            </a:r>
            <a:r>
              <a:rPr lang="zh-CN" altLang="en-US" sz="900" b="1" dirty="0">
                <a:latin typeface="微软雅黑" pitchFamily="34" charset="-122"/>
                <a:ea typeface="微软雅黑" pitchFamily="34" charset="-122"/>
              </a:rPr>
              <a:t>失败</a:t>
            </a:r>
            <a:endParaRPr lang="en-US" altLang="zh-CN" sz="900" b="1" dirty="0">
              <a:latin typeface="微软雅黑" pitchFamily="34" charset="-122"/>
              <a:ea typeface="微软雅黑" pitchFamily="34" charset="-122"/>
            </a:endParaRPr>
          </a:p>
        </p:txBody>
      </p:sp>
      <p:cxnSp>
        <p:nvCxnSpPr>
          <p:cNvPr id="94" name="Straight Arrow Connector 24">
            <a:extLst>
              <a:ext uri="{FF2B5EF4-FFF2-40B4-BE49-F238E27FC236}">
                <a16:creationId xmlns:a16="http://schemas.microsoft.com/office/drawing/2014/main" id="{544DA409-F510-4FB7-9CCE-AA05BD173FB5}"/>
              </a:ext>
            </a:extLst>
          </p:cNvPr>
          <p:cNvCxnSpPr>
            <a:cxnSpLocks/>
            <a:stCxn id="93" idx="3"/>
            <a:endCxn id="35" idx="1"/>
          </p:cNvCxnSpPr>
          <p:nvPr/>
        </p:nvCxnSpPr>
        <p:spPr>
          <a:xfrm>
            <a:off x="2776960" y="4115019"/>
            <a:ext cx="1449096"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24">
            <a:extLst>
              <a:ext uri="{FF2B5EF4-FFF2-40B4-BE49-F238E27FC236}">
                <a16:creationId xmlns:a16="http://schemas.microsoft.com/office/drawing/2014/main" id="{544DA409-F510-4FB7-9CCE-AA05BD173FB5}"/>
              </a:ext>
            </a:extLst>
          </p:cNvPr>
          <p:cNvCxnSpPr>
            <a:cxnSpLocks/>
            <a:stCxn id="101" idx="3"/>
            <a:endCxn id="36" idx="1"/>
          </p:cNvCxnSpPr>
          <p:nvPr/>
        </p:nvCxnSpPr>
        <p:spPr>
          <a:xfrm>
            <a:off x="2776960" y="4760394"/>
            <a:ext cx="1449096" cy="3171"/>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1" name="Rectangle 32">
            <a:extLst>
              <a:ext uri="{FF2B5EF4-FFF2-40B4-BE49-F238E27FC236}">
                <a16:creationId xmlns:a16="http://schemas.microsoft.com/office/drawing/2014/main" id="{E009A138-03FA-420A-9616-F7CCF1778777}"/>
              </a:ext>
            </a:extLst>
          </p:cNvPr>
          <p:cNvSpPr/>
          <p:nvPr/>
        </p:nvSpPr>
        <p:spPr>
          <a:xfrm>
            <a:off x="1984960" y="4616394"/>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前端</a:t>
            </a:r>
            <a:r>
              <a:rPr lang="zh-CN" altLang="en-US" sz="900" b="1" dirty="0" smtClean="0">
                <a:latin typeface="微软雅黑" pitchFamily="34" charset="-122"/>
                <a:ea typeface="微软雅黑" pitchFamily="34" charset="-122"/>
              </a:rPr>
              <a:t>提示：</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登记成功</a:t>
            </a:r>
            <a:endParaRPr lang="en-US" altLang="zh-CN" sz="900" b="1" dirty="0">
              <a:latin typeface="微软雅黑" pitchFamily="34" charset="-122"/>
              <a:ea typeface="微软雅黑" pitchFamily="34" charset="-122"/>
            </a:endParaRPr>
          </a:p>
        </p:txBody>
      </p:sp>
      <p:sp>
        <p:nvSpPr>
          <p:cNvPr id="104" name="文本框 103"/>
          <p:cNvSpPr txBox="1"/>
          <p:nvPr/>
        </p:nvSpPr>
        <p:spPr>
          <a:xfrm>
            <a:off x="475525" y="3777876"/>
            <a:ext cx="161785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提示支付成功，通知</a:t>
            </a:r>
            <a:r>
              <a:rPr lang="en-US" altLang="zh-CN" sz="900" dirty="0" smtClean="0"/>
              <a:t>BK</a:t>
            </a:r>
            <a:r>
              <a:rPr lang="zh-CN" altLang="en-US" sz="900" dirty="0" smtClean="0"/>
              <a:t>失败，</a:t>
            </a:r>
            <a:r>
              <a:rPr lang="zh-CN" altLang="en-US" sz="900" dirty="0" smtClean="0">
                <a:solidFill>
                  <a:srgbClr val="FF0000"/>
                </a:solidFill>
              </a:rPr>
              <a:t>总部端需能够对失败的自动发起重新通知</a:t>
            </a:r>
            <a:r>
              <a:rPr lang="zh-CN" altLang="en-US" sz="900" dirty="0" smtClean="0"/>
              <a:t>（并也提供手工点击通知</a:t>
            </a:r>
            <a:r>
              <a:rPr lang="en-US" altLang="zh-CN" sz="900" dirty="0" smtClean="0"/>
              <a:t>BK</a:t>
            </a:r>
            <a:r>
              <a:rPr lang="zh-CN" altLang="en-US" sz="900" dirty="0" smtClean="0"/>
              <a:t>功能）</a:t>
            </a:r>
            <a:endParaRPr lang="en-US" altLang="zh-CN" sz="900" dirty="0" smtClean="0"/>
          </a:p>
        </p:txBody>
      </p:sp>
      <p:sp>
        <p:nvSpPr>
          <p:cNvPr id="108" name="文本框 107"/>
          <p:cNvSpPr txBox="1"/>
          <p:nvPr/>
        </p:nvSpPr>
        <p:spPr>
          <a:xfrm>
            <a:off x="5111097" y="2684324"/>
            <a:ext cx="1501522"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保存预收款登记信息，以及付款信息，付款信息用于取消时付款退回</a:t>
            </a:r>
            <a:endParaRPr lang="en-US" altLang="zh-CN" sz="900" dirty="0" smtClean="0">
              <a:solidFill>
                <a:srgbClr val="FF0000"/>
              </a:solidFill>
            </a:endParaRPr>
          </a:p>
        </p:txBody>
      </p:sp>
      <p:cxnSp>
        <p:nvCxnSpPr>
          <p:cNvPr id="112" name="Straight Arrow Connector 24">
            <a:extLst>
              <a:ext uri="{FF2B5EF4-FFF2-40B4-BE49-F238E27FC236}">
                <a16:creationId xmlns:a16="http://schemas.microsoft.com/office/drawing/2014/main" id="{544DA409-F510-4FB7-9CCE-AA05BD173FB5}"/>
              </a:ext>
            </a:extLst>
          </p:cNvPr>
          <p:cNvCxnSpPr>
            <a:cxnSpLocks/>
            <a:stCxn id="115" idx="3"/>
            <a:endCxn id="66" idx="2"/>
          </p:cNvCxnSpPr>
          <p:nvPr/>
        </p:nvCxnSpPr>
        <p:spPr>
          <a:xfrm flipV="1">
            <a:off x="2776960" y="3267652"/>
            <a:ext cx="2025708" cy="222934"/>
          </a:xfrm>
          <a:prstGeom prst="curved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5" name="Rectangle 32">
            <a:extLst>
              <a:ext uri="{FF2B5EF4-FFF2-40B4-BE49-F238E27FC236}">
                <a16:creationId xmlns:a16="http://schemas.microsoft.com/office/drawing/2014/main" id="{E009A138-03FA-420A-9616-F7CCF1778777}"/>
              </a:ext>
            </a:extLst>
          </p:cNvPr>
          <p:cNvSpPr/>
          <p:nvPr/>
        </p:nvSpPr>
        <p:spPr>
          <a:xfrm>
            <a:off x="1984960" y="3346586"/>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付款回退</a:t>
            </a:r>
            <a:endParaRPr lang="en-US" altLang="zh-CN" sz="900" b="1" dirty="0">
              <a:latin typeface="微软雅黑" pitchFamily="34" charset="-122"/>
              <a:ea typeface="微软雅黑" pitchFamily="34" charset="-122"/>
            </a:endParaRPr>
          </a:p>
        </p:txBody>
      </p:sp>
      <p:cxnSp>
        <p:nvCxnSpPr>
          <p:cNvPr id="117" name="Straight Arrow Connector 24">
            <a:extLst>
              <a:ext uri="{FF2B5EF4-FFF2-40B4-BE49-F238E27FC236}">
                <a16:creationId xmlns:a16="http://schemas.microsoft.com/office/drawing/2014/main" id="{544DA409-F510-4FB7-9CCE-AA05BD173FB5}"/>
              </a:ext>
            </a:extLst>
          </p:cNvPr>
          <p:cNvCxnSpPr>
            <a:cxnSpLocks/>
            <a:stCxn id="87" idx="2"/>
            <a:endCxn id="115" idx="1"/>
          </p:cNvCxnSpPr>
          <p:nvPr/>
        </p:nvCxnSpPr>
        <p:spPr>
          <a:xfrm rot="16200000" flipH="1">
            <a:off x="1315442" y="2821067"/>
            <a:ext cx="225601" cy="1113435"/>
          </a:xfrm>
          <a:prstGeom prst="curved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3081849" y="3289326"/>
            <a:ext cx="99627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总部端保存失败</a:t>
            </a:r>
            <a:endParaRPr lang="en-US" altLang="zh-CN" sz="900" dirty="0" smtClean="0"/>
          </a:p>
        </p:txBody>
      </p:sp>
      <p:sp>
        <p:nvSpPr>
          <p:cNvPr id="121" name="Rectangle 32">
            <a:extLst>
              <a:ext uri="{FF2B5EF4-FFF2-40B4-BE49-F238E27FC236}">
                <a16:creationId xmlns:a16="http://schemas.microsoft.com/office/drawing/2014/main" id="{E009A138-03FA-420A-9616-F7CCF1778777}"/>
              </a:ext>
            </a:extLst>
          </p:cNvPr>
          <p:cNvSpPr/>
          <p:nvPr/>
        </p:nvSpPr>
        <p:spPr>
          <a:xfrm>
            <a:off x="475525" y="4616394"/>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登记成功</a:t>
            </a:r>
            <a:endParaRPr lang="en-US" altLang="zh-CN" sz="900" b="1" dirty="0">
              <a:latin typeface="微软雅黑" pitchFamily="34" charset="-122"/>
              <a:ea typeface="微软雅黑" pitchFamily="34" charset="-122"/>
            </a:endParaRPr>
          </a:p>
        </p:txBody>
      </p:sp>
      <p:cxnSp>
        <p:nvCxnSpPr>
          <p:cNvPr id="122" name="Straight Arrow Connector 24">
            <a:extLst>
              <a:ext uri="{FF2B5EF4-FFF2-40B4-BE49-F238E27FC236}">
                <a16:creationId xmlns:a16="http://schemas.microsoft.com/office/drawing/2014/main" id="{544DA409-F510-4FB7-9CCE-AA05BD173FB5}"/>
              </a:ext>
            </a:extLst>
          </p:cNvPr>
          <p:cNvCxnSpPr>
            <a:cxnSpLocks/>
            <a:stCxn id="121" idx="0"/>
            <a:endCxn id="93" idx="1"/>
          </p:cNvCxnSpPr>
          <p:nvPr/>
        </p:nvCxnSpPr>
        <p:spPr>
          <a:xfrm rot="5400000" flipH="1" flipV="1">
            <a:off x="1177555" y="3808990"/>
            <a:ext cx="501375" cy="1113435"/>
          </a:xfrm>
          <a:prstGeom prst="curved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9" name="Straight Arrow Connector 24">
            <a:extLst>
              <a:ext uri="{FF2B5EF4-FFF2-40B4-BE49-F238E27FC236}">
                <a16:creationId xmlns:a16="http://schemas.microsoft.com/office/drawing/2014/main" id="{544DA409-F510-4FB7-9CCE-AA05BD173FB5}"/>
              </a:ext>
            </a:extLst>
          </p:cNvPr>
          <p:cNvCxnSpPr>
            <a:cxnSpLocks/>
            <a:stCxn id="121" idx="3"/>
            <a:endCxn id="101" idx="1"/>
          </p:cNvCxnSpPr>
          <p:nvPr/>
        </p:nvCxnSpPr>
        <p:spPr>
          <a:xfrm>
            <a:off x="1267525" y="4760394"/>
            <a:ext cx="717435"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324307" y="1552745"/>
            <a:ext cx="7783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维护自己管理的餐厅</a:t>
            </a:r>
            <a:endParaRPr lang="en-US" altLang="zh-CN" sz="900" dirty="0" smtClean="0"/>
          </a:p>
        </p:txBody>
      </p:sp>
      <p:sp>
        <p:nvSpPr>
          <p:cNvPr id="135" name="文本框 134"/>
          <p:cNvSpPr txBox="1"/>
          <p:nvPr/>
        </p:nvSpPr>
        <p:spPr>
          <a:xfrm>
            <a:off x="1932179" y="4364620"/>
            <a:ext cx="925016"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需提示收据号</a:t>
            </a:r>
            <a:endParaRPr lang="en-US" altLang="zh-CN" sz="900" dirty="0" smtClean="0">
              <a:solidFill>
                <a:srgbClr val="FF0000"/>
              </a:solidFill>
            </a:endParaRPr>
          </a:p>
        </p:txBody>
      </p:sp>
    </p:spTree>
    <p:extLst>
      <p:ext uri="{BB962C8B-B14F-4D97-AF65-F5344CB8AC3E}">
        <p14:creationId xmlns:p14="http://schemas.microsoft.com/office/powerpoint/2010/main" val="9808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预收款 取消</a:t>
            </a:r>
            <a:r>
              <a:rPr lang="zh-CN" altLang="en-US" dirty="0" smtClean="0"/>
              <a:t>流程</a:t>
            </a:r>
            <a:endParaRPr lang="zh-CN" altLang="en-US" dirty="0"/>
          </a:p>
        </p:txBody>
      </p:sp>
      <p:sp>
        <p:nvSpPr>
          <p:cNvPr id="5" name="TextBox 63">
            <a:extLst>
              <a:ext uri="{FF2B5EF4-FFF2-40B4-BE49-F238E27FC236}">
                <a16:creationId xmlns:a16="http://schemas.microsoft.com/office/drawing/2014/main" id="{38B796C6-27FA-4F02-BD03-63E333F891A3}"/>
              </a:ext>
            </a:extLst>
          </p:cNvPr>
          <p:cNvSpPr txBox="1"/>
          <p:nvPr/>
        </p:nvSpPr>
        <p:spPr>
          <a:xfrm>
            <a:off x="0" y="1003917"/>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13" name="Rectangle 32">
            <a:extLst>
              <a:ext uri="{FF2B5EF4-FFF2-40B4-BE49-F238E27FC236}">
                <a16:creationId xmlns:a16="http://schemas.microsoft.com/office/drawing/2014/main" id="{E009A138-03FA-420A-9616-F7CCF1778777}"/>
              </a:ext>
            </a:extLst>
          </p:cNvPr>
          <p:cNvSpPr/>
          <p:nvPr/>
        </p:nvSpPr>
        <p:spPr>
          <a:xfrm>
            <a:off x="2352818" y="2158297"/>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取消</a:t>
            </a:r>
            <a:r>
              <a:rPr lang="en-US" altLang="zh-CN" sz="900" b="1" dirty="0" smtClean="0">
                <a:latin typeface="微软雅黑" pitchFamily="34" charset="-122"/>
                <a:ea typeface="微软雅黑" pitchFamily="34" charset="-122"/>
              </a:rPr>
              <a:t>/</a:t>
            </a:r>
            <a:r>
              <a:rPr lang="zh-CN" altLang="en-US" sz="900" b="1" dirty="0" smtClean="0">
                <a:latin typeface="微软雅黑" pitchFamily="34" charset="-122"/>
                <a:ea typeface="微软雅黑" pitchFamily="34" charset="-122"/>
              </a:rPr>
              <a:t>删除</a:t>
            </a:r>
            <a:endParaRPr lang="en-US" altLang="zh-CN" sz="900" b="1" dirty="0">
              <a:latin typeface="微软雅黑" pitchFamily="34" charset="-122"/>
              <a:ea typeface="微软雅黑" pitchFamily="34" charset="-122"/>
            </a:endParaRPr>
          </a:p>
        </p:txBody>
      </p:sp>
      <p:sp>
        <p:nvSpPr>
          <p:cNvPr id="14" name="Rectangle 32">
            <a:extLst>
              <a:ext uri="{FF2B5EF4-FFF2-40B4-BE49-F238E27FC236}">
                <a16:creationId xmlns:a16="http://schemas.microsoft.com/office/drawing/2014/main" id="{E009A138-03FA-420A-9616-F7CCF1778777}"/>
              </a:ext>
            </a:extLst>
          </p:cNvPr>
          <p:cNvSpPr/>
          <p:nvPr/>
        </p:nvSpPr>
        <p:spPr>
          <a:xfrm>
            <a:off x="4858719" y="2158297"/>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付款退回</a:t>
            </a:r>
            <a:endParaRPr lang="en-US" altLang="zh-CN" sz="900" b="1" dirty="0">
              <a:latin typeface="微软雅黑" pitchFamily="34" charset="-122"/>
              <a:ea typeface="微软雅黑" pitchFamily="34" charset="-122"/>
            </a:endParaRPr>
          </a:p>
        </p:txBody>
      </p:sp>
      <p:sp>
        <p:nvSpPr>
          <p:cNvPr id="15" name="Rectangle 32">
            <a:extLst>
              <a:ext uri="{FF2B5EF4-FFF2-40B4-BE49-F238E27FC236}">
                <a16:creationId xmlns:a16="http://schemas.microsoft.com/office/drawing/2014/main" id="{E009A138-03FA-420A-9616-F7CCF1778777}"/>
              </a:ext>
            </a:extLst>
          </p:cNvPr>
          <p:cNvSpPr/>
          <p:nvPr/>
        </p:nvSpPr>
        <p:spPr>
          <a:xfrm>
            <a:off x="7251993" y="2699635"/>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通知</a:t>
            </a:r>
            <a:endParaRPr lang="en-US" altLang="zh-CN" sz="900" b="1" dirty="0">
              <a:latin typeface="微软雅黑" pitchFamily="34" charset="-122"/>
              <a:ea typeface="微软雅黑" pitchFamily="34" charset="-122"/>
            </a:endParaRPr>
          </a:p>
        </p:txBody>
      </p:sp>
      <p:cxnSp>
        <p:nvCxnSpPr>
          <p:cNvPr id="16" name="Straight Arrow Connector 24">
            <a:extLst>
              <a:ext uri="{FF2B5EF4-FFF2-40B4-BE49-F238E27FC236}">
                <a16:creationId xmlns:a16="http://schemas.microsoft.com/office/drawing/2014/main" id="{544DA409-F510-4FB7-9CCE-AA05BD173FB5}"/>
              </a:ext>
            </a:extLst>
          </p:cNvPr>
          <p:cNvCxnSpPr>
            <a:cxnSpLocks/>
            <a:stCxn id="14" idx="1"/>
            <a:endCxn id="13" idx="3"/>
          </p:cNvCxnSpPr>
          <p:nvPr/>
        </p:nvCxnSpPr>
        <p:spPr>
          <a:xfrm flipH="1">
            <a:off x="3144818" y="2302297"/>
            <a:ext cx="171390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24">
            <a:extLst>
              <a:ext uri="{FF2B5EF4-FFF2-40B4-BE49-F238E27FC236}">
                <a16:creationId xmlns:a16="http://schemas.microsoft.com/office/drawing/2014/main" id="{544DA409-F510-4FB7-9CCE-AA05BD173FB5}"/>
              </a:ext>
            </a:extLst>
          </p:cNvPr>
          <p:cNvCxnSpPr>
            <a:cxnSpLocks/>
            <a:stCxn id="15" idx="1"/>
            <a:endCxn id="13" idx="2"/>
          </p:cNvCxnSpPr>
          <p:nvPr/>
        </p:nvCxnSpPr>
        <p:spPr>
          <a:xfrm rot="10800000">
            <a:off x="2748819" y="2446297"/>
            <a:ext cx="4503175" cy="397338"/>
          </a:xfrm>
          <a:prstGeom prst="bent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Rectangle 32">
            <a:extLst>
              <a:ext uri="{FF2B5EF4-FFF2-40B4-BE49-F238E27FC236}">
                <a16:creationId xmlns:a16="http://schemas.microsoft.com/office/drawing/2014/main" id="{E009A138-03FA-420A-9616-F7CCF1778777}"/>
              </a:ext>
            </a:extLst>
          </p:cNvPr>
          <p:cNvSpPr/>
          <p:nvPr/>
        </p:nvSpPr>
        <p:spPr>
          <a:xfrm>
            <a:off x="2642400" y="3340901"/>
            <a:ext cx="1143218" cy="434029"/>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通知</a:t>
            </a:r>
            <a:r>
              <a:rPr lang="zh-CN" altLang="en-US" sz="900" b="1" dirty="0" smtClean="0">
                <a:latin typeface="微软雅黑" pitchFamily="34" charset="-122"/>
                <a:ea typeface="微软雅黑" pitchFamily="34" charset="-122"/>
              </a:rPr>
              <a:t>失败 状态为：已取消待通知</a:t>
            </a: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cxnSp>
        <p:nvCxnSpPr>
          <p:cNvPr id="32" name="Straight Arrow Connector 24">
            <a:extLst>
              <a:ext uri="{FF2B5EF4-FFF2-40B4-BE49-F238E27FC236}">
                <a16:creationId xmlns:a16="http://schemas.microsoft.com/office/drawing/2014/main" id="{544DA409-F510-4FB7-9CCE-AA05BD173FB5}"/>
              </a:ext>
            </a:extLst>
          </p:cNvPr>
          <p:cNvCxnSpPr>
            <a:cxnSpLocks/>
            <a:stCxn id="31" idx="3"/>
            <a:endCxn id="15" idx="2"/>
          </p:cNvCxnSpPr>
          <p:nvPr/>
        </p:nvCxnSpPr>
        <p:spPr>
          <a:xfrm flipV="1">
            <a:off x="3785618" y="2987635"/>
            <a:ext cx="3862375" cy="570281"/>
          </a:xfrm>
          <a:prstGeom prst="bent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151777" y="3344701"/>
            <a:ext cx="839561"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通知</a:t>
            </a:r>
            <a:r>
              <a:rPr lang="en-US" altLang="zh-CN" sz="900" dirty="0" smtClean="0"/>
              <a:t>BK</a:t>
            </a:r>
            <a:r>
              <a:rPr lang="zh-CN" altLang="en-US" sz="900" dirty="0" smtClean="0"/>
              <a:t>失败</a:t>
            </a:r>
            <a:endParaRPr lang="en-US" altLang="zh-CN" sz="900" dirty="0" smtClean="0"/>
          </a:p>
        </p:txBody>
      </p:sp>
      <p:sp>
        <p:nvSpPr>
          <p:cNvPr id="34" name="Rectangle 32">
            <a:extLst>
              <a:ext uri="{FF2B5EF4-FFF2-40B4-BE49-F238E27FC236}">
                <a16:creationId xmlns:a16="http://schemas.microsoft.com/office/drawing/2014/main" id="{E009A138-03FA-420A-9616-F7CCF1778777}"/>
              </a:ext>
            </a:extLst>
          </p:cNvPr>
          <p:cNvSpPr/>
          <p:nvPr/>
        </p:nvSpPr>
        <p:spPr>
          <a:xfrm>
            <a:off x="2642400" y="4129534"/>
            <a:ext cx="1153224"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通知</a:t>
            </a:r>
            <a:r>
              <a:rPr lang="zh-CN" altLang="en-US" sz="900" b="1" dirty="0" smtClean="0">
                <a:latin typeface="微软雅黑" pitchFamily="34" charset="-122"/>
                <a:ea typeface="微软雅黑" pitchFamily="34" charset="-122"/>
              </a:rPr>
              <a:t>成功 状态为：已取消</a:t>
            </a:r>
            <a:endParaRPr lang="en-US" altLang="zh-CN" sz="900" b="1" dirty="0">
              <a:latin typeface="微软雅黑" pitchFamily="34" charset="-122"/>
              <a:ea typeface="微软雅黑" pitchFamily="34" charset="-122"/>
            </a:endParaRPr>
          </a:p>
        </p:txBody>
      </p:sp>
      <p:cxnSp>
        <p:nvCxnSpPr>
          <p:cNvPr id="35" name="Straight Arrow Connector 24">
            <a:extLst>
              <a:ext uri="{FF2B5EF4-FFF2-40B4-BE49-F238E27FC236}">
                <a16:creationId xmlns:a16="http://schemas.microsoft.com/office/drawing/2014/main" id="{544DA409-F510-4FB7-9CCE-AA05BD173FB5}"/>
              </a:ext>
            </a:extLst>
          </p:cNvPr>
          <p:cNvCxnSpPr>
            <a:cxnSpLocks/>
            <a:stCxn id="34" idx="3"/>
            <a:endCxn id="15" idx="2"/>
          </p:cNvCxnSpPr>
          <p:nvPr/>
        </p:nvCxnSpPr>
        <p:spPr>
          <a:xfrm flipV="1">
            <a:off x="3795624" y="2987635"/>
            <a:ext cx="3852369" cy="1285899"/>
          </a:xfrm>
          <a:prstGeom prst="bent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151776" y="4023621"/>
            <a:ext cx="839561"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通知</a:t>
            </a:r>
            <a:r>
              <a:rPr lang="en-US" altLang="zh-CN" sz="900" dirty="0" smtClean="0"/>
              <a:t>BK</a:t>
            </a:r>
            <a:r>
              <a:rPr lang="zh-CN" altLang="en-US" sz="900" dirty="0" smtClean="0"/>
              <a:t>成功</a:t>
            </a:r>
            <a:endParaRPr lang="en-US" altLang="zh-CN" sz="900" dirty="0" smtClean="0"/>
          </a:p>
        </p:txBody>
      </p:sp>
      <p:sp>
        <p:nvSpPr>
          <p:cNvPr id="37" name="文本框 36"/>
          <p:cNvSpPr txBox="1"/>
          <p:nvPr/>
        </p:nvSpPr>
        <p:spPr>
          <a:xfrm>
            <a:off x="430949" y="1382827"/>
            <a:ext cx="646331"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t>餐厅营运</a:t>
            </a: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237617" y="14435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a:p>
            <a:pPr algn="ctr"/>
            <a:r>
              <a:rPr lang="zh-CN" altLang="en-US" sz="900" dirty="0" smtClean="0">
                <a:solidFill>
                  <a:srgbClr val="C00000"/>
                </a:solidFill>
              </a:rPr>
              <a:t>管理后台</a:t>
            </a:r>
            <a:endParaRPr lang="en-US" altLang="zh-CN" sz="900" dirty="0">
              <a:solidFill>
                <a:srgbClr val="C00000"/>
              </a:solidFill>
            </a:endParaRPr>
          </a:p>
        </p:txBody>
      </p:sp>
      <p:sp>
        <p:nvSpPr>
          <p:cNvPr id="39" name="Rectangle 32">
            <a:extLst>
              <a:ext uri="{FF2B5EF4-FFF2-40B4-BE49-F238E27FC236}">
                <a16:creationId xmlns:a16="http://schemas.microsoft.com/office/drawing/2014/main" id="{E3E67E96-4EB4-4712-BD72-A785B437D944}"/>
              </a:ext>
            </a:extLst>
          </p:cNvPr>
          <p:cNvSpPr/>
          <p:nvPr/>
        </p:nvSpPr>
        <p:spPr>
          <a:xfrm>
            <a:off x="7136792" y="1443549"/>
            <a:ext cx="1080000" cy="432000"/>
          </a:xfrm>
          <a:prstGeom prst="rect">
            <a:avLst/>
          </a:prstGeom>
          <a:solidFill>
            <a:srgbClr val="F1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err="1" smtClean="0">
                <a:latin typeface="微软雅黑" pitchFamily="34" charset="-122"/>
                <a:ea typeface="微软雅黑" pitchFamily="34" charset="-122"/>
              </a:rPr>
              <a:t>BackRoom</a:t>
            </a:r>
            <a:endParaRPr lang="en-US" altLang="zh-CN" sz="900" b="1" dirty="0">
              <a:latin typeface="微软雅黑" pitchFamily="34" charset="-122"/>
              <a:ea typeface="微软雅黑" pitchFamily="34" charset="-122"/>
            </a:endParaRPr>
          </a:p>
        </p:txBody>
      </p:sp>
      <p:sp>
        <p:nvSpPr>
          <p:cNvPr id="40"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4714719" y="14435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Payment</a:t>
            </a:r>
          </a:p>
          <a:p>
            <a:pPr algn="ctr"/>
            <a:r>
              <a:rPr lang="en-US" altLang="zh-CN" sz="900" dirty="0" smtClean="0">
                <a:solidFill>
                  <a:srgbClr val="C00000"/>
                </a:solidFill>
              </a:rPr>
              <a:t>Gateway</a:t>
            </a:r>
            <a:endParaRPr lang="en-US" altLang="zh-CN" sz="900" dirty="0">
              <a:solidFill>
                <a:srgbClr val="C00000"/>
              </a:solidFill>
            </a:endParaRPr>
          </a:p>
        </p:txBody>
      </p:sp>
      <p:sp>
        <p:nvSpPr>
          <p:cNvPr id="41" name="圆柱形 40"/>
          <p:cNvSpPr/>
          <p:nvPr/>
        </p:nvSpPr>
        <p:spPr>
          <a:xfrm>
            <a:off x="3154824" y="1095201"/>
            <a:ext cx="361583" cy="2736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mj-lt"/>
              </a:rPr>
              <a:t>DB</a:t>
            </a:r>
            <a:endParaRPr lang="zh-CN" altLang="en-US" sz="900" b="1" dirty="0" smtClean="0">
              <a:latin typeface="+mj-lt"/>
            </a:endParaRPr>
          </a:p>
        </p:txBody>
      </p:sp>
      <p:sp>
        <p:nvSpPr>
          <p:cNvPr id="42" name="文本框 41"/>
          <p:cNvSpPr txBox="1"/>
          <p:nvPr/>
        </p:nvSpPr>
        <p:spPr>
          <a:xfrm>
            <a:off x="2666830" y="3018645"/>
            <a:ext cx="116734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可重新通知</a:t>
            </a:r>
            <a:r>
              <a:rPr lang="en-US" altLang="zh-CN" sz="900" dirty="0" smtClean="0"/>
              <a:t>BK</a:t>
            </a:r>
          </a:p>
          <a:p>
            <a:r>
              <a:rPr lang="zh-CN" altLang="en-US" sz="900" dirty="0">
                <a:solidFill>
                  <a:srgbClr val="FF0000"/>
                </a:solidFill>
              </a:rPr>
              <a:t>自动发起重新通知</a:t>
            </a:r>
            <a:endParaRPr lang="en-US" altLang="zh-CN" sz="900" dirty="0" smtClean="0"/>
          </a:p>
        </p:txBody>
      </p:sp>
      <p:sp>
        <p:nvSpPr>
          <p:cNvPr id="21" name="文本框 20"/>
          <p:cNvSpPr txBox="1"/>
          <p:nvPr/>
        </p:nvSpPr>
        <p:spPr>
          <a:xfrm>
            <a:off x="3044527" y="1841133"/>
            <a:ext cx="111707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使用登记时保存的终端上的付款信息，进行付款退回</a:t>
            </a:r>
            <a:endParaRPr lang="en-US" altLang="zh-CN" sz="900" dirty="0" smtClean="0">
              <a:solidFill>
                <a:srgbClr val="FF0000"/>
              </a:solidFill>
            </a:endParaRPr>
          </a:p>
        </p:txBody>
      </p:sp>
      <p:sp>
        <p:nvSpPr>
          <p:cNvPr id="22" name="Rectangle 32">
            <a:extLst>
              <a:ext uri="{FF2B5EF4-FFF2-40B4-BE49-F238E27FC236}">
                <a16:creationId xmlns:a16="http://schemas.microsoft.com/office/drawing/2014/main" id="{E009A138-03FA-420A-9616-F7CCF1778777}"/>
              </a:ext>
            </a:extLst>
          </p:cNvPr>
          <p:cNvSpPr/>
          <p:nvPr/>
        </p:nvSpPr>
        <p:spPr>
          <a:xfrm>
            <a:off x="670227" y="2160641"/>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取消</a:t>
            </a:r>
            <a:r>
              <a:rPr lang="zh-CN" altLang="en-US" sz="900" b="1" dirty="0" smtClean="0">
                <a:latin typeface="微软雅黑" pitchFamily="34" charset="-122"/>
                <a:ea typeface="微软雅黑" pitchFamily="34" charset="-122"/>
              </a:rPr>
              <a:t>失败</a:t>
            </a:r>
            <a:endParaRPr lang="en-US" altLang="zh-CN" sz="900" b="1" dirty="0">
              <a:latin typeface="微软雅黑" pitchFamily="34" charset="-122"/>
              <a:ea typeface="微软雅黑" pitchFamily="34" charset="-122"/>
            </a:endParaRPr>
          </a:p>
        </p:txBody>
      </p:sp>
      <p:cxnSp>
        <p:nvCxnSpPr>
          <p:cNvPr id="23" name="Straight Arrow Connector 24">
            <a:extLst>
              <a:ext uri="{FF2B5EF4-FFF2-40B4-BE49-F238E27FC236}">
                <a16:creationId xmlns:a16="http://schemas.microsoft.com/office/drawing/2014/main" id="{544DA409-F510-4FB7-9CCE-AA05BD173FB5}"/>
              </a:ext>
            </a:extLst>
          </p:cNvPr>
          <p:cNvCxnSpPr>
            <a:cxnSpLocks/>
            <a:stCxn id="22" idx="2"/>
            <a:endCxn id="13" idx="2"/>
          </p:cNvCxnSpPr>
          <p:nvPr/>
        </p:nvCxnSpPr>
        <p:spPr>
          <a:xfrm rot="5400000" flipH="1" flipV="1">
            <a:off x="1906350" y="1606173"/>
            <a:ext cx="2344" cy="1682591"/>
          </a:xfrm>
          <a:prstGeom prst="curvedConnector3">
            <a:avLst>
              <a:gd name="adj1" fmla="val -9752560"/>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536110" y="2488374"/>
            <a:ext cx="93098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付款回退失败</a:t>
            </a:r>
            <a:endParaRPr lang="en-US" altLang="zh-CN" sz="900" dirty="0" smtClean="0"/>
          </a:p>
        </p:txBody>
      </p:sp>
      <p:sp>
        <p:nvSpPr>
          <p:cNvPr id="27" name="文本框 26"/>
          <p:cNvSpPr txBox="1"/>
          <p:nvPr/>
        </p:nvSpPr>
        <p:spPr>
          <a:xfrm>
            <a:off x="2987988" y="2635156"/>
            <a:ext cx="93098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付款回退成功</a:t>
            </a:r>
            <a:endParaRPr lang="en-US" altLang="zh-CN" sz="900" dirty="0" smtClean="0"/>
          </a:p>
        </p:txBody>
      </p:sp>
      <p:cxnSp>
        <p:nvCxnSpPr>
          <p:cNvPr id="28" name="Straight Arrow Connector 24">
            <a:extLst>
              <a:ext uri="{FF2B5EF4-FFF2-40B4-BE49-F238E27FC236}">
                <a16:creationId xmlns:a16="http://schemas.microsoft.com/office/drawing/2014/main" id="{544DA409-F510-4FB7-9CCE-AA05BD173FB5}"/>
              </a:ext>
            </a:extLst>
          </p:cNvPr>
          <p:cNvCxnSpPr>
            <a:cxnSpLocks/>
            <a:endCxn id="31" idx="3"/>
          </p:cNvCxnSpPr>
          <p:nvPr/>
        </p:nvCxnSpPr>
        <p:spPr>
          <a:xfrm flipH="1">
            <a:off x="3785618" y="3002872"/>
            <a:ext cx="1189729" cy="555044"/>
          </a:xfrm>
          <a:prstGeom prst="straightConnector1">
            <a:avLst/>
          </a:prstGeom>
          <a:ln w="19050">
            <a:solidFill>
              <a:schemeClr val="accent1">
                <a:lumMod val="5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957441" y="3075918"/>
            <a:ext cx="10279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可在总部端</a:t>
            </a:r>
            <a:endParaRPr lang="en-US" altLang="zh-CN" sz="900" dirty="0" smtClean="0"/>
          </a:p>
          <a:p>
            <a:r>
              <a:rPr lang="zh-CN" altLang="en-US" sz="900" dirty="0" smtClean="0"/>
              <a:t>重新通知</a:t>
            </a:r>
            <a:r>
              <a:rPr lang="en-US" altLang="zh-CN" sz="900" dirty="0" smtClean="0"/>
              <a:t>BK</a:t>
            </a:r>
          </a:p>
        </p:txBody>
      </p:sp>
      <p:sp>
        <p:nvSpPr>
          <p:cNvPr id="43" name="Rectangle 32">
            <a:extLst>
              <a:ext uri="{FF2B5EF4-FFF2-40B4-BE49-F238E27FC236}">
                <a16:creationId xmlns:a16="http://schemas.microsoft.com/office/drawing/2014/main" id="{E009A138-03FA-420A-9616-F7CCF1778777}"/>
              </a:ext>
            </a:extLst>
          </p:cNvPr>
          <p:cNvSpPr/>
          <p:nvPr/>
        </p:nvSpPr>
        <p:spPr>
          <a:xfrm>
            <a:off x="358115" y="4129080"/>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取消</a:t>
            </a:r>
            <a:r>
              <a:rPr lang="zh-CN" altLang="en-US" sz="900" b="1" dirty="0" smtClean="0">
                <a:latin typeface="微软雅黑" pitchFamily="34" charset="-122"/>
                <a:ea typeface="微软雅黑" pitchFamily="34" charset="-122"/>
              </a:rPr>
              <a:t>成功</a:t>
            </a:r>
            <a:endParaRPr lang="en-US" altLang="zh-CN" sz="900" b="1" dirty="0">
              <a:latin typeface="微软雅黑" pitchFamily="34" charset="-122"/>
              <a:ea typeface="微软雅黑" pitchFamily="34" charset="-122"/>
            </a:endParaRPr>
          </a:p>
        </p:txBody>
      </p:sp>
      <p:cxnSp>
        <p:nvCxnSpPr>
          <p:cNvPr id="44" name="Straight Arrow Connector 24">
            <a:extLst>
              <a:ext uri="{FF2B5EF4-FFF2-40B4-BE49-F238E27FC236}">
                <a16:creationId xmlns:a16="http://schemas.microsoft.com/office/drawing/2014/main" id="{544DA409-F510-4FB7-9CCE-AA05BD173FB5}"/>
              </a:ext>
            </a:extLst>
          </p:cNvPr>
          <p:cNvCxnSpPr>
            <a:cxnSpLocks/>
            <a:stCxn id="43" idx="3"/>
            <a:endCxn id="48" idx="1"/>
          </p:cNvCxnSpPr>
          <p:nvPr/>
        </p:nvCxnSpPr>
        <p:spPr>
          <a:xfrm>
            <a:off x="1150115" y="4273080"/>
            <a:ext cx="439629" cy="360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24">
            <a:extLst>
              <a:ext uri="{FF2B5EF4-FFF2-40B4-BE49-F238E27FC236}">
                <a16:creationId xmlns:a16="http://schemas.microsoft.com/office/drawing/2014/main" id="{544DA409-F510-4FB7-9CCE-AA05BD173FB5}"/>
              </a:ext>
            </a:extLst>
          </p:cNvPr>
          <p:cNvCxnSpPr>
            <a:cxnSpLocks/>
            <a:stCxn id="43" idx="0"/>
            <a:endCxn id="46" idx="1"/>
          </p:cNvCxnSpPr>
          <p:nvPr/>
        </p:nvCxnSpPr>
        <p:spPr>
          <a:xfrm rot="5400000" flipH="1" flipV="1">
            <a:off x="886348" y="3425683"/>
            <a:ext cx="571165" cy="835630"/>
          </a:xfrm>
          <a:prstGeom prst="curvedConnector2">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6" name="Rectangle 32">
            <a:extLst>
              <a:ext uri="{FF2B5EF4-FFF2-40B4-BE49-F238E27FC236}">
                <a16:creationId xmlns:a16="http://schemas.microsoft.com/office/drawing/2014/main" id="{E009A138-03FA-420A-9616-F7CCF1778777}"/>
              </a:ext>
            </a:extLst>
          </p:cNvPr>
          <p:cNvSpPr/>
          <p:nvPr/>
        </p:nvSpPr>
        <p:spPr>
          <a:xfrm>
            <a:off x="1589745" y="3299487"/>
            <a:ext cx="792000" cy="516856"/>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前台提示：</a:t>
            </a:r>
            <a:endParaRPr lang="en-US" altLang="zh-CN" sz="900" b="1" dirty="0" smtClean="0">
              <a:latin typeface="微软雅黑" pitchFamily="34" charset="-122"/>
              <a:ea typeface="微软雅黑" pitchFamily="34" charset="-122"/>
            </a:endParaRPr>
          </a:p>
          <a:p>
            <a:pPr algn="ctr"/>
            <a:r>
              <a:rPr lang="zh-CN" altLang="en-US" sz="900" b="1" dirty="0">
                <a:latin typeface="微软雅黑" pitchFamily="34" charset="-122"/>
                <a:ea typeface="微软雅黑" pitchFamily="34" charset="-122"/>
              </a:rPr>
              <a:t>退款</a:t>
            </a:r>
            <a:r>
              <a:rPr lang="zh-CN" altLang="en-US" sz="900" b="1" dirty="0" smtClean="0">
                <a:latin typeface="微软雅黑" pitchFamily="34" charset="-122"/>
                <a:ea typeface="微软雅黑" pitchFamily="34" charset="-122"/>
              </a:rPr>
              <a:t>成功</a:t>
            </a:r>
            <a:r>
              <a:rPr lang="zh-CN" altLang="en-US" sz="900" b="1" dirty="0">
                <a:latin typeface="微软雅黑" pitchFamily="34" charset="-122"/>
                <a:ea typeface="微软雅黑" pitchFamily="34" charset="-122"/>
              </a:rPr>
              <a:t>通知</a:t>
            </a:r>
            <a:r>
              <a:rPr lang="en-US" altLang="zh-CN" sz="900" b="1" dirty="0">
                <a:latin typeface="微软雅黑" pitchFamily="34" charset="-122"/>
                <a:ea typeface="微软雅黑" pitchFamily="34" charset="-122"/>
              </a:rPr>
              <a:t>BK</a:t>
            </a:r>
            <a:r>
              <a:rPr lang="zh-CN" altLang="en-US" sz="900" b="1" dirty="0">
                <a:latin typeface="微软雅黑" pitchFamily="34" charset="-122"/>
                <a:ea typeface="微软雅黑" pitchFamily="34" charset="-122"/>
              </a:rPr>
              <a:t>失败</a:t>
            </a:r>
            <a:endParaRPr lang="en-US" altLang="zh-CN" sz="900" b="1" dirty="0">
              <a:latin typeface="微软雅黑" pitchFamily="34" charset="-122"/>
              <a:ea typeface="微软雅黑" pitchFamily="34" charset="-122"/>
            </a:endParaRPr>
          </a:p>
        </p:txBody>
      </p:sp>
      <p:sp>
        <p:nvSpPr>
          <p:cNvPr id="48" name="Rectangle 32">
            <a:extLst>
              <a:ext uri="{FF2B5EF4-FFF2-40B4-BE49-F238E27FC236}">
                <a16:creationId xmlns:a16="http://schemas.microsoft.com/office/drawing/2014/main" id="{E009A138-03FA-420A-9616-F7CCF1778777}"/>
              </a:ext>
            </a:extLst>
          </p:cNvPr>
          <p:cNvSpPr/>
          <p:nvPr/>
        </p:nvSpPr>
        <p:spPr>
          <a:xfrm>
            <a:off x="1589744" y="4132687"/>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前台</a:t>
            </a:r>
            <a:r>
              <a:rPr lang="zh-CN" altLang="en-US" sz="900" b="1" dirty="0" smtClean="0">
                <a:latin typeface="微软雅黑" pitchFamily="34" charset="-122"/>
                <a:ea typeface="微软雅黑" pitchFamily="34" charset="-122"/>
              </a:rPr>
              <a:t>提示：</a:t>
            </a:r>
            <a:endParaRPr lang="en-US" altLang="zh-CN" sz="900" b="1" dirty="0" smtClean="0">
              <a:latin typeface="微软雅黑" pitchFamily="34" charset="-122"/>
              <a:ea typeface="微软雅黑" pitchFamily="34" charset="-122"/>
            </a:endParaRPr>
          </a:p>
          <a:p>
            <a:pPr algn="ctr"/>
            <a:r>
              <a:rPr lang="zh-CN" altLang="en-US" sz="900" b="1" dirty="0">
                <a:latin typeface="微软雅黑" pitchFamily="34" charset="-122"/>
                <a:ea typeface="微软雅黑" pitchFamily="34" charset="-122"/>
              </a:rPr>
              <a:t>取消</a:t>
            </a:r>
            <a:r>
              <a:rPr lang="zh-CN" altLang="en-US" sz="900" b="1" dirty="0" smtClean="0">
                <a:latin typeface="微软雅黑" pitchFamily="34" charset="-122"/>
                <a:ea typeface="微软雅黑" pitchFamily="34" charset="-122"/>
              </a:rPr>
              <a:t>成功</a:t>
            </a:r>
            <a:endParaRPr lang="en-US" altLang="zh-CN" sz="900" b="1" dirty="0">
              <a:latin typeface="微软雅黑" pitchFamily="34" charset="-122"/>
              <a:ea typeface="微软雅黑" pitchFamily="34" charset="-122"/>
            </a:endParaRPr>
          </a:p>
        </p:txBody>
      </p:sp>
      <p:cxnSp>
        <p:nvCxnSpPr>
          <p:cNvPr id="51" name="Straight Arrow Connector 24">
            <a:extLst>
              <a:ext uri="{FF2B5EF4-FFF2-40B4-BE49-F238E27FC236}">
                <a16:creationId xmlns:a16="http://schemas.microsoft.com/office/drawing/2014/main" id="{544DA409-F510-4FB7-9CCE-AA05BD173FB5}"/>
              </a:ext>
            </a:extLst>
          </p:cNvPr>
          <p:cNvCxnSpPr>
            <a:cxnSpLocks/>
            <a:stCxn id="48" idx="3"/>
            <a:endCxn id="34" idx="1"/>
          </p:cNvCxnSpPr>
          <p:nvPr/>
        </p:nvCxnSpPr>
        <p:spPr>
          <a:xfrm flipV="1">
            <a:off x="2381744" y="4273534"/>
            <a:ext cx="260656" cy="315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24">
            <a:extLst>
              <a:ext uri="{FF2B5EF4-FFF2-40B4-BE49-F238E27FC236}">
                <a16:creationId xmlns:a16="http://schemas.microsoft.com/office/drawing/2014/main" id="{544DA409-F510-4FB7-9CCE-AA05BD173FB5}"/>
              </a:ext>
            </a:extLst>
          </p:cNvPr>
          <p:cNvCxnSpPr>
            <a:cxnSpLocks/>
            <a:stCxn id="46" idx="3"/>
            <a:endCxn id="31" idx="1"/>
          </p:cNvCxnSpPr>
          <p:nvPr/>
        </p:nvCxnSpPr>
        <p:spPr>
          <a:xfrm>
            <a:off x="2381745" y="3557915"/>
            <a:ext cx="260655" cy="1"/>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399142" y="1572993"/>
            <a:ext cx="7783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维护自己管理的餐厅</a:t>
            </a:r>
            <a:endParaRPr lang="en-US" altLang="zh-CN" sz="900" dirty="0" smtClean="0"/>
          </a:p>
        </p:txBody>
      </p:sp>
      <p:sp>
        <p:nvSpPr>
          <p:cNvPr id="47" name="文本框 46"/>
          <p:cNvSpPr txBox="1"/>
          <p:nvPr/>
        </p:nvSpPr>
        <p:spPr>
          <a:xfrm>
            <a:off x="4001768" y="871005"/>
            <a:ext cx="295973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哪些支付方式在总部端付款退回的时候需要调用</a:t>
            </a:r>
            <a:r>
              <a:rPr lang="en-US" altLang="zh-CN" sz="900" dirty="0" err="1" smtClean="0">
                <a:solidFill>
                  <a:srgbClr val="FF0000"/>
                </a:solidFill>
              </a:rPr>
              <a:t>paymentGateway</a:t>
            </a:r>
            <a:r>
              <a:rPr lang="zh-CN" altLang="en-US" sz="900" dirty="0" smtClean="0">
                <a:solidFill>
                  <a:srgbClr val="FF0000"/>
                </a:solidFill>
              </a:rPr>
              <a:t>的判断。比如：当前固定按“支付渠道”类别的，则总部端退款需调用</a:t>
            </a:r>
            <a:r>
              <a:rPr lang="en-US" altLang="zh-CN" sz="900" dirty="0" err="1">
                <a:solidFill>
                  <a:srgbClr val="FF0000"/>
                </a:solidFill>
              </a:rPr>
              <a:t>paymentGateway</a:t>
            </a:r>
            <a:endParaRPr lang="en-US" altLang="zh-CN" sz="900" dirty="0">
              <a:solidFill>
                <a:srgbClr val="FF0000"/>
              </a:solidFill>
            </a:endParaRPr>
          </a:p>
        </p:txBody>
      </p:sp>
    </p:spTree>
    <p:extLst>
      <p:ext uri="{BB962C8B-B14F-4D97-AF65-F5344CB8AC3E}">
        <p14:creationId xmlns:p14="http://schemas.microsoft.com/office/powerpoint/2010/main" val="31222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预收款 消费流程</a:t>
            </a:r>
            <a:endParaRPr lang="zh-CN" altLang="en-US" dirty="0"/>
          </a:p>
        </p:txBody>
      </p:sp>
      <p:cxnSp>
        <p:nvCxnSpPr>
          <p:cNvPr id="32" name="Straight Connector 4">
            <a:extLst>
              <a:ext uri="{FF2B5EF4-FFF2-40B4-BE49-F238E27FC236}">
                <a16:creationId xmlns:a16="http://schemas.microsoft.com/office/drawing/2014/main" id="{3985BA27-BC43-4BA9-B2B7-D2D35FB369F4}"/>
              </a:ext>
            </a:extLst>
          </p:cNvPr>
          <p:cNvCxnSpPr>
            <a:cxnSpLocks/>
          </p:cNvCxnSpPr>
          <p:nvPr/>
        </p:nvCxnSpPr>
        <p:spPr>
          <a:xfrm>
            <a:off x="0" y="4110161"/>
            <a:ext cx="9144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34" name="TextBox 63">
            <a:extLst>
              <a:ext uri="{FF2B5EF4-FFF2-40B4-BE49-F238E27FC236}">
                <a16:creationId xmlns:a16="http://schemas.microsoft.com/office/drawing/2014/main" id="{51727318-B455-4563-8399-1F712D30665B}"/>
              </a:ext>
            </a:extLst>
          </p:cNvPr>
          <p:cNvSpPr txBox="1"/>
          <p:nvPr/>
        </p:nvSpPr>
        <p:spPr>
          <a:xfrm>
            <a:off x="0" y="427044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cxnSp>
        <p:nvCxnSpPr>
          <p:cNvPr id="36" name="Straight Arrow Connector 59">
            <a:extLst>
              <a:ext uri="{FF2B5EF4-FFF2-40B4-BE49-F238E27FC236}">
                <a16:creationId xmlns:a16="http://schemas.microsoft.com/office/drawing/2014/main" id="{6DEB97AD-ACDD-4B9F-A977-8E60C80F33A8}"/>
              </a:ext>
            </a:extLst>
          </p:cNvPr>
          <p:cNvCxnSpPr>
            <a:cxnSpLocks/>
            <a:stCxn id="14" idx="1"/>
            <a:endCxn id="43" idx="3"/>
          </p:cNvCxnSpPr>
          <p:nvPr/>
        </p:nvCxnSpPr>
        <p:spPr>
          <a:xfrm flipH="1" flipV="1">
            <a:off x="2004063" y="1635486"/>
            <a:ext cx="875565" cy="5033"/>
          </a:xfrm>
          <a:prstGeom prst="straightConnector1">
            <a:avLst/>
          </a:prstGeom>
          <a:ln w="19050">
            <a:solidFill>
              <a:schemeClr val="bg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59">
            <a:extLst>
              <a:ext uri="{FF2B5EF4-FFF2-40B4-BE49-F238E27FC236}">
                <a16:creationId xmlns:a16="http://schemas.microsoft.com/office/drawing/2014/main" id="{6DEB97AD-ACDD-4B9F-A977-8E60C80F33A8}"/>
              </a:ext>
            </a:extLst>
          </p:cNvPr>
          <p:cNvCxnSpPr>
            <a:cxnSpLocks/>
            <a:stCxn id="14" idx="1"/>
            <a:endCxn id="42" idx="3"/>
          </p:cNvCxnSpPr>
          <p:nvPr/>
        </p:nvCxnSpPr>
        <p:spPr>
          <a:xfrm flipH="1">
            <a:off x="2004063" y="1640519"/>
            <a:ext cx="875565" cy="3002775"/>
          </a:xfrm>
          <a:prstGeom prst="straightConnector1">
            <a:avLst/>
          </a:prstGeom>
          <a:ln w="19050">
            <a:solidFill>
              <a:schemeClr val="bg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924063" y="4517294"/>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 </a:t>
            </a:r>
            <a:r>
              <a:rPr lang="zh-CN" altLang="en-US" sz="900" dirty="0"/>
              <a:t>终端</a:t>
            </a:r>
          </a:p>
        </p:txBody>
      </p:sp>
      <p:sp>
        <p:nvSpPr>
          <p:cNvPr id="43"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924063" y="150948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13"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6665617" y="142451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a:p>
            <a:pPr algn="ctr"/>
            <a:r>
              <a:rPr lang="zh-CN" altLang="en-US" sz="900" dirty="0" smtClean="0">
                <a:solidFill>
                  <a:srgbClr val="C00000"/>
                </a:solidFill>
              </a:rPr>
              <a:t>管理后台</a:t>
            </a:r>
            <a:endParaRPr lang="en-US" altLang="zh-CN" sz="900" dirty="0">
              <a:solidFill>
                <a:srgbClr val="C00000"/>
              </a:solidFill>
            </a:endParaRPr>
          </a:p>
        </p:txBody>
      </p:sp>
      <p:sp>
        <p:nvSpPr>
          <p:cNvPr id="1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879628" y="142451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Payment</a:t>
            </a:r>
          </a:p>
          <a:p>
            <a:pPr algn="ctr"/>
            <a:r>
              <a:rPr lang="en-US" altLang="zh-CN" sz="900" dirty="0" smtClean="0">
                <a:solidFill>
                  <a:srgbClr val="C00000"/>
                </a:solidFill>
              </a:rPr>
              <a:t>Gateway</a:t>
            </a:r>
            <a:endParaRPr lang="en-US" altLang="zh-CN" sz="900" dirty="0">
              <a:solidFill>
                <a:srgbClr val="C00000"/>
              </a:solidFill>
            </a:endParaRPr>
          </a:p>
        </p:txBody>
      </p:sp>
      <p:sp>
        <p:nvSpPr>
          <p:cNvPr id="15" name="Rectangle 32">
            <a:extLst>
              <a:ext uri="{FF2B5EF4-FFF2-40B4-BE49-F238E27FC236}">
                <a16:creationId xmlns:a16="http://schemas.microsoft.com/office/drawing/2014/main" id="{E009A138-03FA-420A-9616-F7CCF1778777}"/>
              </a:ext>
            </a:extLst>
          </p:cNvPr>
          <p:cNvSpPr/>
          <p:nvPr/>
        </p:nvSpPr>
        <p:spPr>
          <a:xfrm>
            <a:off x="3023628" y="2113884"/>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支付</a:t>
            </a:r>
            <a:endParaRPr lang="en-US" altLang="zh-CN" sz="900" b="1" dirty="0">
              <a:latin typeface="微软雅黑" pitchFamily="34" charset="-122"/>
              <a:ea typeface="微软雅黑" pitchFamily="34" charset="-122"/>
            </a:endParaRPr>
          </a:p>
        </p:txBody>
      </p:sp>
      <p:sp>
        <p:nvSpPr>
          <p:cNvPr id="16" name="Rectangle 32">
            <a:extLst>
              <a:ext uri="{FF2B5EF4-FFF2-40B4-BE49-F238E27FC236}">
                <a16:creationId xmlns:a16="http://schemas.microsoft.com/office/drawing/2014/main" id="{E009A138-03FA-420A-9616-F7CCF1778777}"/>
              </a:ext>
            </a:extLst>
          </p:cNvPr>
          <p:cNvSpPr/>
          <p:nvPr/>
        </p:nvSpPr>
        <p:spPr>
          <a:xfrm>
            <a:off x="6392016" y="2113884"/>
            <a:ext cx="879983"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预收款核销</a:t>
            </a:r>
            <a:endParaRPr lang="en-US" altLang="zh-CN" sz="900" b="1" dirty="0">
              <a:latin typeface="微软雅黑" pitchFamily="34" charset="-122"/>
              <a:ea typeface="微软雅黑" pitchFamily="34" charset="-122"/>
            </a:endParaRPr>
          </a:p>
        </p:txBody>
      </p:sp>
      <p:sp>
        <p:nvSpPr>
          <p:cNvPr id="17" name="Rectangle 32">
            <a:extLst>
              <a:ext uri="{FF2B5EF4-FFF2-40B4-BE49-F238E27FC236}">
                <a16:creationId xmlns:a16="http://schemas.microsoft.com/office/drawing/2014/main" id="{E009A138-03FA-420A-9616-F7CCF1778777}"/>
              </a:ext>
            </a:extLst>
          </p:cNvPr>
          <p:cNvSpPr/>
          <p:nvPr/>
        </p:nvSpPr>
        <p:spPr>
          <a:xfrm>
            <a:off x="3023628" y="3433029"/>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退款</a:t>
            </a:r>
            <a:endParaRPr lang="en-US" altLang="zh-CN" sz="900" b="1" dirty="0">
              <a:latin typeface="微软雅黑" pitchFamily="34" charset="-122"/>
              <a:ea typeface="微软雅黑" pitchFamily="34" charset="-122"/>
            </a:endParaRPr>
          </a:p>
        </p:txBody>
      </p:sp>
      <p:sp>
        <p:nvSpPr>
          <p:cNvPr id="18" name="Rectangle 32">
            <a:extLst>
              <a:ext uri="{FF2B5EF4-FFF2-40B4-BE49-F238E27FC236}">
                <a16:creationId xmlns:a16="http://schemas.microsoft.com/office/drawing/2014/main" id="{E009A138-03FA-420A-9616-F7CCF1778777}"/>
              </a:ext>
            </a:extLst>
          </p:cNvPr>
          <p:cNvSpPr/>
          <p:nvPr/>
        </p:nvSpPr>
        <p:spPr>
          <a:xfrm>
            <a:off x="6392016" y="3433029"/>
            <a:ext cx="879984"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预收款反核销</a:t>
            </a:r>
            <a:endParaRPr lang="en-US" altLang="zh-CN" sz="900" b="1" dirty="0">
              <a:latin typeface="微软雅黑" pitchFamily="34" charset="-122"/>
              <a:ea typeface="微软雅黑" pitchFamily="34" charset="-122"/>
            </a:endParaRPr>
          </a:p>
        </p:txBody>
      </p:sp>
      <p:cxnSp>
        <p:nvCxnSpPr>
          <p:cNvPr id="19" name="Straight Arrow Connector 24">
            <a:extLst>
              <a:ext uri="{FF2B5EF4-FFF2-40B4-BE49-F238E27FC236}">
                <a16:creationId xmlns:a16="http://schemas.microsoft.com/office/drawing/2014/main" id="{544DA409-F510-4FB7-9CCE-AA05BD173FB5}"/>
              </a:ext>
            </a:extLst>
          </p:cNvPr>
          <p:cNvCxnSpPr>
            <a:cxnSpLocks/>
            <a:stCxn id="16" idx="1"/>
            <a:endCxn id="15" idx="3"/>
          </p:cNvCxnSpPr>
          <p:nvPr/>
        </p:nvCxnSpPr>
        <p:spPr>
          <a:xfrm flipH="1">
            <a:off x="3815628" y="2257884"/>
            <a:ext cx="2576388"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4">
            <a:extLst>
              <a:ext uri="{FF2B5EF4-FFF2-40B4-BE49-F238E27FC236}">
                <a16:creationId xmlns:a16="http://schemas.microsoft.com/office/drawing/2014/main" id="{544DA409-F510-4FB7-9CCE-AA05BD173FB5}"/>
              </a:ext>
            </a:extLst>
          </p:cNvPr>
          <p:cNvCxnSpPr>
            <a:cxnSpLocks/>
            <a:stCxn id="18" idx="1"/>
            <a:endCxn id="17" idx="3"/>
          </p:cNvCxnSpPr>
          <p:nvPr/>
        </p:nvCxnSpPr>
        <p:spPr>
          <a:xfrm flipH="1">
            <a:off x="3815628" y="3577029"/>
            <a:ext cx="2576388"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 name="Rectangle 32">
            <a:extLst>
              <a:ext uri="{FF2B5EF4-FFF2-40B4-BE49-F238E27FC236}">
                <a16:creationId xmlns:a16="http://schemas.microsoft.com/office/drawing/2014/main" id="{E009A138-03FA-420A-9616-F7CCF1778777}"/>
              </a:ext>
            </a:extLst>
          </p:cNvPr>
          <p:cNvSpPr/>
          <p:nvPr/>
        </p:nvSpPr>
        <p:spPr>
          <a:xfrm>
            <a:off x="3023628" y="2634691"/>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支付信息</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构造</a:t>
            </a:r>
            <a:endParaRPr lang="en-US" altLang="zh-CN" sz="900" b="1" dirty="0">
              <a:latin typeface="微软雅黑" pitchFamily="34" charset="-122"/>
              <a:ea typeface="微软雅黑" pitchFamily="34" charset="-122"/>
            </a:endParaRPr>
          </a:p>
        </p:txBody>
      </p:sp>
      <p:cxnSp>
        <p:nvCxnSpPr>
          <p:cNvPr id="26" name="Straight Arrow Connector 24">
            <a:extLst>
              <a:ext uri="{FF2B5EF4-FFF2-40B4-BE49-F238E27FC236}">
                <a16:creationId xmlns:a16="http://schemas.microsoft.com/office/drawing/2014/main" id="{544DA409-F510-4FB7-9CCE-AA05BD173FB5}"/>
              </a:ext>
            </a:extLst>
          </p:cNvPr>
          <p:cNvCxnSpPr>
            <a:cxnSpLocks/>
            <a:stCxn id="25" idx="0"/>
            <a:endCxn id="15" idx="2"/>
          </p:cNvCxnSpPr>
          <p:nvPr/>
        </p:nvCxnSpPr>
        <p:spPr>
          <a:xfrm flipV="1">
            <a:off x="3419628" y="2401884"/>
            <a:ext cx="0" cy="23280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5"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4391814" y="1418752"/>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CMS</a:t>
            </a:r>
            <a:endParaRPr lang="en-US" altLang="zh-CN" sz="900" dirty="0">
              <a:solidFill>
                <a:srgbClr val="C00000"/>
              </a:solidFill>
            </a:endParaRPr>
          </a:p>
        </p:txBody>
      </p:sp>
      <p:sp>
        <p:nvSpPr>
          <p:cNvPr id="39" name="Rectangle 32">
            <a:extLst>
              <a:ext uri="{FF2B5EF4-FFF2-40B4-BE49-F238E27FC236}">
                <a16:creationId xmlns:a16="http://schemas.microsoft.com/office/drawing/2014/main" id="{E009A138-03FA-420A-9616-F7CCF1778777}"/>
              </a:ext>
            </a:extLst>
          </p:cNvPr>
          <p:cNvSpPr/>
          <p:nvPr/>
        </p:nvSpPr>
        <p:spPr>
          <a:xfrm>
            <a:off x="4535628" y="2629017"/>
            <a:ext cx="792000"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支付配置</a:t>
            </a:r>
            <a:endParaRPr lang="en-US" altLang="zh-CN" sz="900" b="1" dirty="0">
              <a:latin typeface="微软雅黑" pitchFamily="34" charset="-122"/>
              <a:ea typeface="微软雅黑" pitchFamily="34" charset="-122"/>
            </a:endParaRPr>
          </a:p>
        </p:txBody>
      </p:sp>
      <p:cxnSp>
        <p:nvCxnSpPr>
          <p:cNvPr id="40" name="Straight Arrow Connector 24">
            <a:extLst>
              <a:ext uri="{FF2B5EF4-FFF2-40B4-BE49-F238E27FC236}">
                <a16:creationId xmlns:a16="http://schemas.microsoft.com/office/drawing/2014/main" id="{544DA409-F510-4FB7-9CCE-AA05BD173FB5}"/>
              </a:ext>
            </a:extLst>
          </p:cNvPr>
          <p:cNvCxnSpPr>
            <a:cxnSpLocks/>
            <a:stCxn id="25" idx="3"/>
            <a:endCxn id="39" idx="1"/>
          </p:cNvCxnSpPr>
          <p:nvPr/>
        </p:nvCxnSpPr>
        <p:spPr>
          <a:xfrm flipV="1">
            <a:off x="3815628" y="2773017"/>
            <a:ext cx="720000" cy="5674"/>
          </a:xfrm>
          <a:prstGeom prst="straightConnector1">
            <a:avLst/>
          </a:prstGeom>
          <a:ln w="19050">
            <a:solidFill>
              <a:schemeClr val="accent1">
                <a:lumMod val="5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7" name="圆柱形 26"/>
          <p:cNvSpPr/>
          <p:nvPr/>
        </p:nvSpPr>
        <p:spPr>
          <a:xfrm>
            <a:off x="7601617" y="1093153"/>
            <a:ext cx="361583" cy="2736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DB</a:t>
            </a:r>
            <a:endParaRPr lang="zh-CN" altLang="en-US" sz="900" dirty="0" smtClean="0">
              <a:latin typeface="+mj-lt"/>
            </a:endParaRPr>
          </a:p>
        </p:txBody>
      </p:sp>
      <p:sp>
        <p:nvSpPr>
          <p:cNvPr id="31" name="Rectangle 32">
            <a:extLst>
              <a:ext uri="{FF2B5EF4-FFF2-40B4-BE49-F238E27FC236}">
                <a16:creationId xmlns:a16="http://schemas.microsoft.com/office/drawing/2014/main" id="{E009A138-03FA-420A-9616-F7CCF1778777}"/>
              </a:ext>
            </a:extLst>
          </p:cNvPr>
          <p:cNvSpPr/>
          <p:nvPr/>
        </p:nvSpPr>
        <p:spPr>
          <a:xfrm>
            <a:off x="964850" y="2887131"/>
            <a:ext cx="99280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可用预收款查询</a:t>
            </a:r>
            <a:endParaRPr lang="en-US" altLang="zh-CN" sz="900" b="1" dirty="0">
              <a:latin typeface="微软雅黑" pitchFamily="34" charset="-122"/>
              <a:ea typeface="微软雅黑" pitchFamily="34" charset="-122"/>
            </a:endParaRPr>
          </a:p>
        </p:txBody>
      </p:sp>
      <p:sp>
        <p:nvSpPr>
          <p:cNvPr id="37"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924063" y="2385482"/>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a:p>
            <a:pPr algn="ctr"/>
            <a:r>
              <a:rPr lang="zh-CN" altLang="en-US" sz="900" dirty="0" smtClean="0">
                <a:solidFill>
                  <a:srgbClr val="C00000"/>
                </a:solidFill>
              </a:rPr>
              <a:t>管理后台</a:t>
            </a:r>
            <a:endParaRPr lang="en-US" altLang="zh-CN" sz="900" dirty="0">
              <a:solidFill>
                <a:srgbClr val="C00000"/>
              </a:solidFill>
            </a:endParaRPr>
          </a:p>
        </p:txBody>
      </p:sp>
      <p:cxnSp>
        <p:nvCxnSpPr>
          <p:cNvPr id="41" name="Straight Arrow Connector 59">
            <a:extLst>
              <a:ext uri="{FF2B5EF4-FFF2-40B4-BE49-F238E27FC236}">
                <a16:creationId xmlns:a16="http://schemas.microsoft.com/office/drawing/2014/main" id="{6DEB97AD-ACDD-4B9F-A977-8E60C80F33A8}"/>
              </a:ext>
            </a:extLst>
          </p:cNvPr>
          <p:cNvCxnSpPr>
            <a:cxnSpLocks/>
            <a:stCxn id="37" idx="0"/>
            <a:endCxn id="43" idx="2"/>
          </p:cNvCxnSpPr>
          <p:nvPr/>
        </p:nvCxnSpPr>
        <p:spPr>
          <a:xfrm flipV="1">
            <a:off x="1464063" y="1761486"/>
            <a:ext cx="0" cy="623996"/>
          </a:xfrm>
          <a:prstGeom prst="straightConnector1">
            <a:avLst/>
          </a:prstGeom>
          <a:ln w="19050">
            <a:solidFill>
              <a:schemeClr val="bg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59">
            <a:extLst>
              <a:ext uri="{FF2B5EF4-FFF2-40B4-BE49-F238E27FC236}">
                <a16:creationId xmlns:a16="http://schemas.microsoft.com/office/drawing/2014/main" id="{6DEB97AD-ACDD-4B9F-A977-8E60C80F33A8}"/>
              </a:ext>
            </a:extLst>
          </p:cNvPr>
          <p:cNvCxnSpPr>
            <a:cxnSpLocks/>
            <a:stCxn id="31" idx="2"/>
            <a:endCxn id="42" idx="0"/>
          </p:cNvCxnSpPr>
          <p:nvPr/>
        </p:nvCxnSpPr>
        <p:spPr>
          <a:xfrm>
            <a:off x="1461255" y="3175131"/>
            <a:ext cx="2808" cy="1342163"/>
          </a:xfrm>
          <a:prstGeom prst="straightConnector1">
            <a:avLst/>
          </a:prstGeom>
          <a:ln w="19050">
            <a:solidFill>
              <a:schemeClr val="bg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32">
            <a:extLst>
              <a:ext uri="{FF2B5EF4-FFF2-40B4-BE49-F238E27FC236}">
                <a16:creationId xmlns:a16="http://schemas.microsoft.com/office/drawing/2014/main" id="{E009A138-03FA-420A-9616-F7CCF1778777}"/>
              </a:ext>
            </a:extLst>
          </p:cNvPr>
          <p:cNvSpPr/>
          <p:nvPr/>
        </p:nvSpPr>
        <p:spPr>
          <a:xfrm>
            <a:off x="7364808" y="2113884"/>
            <a:ext cx="879982"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状态及消费信息 记录</a:t>
            </a:r>
            <a:endParaRPr lang="en-US" altLang="zh-CN" sz="900" b="1" dirty="0">
              <a:latin typeface="微软雅黑" pitchFamily="34" charset="-122"/>
              <a:ea typeface="微软雅黑" pitchFamily="34" charset="-122"/>
            </a:endParaRPr>
          </a:p>
        </p:txBody>
      </p:sp>
      <p:sp>
        <p:nvSpPr>
          <p:cNvPr id="45" name="Rectangle 32">
            <a:extLst>
              <a:ext uri="{FF2B5EF4-FFF2-40B4-BE49-F238E27FC236}">
                <a16:creationId xmlns:a16="http://schemas.microsoft.com/office/drawing/2014/main" id="{E009A138-03FA-420A-9616-F7CCF1778777}"/>
              </a:ext>
            </a:extLst>
          </p:cNvPr>
          <p:cNvSpPr/>
          <p:nvPr/>
        </p:nvSpPr>
        <p:spPr>
          <a:xfrm>
            <a:off x="7364808" y="3433029"/>
            <a:ext cx="879982"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状态及消费信息 记录</a:t>
            </a:r>
            <a:endParaRPr lang="en-US" altLang="zh-CN" sz="900" b="1" dirty="0">
              <a:latin typeface="微软雅黑" pitchFamily="34" charset="-122"/>
              <a:ea typeface="微软雅黑" pitchFamily="34" charset="-122"/>
            </a:endParaRPr>
          </a:p>
        </p:txBody>
      </p:sp>
    </p:spTree>
    <p:extLst>
      <p:ext uri="{BB962C8B-B14F-4D97-AF65-F5344CB8AC3E}">
        <p14:creationId xmlns:p14="http://schemas.microsoft.com/office/powerpoint/2010/main" val="21493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预收款 管理服务</a:t>
            </a:r>
            <a:endParaRPr lang="zh-CN" altLang="en-US" dirty="0"/>
          </a:p>
        </p:txBody>
      </p:sp>
      <p:sp>
        <p:nvSpPr>
          <p:cNvPr id="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1589617" y="27539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a:p>
            <a:pPr algn="ctr"/>
            <a:r>
              <a:rPr lang="zh-CN" altLang="en-US" sz="900" dirty="0" smtClean="0">
                <a:solidFill>
                  <a:srgbClr val="C00000"/>
                </a:solidFill>
              </a:rPr>
              <a:t>管理后台</a:t>
            </a:r>
            <a:endParaRPr lang="en-US" altLang="zh-CN" sz="900" dirty="0">
              <a:solidFill>
                <a:srgbClr val="C00000"/>
              </a:solidFill>
            </a:endParaRPr>
          </a:p>
        </p:txBody>
      </p:sp>
      <p:sp>
        <p:nvSpPr>
          <p:cNvPr id="5" name="圆柱形 4"/>
          <p:cNvSpPr/>
          <p:nvPr/>
        </p:nvSpPr>
        <p:spPr>
          <a:xfrm>
            <a:off x="2484001" y="2396468"/>
            <a:ext cx="361583" cy="2736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mj-lt"/>
              </a:rPr>
              <a:t>DB</a:t>
            </a:r>
            <a:endParaRPr lang="zh-CN" altLang="en-US" sz="900" b="1" dirty="0" smtClean="0">
              <a:latin typeface="+mj-lt"/>
            </a:endParaRPr>
          </a:p>
        </p:txBody>
      </p:sp>
      <p:sp>
        <p:nvSpPr>
          <p:cNvPr id="6" name="左大括号 5">
            <a:extLst>
              <a:ext uri="{FF2B5EF4-FFF2-40B4-BE49-F238E27FC236}">
                <a16:creationId xmlns:a16="http://schemas.microsoft.com/office/drawing/2014/main" id="{5EF18F2B-92BD-45EA-BFC1-512D9EDA4129}"/>
              </a:ext>
            </a:extLst>
          </p:cNvPr>
          <p:cNvSpPr/>
          <p:nvPr/>
        </p:nvSpPr>
        <p:spPr>
          <a:xfrm>
            <a:off x="2945160" y="1468800"/>
            <a:ext cx="182880" cy="3067200"/>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7" name="Rectangle 32">
            <a:extLst>
              <a:ext uri="{FF2B5EF4-FFF2-40B4-BE49-F238E27FC236}">
                <a16:creationId xmlns:a16="http://schemas.microsoft.com/office/drawing/2014/main" id="{E009A138-03FA-420A-9616-F7CCF1778777}"/>
              </a:ext>
            </a:extLst>
          </p:cNvPr>
          <p:cNvSpPr/>
          <p:nvPr/>
        </p:nvSpPr>
        <p:spPr>
          <a:xfrm>
            <a:off x="3327186" y="3246988"/>
            <a:ext cx="992808"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预收款核销</a:t>
            </a:r>
            <a:endParaRPr lang="en-US" altLang="zh-CN" sz="900" b="1" dirty="0">
              <a:latin typeface="微软雅黑" pitchFamily="34" charset="-122"/>
              <a:ea typeface="微软雅黑" pitchFamily="34" charset="-122"/>
            </a:endParaRPr>
          </a:p>
        </p:txBody>
      </p:sp>
      <p:sp>
        <p:nvSpPr>
          <p:cNvPr id="8" name="Rectangle 32">
            <a:extLst>
              <a:ext uri="{FF2B5EF4-FFF2-40B4-BE49-F238E27FC236}">
                <a16:creationId xmlns:a16="http://schemas.microsoft.com/office/drawing/2014/main" id="{E009A138-03FA-420A-9616-F7CCF1778777}"/>
              </a:ext>
            </a:extLst>
          </p:cNvPr>
          <p:cNvSpPr/>
          <p:nvPr/>
        </p:nvSpPr>
        <p:spPr>
          <a:xfrm>
            <a:off x="3327187" y="3799985"/>
            <a:ext cx="99280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预收款反核销</a:t>
            </a:r>
            <a:endParaRPr lang="en-US" altLang="zh-CN" sz="900" b="1" dirty="0">
              <a:latin typeface="微软雅黑" pitchFamily="34" charset="-122"/>
              <a:ea typeface="微软雅黑" pitchFamily="34" charset="-122"/>
            </a:endParaRPr>
          </a:p>
        </p:txBody>
      </p:sp>
      <p:sp>
        <p:nvSpPr>
          <p:cNvPr id="9" name="Rectangle 32">
            <a:extLst>
              <a:ext uri="{FF2B5EF4-FFF2-40B4-BE49-F238E27FC236}">
                <a16:creationId xmlns:a16="http://schemas.microsoft.com/office/drawing/2014/main" id="{E009A138-03FA-420A-9616-F7CCF1778777}"/>
              </a:ext>
            </a:extLst>
          </p:cNvPr>
          <p:cNvSpPr/>
          <p:nvPr/>
        </p:nvSpPr>
        <p:spPr>
          <a:xfrm>
            <a:off x="3327191" y="4352982"/>
            <a:ext cx="992808"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预收款冲正？</a:t>
            </a:r>
            <a:endParaRPr lang="en-US" altLang="zh-CN" sz="900" b="1" dirty="0">
              <a:latin typeface="微软雅黑" pitchFamily="34" charset="-122"/>
              <a:ea typeface="微软雅黑" pitchFamily="34" charset="-122"/>
            </a:endParaRPr>
          </a:p>
        </p:txBody>
      </p:sp>
      <p:sp>
        <p:nvSpPr>
          <p:cNvPr id="10" name="文本框 9"/>
          <p:cNvSpPr txBox="1"/>
          <p:nvPr/>
        </p:nvSpPr>
        <p:spPr>
          <a:xfrm>
            <a:off x="5090609" y="3233304"/>
            <a:ext cx="2061700"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t>预收款消费：</a:t>
            </a:r>
            <a:endParaRPr lang="en-US" altLang="zh-CN" sz="900" b="1" dirty="0" smtClean="0"/>
          </a:p>
          <a:p>
            <a:r>
              <a:rPr lang="zh-CN" altLang="en-US" sz="900" dirty="0" smtClean="0"/>
              <a:t>按</a:t>
            </a:r>
            <a:r>
              <a:rPr lang="en-US" altLang="zh-CN" sz="900" dirty="0" err="1" smtClean="0"/>
              <a:t>paymentGateway</a:t>
            </a:r>
            <a:r>
              <a:rPr lang="zh-CN" altLang="en-US" sz="900" dirty="0" smtClean="0"/>
              <a:t>的接口规范，由总部端管理后台提供预收款支付相关的接口。由</a:t>
            </a:r>
            <a:r>
              <a:rPr lang="en-US" altLang="zh-CN" sz="900" dirty="0" err="1" smtClean="0"/>
              <a:t>paymentGateway</a:t>
            </a:r>
            <a:r>
              <a:rPr lang="zh-CN" altLang="en-US" sz="900" dirty="0" smtClean="0"/>
              <a:t>进行核销调用。</a:t>
            </a:r>
          </a:p>
        </p:txBody>
      </p:sp>
      <p:sp>
        <p:nvSpPr>
          <p:cNvPr id="11" name="Rectangle 32">
            <a:extLst>
              <a:ext uri="{FF2B5EF4-FFF2-40B4-BE49-F238E27FC236}">
                <a16:creationId xmlns:a16="http://schemas.microsoft.com/office/drawing/2014/main" id="{E009A138-03FA-420A-9616-F7CCF1778777}"/>
              </a:ext>
            </a:extLst>
          </p:cNvPr>
          <p:cNvSpPr/>
          <p:nvPr/>
        </p:nvSpPr>
        <p:spPr>
          <a:xfrm>
            <a:off x="3327186" y="2693991"/>
            <a:ext cx="99280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可用预收款查询</a:t>
            </a:r>
            <a:endParaRPr lang="en-US" altLang="zh-CN" sz="900" b="1" dirty="0" smtClean="0">
              <a:latin typeface="微软雅黑" pitchFamily="34" charset="-122"/>
              <a:ea typeface="微软雅黑" pitchFamily="34" charset="-122"/>
            </a:endParaRPr>
          </a:p>
          <a:p>
            <a:pPr algn="ctr"/>
            <a:r>
              <a:rPr lang="en-US" altLang="zh-CN" sz="900" b="1" dirty="0">
                <a:latin typeface="微软雅黑" pitchFamily="34" charset="-122"/>
                <a:ea typeface="微软雅黑" pitchFamily="34" charset="-122"/>
              </a:rPr>
              <a:t>by store</a:t>
            </a:r>
          </a:p>
        </p:txBody>
      </p:sp>
      <p:sp>
        <p:nvSpPr>
          <p:cNvPr id="12" name="Rectangle 32">
            <a:extLst>
              <a:ext uri="{FF2B5EF4-FFF2-40B4-BE49-F238E27FC236}">
                <a16:creationId xmlns:a16="http://schemas.microsoft.com/office/drawing/2014/main" id="{E009A138-03FA-420A-9616-F7CCF1778777}"/>
              </a:ext>
            </a:extLst>
          </p:cNvPr>
          <p:cNvSpPr/>
          <p:nvPr/>
        </p:nvSpPr>
        <p:spPr>
          <a:xfrm>
            <a:off x="3327185" y="1876229"/>
            <a:ext cx="99280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预收款登记</a:t>
            </a:r>
            <a:endParaRPr lang="en-US" altLang="zh-CN" sz="900" b="1" dirty="0">
              <a:latin typeface="微软雅黑" pitchFamily="34" charset="-122"/>
              <a:ea typeface="微软雅黑" pitchFamily="34" charset="-122"/>
            </a:endParaRPr>
          </a:p>
        </p:txBody>
      </p:sp>
      <p:sp>
        <p:nvSpPr>
          <p:cNvPr id="13" name="Rectangle 32">
            <a:extLst>
              <a:ext uri="{FF2B5EF4-FFF2-40B4-BE49-F238E27FC236}">
                <a16:creationId xmlns:a16="http://schemas.microsoft.com/office/drawing/2014/main" id="{E009A138-03FA-420A-9616-F7CCF1778777}"/>
              </a:ext>
            </a:extLst>
          </p:cNvPr>
          <p:cNvSpPr/>
          <p:nvPr/>
        </p:nvSpPr>
        <p:spPr>
          <a:xfrm>
            <a:off x="3327189" y="1327199"/>
            <a:ext cx="99280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预收款顾客信息查询 </a:t>
            </a:r>
            <a:r>
              <a:rPr lang="en-US" altLang="zh-CN" sz="900" b="1" dirty="0" smtClean="0">
                <a:latin typeface="微软雅黑" pitchFamily="34" charset="-122"/>
                <a:ea typeface="微软雅黑" pitchFamily="34" charset="-122"/>
              </a:rPr>
              <a:t>by </a:t>
            </a:r>
            <a:r>
              <a:rPr lang="en-US" altLang="zh-CN" sz="900" b="1" dirty="0">
                <a:latin typeface="微软雅黑" pitchFamily="34" charset="-122"/>
                <a:ea typeface="微软雅黑" pitchFamily="34" charset="-122"/>
              </a:rPr>
              <a:t>store</a:t>
            </a:r>
          </a:p>
        </p:txBody>
      </p:sp>
      <p:sp>
        <p:nvSpPr>
          <p:cNvPr id="14" name="左大括号 13">
            <a:extLst>
              <a:ext uri="{FF2B5EF4-FFF2-40B4-BE49-F238E27FC236}">
                <a16:creationId xmlns:a16="http://schemas.microsoft.com/office/drawing/2014/main" id="{5EF18F2B-92BD-45EA-BFC1-512D9EDA4129}"/>
              </a:ext>
            </a:extLst>
          </p:cNvPr>
          <p:cNvSpPr/>
          <p:nvPr/>
        </p:nvSpPr>
        <p:spPr>
          <a:xfrm flipH="1">
            <a:off x="4514525" y="2765931"/>
            <a:ext cx="211201" cy="1770069"/>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16" name="左大括号 15">
            <a:extLst>
              <a:ext uri="{FF2B5EF4-FFF2-40B4-BE49-F238E27FC236}">
                <a16:creationId xmlns:a16="http://schemas.microsoft.com/office/drawing/2014/main" id="{5EF18F2B-92BD-45EA-BFC1-512D9EDA4129}"/>
              </a:ext>
            </a:extLst>
          </p:cNvPr>
          <p:cNvSpPr/>
          <p:nvPr/>
        </p:nvSpPr>
        <p:spPr>
          <a:xfrm flipH="1">
            <a:off x="4519450" y="1402166"/>
            <a:ext cx="211201" cy="688935"/>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17" name="文本框 16"/>
          <p:cNvSpPr txBox="1"/>
          <p:nvPr/>
        </p:nvSpPr>
        <p:spPr>
          <a:xfrm>
            <a:off x="5063268" y="1305214"/>
            <a:ext cx="206170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t>预收款登记：</a:t>
            </a:r>
            <a:endParaRPr lang="en-US" altLang="zh-CN" sz="900" b="1" dirty="0" smtClean="0"/>
          </a:p>
          <a:p>
            <a:r>
              <a:rPr lang="zh-CN" altLang="en-US" sz="900" dirty="0" smtClean="0"/>
              <a:t>预收款顾客信息维护在总部端管理后台进行。</a:t>
            </a:r>
            <a:endParaRPr lang="en-US" altLang="zh-CN" sz="900" dirty="0" smtClean="0"/>
          </a:p>
          <a:p>
            <a:r>
              <a:rPr lang="zh-CN" altLang="en-US" sz="900" dirty="0" smtClean="0"/>
              <a:t>预收款登记、支付在终端进行。管理后台提供登记服务用于接收终端的登记信息。</a:t>
            </a:r>
          </a:p>
        </p:txBody>
      </p:sp>
    </p:spTree>
    <p:extLst>
      <p:ext uri="{BB962C8B-B14F-4D97-AF65-F5344CB8AC3E}">
        <p14:creationId xmlns:p14="http://schemas.microsoft.com/office/powerpoint/2010/main" val="204243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预收款 状态</a:t>
            </a:r>
            <a:endParaRPr lang="zh-CN" altLang="en-US" dirty="0"/>
          </a:p>
        </p:txBody>
      </p:sp>
      <p:sp>
        <p:nvSpPr>
          <p:cNvPr id="11" name="Text Box 17">
            <a:extLst>
              <a:ext uri="{FF2B5EF4-FFF2-40B4-BE49-F238E27FC236}">
                <a16:creationId xmlns:a16="http://schemas.microsoft.com/office/drawing/2014/main" id="{D3A86165-68A2-43C8-AB7A-4706B3966EAB}"/>
              </a:ext>
            </a:extLst>
          </p:cNvPr>
          <p:cNvSpPr txBox="1">
            <a:spLocks noChangeArrowheads="1"/>
          </p:cNvSpPr>
          <p:nvPr/>
        </p:nvSpPr>
        <p:spPr bwMode="auto">
          <a:xfrm>
            <a:off x="4625686" y="897252"/>
            <a:ext cx="936000" cy="324000"/>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t>预收款</a:t>
            </a:r>
            <a:endParaRPr lang="zh-CN" altLang="en-US" sz="900" dirty="0"/>
          </a:p>
        </p:txBody>
      </p:sp>
      <p:sp>
        <p:nvSpPr>
          <p:cNvPr id="12" name="左大括号 11">
            <a:extLst>
              <a:ext uri="{FF2B5EF4-FFF2-40B4-BE49-F238E27FC236}">
                <a16:creationId xmlns:a16="http://schemas.microsoft.com/office/drawing/2014/main" id="{F5DCD0B6-916F-4235-B687-5792EC0E9BF0}"/>
              </a:ext>
            </a:extLst>
          </p:cNvPr>
          <p:cNvSpPr/>
          <p:nvPr/>
        </p:nvSpPr>
        <p:spPr>
          <a:xfrm rot="5400000">
            <a:off x="5085609" y="-1830981"/>
            <a:ext cx="186104" cy="6392360"/>
          </a:xfrm>
          <a:prstGeom prst="leftBrace">
            <a:avLst>
              <a:gd name="adj1" fmla="val 23656"/>
              <a:gd name="adj2" fmla="val 51402"/>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13" name="Text Box 17">
            <a:extLst>
              <a:ext uri="{FF2B5EF4-FFF2-40B4-BE49-F238E27FC236}">
                <a16:creationId xmlns:a16="http://schemas.microsoft.com/office/drawing/2014/main" id="{CF7A3D97-980C-4449-9AE0-6B2BD94FE27D}"/>
              </a:ext>
            </a:extLst>
          </p:cNvPr>
          <p:cNvSpPr txBox="1">
            <a:spLocks noChangeArrowheads="1"/>
          </p:cNvSpPr>
          <p:nvPr/>
        </p:nvSpPr>
        <p:spPr bwMode="auto">
          <a:xfrm>
            <a:off x="3048080" y="1494746"/>
            <a:ext cx="904719" cy="22033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未消费</a:t>
            </a:r>
            <a:endParaRPr lang="en-US" altLang="zh-CN" sz="900" dirty="0">
              <a:solidFill>
                <a:schemeClr val="tx1"/>
              </a:solidFill>
            </a:endParaRPr>
          </a:p>
        </p:txBody>
      </p:sp>
      <p:sp>
        <p:nvSpPr>
          <p:cNvPr id="14" name="Text Box 17">
            <a:extLst>
              <a:ext uri="{FF2B5EF4-FFF2-40B4-BE49-F238E27FC236}">
                <a16:creationId xmlns:a16="http://schemas.microsoft.com/office/drawing/2014/main" id="{CF7A3D97-980C-4449-9AE0-6B2BD94FE27D}"/>
              </a:ext>
            </a:extLst>
          </p:cNvPr>
          <p:cNvSpPr txBox="1">
            <a:spLocks noChangeArrowheads="1"/>
          </p:cNvSpPr>
          <p:nvPr/>
        </p:nvSpPr>
        <p:spPr bwMode="auto">
          <a:xfrm>
            <a:off x="4695638" y="1494746"/>
            <a:ext cx="904719" cy="22033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已消费</a:t>
            </a:r>
            <a:endParaRPr lang="en-US" altLang="zh-CN" sz="900" dirty="0">
              <a:solidFill>
                <a:schemeClr val="tx1"/>
              </a:solidFill>
            </a:endParaRPr>
          </a:p>
        </p:txBody>
      </p:sp>
      <p:sp>
        <p:nvSpPr>
          <p:cNvPr id="15" name="Text Box 17">
            <a:extLst>
              <a:ext uri="{FF2B5EF4-FFF2-40B4-BE49-F238E27FC236}">
                <a16:creationId xmlns:a16="http://schemas.microsoft.com/office/drawing/2014/main" id="{CF7A3D97-980C-4449-9AE0-6B2BD94FE27D}"/>
              </a:ext>
            </a:extLst>
          </p:cNvPr>
          <p:cNvSpPr txBox="1">
            <a:spLocks noChangeArrowheads="1"/>
          </p:cNvSpPr>
          <p:nvPr/>
        </p:nvSpPr>
        <p:spPr bwMode="auto">
          <a:xfrm>
            <a:off x="7915280" y="1494994"/>
            <a:ext cx="904719" cy="22033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已取消</a:t>
            </a:r>
            <a:endParaRPr lang="en-US" altLang="zh-CN" sz="900" dirty="0">
              <a:solidFill>
                <a:schemeClr val="tx1"/>
              </a:solidFill>
            </a:endParaRPr>
          </a:p>
        </p:txBody>
      </p:sp>
      <p:cxnSp>
        <p:nvCxnSpPr>
          <p:cNvPr id="16" name="Straight Arrow Connector 24">
            <a:extLst>
              <a:ext uri="{FF2B5EF4-FFF2-40B4-BE49-F238E27FC236}">
                <a16:creationId xmlns:a16="http://schemas.microsoft.com/office/drawing/2014/main" id="{544DA409-F510-4FB7-9CCE-AA05BD173FB5}"/>
              </a:ext>
            </a:extLst>
          </p:cNvPr>
          <p:cNvCxnSpPr>
            <a:cxnSpLocks/>
            <a:endCxn id="20" idx="3"/>
          </p:cNvCxnSpPr>
          <p:nvPr/>
        </p:nvCxnSpPr>
        <p:spPr>
          <a:xfrm flipH="1" flipV="1">
            <a:off x="1034559" y="2360366"/>
            <a:ext cx="883124" cy="2862"/>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Rectangle 32">
            <a:extLst>
              <a:ext uri="{FF2B5EF4-FFF2-40B4-BE49-F238E27FC236}">
                <a16:creationId xmlns:a16="http://schemas.microsoft.com/office/drawing/2014/main" id="{E009A138-03FA-420A-9616-F7CCF1778777}"/>
              </a:ext>
            </a:extLst>
          </p:cNvPr>
          <p:cNvSpPr/>
          <p:nvPr/>
        </p:nvSpPr>
        <p:spPr>
          <a:xfrm>
            <a:off x="194400" y="2143997"/>
            <a:ext cx="840159" cy="432737"/>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a:latin typeface="微软雅黑" pitchFamily="34" charset="-122"/>
                <a:ea typeface="微软雅黑" pitchFamily="34" charset="-122"/>
              </a:rPr>
              <a:t>登记支付成功 </a:t>
            </a:r>
            <a:r>
              <a:rPr lang="zh-CN" altLang="en-US" sz="900" b="1" dirty="0" smtClean="0">
                <a:latin typeface="微软雅黑" pitchFamily="34" charset="-122"/>
                <a:ea typeface="微软雅黑" pitchFamily="34" charset="-122"/>
              </a:rPr>
              <a:t>但通知</a:t>
            </a:r>
            <a:r>
              <a:rPr lang="en-US" altLang="zh-CN" sz="900" b="1" dirty="0" smtClean="0">
                <a:latin typeface="微软雅黑" pitchFamily="34" charset="-122"/>
                <a:ea typeface="微软雅黑" pitchFamily="34" charset="-122"/>
              </a:rPr>
              <a:t>BK</a:t>
            </a:r>
            <a:r>
              <a:rPr lang="zh-CN" altLang="en-US" sz="900" b="1" dirty="0">
                <a:latin typeface="微软雅黑" pitchFamily="34" charset="-122"/>
                <a:ea typeface="微软雅黑" pitchFamily="34" charset="-122"/>
              </a:rPr>
              <a:t>失败</a:t>
            </a:r>
            <a:endParaRPr lang="en-US" altLang="zh-CN" sz="900" b="1" dirty="0">
              <a:latin typeface="微软雅黑" pitchFamily="34" charset="-122"/>
              <a:ea typeface="微软雅黑" pitchFamily="34" charset="-122"/>
            </a:endParaRPr>
          </a:p>
        </p:txBody>
      </p:sp>
      <p:cxnSp>
        <p:nvCxnSpPr>
          <p:cNvPr id="24" name="Straight Connector 4">
            <a:extLst>
              <a:ext uri="{FF2B5EF4-FFF2-40B4-BE49-F238E27FC236}">
                <a16:creationId xmlns:a16="http://schemas.microsoft.com/office/drawing/2014/main" id="{3985BA27-BC43-4BA9-B2B7-D2D35FB369F4}"/>
              </a:ext>
            </a:extLst>
          </p:cNvPr>
          <p:cNvCxnSpPr>
            <a:cxnSpLocks/>
            <a:stCxn id="13" idx="2"/>
          </p:cNvCxnSpPr>
          <p:nvPr/>
        </p:nvCxnSpPr>
        <p:spPr>
          <a:xfrm flipH="1">
            <a:off x="3498577" y="1715084"/>
            <a:ext cx="1863" cy="3428416"/>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4">
            <a:extLst>
              <a:ext uri="{FF2B5EF4-FFF2-40B4-BE49-F238E27FC236}">
                <a16:creationId xmlns:a16="http://schemas.microsoft.com/office/drawing/2014/main" id="{3985BA27-BC43-4BA9-B2B7-D2D35FB369F4}"/>
              </a:ext>
            </a:extLst>
          </p:cNvPr>
          <p:cNvCxnSpPr>
            <a:cxnSpLocks/>
          </p:cNvCxnSpPr>
          <p:nvPr/>
        </p:nvCxnSpPr>
        <p:spPr>
          <a:xfrm>
            <a:off x="5147997" y="1715084"/>
            <a:ext cx="0" cy="3428416"/>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4">
            <a:extLst>
              <a:ext uri="{FF2B5EF4-FFF2-40B4-BE49-F238E27FC236}">
                <a16:creationId xmlns:a16="http://schemas.microsoft.com/office/drawing/2014/main" id="{3985BA27-BC43-4BA9-B2B7-D2D35FB369F4}"/>
              </a:ext>
            </a:extLst>
          </p:cNvPr>
          <p:cNvCxnSpPr>
            <a:cxnSpLocks/>
          </p:cNvCxnSpPr>
          <p:nvPr/>
        </p:nvCxnSpPr>
        <p:spPr>
          <a:xfrm flipH="1">
            <a:off x="6720080" y="1715084"/>
            <a:ext cx="5960" cy="3428416"/>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2">
            <a:extLst>
              <a:ext uri="{FF2B5EF4-FFF2-40B4-BE49-F238E27FC236}">
                <a16:creationId xmlns:a16="http://schemas.microsoft.com/office/drawing/2014/main" id="{E009A138-03FA-420A-9616-F7CCF1778777}"/>
              </a:ext>
            </a:extLst>
          </p:cNvPr>
          <p:cNvSpPr/>
          <p:nvPr/>
        </p:nvSpPr>
        <p:spPr>
          <a:xfrm>
            <a:off x="194400" y="4391248"/>
            <a:ext cx="84015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支付</a:t>
            </a:r>
            <a:r>
              <a:rPr lang="en-US" altLang="zh-CN" sz="900" b="1" dirty="0" smtClean="0">
                <a:latin typeface="微软雅黑" pitchFamily="34" charset="-122"/>
                <a:ea typeface="微软雅黑" pitchFamily="34" charset="-122"/>
              </a:rPr>
              <a:t>/</a:t>
            </a:r>
            <a:r>
              <a:rPr lang="zh-CN" altLang="en-US" sz="900" b="1" dirty="0" smtClean="0">
                <a:latin typeface="微软雅黑" pitchFamily="34" charset="-122"/>
                <a:ea typeface="微软雅黑" pitchFamily="34" charset="-122"/>
              </a:rPr>
              <a:t>核销</a:t>
            </a:r>
            <a:endParaRPr lang="en-US" altLang="zh-CN" sz="900" b="1" dirty="0">
              <a:latin typeface="微软雅黑" pitchFamily="34" charset="-122"/>
              <a:ea typeface="微软雅黑" pitchFamily="34" charset="-122"/>
            </a:endParaRPr>
          </a:p>
        </p:txBody>
      </p:sp>
      <p:cxnSp>
        <p:nvCxnSpPr>
          <p:cNvPr id="34"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974663" y="3499969"/>
            <a:ext cx="4745417" cy="16715"/>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Rectangle 32">
            <a:extLst>
              <a:ext uri="{FF2B5EF4-FFF2-40B4-BE49-F238E27FC236}">
                <a16:creationId xmlns:a16="http://schemas.microsoft.com/office/drawing/2014/main" id="{E009A138-03FA-420A-9616-F7CCF1778777}"/>
              </a:ext>
            </a:extLst>
          </p:cNvPr>
          <p:cNvSpPr/>
          <p:nvPr/>
        </p:nvSpPr>
        <p:spPr>
          <a:xfrm>
            <a:off x="194400" y="4765036"/>
            <a:ext cx="840159" cy="327455"/>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退单</a:t>
            </a:r>
            <a:r>
              <a:rPr lang="en-US" altLang="zh-CN" sz="900" b="1" dirty="0" smtClean="0">
                <a:latin typeface="微软雅黑" pitchFamily="34" charset="-122"/>
                <a:ea typeface="微软雅黑" pitchFamily="34" charset="-122"/>
              </a:rPr>
              <a:t>/</a:t>
            </a:r>
            <a:r>
              <a:rPr lang="zh-CN" altLang="en-US" sz="900" b="1" dirty="0">
                <a:latin typeface="微软雅黑" pitchFamily="34" charset="-122"/>
                <a:ea typeface="微软雅黑" pitchFamily="34" charset="-122"/>
              </a:rPr>
              <a:t>反</a:t>
            </a:r>
            <a:r>
              <a:rPr lang="zh-CN" altLang="en-US" sz="900" b="1" dirty="0" smtClean="0">
                <a:latin typeface="微软雅黑" pitchFamily="34" charset="-122"/>
                <a:ea typeface="微软雅黑" pitchFamily="34" charset="-122"/>
              </a:rPr>
              <a:t>核销</a:t>
            </a:r>
            <a:endParaRPr lang="en-US" altLang="zh-CN" sz="900" b="1" dirty="0">
              <a:latin typeface="微软雅黑" pitchFamily="34" charset="-122"/>
              <a:ea typeface="微软雅黑" pitchFamily="34" charset="-122"/>
            </a:endParaRPr>
          </a:p>
        </p:txBody>
      </p:sp>
      <p:cxnSp>
        <p:nvCxnSpPr>
          <p:cNvPr id="37"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3484800" y="4925766"/>
            <a:ext cx="1655377" cy="141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3" name="Rectangle 32">
            <a:extLst>
              <a:ext uri="{FF2B5EF4-FFF2-40B4-BE49-F238E27FC236}">
                <a16:creationId xmlns:a16="http://schemas.microsoft.com/office/drawing/2014/main" id="{E009A138-03FA-420A-9616-F7CCF1778777}"/>
              </a:ext>
            </a:extLst>
          </p:cNvPr>
          <p:cNvSpPr/>
          <p:nvPr/>
        </p:nvSpPr>
        <p:spPr>
          <a:xfrm>
            <a:off x="194400" y="2920299"/>
            <a:ext cx="840159" cy="460868"/>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取消</a:t>
            </a:r>
            <a:r>
              <a:rPr lang="en-US" altLang="zh-CN" sz="900" b="1" dirty="0">
                <a:latin typeface="微软雅黑" pitchFamily="34" charset="-122"/>
                <a:ea typeface="微软雅黑" pitchFamily="34" charset="-122"/>
              </a:rPr>
              <a:t> </a:t>
            </a:r>
            <a:r>
              <a:rPr lang="zh-CN" altLang="en-US" sz="900" b="1" dirty="0" smtClean="0">
                <a:latin typeface="微软雅黑" pitchFamily="34" charset="-122"/>
                <a:ea typeface="微软雅黑" pitchFamily="34" charset="-122"/>
              </a:rPr>
              <a:t>并</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通知</a:t>
            </a:r>
            <a:r>
              <a:rPr lang="en-US" altLang="zh-CN" sz="900" b="1" dirty="0" smtClean="0">
                <a:latin typeface="微软雅黑" pitchFamily="34" charset="-122"/>
                <a:ea typeface="微软雅黑" pitchFamily="34" charset="-122"/>
              </a:rPr>
              <a:t>BK</a:t>
            </a:r>
            <a:r>
              <a:rPr lang="zh-CN" altLang="en-US" sz="900" b="1" dirty="0" smtClean="0">
                <a:latin typeface="微软雅黑" pitchFamily="34" charset="-122"/>
                <a:ea typeface="微软雅黑" pitchFamily="34" charset="-122"/>
              </a:rPr>
              <a:t>成功</a:t>
            </a:r>
            <a:endParaRPr lang="en-US" altLang="zh-CN" sz="900" b="1" dirty="0">
              <a:latin typeface="微软雅黑" pitchFamily="34" charset="-122"/>
              <a:ea typeface="微软雅黑" pitchFamily="34" charset="-122"/>
            </a:endParaRPr>
          </a:p>
        </p:txBody>
      </p:sp>
      <p:cxnSp>
        <p:nvCxnSpPr>
          <p:cNvPr id="44"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917683" y="2978963"/>
            <a:ext cx="6449956" cy="3443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9" name="Text Box 17">
            <a:extLst>
              <a:ext uri="{FF2B5EF4-FFF2-40B4-BE49-F238E27FC236}">
                <a16:creationId xmlns:a16="http://schemas.microsoft.com/office/drawing/2014/main" id="{CF7A3D97-980C-4449-9AE0-6B2BD94FE27D}"/>
              </a:ext>
            </a:extLst>
          </p:cNvPr>
          <p:cNvSpPr txBox="1">
            <a:spLocks noChangeArrowheads="1"/>
          </p:cNvSpPr>
          <p:nvPr/>
        </p:nvSpPr>
        <p:spPr bwMode="auto">
          <a:xfrm>
            <a:off x="1400524" y="1494746"/>
            <a:ext cx="1034318" cy="22033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已支付待通知</a:t>
            </a:r>
            <a:r>
              <a:rPr lang="en-US" altLang="zh-CN" sz="900" dirty="0" smtClean="0">
                <a:solidFill>
                  <a:schemeClr val="tx1"/>
                </a:solidFill>
              </a:rPr>
              <a:t>BK</a:t>
            </a:r>
            <a:endParaRPr lang="en-US" altLang="zh-CN" sz="900" dirty="0">
              <a:solidFill>
                <a:schemeClr val="tx1"/>
              </a:solidFill>
            </a:endParaRPr>
          </a:p>
        </p:txBody>
      </p:sp>
      <p:cxnSp>
        <p:nvCxnSpPr>
          <p:cNvPr id="26" name="Straight Connector 4">
            <a:extLst>
              <a:ext uri="{FF2B5EF4-FFF2-40B4-BE49-F238E27FC236}">
                <a16:creationId xmlns:a16="http://schemas.microsoft.com/office/drawing/2014/main" id="{3985BA27-BC43-4BA9-B2B7-D2D35FB369F4}"/>
              </a:ext>
            </a:extLst>
          </p:cNvPr>
          <p:cNvCxnSpPr>
            <a:cxnSpLocks/>
            <a:stCxn id="19" idx="2"/>
          </p:cNvCxnSpPr>
          <p:nvPr/>
        </p:nvCxnSpPr>
        <p:spPr>
          <a:xfrm>
            <a:off x="1917683" y="1715084"/>
            <a:ext cx="0" cy="3428416"/>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2">
            <a:extLst>
              <a:ext uri="{FF2B5EF4-FFF2-40B4-BE49-F238E27FC236}">
                <a16:creationId xmlns:a16="http://schemas.microsoft.com/office/drawing/2014/main" id="{E009A138-03FA-420A-9616-F7CCF1778777}"/>
              </a:ext>
            </a:extLst>
          </p:cNvPr>
          <p:cNvSpPr/>
          <p:nvPr/>
        </p:nvSpPr>
        <p:spPr>
          <a:xfrm>
            <a:off x="194400" y="2613848"/>
            <a:ext cx="840159" cy="255365"/>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重新通知</a:t>
            </a: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cxnSp>
        <p:nvCxnSpPr>
          <p:cNvPr id="33"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917684" y="2723272"/>
            <a:ext cx="1580893" cy="18419"/>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498577" y="3173475"/>
            <a:ext cx="4876264" cy="30525"/>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2" name="Rectangle 32">
            <a:extLst>
              <a:ext uri="{FF2B5EF4-FFF2-40B4-BE49-F238E27FC236}">
                <a16:creationId xmlns:a16="http://schemas.microsoft.com/office/drawing/2014/main" id="{E009A138-03FA-420A-9616-F7CCF1778777}"/>
              </a:ext>
            </a:extLst>
          </p:cNvPr>
          <p:cNvSpPr/>
          <p:nvPr/>
        </p:nvSpPr>
        <p:spPr>
          <a:xfrm>
            <a:off x="194400" y="1633524"/>
            <a:ext cx="840159" cy="475721"/>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登记支付成功 并通知</a:t>
            </a:r>
            <a:r>
              <a:rPr lang="en-US" altLang="zh-CN" sz="900" b="1" dirty="0" smtClean="0">
                <a:latin typeface="微软雅黑" pitchFamily="34" charset="-122"/>
                <a:ea typeface="微软雅黑" pitchFamily="34" charset="-122"/>
              </a:rPr>
              <a:t>BK</a:t>
            </a:r>
            <a:r>
              <a:rPr lang="zh-CN" altLang="en-US" sz="900" b="1" dirty="0" smtClean="0">
                <a:latin typeface="微软雅黑" pitchFamily="34" charset="-122"/>
                <a:ea typeface="微软雅黑" pitchFamily="34" charset="-122"/>
              </a:rPr>
              <a:t>成功</a:t>
            </a:r>
            <a:endParaRPr lang="en-US" altLang="zh-CN" sz="900" b="1" dirty="0">
              <a:latin typeface="微软雅黑" pitchFamily="34" charset="-122"/>
              <a:ea typeface="微软雅黑" pitchFamily="34" charset="-122"/>
            </a:endParaRPr>
          </a:p>
        </p:txBody>
      </p:sp>
      <p:cxnSp>
        <p:nvCxnSpPr>
          <p:cNvPr id="53" name="Straight Arrow Connector 24">
            <a:extLst>
              <a:ext uri="{FF2B5EF4-FFF2-40B4-BE49-F238E27FC236}">
                <a16:creationId xmlns:a16="http://schemas.microsoft.com/office/drawing/2014/main" id="{544DA409-F510-4FB7-9CCE-AA05BD173FB5}"/>
              </a:ext>
            </a:extLst>
          </p:cNvPr>
          <p:cNvCxnSpPr>
            <a:cxnSpLocks/>
            <a:endCxn id="52" idx="3"/>
          </p:cNvCxnSpPr>
          <p:nvPr/>
        </p:nvCxnSpPr>
        <p:spPr>
          <a:xfrm flipH="1">
            <a:off x="1034559" y="1868392"/>
            <a:ext cx="2464018" cy="299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 Box 17">
            <a:extLst>
              <a:ext uri="{FF2B5EF4-FFF2-40B4-BE49-F238E27FC236}">
                <a16:creationId xmlns:a16="http://schemas.microsoft.com/office/drawing/2014/main" id="{CF7A3D97-980C-4449-9AE0-6B2BD94FE27D}"/>
              </a:ext>
            </a:extLst>
          </p:cNvPr>
          <p:cNvSpPr txBox="1">
            <a:spLocks noChangeArrowheads="1"/>
          </p:cNvSpPr>
          <p:nvPr/>
        </p:nvSpPr>
        <p:spPr bwMode="auto">
          <a:xfrm>
            <a:off x="6192122" y="1500652"/>
            <a:ext cx="1055919" cy="220338"/>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已取消待通知</a:t>
            </a:r>
            <a:r>
              <a:rPr lang="en-US" altLang="zh-CN" sz="900" dirty="0" smtClean="0">
                <a:solidFill>
                  <a:schemeClr val="tx1"/>
                </a:solidFill>
              </a:rPr>
              <a:t>BK</a:t>
            </a:r>
            <a:endParaRPr lang="en-US" altLang="zh-CN" sz="900" dirty="0">
              <a:solidFill>
                <a:schemeClr val="tx1"/>
              </a:solidFill>
            </a:endParaRPr>
          </a:p>
        </p:txBody>
      </p:sp>
      <p:cxnSp>
        <p:nvCxnSpPr>
          <p:cNvPr id="57" name="Straight Connector 4">
            <a:extLst>
              <a:ext uri="{FF2B5EF4-FFF2-40B4-BE49-F238E27FC236}">
                <a16:creationId xmlns:a16="http://schemas.microsoft.com/office/drawing/2014/main" id="{3985BA27-BC43-4BA9-B2B7-D2D35FB369F4}"/>
              </a:ext>
            </a:extLst>
          </p:cNvPr>
          <p:cNvCxnSpPr>
            <a:cxnSpLocks/>
          </p:cNvCxnSpPr>
          <p:nvPr/>
        </p:nvCxnSpPr>
        <p:spPr>
          <a:xfrm>
            <a:off x="8367640" y="1707275"/>
            <a:ext cx="7201" cy="3436225"/>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Rectangle 32">
            <a:extLst>
              <a:ext uri="{FF2B5EF4-FFF2-40B4-BE49-F238E27FC236}">
                <a16:creationId xmlns:a16="http://schemas.microsoft.com/office/drawing/2014/main" id="{E009A138-03FA-420A-9616-F7CCF1778777}"/>
              </a:ext>
            </a:extLst>
          </p:cNvPr>
          <p:cNvSpPr/>
          <p:nvPr/>
        </p:nvSpPr>
        <p:spPr>
          <a:xfrm>
            <a:off x="194400" y="3448528"/>
            <a:ext cx="840159" cy="460868"/>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取消</a:t>
            </a:r>
            <a:r>
              <a:rPr lang="en-US" altLang="zh-CN" sz="900" b="1" dirty="0">
                <a:latin typeface="微软雅黑" pitchFamily="34" charset="-122"/>
                <a:ea typeface="微软雅黑" pitchFamily="34" charset="-122"/>
              </a:rPr>
              <a:t> </a:t>
            </a:r>
            <a:r>
              <a:rPr lang="zh-CN" altLang="en-US" sz="900" b="1" dirty="0" smtClean="0">
                <a:latin typeface="微软雅黑" pitchFamily="34" charset="-122"/>
                <a:ea typeface="微软雅黑" pitchFamily="34" charset="-122"/>
              </a:rPr>
              <a:t>但</a:t>
            </a:r>
            <a:endParaRPr lang="en-US" altLang="zh-CN" sz="900" b="1" dirty="0" smtClean="0">
              <a:latin typeface="微软雅黑" pitchFamily="34" charset="-122"/>
              <a:ea typeface="微软雅黑" pitchFamily="34" charset="-122"/>
            </a:endParaRPr>
          </a:p>
          <a:p>
            <a:pPr algn="ctr"/>
            <a:r>
              <a:rPr lang="zh-CN" altLang="en-US" sz="900" b="1" dirty="0" smtClean="0">
                <a:latin typeface="微软雅黑" pitchFamily="34" charset="-122"/>
                <a:ea typeface="微软雅黑" pitchFamily="34" charset="-122"/>
              </a:rPr>
              <a:t>通知</a:t>
            </a:r>
            <a:r>
              <a:rPr lang="en-US" altLang="zh-CN" sz="900" b="1" dirty="0" smtClean="0">
                <a:latin typeface="微软雅黑" pitchFamily="34" charset="-122"/>
                <a:ea typeface="微软雅黑" pitchFamily="34" charset="-122"/>
              </a:rPr>
              <a:t>BK</a:t>
            </a:r>
            <a:r>
              <a:rPr lang="zh-CN" altLang="en-US" sz="900" b="1" dirty="0">
                <a:latin typeface="微软雅黑" pitchFamily="34" charset="-122"/>
                <a:ea typeface="微软雅黑" pitchFamily="34" charset="-122"/>
              </a:rPr>
              <a:t>失败</a:t>
            </a:r>
            <a:endParaRPr lang="en-US" altLang="zh-CN" sz="900" b="1" dirty="0">
              <a:latin typeface="微软雅黑" pitchFamily="34" charset="-122"/>
              <a:ea typeface="微软雅黑" pitchFamily="34" charset="-122"/>
            </a:endParaRPr>
          </a:p>
        </p:txBody>
      </p:sp>
      <p:cxnSp>
        <p:nvCxnSpPr>
          <p:cNvPr id="68"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484800" y="3711662"/>
            <a:ext cx="3235282" cy="48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4">
            <a:extLst>
              <a:ext uri="{FF2B5EF4-FFF2-40B4-BE49-F238E27FC236}">
                <a16:creationId xmlns:a16="http://schemas.microsoft.com/office/drawing/2014/main" id="{3985BA27-BC43-4BA9-B2B7-D2D35FB369F4}"/>
              </a:ext>
            </a:extLst>
          </p:cNvPr>
          <p:cNvCxnSpPr>
            <a:cxnSpLocks/>
          </p:cNvCxnSpPr>
          <p:nvPr/>
        </p:nvCxnSpPr>
        <p:spPr>
          <a:xfrm flipV="1">
            <a:off x="0" y="2098174"/>
            <a:ext cx="9144000" cy="32432"/>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4">
            <a:extLst>
              <a:ext uri="{FF2B5EF4-FFF2-40B4-BE49-F238E27FC236}">
                <a16:creationId xmlns:a16="http://schemas.microsoft.com/office/drawing/2014/main" id="{3985BA27-BC43-4BA9-B2B7-D2D35FB369F4}"/>
              </a:ext>
            </a:extLst>
          </p:cNvPr>
          <p:cNvCxnSpPr>
            <a:cxnSpLocks/>
          </p:cNvCxnSpPr>
          <p:nvPr/>
        </p:nvCxnSpPr>
        <p:spPr>
          <a:xfrm flipV="1">
            <a:off x="-1" y="2548080"/>
            <a:ext cx="9144001" cy="44553"/>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4">
            <a:extLst>
              <a:ext uri="{FF2B5EF4-FFF2-40B4-BE49-F238E27FC236}">
                <a16:creationId xmlns:a16="http://schemas.microsoft.com/office/drawing/2014/main" id="{3985BA27-BC43-4BA9-B2B7-D2D35FB369F4}"/>
              </a:ext>
            </a:extLst>
          </p:cNvPr>
          <p:cNvCxnSpPr>
            <a:cxnSpLocks/>
          </p:cNvCxnSpPr>
          <p:nvPr/>
        </p:nvCxnSpPr>
        <p:spPr>
          <a:xfrm flipV="1">
            <a:off x="-1" y="2858465"/>
            <a:ext cx="9144001" cy="39306"/>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4">
            <a:extLst>
              <a:ext uri="{FF2B5EF4-FFF2-40B4-BE49-F238E27FC236}">
                <a16:creationId xmlns:a16="http://schemas.microsoft.com/office/drawing/2014/main" id="{3985BA27-BC43-4BA9-B2B7-D2D35FB369F4}"/>
              </a:ext>
            </a:extLst>
          </p:cNvPr>
          <p:cNvCxnSpPr>
            <a:cxnSpLocks/>
          </p:cNvCxnSpPr>
          <p:nvPr/>
        </p:nvCxnSpPr>
        <p:spPr>
          <a:xfrm flipV="1">
            <a:off x="0" y="3354619"/>
            <a:ext cx="9144001" cy="39306"/>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4">
            <a:extLst>
              <a:ext uri="{FF2B5EF4-FFF2-40B4-BE49-F238E27FC236}">
                <a16:creationId xmlns:a16="http://schemas.microsoft.com/office/drawing/2014/main" id="{3985BA27-BC43-4BA9-B2B7-D2D35FB369F4}"/>
              </a:ext>
            </a:extLst>
          </p:cNvPr>
          <p:cNvCxnSpPr>
            <a:cxnSpLocks/>
          </p:cNvCxnSpPr>
          <p:nvPr/>
        </p:nvCxnSpPr>
        <p:spPr>
          <a:xfrm flipV="1">
            <a:off x="0" y="3913201"/>
            <a:ext cx="9144001" cy="39306"/>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4">
            <a:extLst>
              <a:ext uri="{FF2B5EF4-FFF2-40B4-BE49-F238E27FC236}">
                <a16:creationId xmlns:a16="http://schemas.microsoft.com/office/drawing/2014/main" id="{3985BA27-BC43-4BA9-B2B7-D2D35FB369F4}"/>
              </a:ext>
            </a:extLst>
          </p:cNvPr>
          <p:cNvCxnSpPr>
            <a:cxnSpLocks/>
          </p:cNvCxnSpPr>
          <p:nvPr/>
        </p:nvCxnSpPr>
        <p:spPr>
          <a:xfrm flipV="1">
            <a:off x="-2" y="4682836"/>
            <a:ext cx="9144001" cy="39306"/>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Arrow Connector 24">
            <a:extLst>
              <a:ext uri="{FF2B5EF4-FFF2-40B4-BE49-F238E27FC236}">
                <a16:creationId xmlns:a16="http://schemas.microsoft.com/office/drawing/2014/main" id="{544DA409-F510-4FB7-9CCE-AA05BD173FB5}"/>
              </a:ext>
            </a:extLst>
          </p:cNvPr>
          <p:cNvCxnSpPr>
            <a:cxnSpLocks/>
          </p:cNvCxnSpPr>
          <p:nvPr/>
        </p:nvCxnSpPr>
        <p:spPr>
          <a:xfrm flipH="1" flipV="1">
            <a:off x="3514217" y="4543699"/>
            <a:ext cx="1647557" cy="1135"/>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3985BA27-BC43-4BA9-B2B7-D2D35FB369F4}"/>
              </a:ext>
            </a:extLst>
          </p:cNvPr>
          <p:cNvCxnSpPr>
            <a:cxnSpLocks/>
          </p:cNvCxnSpPr>
          <p:nvPr/>
        </p:nvCxnSpPr>
        <p:spPr>
          <a:xfrm flipV="1">
            <a:off x="0" y="4311813"/>
            <a:ext cx="9144001" cy="39306"/>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32">
            <a:extLst>
              <a:ext uri="{FF2B5EF4-FFF2-40B4-BE49-F238E27FC236}">
                <a16:creationId xmlns:a16="http://schemas.microsoft.com/office/drawing/2014/main" id="{E009A138-03FA-420A-9616-F7CCF1778777}"/>
              </a:ext>
            </a:extLst>
          </p:cNvPr>
          <p:cNvSpPr/>
          <p:nvPr/>
        </p:nvSpPr>
        <p:spPr>
          <a:xfrm>
            <a:off x="194400" y="4009906"/>
            <a:ext cx="840159" cy="28800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900" b="1" dirty="0" smtClean="0">
                <a:latin typeface="微软雅黑" pitchFamily="34" charset="-122"/>
                <a:ea typeface="微软雅黑" pitchFamily="34" charset="-122"/>
              </a:rPr>
              <a:t>重新通知</a:t>
            </a: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cxnSp>
        <p:nvCxnSpPr>
          <p:cNvPr id="47"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6720080" y="4146706"/>
            <a:ext cx="165476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6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1208702" y="910564"/>
            <a:ext cx="1077347" cy="411893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56" name="矩形 55"/>
          <p:cNvSpPr/>
          <p:nvPr/>
        </p:nvSpPr>
        <p:spPr>
          <a:xfrm>
            <a:off x="5270769" y="3645524"/>
            <a:ext cx="3463656" cy="11833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52" name="矩形 51"/>
          <p:cNvSpPr/>
          <p:nvPr/>
        </p:nvSpPr>
        <p:spPr>
          <a:xfrm>
            <a:off x="5270769" y="1717442"/>
            <a:ext cx="3463656" cy="11400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2" name="标题 1"/>
          <p:cNvSpPr>
            <a:spLocks noGrp="1"/>
          </p:cNvSpPr>
          <p:nvPr>
            <p:ph type="title"/>
          </p:nvPr>
        </p:nvSpPr>
        <p:spPr/>
        <p:txBody>
          <a:bodyPr/>
          <a:lstStyle/>
          <a:p>
            <a:r>
              <a:rPr lang="zh-CN" altLang="en-US" dirty="0" smtClean="0"/>
              <a:t>预收款 顾客信息的使用</a:t>
            </a:r>
            <a:endParaRPr lang="zh-CN" altLang="en-US" dirty="0"/>
          </a:p>
        </p:txBody>
      </p:sp>
      <p:sp>
        <p:nvSpPr>
          <p:cNvPr id="16" name="Text Box 17">
            <a:extLst>
              <a:ext uri="{FF2B5EF4-FFF2-40B4-BE49-F238E27FC236}">
                <a16:creationId xmlns:a16="http://schemas.microsoft.com/office/drawing/2014/main" id="{F7FF9804-58A5-421D-9AB2-5BB9934CC3AE}"/>
              </a:ext>
            </a:extLst>
          </p:cNvPr>
          <p:cNvSpPr txBox="1">
            <a:spLocks noChangeArrowheads="1"/>
          </p:cNvSpPr>
          <p:nvPr/>
        </p:nvSpPr>
        <p:spPr bwMode="auto">
          <a:xfrm>
            <a:off x="4090329" y="2685316"/>
            <a:ext cx="878501" cy="284714"/>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t>预收款</a:t>
            </a:r>
            <a:endParaRPr lang="zh-CN" altLang="en-US" sz="900" dirty="0"/>
          </a:p>
        </p:txBody>
      </p:sp>
      <p:sp>
        <p:nvSpPr>
          <p:cNvPr id="17" name="Text Box 17">
            <a:extLst>
              <a:ext uri="{FF2B5EF4-FFF2-40B4-BE49-F238E27FC236}">
                <a16:creationId xmlns:a16="http://schemas.microsoft.com/office/drawing/2014/main" id="{F7FF9804-58A5-421D-9AB2-5BB9934CC3AE}"/>
              </a:ext>
            </a:extLst>
          </p:cNvPr>
          <p:cNvSpPr txBox="1">
            <a:spLocks noChangeArrowheads="1"/>
          </p:cNvSpPr>
          <p:nvPr/>
        </p:nvSpPr>
        <p:spPr bwMode="auto">
          <a:xfrm>
            <a:off x="31637" y="2752351"/>
            <a:ext cx="878501" cy="284714"/>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t>顾客信息</a:t>
            </a:r>
            <a:endParaRPr lang="zh-CN" altLang="en-US" sz="900" dirty="0"/>
          </a:p>
        </p:txBody>
      </p:sp>
      <p:sp>
        <p:nvSpPr>
          <p:cNvPr id="18"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270003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客户姓名</a:t>
            </a:r>
            <a:endParaRPr lang="en-US" altLang="zh-CN" sz="900" dirty="0">
              <a:solidFill>
                <a:schemeClr val="tx1"/>
              </a:solidFill>
            </a:endParaRPr>
          </a:p>
        </p:txBody>
      </p:sp>
      <p:sp>
        <p:nvSpPr>
          <p:cNvPr id="19"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3055355"/>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客户联系方式</a:t>
            </a:r>
            <a:endParaRPr lang="en-US" altLang="zh-CN" sz="900" dirty="0">
              <a:solidFill>
                <a:schemeClr val="tx1"/>
              </a:solidFill>
            </a:endParaRPr>
          </a:p>
        </p:txBody>
      </p:sp>
      <p:sp>
        <p:nvSpPr>
          <p:cNvPr id="20"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1075361"/>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客户编号</a:t>
            </a:r>
            <a:endParaRPr lang="en-US" altLang="zh-CN" sz="900" dirty="0">
              <a:solidFill>
                <a:schemeClr val="tx1"/>
              </a:solidFill>
            </a:endParaRPr>
          </a:p>
        </p:txBody>
      </p:sp>
      <p:sp>
        <p:nvSpPr>
          <p:cNvPr id="21"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1733800"/>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客户类型</a:t>
            </a:r>
            <a:endParaRPr lang="en-US" altLang="zh-CN" sz="900" dirty="0">
              <a:solidFill>
                <a:schemeClr val="tx1"/>
              </a:solidFill>
            </a:endParaRPr>
          </a:p>
        </p:txBody>
      </p:sp>
      <p:sp>
        <p:nvSpPr>
          <p:cNvPr id="22"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341581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付款账户名</a:t>
            </a:r>
            <a:endParaRPr lang="en-US" altLang="zh-CN" sz="900" dirty="0">
              <a:solidFill>
                <a:schemeClr val="tx1"/>
              </a:solidFill>
            </a:endParaRPr>
          </a:p>
        </p:txBody>
      </p:sp>
      <p:sp>
        <p:nvSpPr>
          <p:cNvPr id="23"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380532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付款账户号</a:t>
            </a:r>
            <a:endParaRPr lang="en-US" altLang="zh-CN" sz="900" dirty="0">
              <a:solidFill>
                <a:schemeClr val="tx1"/>
              </a:solidFill>
            </a:endParaRPr>
          </a:p>
        </p:txBody>
      </p:sp>
      <p:sp>
        <p:nvSpPr>
          <p:cNvPr id="2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4179705"/>
            <a:ext cx="891144" cy="358615"/>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开户行</a:t>
            </a:r>
            <a:r>
              <a:rPr lang="en-US" altLang="zh-CN" sz="900" dirty="0" smtClean="0">
                <a:solidFill>
                  <a:schemeClr val="tx1"/>
                </a:solidFill>
              </a:rPr>
              <a:t>/</a:t>
            </a:r>
            <a:r>
              <a:rPr lang="zh-CN" altLang="en-US" sz="900" dirty="0" smtClean="0">
                <a:solidFill>
                  <a:schemeClr val="tx1"/>
                </a:solidFill>
              </a:rPr>
              <a:t>消费卡全称</a:t>
            </a:r>
            <a:endParaRPr lang="en-US" altLang="zh-CN" sz="900" dirty="0">
              <a:solidFill>
                <a:schemeClr val="tx1"/>
              </a:solidFill>
            </a:endParaRPr>
          </a:p>
        </p:txBody>
      </p:sp>
      <p:sp>
        <p:nvSpPr>
          <p:cNvPr id="2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4657427"/>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备注</a:t>
            </a:r>
            <a:endParaRPr lang="en-US" altLang="zh-CN" sz="900" dirty="0">
              <a:solidFill>
                <a:schemeClr val="tx1"/>
              </a:solidFill>
            </a:endParaRPr>
          </a:p>
        </p:txBody>
      </p:sp>
      <p:sp>
        <p:nvSpPr>
          <p:cNvPr id="26" name="左大括号 25">
            <a:extLst>
              <a:ext uri="{FF2B5EF4-FFF2-40B4-BE49-F238E27FC236}">
                <a16:creationId xmlns:a16="http://schemas.microsoft.com/office/drawing/2014/main" id="{5EF18F2B-92BD-45EA-BFC1-512D9EDA4129}"/>
              </a:ext>
            </a:extLst>
          </p:cNvPr>
          <p:cNvSpPr/>
          <p:nvPr/>
        </p:nvSpPr>
        <p:spPr>
          <a:xfrm>
            <a:off x="963082" y="1220991"/>
            <a:ext cx="197967" cy="3361791"/>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27" name="文本框 26"/>
          <p:cNvSpPr txBox="1"/>
          <p:nvPr/>
        </p:nvSpPr>
        <p:spPr>
          <a:xfrm>
            <a:off x="1181698" y="1311914"/>
            <a:ext cx="117532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t>主</a:t>
            </a:r>
            <a:r>
              <a:rPr lang="zh-CN" altLang="en-US" sz="900" dirty="0" smtClean="0"/>
              <a:t>键 </a:t>
            </a:r>
            <a:endParaRPr lang="en-US" altLang="zh-CN" sz="900" dirty="0" smtClean="0"/>
          </a:p>
          <a:p>
            <a:r>
              <a:rPr lang="zh-CN" altLang="en-US" sz="900" dirty="0" smtClean="0"/>
              <a:t>客户类型编号</a:t>
            </a:r>
            <a:r>
              <a:rPr lang="en-US" altLang="zh-CN" sz="900" dirty="0" smtClean="0"/>
              <a:t>+</a:t>
            </a:r>
            <a:r>
              <a:rPr lang="zh-CN" altLang="en-US" sz="900" dirty="0" smtClean="0"/>
              <a:t>序号</a:t>
            </a:r>
          </a:p>
        </p:txBody>
      </p:sp>
      <p:sp>
        <p:nvSpPr>
          <p:cNvPr id="28" name="文本框 27"/>
          <p:cNvSpPr txBox="1"/>
          <p:nvPr/>
        </p:nvSpPr>
        <p:spPr>
          <a:xfrm>
            <a:off x="1254872" y="2002738"/>
            <a:ext cx="10031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t>预留，当前固定填写</a:t>
            </a:r>
            <a:r>
              <a:rPr lang="en-US" altLang="zh-CN" sz="900" dirty="0" smtClean="0"/>
              <a:t>COUNTER</a:t>
            </a:r>
            <a:endParaRPr lang="zh-CN" altLang="en-US" sz="900" dirty="0" smtClean="0"/>
          </a:p>
        </p:txBody>
      </p:sp>
      <p:sp>
        <p:nvSpPr>
          <p:cNvPr id="29"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7782" y="996103"/>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收据号</a:t>
            </a:r>
            <a:endParaRPr lang="en-US" altLang="zh-CN" sz="900" dirty="0">
              <a:solidFill>
                <a:schemeClr val="tx1"/>
              </a:solidFill>
            </a:endParaRPr>
          </a:p>
        </p:txBody>
      </p:sp>
      <p:sp>
        <p:nvSpPr>
          <p:cNvPr id="30" name="左大括号 29">
            <a:extLst>
              <a:ext uri="{FF2B5EF4-FFF2-40B4-BE49-F238E27FC236}">
                <a16:creationId xmlns:a16="http://schemas.microsoft.com/office/drawing/2014/main" id="{5EF18F2B-92BD-45EA-BFC1-512D9EDA4129}"/>
              </a:ext>
            </a:extLst>
          </p:cNvPr>
          <p:cNvSpPr/>
          <p:nvPr/>
        </p:nvSpPr>
        <p:spPr>
          <a:xfrm>
            <a:off x="5046057" y="1220991"/>
            <a:ext cx="202685" cy="3317329"/>
          </a:xfrm>
          <a:prstGeom prst="leftBrac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b="1"/>
          </a:p>
        </p:txBody>
      </p:sp>
      <p:sp>
        <p:nvSpPr>
          <p:cNvPr id="31"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6424056" y="993986"/>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rgbClr val="FF0000"/>
                </a:solidFill>
              </a:rPr>
              <a:t>餐厅编号</a:t>
            </a:r>
            <a:endParaRPr lang="en-US" altLang="zh-CN" sz="900" dirty="0">
              <a:solidFill>
                <a:srgbClr val="FF0000"/>
              </a:solidFill>
            </a:endParaRPr>
          </a:p>
        </p:txBody>
      </p:sp>
      <p:sp>
        <p:nvSpPr>
          <p:cNvPr id="33"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7782" y="1368675"/>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当前状态</a:t>
            </a:r>
            <a:endParaRPr lang="en-US" altLang="zh-CN" sz="900" dirty="0">
              <a:solidFill>
                <a:schemeClr val="tx1"/>
              </a:solidFill>
            </a:endParaRPr>
          </a:p>
        </p:txBody>
      </p:sp>
      <p:sp>
        <p:nvSpPr>
          <p:cNvPr id="3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6424056" y="1317588"/>
            <a:ext cx="891144" cy="319317"/>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当前状态对应的操作流水号</a:t>
            </a:r>
            <a:endParaRPr lang="en-US" altLang="zh-CN" sz="900" dirty="0">
              <a:solidFill>
                <a:schemeClr val="tx1"/>
              </a:solidFill>
            </a:endParaRPr>
          </a:p>
        </p:txBody>
      </p:sp>
      <p:sp>
        <p:nvSpPr>
          <p:cNvPr id="3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6424056" y="3686517"/>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客户姓名</a:t>
            </a:r>
            <a:endParaRPr lang="en-US" altLang="zh-CN" sz="900" dirty="0">
              <a:solidFill>
                <a:schemeClr val="tx1"/>
              </a:solidFill>
            </a:endParaRPr>
          </a:p>
        </p:txBody>
      </p:sp>
      <p:sp>
        <p:nvSpPr>
          <p:cNvPr id="36"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7500330" y="3686804"/>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客户联系方式</a:t>
            </a:r>
            <a:endParaRPr lang="en-US" altLang="zh-CN" sz="900" dirty="0">
              <a:solidFill>
                <a:schemeClr val="tx1"/>
              </a:solidFill>
            </a:endParaRPr>
          </a:p>
        </p:txBody>
      </p:sp>
      <p:sp>
        <p:nvSpPr>
          <p:cNvPr id="37"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34352" y="4064336"/>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付款账户名</a:t>
            </a:r>
            <a:endParaRPr lang="en-US" altLang="zh-CN" sz="900" dirty="0">
              <a:solidFill>
                <a:schemeClr val="tx1"/>
              </a:solidFill>
            </a:endParaRPr>
          </a:p>
        </p:txBody>
      </p:sp>
      <p:sp>
        <p:nvSpPr>
          <p:cNvPr id="38"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6424056" y="4064336"/>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付款账户号</a:t>
            </a:r>
            <a:endParaRPr lang="en-US" altLang="zh-CN" sz="900" dirty="0">
              <a:solidFill>
                <a:schemeClr val="tx1"/>
              </a:solidFill>
            </a:endParaRPr>
          </a:p>
        </p:txBody>
      </p:sp>
      <p:sp>
        <p:nvSpPr>
          <p:cNvPr id="39"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7496989" y="4052505"/>
            <a:ext cx="891144" cy="358615"/>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开户行</a:t>
            </a:r>
            <a:r>
              <a:rPr lang="en-US" altLang="zh-CN" sz="900" dirty="0" smtClean="0">
                <a:solidFill>
                  <a:schemeClr val="tx1"/>
                </a:solidFill>
              </a:rPr>
              <a:t>/</a:t>
            </a:r>
            <a:r>
              <a:rPr lang="zh-CN" altLang="en-US" sz="900" dirty="0" smtClean="0">
                <a:solidFill>
                  <a:schemeClr val="tx1"/>
                </a:solidFill>
              </a:rPr>
              <a:t>消费卡全称</a:t>
            </a:r>
            <a:endParaRPr lang="en-US" altLang="zh-CN" sz="900" dirty="0">
              <a:solidFill>
                <a:schemeClr val="tx1"/>
              </a:solidFill>
            </a:endParaRPr>
          </a:p>
        </p:txBody>
      </p:sp>
      <p:sp>
        <p:nvSpPr>
          <p:cNvPr id="40"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4639" y="4427929"/>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备注</a:t>
            </a:r>
            <a:endParaRPr lang="en-US" altLang="zh-CN" sz="900" dirty="0">
              <a:solidFill>
                <a:schemeClr val="tx1"/>
              </a:solidFill>
            </a:endParaRPr>
          </a:p>
        </p:txBody>
      </p:sp>
      <p:sp>
        <p:nvSpPr>
          <p:cNvPr id="41"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7782" y="3683720"/>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客户编号</a:t>
            </a:r>
            <a:endParaRPr lang="en-US" altLang="zh-CN" sz="900" dirty="0">
              <a:solidFill>
                <a:schemeClr val="tx1"/>
              </a:solidFill>
            </a:endParaRPr>
          </a:p>
        </p:txBody>
      </p:sp>
      <p:sp>
        <p:nvSpPr>
          <p:cNvPr id="42" name="文本框 41"/>
          <p:cNvSpPr txBox="1"/>
          <p:nvPr/>
        </p:nvSpPr>
        <p:spPr>
          <a:xfrm>
            <a:off x="4109023" y="2941293"/>
            <a:ext cx="89831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预收款登记后，预收款的信息不可编辑。</a:t>
            </a:r>
            <a:endParaRPr lang="en-US" altLang="zh-CN" sz="900" dirty="0">
              <a:solidFill>
                <a:srgbClr val="FF0000"/>
              </a:solidFill>
            </a:endParaRPr>
          </a:p>
        </p:txBody>
      </p:sp>
      <p:sp>
        <p:nvSpPr>
          <p:cNvPr id="43"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9928" y="2134009"/>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收款日期时间</a:t>
            </a:r>
            <a:endParaRPr lang="en-US" altLang="zh-CN" sz="900" dirty="0">
              <a:solidFill>
                <a:schemeClr val="tx1"/>
              </a:solidFill>
            </a:endParaRPr>
          </a:p>
        </p:txBody>
      </p:sp>
      <p:sp>
        <p:nvSpPr>
          <p:cNvPr id="4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7500330" y="2134009"/>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收款终端</a:t>
            </a:r>
            <a:endParaRPr lang="en-US" altLang="zh-CN" sz="900" dirty="0">
              <a:solidFill>
                <a:schemeClr val="tx1"/>
              </a:solidFill>
            </a:endParaRPr>
          </a:p>
        </p:txBody>
      </p:sp>
      <p:sp>
        <p:nvSpPr>
          <p:cNvPr id="4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6425129" y="2138464"/>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收款人</a:t>
            </a:r>
            <a:endParaRPr lang="en-US" altLang="zh-CN" sz="900" dirty="0">
              <a:solidFill>
                <a:schemeClr val="tx1"/>
              </a:solidFill>
            </a:endParaRPr>
          </a:p>
        </p:txBody>
      </p:sp>
      <p:sp>
        <p:nvSpPr>
          <p:cNvPr id="49"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6425129" y="1778251"/>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收款金额</a:t>
            </a:r>
            <a:endParaRPr lang="en-US" altLang="zh-CN" sz="900" dirty="0">
              <a:solidFill>
                <a:schemeClr val="tx1"/>
              </a:solidFill>
            </a:endParaRPr>
          </a:p>
        </p:txBody>
      </p:sp>
      <p:sp>
        <p:nvSpPr>
          <p:cNvPr id="51"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7500330" y="1785824"/>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a:solidFill>
                  <a:schemeClr val="tx1"/>
                </a:solidFill>
              </a:rPr>
              <a:t>收</a:t>
            </a:r>
            <a:r>
              <a:rPr lang="zh-CN" altLang="en-US" sz="900" dirty="0" smtClean="0">
                <a:solidFill>
                  <a:schemeClr val="tx1"/>
                </a:solidFill>
              </a:rPr>
              <a:t>款支付流水</a:t>
            </a:r>
            <a:endParaRPr lang="en-US" altLang="zh-CN" sz="900" dirty="0">
              <a:solidFill>
                <a:schemeClr val="tx1"/>
              </a:solidFill>
            </a:endParaRPr>
          </a:p>
        </p:txBody>
      </p:sp>
      <p:sp>
        <p:nvSpPr>
          <p:cNvPr id="53" name="文本框 52"/>
          <p:cNvSpPr txBox="1"/>
          <p:nvPr/>
        </p:nvSpPr>
        <p:spPr>
          <a:xfrm>
            <a:off x="4401816" y="1738646"/>
            <a:ext cx="89831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付款信息，用于在总部端取消预收款时，付款退回</a:t>
            </a:r>
            <a:endParaRPr lang="en-US" altLang="zh-CN" sz="900" dirty="0">
              <a:solidFill>
                <a:srgbClr val="FF0000"/>
              </a:solidFill>
            </a:endParaRPr>
          </a:p>
        </p:txBody>
      </p:sp>
      <p:sp>
        <p:nvSpPr>
          <p:cNvPr id="54"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7782" y="1786169"/>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a:solidFill>
                  <a:schemeClr val="tx1"/>
                </a:solidFill>
              </a:rPr>
              <a:t>支付</a:t>
            </a:r>
            <a:r>
              <a:rPr lang="zh-CN" altLang="en-US" sz="900" dirty="0" smtClean="0">
                <a:solidFill>
                  <a:schemeClr val="tx1"/>
                </a:solidFill>
              </a:rPr>
              <a:t>方式</a:t>
            </a:r>
            <a:endParaRPr lang="en-US" altLang="zh-CN" sz="900" dirty="0">
              <a:solidFill>
                <a:schemeClr val="tx1"/>
              </a:solidFill>
            </a:endParaRPr>
          </a:p>
        </p:txBody>
      </p:sp>
      <p:sp>
        <p:nvSpPr>
          <p:cNvPr id="55"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5344639" y="2492738"/>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chemeClr val="tx1"/>
                </a:solidFill>
              </a:rPr>
              <a:t>预计消费日期</a:t>
            </a:r>
            <a:endParaRPr lang="en-US" altLang="zh-CN" sz="900" dirty="0">
              <a:solidFill>
                <a:schemeClr val="tx1"/>
              </a:solidFill>
            </a:endParaRPr>
          </a:p>
        </p:txBody>
      </p:sp>
      <p:sp>
        <p:nvSpPr>
          <p:cNvPr id="58" name="Text Box 17">
            <a:extLst>
              <a:ext uri="{FF2B5EF4-FFF2-40B4-BE49-F238E27FC236}">
                <a16:creationId xmlns:a16="http://schemas.microsoft.com/office/drawing/2014/main" id="{FAEC2089-28A1-4F9A-B040-6AF6E4729B9C}"/>
              </a:ext>
            </a:extLst>
          </p:cNvPr>
          <p:cNvSpPr txBox="1">
            <a:spLocks noChangeArrowheads="1"/>
          </p:cNvSpPr>
          <p:nvPr/>
        </p:nvSpPr>
        <p:spPr bwMode="auto">
          <a:xfrm>
            <a:off x="1289823" y="2363542"/>
            <a:ext cx="891144" cy="255270"/>
          </a:xfrm>
          <a:prstGeom prst="rect">
            <a:avLst/>
          </a:prstGeom>
          <a:solidFill>
            <a:schemeClr val="bg1"/>
          </a:solidFill>
          <a:ln w="9525" cap="flat" cmpd="sng" algn="ctr">
            <a:solidFill>
              <a:schemeClr val="bg1">
                <a:lumMod val="75000"/>
              </a:schemeClr>
            </a:solidFill>
            <a:prstDash val="solid"/>
          </a:ln>
          <a:effectLst>
            <a:outerShdw blurRad="40000" dist="23000" dir="5400000" rotWithShape="0">
              <a:srgbClr val="000000">
                <a:alpha val="35000"/>
              </a:srgbClr>
            </a:outerShdw>
          </a:effectLst>
          <a:extLst/>
        </p:spPr>
        <p:txBody>
          <a:bodyPr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zh-CN" altLang="en-US" sz="900" dirty="0" smtClean="0">
                <a:solidFill>
                  <a:srgbClr val="FF0000"/>
                </a:solidFill>
              </a:rPr>
              <a:t>餐厅编号</a:t>
            </a:r>
            <a:endParaRPr lang="en-US" altLang="zh-CN" sz="900" dirty="0">
              <a:solidFill>
                <a:srgbClr val="FF0000"/>
              </a:solidFill>
            </a:endParaRPr>
          </a:p>
        </p:txBody>
      </p:sp>
      <p:cxnSp>
        <p:nvCxnSpPr>
          <p:cNvPr id="59" name="Straight Arrow Connector 24">
            <a:extLst>
              <a:ext uri="{FF2B5EF4-FFF2-40B4-BE49-F238E27FC236}">
                <a16:creationId xmlns:a16="http://schemas.microsoft.com/office/drawing/2014/main" id="{544DA409-F510-4FB7-9CCE-AA05BD173FB5}"/>
              </a:ext>
            </a:extLst>
          </p:cNvPr>
          <p:cNvCxnSpPr>
            <a:cxnSpLocks/>
            <a:stCxn id="56" idx="1"/>
            <a:endCxn id="57" idx="3"/>
          </p:cNvCxnSpPr>
          <p:nvPr/>
        </p:nvCxnSpPr>
        <p:spPr>
          <a:xfrm flipH="1" flipV="1">
            <a:off x="2286049" y="2970030"/>
            <a:ext cx="2984720" cy="1267171"/>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928617" y="3665773"/>
            <a:ext cx="145887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smtClean="0">
                <a:solidFill>
                  <a:srgbClr val="FF0000"/>
                </a:solidFill>
              </a:rPr>
              <a:t>根据选择的顾客信息，登记预收款时，将该时点客户信息快照保存到预收款记录上。预收款登记后，关联的顾客信息变更，不影响预收款记录的。</a:t>
            </a:r>
            <a:endParaRPr lang="en-US" altLang="zh-CN" sz="900" dirty="0" smtClean="0">
              <a:solidFill>
                <a:srgbClr val="FF0000"/>
              </a:solidFill>
            </a:endParaRPr>
          </a:p>
          <a:p>
            <a:r>
              <a:rPr lang="zh-CN" altLang="en-US" sz="900" dirty="0" smtClean="0">
                <a:solidFill>
                  <a:srgbClr val="FF0000"/>
                </a:solidFill>
              </a:rPr>
              <a:t>即预收款登记后，信息不会变更。</a:t>
            </a:r>
            <a:endParaRPr lang="en-US" altLang="zh-CN" sz="900" dirty="0">
              <a:solidFill>
                <a:srgbClr val="FF0000"/>
              </a:solidFill>
            </a:endParaRPr>
          </a:p>
        </p:txBody>
      </p:sp>
    </p:spTree>
    <p:extLst>
      <p:ext uri="{BB962C8B-B14F-4D97-AF65-F5344CB8AC3E}">
        <p14:creationId xmlns:p14="http://schemas.microsoft.com/office/powerpoint/2010/main" val="345669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2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26524</TotalTime>
  <Words>2877</Words>
  <Application>Microsoft Office PowerPoint</Application>
  <PresentationFormat>全屏显示(16:9)</PresentationFormat>
  <Paragraphs>308</Paragraphs>
  <Slides>22</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HelveticaNeueLT Std</vt:lpstr>
      <vt:lpstr>微软雅黑</vt:lpstr>
      <vt:lpstr>Arial</vt:lpstr>
      <vt:lpstr>Wingdings</vt:lpstr>
      <vt:lpstr>2016 HDS Corporate</vt:lpstr>
      <vt:lpstr>CPOS Counter项目</vt:lpstr>
      <vt:lpstr>文档变更记录</vt:lpstr>
      <vt:lpstr>预收款 顾客信息维护流程</vt:lpstr>
      <vt:lpstr>预收款 登记流程</vt:lpstr>
      <vt:lpstr>预收款 取消流程</vt:lpstr>
      <vt:lpstr>预收款 消费流程</vt:lpstr>
      <vt:lpstr>预收款 管理服务</vt:lpstr>
      <vt:lpstr>预收款 状态</vt:lpstr>
      <vt:lpstr>预收款 顾客信息的使用</vt:lpstr>
      <vt:lpstr>预收款 实体</vt:lpstr>
      <vt:lpstr>页面原型 总部端 预收款登记收款方式维护</vt:lpstr>
      <vt:lpstr>页面原型 总部端 预收款顾客信息管理 </vt:lpstr>
      <vt:lpstr>页面原型 总部端 预收款管理页面</vt:lpstr>
      <vt:lpstr>页面原型 总部端 预收款管理 – 查看详情页面</vt:lpstr>
      <vt:lpstr>页面原型 总部端 预收款管理 – 查看操作记录页面</vt:lpstr>
      <vt:lpstr>页面原型 终端 预收款登记</vt:lpstr>
      <vt:lpstr>页面原型 终端 预收款支付页面</vt:lpstr>
      <vt:lpstr>关键注意事项</vt:lpstr>
      <vt:lpstr>关键注意事项 - 0319讨论结论</vt:lpstr>
      <vt:lpstr>关键注意事项 - 0320讨论结论</vt:lpstr>
      <vt:lpstr>关键注意事项 - 0421讨论结论</vt:lpstr>
      <vt:lpstr>关键注意事项 - 0518讨论结论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丁能 / Ding, Neng</cp:lastModifiedBy>
  <cp:revision>4150</cp:revision>
  <cp:lastPrinted>2018-07-31T03:56:48Z</cp:lastPrinted>
  <dcterms:created xsi:type="dcterms:W3CDTF">2018-07-31T03:56:48Z</dcterms:created>
  <dcterms:modified xsi:type="dcterms:W3CDTF">2020-05-19T04:41:26Z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2052-10.1.0.6363</vt:lpwstr>
  </property>
</Properties>
</file>