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25" r:id="rId2"/>
    <p:sldId id="668" r:id="rId3"/>
    <p:sldId id="672" r:id="rId4"/>
    <p:sldId id="671" r:id="rId5"/>
    <p:sldId id="670" r:id="rId6"/>
    <p:sldId id="673" r:id="rId7"/>
    <p:sldId id="676" r:id="rId8"/>
    <p:sldId id="677" r:id="rId9"/>
    <p:sldId id="667" r:id="rId10"/>
    <p:sldId id="669" r:id="rId11"/>
    <p:sldId id="674" r:id="rId12"/>
    <p:sldId id="675" r:id="rId13"/>
    <p:sldId id="678" r:id="rId1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餐厅</a:t>
            </a:r>
            <a:r>
              <a:rPr lang="en-US" altLang="zh-CN" dirty="0" smtClean="0"/>
              <a:t>Apollo</a:t>
            </a:r>
            <a:r>
              <a:rPr lang="zh-CN" altLang="en-US" dirty="0" smtClean="0"/>
              <a:t>配置</a:t>
            </a:r>
            <a:r>
              <a:rPr lang="en-US" altLang="zh-CN" dirty="0"/>
              <a:t> </a:t>
            </a:r>
            <a:r>
              <a:rPr lang="zh-CN" altLang="en-US" dirty="0" smtClean="0"/>
              <a:t>页面化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April,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页面原型 </a:t>
            </a:r>
            <a:r>
              <a:rPr lang="en-US" altLang="zh-CN" dirty="0"/>
              <a:t>– </a:t>
            </a:r>
            <a:r>
              <a:rPr lang="en-US" dirty="0" smtClean="0"/>
              <a:t>Apollo</a:t>
            </a:r>
            <a:r>
              <a:rPr lang="zh-CN" altLang="en-US" dirty="0" smtClean="0"/>
              <a:t>配置任务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主页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6" y="869618"/>
            <a:ext cx="8289314" cy="42738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72000" y="1740836"/>
            <a:ext cx="662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按更新时间降序排序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63" y="1281729"/>
            <a:ext cx="623138" cy="9669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6415200" y="1526400"/>
            <a:ext cx="2213663" cy="316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966707" y="3170184"/>
            <a:ext cx="6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建议整体失败也可以，重新执行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56400" y="3124017"/>
            <a:ext cx="99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建议增加列展示失败原因描述</a:t>
            </a:r>
          </a:p>
        </p:txBody>
      </p:sp>
    </p:spTree>
    <p:extLst>
      <p:ext uri="{BB962C8B-B14F-4D97-AF65-F5344CB8AC3E}">
        <p14:creationId xmlns:p14="http://schemas.microsoft.com/office/powerpoint/2010/main" val="3067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13" y="506645"/>
            <a:ext cx="5528587" cy="4770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页面原型 </a:t>
            </a:r>
            <a:r>
              <a:rPr lang="en-US" altLang="zh-CN" dirty="0"/>
              <a:t>– </a:t>
            </a:r>
            <a:r>
              <a:rPr lang="en-US" dirty="0"/>
              <a:t>Apollo</a:t>
            </a:r>
            <a:r>
              <a:rPr lang="zh-CN" altLang="en-US" dirty="0"/>
              <a:t>配置任务 </a:t>
            </a:r>
            <a:r>
              <a:rPr lang="en-US" altLang="zh-CN" dirty="0"/>
              <a:t>– </a:t>
            </a:r>
            <a:r>
              <a:rPr lang="zh-CN" altLang="en-US" dirty="0" smtClean="0"/>
              <a:t>配置页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64000" y="2342071"/>
            <a:ext cx="16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err="1" smtClean="0">
                <a:solidFill>
                  <a:srgbClr val="FF0000"/>
                </a:solidFill>
              </a:rPr>
              <a:t>appId</a:t>
            </a:r>
            <a:r>
              <a:rPr lang="zh-CN" altLang="en-US" sz="900" dirty="0" smtClean="0">
                <a:solidFill>
                  <a:srgbClr val="FF0000"/>
                </a:solidFill>
              </a:rPr>
              <a:t>、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env</a:t>
            </a:r>
            <a:r>
              <a:rPr lang="zh-CN" altLang="en-US" sz="900" dirty="0" smtClean="0">
                <a:solidFill>
                  <a:srgbClr val="FF0000"/>
                </a:solidFill>
              </a:rPr>
              <a:t>、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apollo</a:t>
            </a:r>
            <a:r>
              <a:rPr lang="zh-CN" altLang="en-US" sz="900" dirty="0" smtClean="0">
                <a:solidFill>
                  <a:srgbClr val="FF0000"/>
                </a:solidFill>
              </a:rPr>
              <a:t>地址等，可以配置到基础码表中，也可以配置到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apollo</a:t>
            </a:r>
            <a:r>
              <a:rPr lang="zh-CN" altLang="en-US" sz="900" dirty="0" smtClean="0">
                <a:solidFill>
                  <a:srgbClr val="FF0000"/>
                </a:solidFill>
              </a:rPr>
              <a:t>中，</a:t>
            </a:r>
            <a:r>
              <a:rPr lang="zh-CN" altLang="en-US" sz="900" dirty="0">
                <a:solidFill>
                  <a:srgbClr val="FF0000"/>
                </a:solidFill>
              </a:rPr>
              <a:t>配置页中不可修改。</a:t>
            </a:r>
            <a:endParaRPr lang="zh-CN" altLang="en-US" sz="900" dirty="0" smtClean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6516000" y="2613600"/>
            <a:ext cx="648000" cy="51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523200" y="3496302"/>
            <a:ext cx="640800" cy="46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64000" y="3311636"/>
            <a:ext cx="1663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>
                <a:solidFill>
                  <a:srgbClr val="FF0000"/>
                </a:solidFill>
              </a:rPr>
              <a:t>公共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ns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key</a:t>
            </a:r>
            <a:r>
              <a:rPr lang="en-US" altLang="zh-CN" sz="900" b="1" dirty="0" err="1">
                <a:solidFill>
                  <a:srgbClr val="FF0000"/>
                </a:solidFill>
              </a:rPr>
              <a:t>+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value</a:t>
            </a:r>
            <a:r>
              <a:rPr lang="zh-CN" altLang="en-US" sz="900" b="1" dirty="0">
                <a:solidFill>
                  <a:srgbClr val="FF0000"/>
                </a:solidFill>
              </a:rPr>
              <a:t>这三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项：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在“配置类型”选择为“覆盖公共</a:t>
            </a:r>
            <a:r>
              <a:rPr lang="en-US" altLang="zh-CN" sz="900" dirty="0" smtClean="0">
                <a:solidFill>
                  <a:srgbClr val="FF0000"/>
                </a:solidFill>
              </a:rPr>
              <a:t>ns</a:t>
            </a:r>
            <a:r>
              <a:rPr lang="zh-CN" altLang="en-US" sz="900" dirty="0" smtClean="0">
                <a:solidFill>
                  <a:srgbClr val="FF0000"/>
                </a:solidFill>
              </a:rPr>
              <a:t>配置”或“取消公共</a:t>
            </a:r>
            <a:r>
              <a:rPr lang="en-US" altLang="zh-CN" sz="900" dirty="0" smtClean="0">
                <a:solidFill>
                  <a:srgbClr val="FF0000"/>
                </a:solidFill>
              </a:rPr>
              <a:t>ns</a:t>
            </a:r>
            <a:r>
              <a:rPr lang="zh-CN" altLang="en-US" sz="900" dirty="0" smtClean="0">
                <a:solidFill>
                  <a:srgbClr val="FF0000"/>
                </a:solidFill>
              </a:rPr>
              <a:t>覆盖”时显示，并需要维护。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在“配置类型”选择为“创建</a:t>
            </a:r>
            <a:r>
              <a:rPr lang="en-US" altLang="zh-CN" sz="900" dirty="0" smtClean="0">
                <a:solidFill>
                  <a:srgbClr val="FF0000"/>
                </a:solidFill>
              </a:rPr>
              <a:t>cluster</a:t>
            </a:r>
            <a:r>
              <a:rPr lang="zh-CN" altLang="en-US" sz="900" dirty="0" smtClean="0">
                <a:solidFill>
                  <a:srgbClr val="FF0000"/>
                </a:solidFill>
              </a:rPr>
              <a:t>”、</a:t>
            </a:r>
            <a:r>
              <a:rPr lang="en-US" altLang="zh-CN" sz="900" dirty="0" smtClean="0">
                <a:solidFill>
                  <a:srgbClr val="FF0000"/>
                </a:solidFill>
              </a:rPr>
              <a:t>”</a:t>
            </a:r>
            <a:r>
              <a:rPr lang="zh-CN" altLang="en-US" sz="900" dirty="0" smtClean="0">
                <a:solidFill>
                  <a:srgbClr val="FF0000"/>
                </a:solidFill>
              </a:rPr>
              <a:t>删除</a:t>
            </a:r>
            <a:r>
              <a:rPr lang="en-US" altLang="zh-CN" sz="900" dirty="0" smtClean="0">
                <a:solidFill>
                  <a:srgbClr val="FF0000"/>
                </a:solidFill>
              </a:rPr>
              <a:t>cluster”</a:t>
            </a:r>
            <a:r>
              <a:rPr lang="zh-CN" altLang="en-US" sz="900" dirty="0" smtClean="0">
                <a:solidFill>
                  <a:srgbClr val="FF0000"/>
                </a:solidFill>
              </a:rPr>
              <a:t>时，无需显示、无需维护。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85538"/>
            <a:ext cx="829681" cy="85132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1123200" y="2210400"/>
            <a:ext cx="763200" cy="79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0" y="2965387"/>
            <a:ext cx="14050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公共</a:t>
            </a:r>
            <a:r>
              <a:rPr lang="en-US" altLang="zh-CN" sz="900" dirty="0" smtClean="0">
                <a:solidFill>
                  <a:srgbClr val="FF0000"/>
                </a:solidFill>
              </a:rPr>
              <a:t>namespace</a:t>
            </a:r>
            <a:r>
              <a:rPr lang="zh-CN" altLang="en-US" sz="900" dirty="0" smtClean="0">
                <a:solidFill>
                  <a:srgbClr val="FF0000"/>
                </a:solidFill>
              </a:rPr>
              <a:t>建议可手输入，也可以点击“选择”，调用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apollo</a:t>
            </a:r>
            <a:r>
              <a:rPr lang="zh-CN" altLang="en-US" sz="900" dirty="0" smtClean="0">
                <a:solidFill>
                  <a:srgbClr val="FF0000"/>
                </a:solidFill>
              </a:rPr>
              <a:t>对应查询接口，查询出列表后，选择（单选）。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346400" y="3117600"/>
            <a:ext cx="2714400" cy="194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16000" y="1049883"/>
            <a:ext cx="99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可考虑使用餐厅范围维护的列表页。</a:t>
            </a:r>
            <a:endParaRPr lang="zh-CN" alt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页面原型 </a:t>
            </a:r>
            <a:r>
              <a:rPr lang="en-US" altLang="zh-CN" dirty="0"/>
              <a:t>– </a:t>
            </a:r>
            <a:r>
              <a:rPr lang="en-US" dirty="0"/>
              <a:t>Apollo</a:t>
            </a:r>
            <a:r>
              <a:rPr lang="zh-CN" altLang="en-US" dirty="0"/>
              <a:t>配置任务 </a:t>
            </a:r>
            <a:r>
              <a:rPr lang="en-US" altLang="zh-CN" dirty="0"/>
              <a:t>– </a:t>
            </a:r>
            <a:r>
              <a:rPr lang="zh-CN" altLang="en-US" dirty="0" smtClean="0"/>
              <a:t>查看结果页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9" y="419249"/>
            <a:ext cx="6833452" cy="49293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684936"/>
            <a:ext cx="62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可勾选多个失败的重新执行。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25601" y="3074400"/>
            <a:ext cx="475199" cy="458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02801" y="1289336"/>
            <a:ext cx="180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 smtClean="0">
                <a:solidFill>
                  <a:srgbClr val="FF0000"/>
                </a:solidFill>
              </a:rPr>
              <a:t>公共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ns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key+value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：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在“配置类型”选择为“覆盖公共</a:t>
            </a:r>
            <a:r>
              <a:rPr lang="en-US" altLang="zh-CN" sz="900" dirty="0" smtClean="0">
                <a:solidFill>
                  <a:srgbClr val="FF0000"/>
                </a:solidFill>
              </a:rPr>
              <a:t>ns</a:t>
            </a:r>
            <a:r>
              <a:rPr lang="zh-CN" altLang="en-US" sz="900" dirty="0" smtClean="0">
                <a:solidFill>
                  <a:srgbClr val="FF0000"/>
                </a:solidFill>
              </a:rPr>
              <a:t>配置”或“取消公共</a:t>
            </a:r>
            <a:r>
              <a:rPr lang="en-US" altLang="zh-CN" sz="900" dirty="0" smtClean="0">
                <a:solidFill>
                  <a:srgbClr val="FF0000"/>
                </a:solidFill>
              </a:rPr>
              <a:t>ns</a:t>
            </a:r>
            <a:r>
              <a:rPr lang="zh-CN" altLang="en-US" sz="900" dirty="0" smtClean="0">
                <a:solidFill>
                  <a:srgbClr val="FF0000"/>
                </a:solidFill>
              </a:rPr>
              <a:t>覆盖”时显示，并需要维护。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在“配置类型”选择为“创建</a:t>
            </a:r>
            <a:r>
              <a:rPr lang="en-US" altLang="zh-CN" sz="900" dirty="0" smtClean="0">
                <a:solidFill>
                  <a:srgbClr val="FF0000"/>
                </a:solidFill>
              </a:rPr>
              <a:t>cluster</a:t>
            </a:r>
            <a:r>
              <a:rPr lang="zh-CN" altLang="en-US" sz="900" dirty="0" smtClean="0">
                <a:solidFill>
                  <a:srgbClr val="FF0000"/>
                </a:solidFill>
              </a:rPr>
              <a:t>”、</a:t>
            </a:r>
            <a:r>
              <a:rPr lang="en-US" altLang="zh-CN" sz="900" dirty="0" smtClean="0">
                <a:solidFill>
                  <a:srgbClr val="FF0000"/>
                </a:solidFill>
              </a:rPr>
              <a:t>”</a:t>
            </a:r>
            <a:r>
              <a:rPr lang="zh-CN" altLang="en-US" sz="900" dirty="0" smtClean="0">
                <a:solidFill>
                  <a:srgbClr val="FF0000"/>
                </a:solidFill>
              </a:rPr>
              <a:t>删除</a:t>
            </a:r>
            <a:r>
              <a:rPr lang="en-US" altLang="zh-CN" sz="900" dirty="0" smtClean="0">
                <a:solidFill>
                  <a:srgbClr val="FF0000"/>
                </a:solidFill>
              </a:rPr>
              <a:t>cluster”</a:t>
            </a:r>
            <a:r>
              <a:rPr lang="zh-CN" altLang="en-US" sz="900" dirty="0" smtClean="0">
                <a:solidFill>
                  <a:srgbClr val="FF0000"/>
                </a:solidFill>
              </a:rPr>
              <a:t>时，无需显示、无需维护。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106400" y="1702845"/>
            <a:ext cx="310801" cy="457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00" y="3579384"/>
            <a:ext cx="594651" cy="81945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5896800" y="3211200"/>
            <a:ext cx="1850400" cy="586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8921" y="3781092"/>
            <a:ext cx="662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按餐厅编号升序排序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92400" y="4214176"/>
            <a:ext cx="99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建议增加列展示失败原因描述</a:t>
            </a:r>
          </a:p>
        </p:txBody>
      </p:sp>
    </p:spTree>
    <p:extLst>
      <p:ext uri="{BB962C8B-B14F-4D97-AF65-F5344CB8AC3E}">
        <p14:creationId xmlns:p14="http://schemas.microsoft.com/office/powerpoint/2010/main" val="42213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会议纪要 </a:t>
            </a:r>
            <a:r>
              <a:rPr lang="en-US" altLang="zh-CN" dirty="0" smtClean="0"/>
              <a:t>- </a:t>
            </a:r>
            <a:r>
              <a:rPr lang="en-US" dirty="0" smtClean="0"/>
              <a:t>20200507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91917"/>
          </a:xfrm>
        </p:spPr>
        <p:txBody>
          <a:bodyPr/>
          <a:lstStyle/>
          <a:p>
            <a:r>
              <a:rPr lang="zh-CN" altLang="en-US" sz="1100" dirty="0" smtClean="0"/>
              <a:t>任务执行，建议按餐厅分为</a:t>
            </a:r>
            <a:r>
              <a:rPr lang="en-US" altLang="zh-CN" sz="1100" dirty="0" err="1" smtClean="0"/>
              <a:t>mq</a:t>
            </a:r>
            <a:r>
              <a:rPr lang="zh-CN" altLang="en-US" sz="1100" dirty="0" smtClean="0"/>
              <a:t>消息执行，每个消息消费后消费算成功，运行成功失败记录到任务明细状态上，并判断本明细所属的任务是否全部明细记录均执行完，若完成根据明细记录状态更新主任务记录状态。</a:t>
            </a:r>
            <a:endParaRPr lang="en-US" altLang="zh-CN" sz="1100" dirty="0" smtClean="0"/>
          </a:p>
          <a:p>
            <a:r>
              <a:rPr lang="zh-CN" altLang="en-US" sz="1100" dirty="0" smtClean="0"/>
              <a:t>相关功能是单独 </a:t>
            </a:r>
            <a:r>
              <a:rPr lang="en-US" altLang="zh-CN" sz="1100" dirty="0"/>
              <a:t>jar</a:t>
            </a:r>
            <a:r>
              <a:rPr lang="zh-CN" altLang="en-US" sz="1100" dirty="0"/>
              <a:t>包 </a:t>
            </a:r>
            <a:r>
              <a:rPr lang="zh-CN" altLang="en-US" sz="1100" dirty="0" smtClean="0"/>
              <a:t>还是合并到现有某工程中？（工程可能包含 </a:t>
            </a:r>
            <a:r>
              <a:rPr lang="en-US" altLang="zh-CN" sz="1100" dirty="0" err="1" smtClean="0"/>
              <a:t>mq</a:t>
            </a:r>
            <a:r>
              <a:rPr lang="zh-CN" altLang="en-US" sz="1100" dirty="0" smtClean="0"/>
              <a:t>队列监听、异步线程数设置、</a:t>
            </a:r>
            <a:r>
              <a:rPr lang="en-US" altLang="zh-CN" sz="1100" dirty="0" smtClean="0"/>
              <a:t>Apollo </a:t>
            </a:r>
            <a:r>
              <a:rPr lang="en-US" altLang="zh-CN" sz="1100" dirty="0" err="1" smtClean="0"/>
              <a:t>db</a:t>
            </a:r>
            <a:r>
              <a:rPr lang="zh-CN" altLang="en-US" sz="1100" dirty="0" smtClean="0"/>
              <a:t>连接池配置）</a:t>
            </a:r>
            <a:r>
              <a:rPr lang="zh-CN" altLang="en-US" sz="1100" dirty="0" smtClean="0">
                <a:solidFill>
                  <a:srgbClr val="FF0000"/>
                </a:solidFill>
              </a:rPr>
              <a:t>暂定单独</a:t>
            </a:r>
            <a:r>
              <a:rPr lang="en-US" altLang="zh-CN" sz="1100" dirty="0" smtClean="0">
                <a:solidFill>
                  <a:srgbClr val="FF0000"/>
                </a:solidFill>
              </a:rPr>
              <a:t>jar</a:t>
            </a:r>
            <a:r>
              <a:rPr lang="zh-CN" altLang="en-US" sz="1100" dirty="0" smtClean="0">
                <a:solidFill>
                  <a:srgbClr val="FF0000"/>
                </a:solidFill>
              </a:rPr>
              <a:t>包单独运行（</a:t>
            </a:r>
            <a:r>
              <a:rPr lang="en-US" altLang="zh-CN" sz="1100" dirty="0" smtClean="0">
                <a:solidFill>
                  <a:srgbClr val="FF0000"/>
                </a:solidFill>
              </a:rPr>
              <a:t>rest</a:t>
            </a:r>
            <a:r>
              <a:rPr lang="zh-CN" altLang="en-US" sz="1100" dirty="0" smtClean="0">
                <a:solidFill>
                  <a:srgbClr val="FF0000"/>
                </a:solidFill>
              </a:rPr>
              <a:t>端口和牟大申请</a:t>
            </a:r>
            <a:r>
              <a:rPr lang="zh-CN" altLang="en-US" sz="1100" dirty="0" smtClean="0">
                <a:solidFill>
                  <a:srgbClr val="FF0000"/>
                </a:solidFill>
              </a:rPr>
              <a:t>），页面集成到总部</a:t>
            </a:r>
            <a:r>
              <a:rPr lang="en-US" altLang="zh-CN" sz="1100" dirty="0" smtClean="0">
                <a:solidFill>
                  <a:srgbClr val="FF0000"/>
                </a:solidFill>
              </a:rPr>
              <a:t>WEB</a:t>
            </a:r>
            <a:r>
              <a:rPr lang="zh-CN" altLang="en-US" sz="1100" dirty="0" smtClean="0">
                <a:solidFill>
                  <a:srgbClr val="FF0000"/>
                </a:solidFill>
              </a:rPr>
              <a:t>端一起。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/>
              <a:t>集中的调用是否会对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性能产生影响，比如是否会导致餐厅无法获取配置？（如果用</a:t>
            </a:r>
            <a:r>
              <a:rPr lang="en-US" altLang="zh-CN" sz="1100" dirty="0" err="1"/>
              <a:t>mq</a:t>
            </a:r>
            <a:r>
              <a:rPr lang="zh-CN" altLang="en-US" sz="1100" dirty="0"/>
              <a:t>，设定线程数。另外最好能压测一</a:t>
            </a:r>
            <a:r>
              <a:rPr lang="zh-CN" altLang="en-US" sz="1100" dirty="0" smtClean="0"/>
              <a:t>下极限）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餐厅</a:t>
            </a:r>
            <a:r>
              <a:rPr lang="zh-CN" altLang="en-US" sz="1100" dirty="0" smtClean="0">
                <a:solidFill>
                  <a:srgbClr val="FF0000"/>
                </a:solidFill>
              </a:rPr>
              <a:t>范围选择，按品牌隔离，按登录品牌查看和维护。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配置任务全品牌数据可看，不分品牌，配置任务选择餐厅范围时，也可以选择到全部品牌的餐厅范围。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 smtClean="0"/>
              <a:t>涉及到一些容错处理，尽可能保证成功执行。比如：选择的是“覆盖</a:t>
            </a:r>
            <a:r>
              <a:rPr lang="en-US" altLang="zh-CN" sz="1100" dirty="0" smtClean="0"/>
              <a:t>ns</a:t>
            </a:r>
            <a:r>
              <a:rPr lang="zh-CN" altLang="en-US" sz="1100" dirty="0" smtClean="0"/>
              <a:t>或者取消覆盖”，但是</a:t>
            </a:r>
            <a:r>
              <a:rPr lang="en-US" altLang="zh-CN" sz="1100" dirty="0" smtClean="0"/>
              <a:t>cluster</a:t>
            </a:r>
            <a:r>
              <a:rPr lang="zh-CN" altLang="en-US" sz="1100" dirty="0" smtClean="0"/>
              <a:t>不存在时，是否自动创建</a:t>
            </a:r>
            <a:r>
              <a:rPr lang="en-US" altLang="zh-CN" sz="1100" dirty="0" smtClean="0"/>
              <a:t>cluster</a:t>
            </a:r>
            <a:r>
              <a:rPr lang="zh-CN" altLang="en-US" sz="1100" dirty="0" smtClean="0"/>
              <a:t>（建议可以做选项，如果不做选项，也是按默认能执行的情况处理，比如：无</a:t>
            </a:r>
            <a:r>
              <a:rPr lang="en-US" altLang="zh-CN" sz="1100" dirty="0" smtClean="0"/>
              <a:t>cluster</a:t>
            </a:r>
            <a:r>
              <a:rPr lang="zh-CN" altLang="en-US" sz="1100" dirty="0" smtClean="0"/>
              <a:t>自动创建</a:t>
            </a:r>
            <a:r>
              <a:rPr lang="en-US" altLang="zh-CN" sz="1100" dirty="0" smtClean="0"/>
              <a:t>cluster</a:t>
            </a:r>
            <a:r>
              <a:rPr lang="zh-CN" altLang="en-US" sz="1100" dirty="0" smtClean="0"/>
              <a:t>）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zh-CN" altLang="en-US" sz="1100" dirty="0"/>
              <a:t>查询需求，可以考虑先提供</a:t>
            </a:r>
            <a:r>
              <a:rPr lang="en-US" altLang="zh-CN" sz="1100" dirty="0" err="1"/>
              <a:t>sql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pPr lvl="1"/>
            <a:r>
              <a:rPr lang="zh-CN" altLang="en-US" sz="900" dirty="0"/>
              <a:t>查询做过覆盖的餐厅结果</a:t>
            </a:r>
            <a:endParaRPr lang="en-US" altLang="zh-CN" sz="900" dirty="0"/>
          </a:p>
          <a:p>
            <a:pPr lvl="1"/>
            <a:r>
              <a:rPr lang="zh-CN" altLang="en-US" sz="900" dirty="0"/>
              <a:t>查询某</a:t>
            </a:r>
            <a:r>
              <a:rPr lang="en-US" altLang="zh-CN" sz="900" dirty="0"/>
              <a:t>namespace</a:t>
            </a:r>
            <a:r>
              <a:rPr lang="zh-CN" altLang="en-US" sz="900" dirty="0"/>
              <a:t>做过覆盖的餐厅结果</a:t>
            </a:r>
            <a:endParaRPr lang="en-US" altLang="zh-CN" sz="900" dirty="0"/>
          </a:p>
          <a:p>
            <a:pPr lvl="1"/>
            <a:r>
              <a:rPr lang="zh-CN" altLang="en-US" sz="900" dirty="0"/>
              <a:t>查询某</a:t>
            </a:r>
            <a:r>
              <a:rPr lang="en-US" altLang="zh-CN" sz="900" dirty="0" err="1"/>
              <a:t>namesapce</a:t>
            </a:r>
            <a:r>
              <a:rPr lang="zh-CN" altLang="en-US" sz="900" dirty="0"/>
              <a:t>下某</a:t>
            </a:r>
            <a:r>
              <a:rPr lang="en-US" altLang="zh-CN" sz="900" dirty="0"/>
              <a:t>key</a:t>
            </a:r>
            <a:r>
              <a:rPr lang="zh-CN" altLang="en-US" sz="900" dirty="0"/>
              <a:t>做过覆盖的餐厅结果</a:t>
            </a:r>
            <a:endParaRPr lang="en-US" altLang="zh-CN" sz="900" dirty="0"/>
          </a:p>
          <a:p>
            <a:pPr lvl="1"/>
            <a:r>
              <a:rPr lang="zh-CN" altLang="en-US" sz="900" dirty="0"/>
              <a:t>查询某</a:t>
            </a:r>
            <a:r>
              <a:rPr lang="en-US" altLang="zh-CN" sz="900" dirty="0"/>
              <a:t>namespace</a:t>
            </a:r>
            <a:r>
              <a:rPr lang="zh-CN" altLang="en-US" sz="900" dirty="0"/>
              <a:t>下某</a:t>
            </a:r>
            <a:r>
              <a:rPr lang="en-US" altLang="zh-CN" sz="900" dirty="0"/>
              <a:t>key</a:t>
            </a:r>
            <a:r>
              <a:rPr lang="zh-CN" altLang="en-US" sz="900" dirty="0"/>
              <a:t>覆盖成某值的餐厅</a:t>
            </a:r>
            <a:r>
              <a:rPr lang="zh-CN" altLang="en-US" sz="900" dirty="0" smtClean="0"/>
              <a:t>结果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47740"/>
          </a:xfrm>
        </p:spPr>
        <p:txBody>
          <a:bodyPr/>
          <a:lstStyle/>
          <a:p>
            <a:r>
              <a:rPr lang="zh-CN" altLang="en-US" sz="1100" dirty="0"/>
              <a:t>针对餐厅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配置 中 </a:t>
            </a:r>
            <a:r>
              <a:rPr lang="en-US" altLang="zh-CN" sz="1100" dirty="0"/>
              <a:t>store-cluster</a:t>
            </a:r>
            <a:r>
              <a:rPr lang="zh-CN" altLang="en-US" sz="1100" dirty="0"/>
              <a:t> 有如下几个需求：</a:t>
            </a:r>
            <a:endParaRPr lang="en-US" altLang="zh-CN" sz="1100" dirty="0"/>
          </a:p>
          <a:p>
            <a:pPr lvl="1"/>
            <a:r>
              <a:rPr lang="zh-CN" altLang="en-US" sz="900" dirty="0"/>
              <a:t>批量根据餐厅范围在 </a:t>
            </a:r>
            <a:r>
              <a:rPr lang="en-US" altLang="zh-CN" sz="900" dirty="0"/>
              <a:t>store-cluster</a:t>
            </a:r>
            <a:r>
              <a:rPr lang="zh-CN" altLang="en-US" sz="900" dirty="0"/>
              <a:t>下创建餐厅的 </a:t>
            </a:r>
            <a:r>
              <a:rPr lang="en-US" altLang="zh-CN" sz="900" dirty="0"/>
              <a:t>cluster</a:t>
            </a:r>
            <a:r>
              <a:rPr lang="zh-CN" altLang="en-US" sz="900" dirty="0"/>
              <a:t>，按餐厅编号作为 </a:t>
            </a:r>
            <a:r>
              <a:rPr lang="en-US" altLang="zh-CN" sz="900" dirty="0"/>
              <a:t>cluster</a:t>
            </a:r>
            <a:r>
              <a:rPr lang="zh-CN" altLang="en-US" sz="900" dirty="0"/>
              <a:t>，并发布。</a:t>
            </a:r>
            <a:endParaRPr lang="en-US" altLang="zh-CN" sz="900" dirty="0"/>
          </a:p>
          <a:p>
            <a:pPr lvl="1"/>
            <a:r>
              <a:rPr lang="zh-CN" altLang="en-US" sz="900" dirty="0"/>
              <a:t>批量根据餐厅范围在 </a:t>
            </a:r>
            <a:r>
              <a:rPr lang="en-US" altLang="zh-CN" sz="900" dirty="0"/>
              <a:t>store-cluster</a:t>
            </a:r>
            <a:r>
              <a:rPr lang="zh-CN" altLang="en-US" sz="900" dirty="0"/>
              <a:t>下的</a:t>
            </a:r>
            <a:r>
              <a:rPr lang="en-US" altLang="zh-CN" sz="900" dirty="0"/>
              <a:t>cluster</a:t>
            </a:r>
            <a:r>
              <a:rPr lang="zh-CN" altLang="en-US" sz="900" dirty="0"/>
              <a:t>中，覆盖某公共</a:t>
            </a:r>
            <a:r>
              <a:rPr lang="en-US" altLang="zh-CN" sz="900" dirty="0" err="1"/>
              <a:t>namesapce</a:t>
            </a:r>
            <a:r>
              <a:rPr lang="zh-CN" altLang="en-US" sz="900" dirty="0"/>
              <a:t>下</a:t>
            </a:r>
            <a:r>
              <a:rPr lang="zh-CN" altLang="en-US" sz="900" dirty="0" smtClean="0"/>
              <a:t>的某些配置</a:t>
            </a:r>
            <a:r>
              <a:rPr lang="zh-CN" altLang="en-US" sz="900" dirty="0"/>
              <a:t>值，并发布。</a:t>
            </a:r>
            <a:endParaRPr lang="en-US" altLang="zh-CN" sz="900" dirty="0"/>
          </a:p>
          <a:p>
            <a:pPr lvl="1"/>
            <a:r>
              <a:rPr lang="zh-CN" altLang="en-US" sz="900" dirty="0"/>
              <a:t>批量根据餐厅范围 删除 </a:t>
            </a:r>
            <a:r>
              <a:rPr lang="en-US" altLang="zh-CN" sz="900" dirty="0"/>
              <a:t>cluster</a:t>
            </a:r>
          </a:p>
          <a:p>
            <a:pPr lvl="1"/>
            <a:r>
              <a:rPr lang="zh-CN" altLang="en-US" sz="900" dirty="0"/>
              <a:t>批量根据餐厅范围 删除 </a:t>
            </a:r>
            <a:r>
              <a:rPr lang="en-US" altLang="zh-CN" sz="900" dirty="0"/>
              <a:t>cluster</a:t>
            </a:r>
            <a:r>
              <a:rPr lang="zh-CN" altLang="en-US" sz="900" dirty="0"/>
              <a:t>中 已覆盖公共</a:t>
            </a:r>
            <a:r>
              <a:rPr lang="en-US" altLang="zh-CN" sz="900" dirty="0"/>
              <a:t>namespace</a:t>
            </a:r>
            <a:r>
              <a:rPr lang="zh-CN" altLang="en-US" sz="900" dirty="0"/>
              <a:t>的配置，</a:t>
            </a:r>
            <a:r>
              <a:rPr lang="zh-CN" altLang="en-US" sz="900" dirty="0" smtClean="0"/>
              <a:t>发布。</a:t>
            </a:r>
            <a:endParaRPr lang="en-US" altLang="zh-CN" sz="900" dirty="0" smtClean="0"/>
          </a:p>
          <a:p>
            <a:r>
              <a:rPr lang="zh-CN" altLang="en-US" sz="1100" dirty="0"/>
              <a:t>餐厅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当前在总部端是独立部署的一份</a:t>
            </a:r>
            <a:r>
              <a:rPr lang="en-US" altLang="zh-CN" sz="1100" dirty="0" err="1"/>
              <a:t>db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db</a:t>
            </a:r>
            <a:r>
              <a:rPr lang="en-US" altLang="zh-CN" sz="1100" dirty="0"/>
              <a:t> user</a:t>
            </a:r>
            <a:r>
              <a:rPr lang="zh-CN" altLang="en-US" sz="1100" dirty="0"/>
              <a:t>），不存在多站点问题。所以本需求的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配置，不涉及站点选择。只对应餐厅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配置。设计角度，若以后可能出现站点拆分，则可以将站点选择也纳入到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配置任务的创建中</a:t>
            </a:r>
            <a:r>
              <a:rPr lang="zh-CN" altLang="en-US" sz="1100" dirty="0">
                <a:solidFill>
                  <a:srgbClr val="FF0000"/>
                </a:solidFill>
              </a:rPr>
              <a:t>（以及</a:t>
            </a:r>
            <a:r>
              <a:rPr lang="en-US" altLang="zh-CN" sz="1100" dirty="0" err="1">
                <a:solidFill>
                  <a:srgbClr val="FF0000"/>
                </a:solidFill>
              </a:rPr>
              <a:t>apollo</a:t>
            </a:r>
            <a:r>
              <a:rPr lang="zh-CN" altLang="en-US" sz="1100" dirty="0">
                <a:solidFill>
                  <a:srgbClr val="FF0000"/>
                </a:solidFill>
              </a:rPr>
              <a:t>地址也按站点维护在 总部端</a:t>
            </a:r>
            <a:r>
              <a:rPr lang="en-US" altLang="zh-CN" sz="1100" dirty="0" err="1">
                <a:solidFill>
                  <a:srgbClr val="FF0000"/>
                </a:solidFill>
              </a:rPr>
              <a:t>apollo</a:t>
            </a:r>
            <a:r>
              <a:rPr lang="zh-CN" altLang="en-US" sz="1100" dirty="0">
                <a:solidFill>
                  <a:srgbClr val="FF0000"/>
                </a:solidFill>
              </a:rPr>
              <a:t>配置中）。</a:t>
            </a:r>
            <a:endParaRPr lang="en-US" altLang="zh-CN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20762"/>
          </a:xfrm>
        </p:spPr>
        <p:txBody>
          <a:bodyPr/>
          <a:lstStyle/>
          <a:p>
            <a:r>
              <a:rPr lang="zh-CN" altLang="en-US" sz="1100" dirty="0"/>
              <a:t>餐厅范围的维护：</a:t>
            </a:r>
            <a:endParaRPr lang="en-US" altLang="zh-CN" sz="1100" dirty="0"/>
          </a:p>
          <a:p>
            <a:pPr lvl="1"/>
            <a:r>
              <a:rPr lang="zh-CN" altLang="en-US" sz="900" dirty="0"/>
              <a:t>根据查询条件，批量选择餐厅，可以考虑复用当前模板下发时餐厅范围选择。（带导入的</a:t>
            </a:r>
            <a:r>
              <a:rPr lang="zh-CN" altLang="en-US" sz="900" dirty="0" smtClean="0"/>
              <a:t>） </a:t>
            </a:r>
            <a:r>
              <a:rPr lang="zh-CN" altLang="en-US" sz="900" dirty="0" smtClean="0">
                <a:solidFill>
                  <a:srgbClr val="FF0000"/>
                </a:solidFill>
              </a:rPr>
              <a:t>（沿用当前的品牌隔离？）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/>
              <a:t>选择好的餐厅范围可以维护成一条范围记录，包含：名称、描述、修改时间、修改人等。</a:t>
            </a:r>
          </a:p>
          <a:p>
            <a:r>
              <a:rPr lang="zh-CN" altLang="en-US" sz="1100" dirty="0"/>
              <a:t>选择维护好的餐厅范围记录，新建</a:t>
            </a:r>
            <a:r>
              <a:rPr lang="en-US" altLang="zh-CN" sz="1100" dirty="0" err="1"/>
              <a:t>apollo</a:t>
            </a:r>
            <a:r>
              <a:rPr lang="zh-CN" altLang="en-US" sz="1100" dirty="0"/>
              <a:t>配置任务，根据需求有几种选择：创建、删除</a:t>
            </a:r>
            <a:r>
              <a:rPr lang="en-US" altLang="zh-CN" sz="1100" dirty="0"/>
              <a:t>cluster</a:t>
            </a:r>
            <a:r>
              <a:rPr lang="zh-CN" altLang="en-US" sz="1100" dirty="0"/>
              <a:t>、覆盖、取消覆盖公共</a:t>
            </a:r>
            <a:r>
              <a:rPr lang="en-US" altLang="zh-CN" sz="1100" dirty="0"/>
              <a:t>ns</a:t>
            </a:r>
            <a:r>
              <a:rPr lang="zh-CN" altLang="en-US" sz="1100" dirty="0"/>
              <a:t>某配置。</a:t>
            </a:r>
            <a:endParaRPr lang="en-US" altLang="zh-CN" sz="1100" dirty="0"/>
          </a:p>
          <a:p>
            <a:pPr lvl="1"/>
            <a:r>
              <a:rPr lang="zh-CN" altLang="en-US" sz="900" dirty="0"/>
              <a:t>创建、删除 </a:t>
            </a:r>
            <a:r>
              <a:rPr lang="en-US" altLang="zh-CN" sz="900" dirty="0"/>
              <a:t>cluster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pPr lvl="1"/>
            <a:r>
              <a:rPr lang="zh-CN" altLang="en-US" sz="900" dirty="0"/>
              <a:t>覆盖、取消覆盖 公共</a:t>
            </a:r>
            <a:r>
              <a:rPr lang="en-US" altLang="zh-CN" sz="900" dirty="0" smtClean="0"/>
              <a:t>ns</a:t>
            </a:r>
            <a:r>
              <a:rPr lang="zh-CN" altLang="en-US" sz="900" dirty="0"/>
              <a:t>某些配置：</a:t>
            </a:r>
            <a:endParaRPr lang="en-US" altLang="zh-CN" sz="900" dirty="0"/>
          </a:p>
          <a:p>
            <a:pPr lvl="1"/>
            <a:r>
              <a:rPr lang="zh-CN" altLang="en-US" sz="900" dirty="0"/>
              <a:t>配置任务创建后后台运行（异步 线程或</a:t>
            </a:r>
            <a:r>
              <a:rPr lang="en-US" altLang="zh-CN" sz="900" dirty="0" err="1" smtClean="0"/>
              <a:t>mq</a:t>
            </a:r>
            <a:r>
              <a:rPr lang="zh-CN" altLang="en-US" sz="900" dirty="0" smtClean="0"/>
              <a:t>？） </a:t>
            </a:r>
            <a:r>
              <a:rPr lang="zh-CN" altLang="en-US" sz="900" dirty="0"/>
              <a:t>，需要有任务本身的状态（运行中、成功、失败）、以及需要有任务包含的餐厅记录的执行结果明细。</a:t>
            </a:r>
            <a:endParaRPr lang="en-US" altLang="zh-CN" sz="900" dirty="0"/>
          </a:p>
          <a:p>
            <a:pPr lvl="1"/>
            <a:r>
              <a:rPr lang="zh-CN" altLang="en-US" sz="900" dirty="0"/>
              <a:t>可以对失败的餐厅记录重新按任务创建时选择的</a:t>
            </a:r>
            <a:r>
              <a:rPr lang="en-US" altLang="zh-CN" sz="900" dirty="0" err="1"/>
              <a:t>apollo</a:t>
            </a:r>
            <a:r>
              <a:rPr lang="zh-CN" altLang="en-US" sz="900" dirty="0"/>
              <a:t>配置要求，重新发起运行（异步 线程或</a:t>
            </a:r>
            <a:r>
              <a:rPr lang="en-US" altLang="zh-CN" sz="900" dirty="0" err="1"/>
              <a:t>mq</a:t>
            </a:r>
            <a:r>
              <a:rPr lang="zh-CN" altLang="en-US" sz="900" dirty="0"/>
              <a:t>，建议量不大就异步线程）。</a:t>
            </a:r>
            <a:endParaRPr lang="en-US" altLang="zh-CN" sz="900" dirty="0"/>
          </a:p>
          <a:p>
            <a:pPr lvl="1"/>
            <a:r>
              <a:rPr lang="zh-CN" altLang="en-US" sz="900" dirty="0"/>
              <a:t>支持选择任务进行复制来创建新的任务，复制后为新任务的编辑页面，复制只是从选择的任务复制初始信息带入到新建页面而已，可以修改信息（餐厅范围记录 或 </a:t>
            </a:r>
            <a:r>
              <a:rPr lang="en-US" altLang="zh-CN" sz="900" dirty="0" err="1"/>
              <a:t>apollo</a:t>
            </a:r>
            <a:r>
              <a:rPr lang="zh-CN" altLang="en-US" sz="900" dirty="0"/>
              <a:t>配置内容等）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可以查看某任务的执行结果明细、可按</a:t>
            </a:r>
            <a:r>
              <a:rPr lang="zh-CN" altLang="en-US" sz="900" dirty="0"/>
              <a:t>查询</a:t>
            </a:r>
            <a:r>
              <a:rPr lang="zh-CN" altLang="en-US" sz="900" dirty="0" smtClean="0"/>
              <a:t>条件查询（到餐厅粒度的配置执行成功失败），并且可以选择失败的餐厅重新执行（所以结果不能分页？否则无法全选？）。</a:t>
            </a:r>
            <a:endParaRPr lang="en-US" sz="1100" dirty="0"/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暂定一个配置任务，支持对一个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namesapce</a:t>
            </a:r>
            <a:r>
              <a:rPr lang="zh-CN" altLang="en-US" sz="1100" dirty="0" smtClean="0">
                <a:solidFill>
                  <a:srgbClr val="FF0000"/>
                </a:solidFill>
              </a:rPr>
              <a:t>下的多项值一起进行覆盖和取消覆盖，暂不支持一个任务中对多个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namesapce</a:t>
            </a:r>
            <a:r>
              <a:rPr lang="zh-CN" altLang="en-US" sz="1100" dirty="0" smtClean="0">
                <a:solidFill>
                  <a:srgbClr val="FF0000"/>
                </a:solidFill>
              </a:rPr>
              <a:t>进行覆盖配置，多个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namesapce</a:t>
            </a:r>
            <a:r>
              <a:rPr lang="zh-CN" altLang="en-US" sz="1100" dirty="0" smtClean="0">
                <a:solidFill>
                  <a:srgbClr val="FF0000"/>
                </a:solidFill>
              </a:rPr>
              <a:t>时，使用多个任务进行管理。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服务调用</a:t>
            </a:r>
            <a:endParaRPr lang="en-US" dirty="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8708" y="243593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openApi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8708" y="322913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portal rest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>
            <a:off x="2964767" y="2579930"/>
            <a:ext cx="312394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>
            <a:off x="2964767" y="3373130"/>
            <a:ext cx="312394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72767" y="243593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openApi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72767" y="322913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rest</a:t>
            </a:r>
          </a:p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emplate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876" y="1415863"/>
            <a:ext cx="166098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654217" y="1415863"/>
            <a:ext cx="1660983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Apollo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7815" y="2320514"/>
            <a:ext cx="537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Token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87045" y="1377947"/>
            <a:ext cx="1300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solidFill>
                  <a:srgbClr val="FF0000"/>
                </a:solidFill>
              </a:rPr>
              <a:t>内</a:t>
            </a:r>
            <a:r>
              <a:rPr lang="zh-CN" altLang="en-US" sz="900" dirty="0" smtClean="0">
                <a:solidFill>
                  <a:srgbClr val="FF0000"/>
                </a:solidFill>
              </a:rPr>
              <a:t>网通信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/>
              <a:t>因为</a:t>
            </a:r>
            <a:r>
              <a:rPr lang="en-US" altLang="zh-CN" sz="900" dirty="0" smtClean="0"/>
              <a:t>portal rest</a:t>
            </a:r>
            <a:r>
              <a:rPr lang="zh-CN" altLang="en-US" sz="900" dirty="0" smtClean="0"/>
              <a:t>为了访问去掉了验权</a:t>
            </a:r>
            <a:endParaRPr lang="en-US" altLang="zh-CN" sz="9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818645" y="3113714"/>
            <a:ext cx="662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去掉验权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47306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367" y="3118989"/>
            <a:ext cx="1080000" cy="104288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endParaRPr lang="zh-CN" altLang="en-US" sz="900" dirty="0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708" y="2237487"/>
            <a:ext cx="1080000" cy="70011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endParaRPr lang="zh-CN" altLang="en-US" sz="9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批量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维护（创建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876" y="1142263"/>
            <a:ext cx="166098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618217" y="1142263"/>
            <a:ext cx="1660983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Apollo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8367" y="176187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餐厅范围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8367" y="223748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Apollo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配置任务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52708" y="248566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Cluster</a:t>
            </a: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8367" y="2719372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2554367" y="2049874"/>
            <a:ext cx="0" cy="18761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2554367" y="2525486"/>
            <a:ext cx="0" cy="1938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 flipV="1">
            <a:off x="2950368" y="2587543"/>
            <a:ext cx="2958341" cy="863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8367" y="330660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单个餐厅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V="1">
            <a:off x="2554367" y="3007372"/>
            <a:ext cx="0" cy="2992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2" idx="1"/>
            <a:endCxn id="32" idx="2"/>
          </p:cNvCxnSpPr>
          <p:nvPr/>
        </p:nvCxnSpPr>
        <p:spPr>
          <a:xfrm rot="10800000" flipH="1" flipV="1">
            <a:off x="2014367" y="3640431"/>
            <a:ext cx="540000" cy="521443"/>
          </a:xfrm>
          <a:prstGeom prst="bentConnector4">
            <a:avLst>
              <a:gd name="adj1" fmla="val -42333"/>
              <a:gd name="adj2" fmla="val 143840"/>
            </a:avLst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935815" y="2052820"/>
            <a:ext cx="113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>
                <a:solidFill>
                  <a:srgbClr val="FF0000"/>
                </a:solidFill>
              </a:rPr>
              <a:t>Cluster</a:t>
            </a:r>
            <a:r>
              <a:rPr lang="zh-CN" altLang="en-US" sz="900" dirty="0" smtClean="0">
                <a:solidFill>
                  <a:srgbClr val="FF0000"/>
                </a:solidFill>
              </a:rPr>
              <a:t>的创建和删除，是否需要发布？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70922" y="2170560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单个</a:t>
            </a:r>
            <a:r>
              <a:rPr lang="en-US" altLang="zh-CN" sz="900" dirty="0" smtClean="0"/>
              <a:t>cluster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34367" y="3369687"/>
            <a:ext cx="87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循环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单餐厅失败不影响其他餐厅继续执行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8367" y="464154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任务整体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状态更新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49534" y="3756580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单个执行状态更新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2554367" y="4161875"/>
            <a:ext cx="0" cy="4796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367" y="3003789"/>
            <a:ext cx="1080000" cy="109328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endParaRPr lang="zh-CN" altLang="en-US" sz="900" dirty="0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708" y="2122286"/>
            <a:ext cx="1080000" cy="145611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endParaRPr lang="zh-CN" altLang="en-US" sz="9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批量</a:t>
            </a:r>
            <a:r>
              <a:rPr lang="en-US" altLang="zh-CN" dirty="0" smtClean="0"/>
              <a:t>Cluster</a:t>
            </a:r>
            <a:r>
              <a:rPr lang="zh-CN" altLang="en-US" dirty="0"/>
              <a:t>维护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配置值</a:t>
            </a:r>
            <a:endParaRPr lang="en-US" dirty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876" y="1027063"/>
            <a:ext cx="166098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管理后台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654217" y="1027063"/>
            <a:ext cx="1660983" cy="432000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Apollo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4367" y="1646674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餐厅范围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4367" y="212228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Apollo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配置任务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8708" y="2370467"/>
            <a:ext cx="792000" cy="43633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取消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ns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中某些配置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4367" y="2604172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运行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2590367" y="1934674"/>
            <a:ext cx="0" cy="18761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2590367" y="2410286"/>
            <a:ext cx="0" cy="1938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 flipV="1">
            <a:off x="2986368" y="2472343"/>
            <a:ext cx="2958341" cy="863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4367" y="3191401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单个餐厅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V="1">
            <a:off x="2590367" y="2892172"/>
            <a:ext cx="0" cy="2992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2" idx="1"/>
            <a:endCxn id="32" idx="2"/>
          </p:cNvCxnSpPr>
          <p:nvPr/>
        </p:nvCxnSpPr>
        <p:spPr>
          <a:xfrm rot="10800000" flipH="1" flipV="1">
            <a:off x="2050367" y="3550431"/>
            <a:ext cx="540000" cy="546643"/>
          </a:xfrm>
          <a:prstGeom prst="bentConnector4">
            <a:avLst>
              <a:gd name="adj1" fmla="val -42333"/>
              <a:gd name="adj2" fmla="val 141819"/>
            </a:avLst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024707" y="3181223"/>
            <a:ext cx="11353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</a:t>
            </a:r>
            <a:r>
              <a:rPr lang="en-US" altLang="zh-CN" sz="900" dirty="0" smtClean="0">
                <a:solidFill>
                  <a:srgbClr val="FF0000"/>
                </a:solidFill>
              </a:rPr>
              <a:t>ns</a:t>
            </a:r>
            <a:r>
              <a:rPr lang="zh-CN" altLang="en-US" sz="900" dirty="0" smtClean="0">
                <a:solidFill>
                  <a:srgbClr val="FF0000"/>
                </a:solidFill>
              </a:rPr>
              <a:t>发布是否会把其他任务或者手工操作的配置项也一并发布了？是否有并发问题？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8708" y="308467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ns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发布维护的配置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06922" y="2055360"/>
            <a:ext cx="5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单个</a:t>
            </a:r>
            <a:r>
              <a:rPr lang="en-US" altLang="zh-CN" sz="900" dirty="0" smtClean="0"/>
              <a:t>cluster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70181" y="3250277"/>
            <a:ext cx="87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循环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单餐厅失败不影响其他餐厅继续执行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4367" y="4592127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任务整体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状态更新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94367" y="3648106"/>
            <a:ext cx="792000" cy="28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单个执行状态更新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2590367" y="4097075"/>
            <a:ext cx="0" cy="4950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餐厅范围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837" y="2640251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餐厅范围</a:t>
            </a:r>
            <a:endParaRPr lang="zh-CN" altLang="en-US" sz="900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970" y="119770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主键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guid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65" y="200121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范围名称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65" y="239305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范围描述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2322954" y="1353601"/>
            <a:ext cx="200786" cy="2865600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65" y="3650709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最近更新时间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65" y="4081374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更新人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65" y="322178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备注（预留）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65" y="278489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选择餐厅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683" y="2640251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范围明细</a:t>
            </a:r>
            <a:endParaRPr lang="zh-CN" altLang="en-US" sz="9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5455325" y="1925036"/>
            <a:ext cx="197967" cy="1667596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08" y="180759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餐厅范围表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主键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08" y="2246636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25334" y="1966874"/>
            <a:ext cx="15215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联合主键：</a:t>
            </a:r>
            <a:endParaRPr lang="en-US" altLang="zh-CN" sz="900" dirty="0" smtClean="0"/>
          </a:p>
          <a:p>
            <a:r>
              <a:rPr lang="zh-CN" altLang="en-US" sz="900" dirty="0" smtClean="0"/>
              <a:t>餐厅范围表主键</a:t>
            </a:r>
            <a:r>
              <a:rPr lang="en-US" altLang="zh-CN" sz="900" dirty="0" smtClean="0"/>
              <a:t>+</a:t>
            </a:r>
            <a:r>
              <a:rPr lang="zh-CN" altLang="en-US" sz="900" dirty="0" smtClean="0"/>
              <a:t>餐厅编号</a:t>
            </a:r>
            <a:endParaRPr lang="en-US" altLang="zh-CN" sz="900" dirty="0" smtClean="0"/>
          </a:p>
          <a:p>
            <a:r>
              <a:rPr lang="zh-CN" altLang="en-US" sz="900" dirty="0" smtClean="0"/>
              <a:t>作为明细表主键。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42" y="268699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餐厅名称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07022" y="347676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。。。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539" y="159945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品牌编号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08" y="3118001"/>
            <a:ext cx="872615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品牌编号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216124" y="2441214"/>
            <a:ext cx="1047927" cy="11262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37697" y="3752506"/>
            <a:ext cx="1045504" cy="7217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配置任务</a:t>
            </a:r>
            <a:r>
              <a:rPr lang="en-US" altLang="zh-CN" dirty="0" smtClean="0"/>
              <a:t> 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02" y="2841038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配置任务</a:t>
            </a:r>
            <a:endParaRPr lang="zh-CN" altLang="en-US" sz="90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263" y="95031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主键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guid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798" y="3482576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餐厅范围表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主键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798" y="381252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范围名称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（冗余）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1181247" y="1095943"/>
            <a:ext cx="197967" cy="3774905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343" y="152833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>
                <a:solidFill>
                  <a:schemeClr val="tx1"/>
                </a:solidFill>
              </a:rPr>
              <a:t>状态</a:t>
            </a:r>
            <a:r>
              <a:rPr lang="zh-CN" altLang="en-US" sz="900" dirty="0" smtClean="0">
                <a:solidFill>
                  <a:schemeClr val="tx1"/>
                </a:solidFill>
              </a:rPr>
              <a:t>更新时间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202" y="453628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任务状态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798" y="414247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范围描述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（冗余）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158" y="135405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任务名称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705" y="175208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任务描述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333" y="212149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任务描述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333" y="249089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配置类型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333" y="297614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配置数据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en-US" altLang="zh-CN" sz="900" dirty="0" smtClean="0">
                <a:solidFill>
                  <a:schemeClr val="tx1"/>
                </a:solidFill>
              </a:rPr>
              <a:t>JSON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3407" y="2501105"/>
            <a:ext cx="2318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根据配置类型，决定配置数据的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json</a:t>
            </a:r>
            <a:r>
              <a:rPr lang="zh-CN" altLang="en-US" sz="900" dirty="0" smtClean="0">
                <a:solidFill>
                  <a:srgbClr val="FF0000"/>
                </a:solidFill>
              </a:rPr>
              <a:t>格式，便于扩展。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比如：</a:t>
            </a:r>
            <a:r>
              <a:rPr lang="zh-CN" altLang="en-US" sz="900" b="1" dirty="0">
                <a:solidFill>
                  <a:srgbClr val="FF0000"/>
                </a:solidFill>
              </a:rPr>
              <a:t>公共</a:t>
            </a:r>
            <a:r>
              <a:rPr lang="en-US" altLang="zh-CN" sz="900" b="1" dirty="0">
                <a:solidFill>
                  <a:srgbClr val="FF0000"/>
                </a:solidFill>
              </a:rPr>
              <a:t>ns</a:t>
            </a:r>
            <a:r>
              <a:rPr lang="zh-CN" altLang="en-US" sz="900" b="1" dirty="0">
                <a:solidFill>
                  <a:srgbClr val="FF0000"/>
                </a:solidFill>
              </a:rPr>
              <a:t>、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key+value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：</a:t>
            </a:r>
            <a:endParaRPr lang="en-US" altLang="zh-CN" sz="900" b="1" dirty="0">
              <a:solidFill>
                <a:srgbClr val="FF0000"/>
              </a:solidFill>
            </a:endParaRPr>
          </a:p>
          <a:p>
            <a:r>
              <a:rPr lang="zh-CN" altLang="en-US" sz="900" dirty="0">
                <a:solidFill>
                  <a:srgbClr val="FF0000"/>
                </a:solidFill>
              </a:rPr>
              <a:t>在“配置类型”选择为“覆盖公共</a:t>
            </a:r>
            <a:r>
              <a:rPr lang="en-US" altLang="zh-CN" sz="900" dirty="0">
                <a:solidFill>
                  <a:srgbClr val="FF0000"/>
                </a:solidFill>
              </a:rPr>
              <a:t>ns</a:t>
            </a:r>
            <a:r>
              <a:rPr lang="zh-CN" altLang="en-US" sz="900" dirty="0">
                <a:solidFill>
                  <a:srgbClr val="FF0000"/>
                </a:solidFill>
              </a:rPr>
              <a:t>配置”或“取消公共</a:t>
            </a:r>
            <a:r>
              <a:rPr lang="en-US" altLang="zh-CN" sz="900" dirty="0">
                <a:solidFill>
                  <a:srgbClr val="FF0000"/>
                </a:solidFill>
              </a:rPr>
              <a:t>ns</a:t>
            </a:r>
            <a:r>
              <a:rPr lang="zh-CN" altLang="en-US" sz="900" dirty="0">
                <a:solidFill>
                  <a:srgbClr val="FF0000"/>
                </a:solidFill>
              </a:rPr>
              <a:t>覆盖”</a:t>
            </a:r>
            <a:r>
              <a:rPr lang="zh-CN" altLang="en-US" sz="900" dirty="0" smtClean="0">
                <a:solidFill>
                  <a:srgbClr val="FF0000"/>
                </a:solidFill>
              </a:rPr>
              <a:t>时，以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json</a:t>
            </a:r>
            <a:r>
              <a:rPr lang="zh-CN" altLang="en-US" sz="900" dirty="0" smtClean="0">
                <a:solidFill>
                  <a:srgbClr val="FF0000"/>
                </a:solidFill>
              </a:rPr>
              <a:t>串形式存储值到本字段中。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r>
              <a:rPr lang="zh-CN" altLang="en-US" sz="900" b="1" dirty="0" smtClean="0">
                <a:solidFill>
                  <a:srgbClr val="FF0000"/>
                </a:solidFill>
              </a:rPr>
              <a:t>包括：目标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appid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和目标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env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也是以此形式存储到本字段中。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318" y="95031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创建时间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293" y="123949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创建人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853" y="2861363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任务明细</a:t>
            </a:r>
            <a:endParaRPr lang="zh-CN" altLang="en-US" sz="900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7014615" y="1817822"/>
            <a:ext cx="197967" cy="2404627"/>
          </a:xfrm>
          <a:prstGeom prst="lef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1361668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主键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guid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1734334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任务主表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>
                <a:solidFill>
                  <a:schemeClr val="tx1"/>
                </a:solidFill>
              </a:rPr>
              <a:t>主键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210700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餐厅范围表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主键（冗余）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2479666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285233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餐厅名称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3588385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明细项状态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043" y="431136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>
                <a:solidFill>
                  <a:schemeClr val="tx1"/>
                </a:solidFill>
              </a:rPr>
              <a:t>状态</a:t>
            </a:r>
            <a:r>
              <a:rPr lang="zh-CN" altLang="en-US" sz="900" dirty="0" smtClean="0">
                <a:solidFill>
                  <a:schemeClr val="tx1"/>
                </a:solidFill>
              </a:rPr>
              <a:t>更新时间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7" idx="0"/>
            <a:endCxn id="33" idx="3"/>
          </p:cNvCxnSpPr>
          <p:nvPr/>
        </p:nvCxnSpPr>
        <p:spPr>
          <a:xfrm flipH="1" flipV="1">
            <a:off x="2383201" y="4113383"/>
            <a:ext cx="2637442" cy="3608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114457" y="4474259"/>
            <a:ext cx="18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在任务创建执行时点，根据选择的餐厅范围，保存的餐厅范围快照信息。后续餐厅范围信息变化不会影响已创建执行的任务范围。</a:t>
            </a:r>
            <a:endParaRPr lang="zh-CN" altLang="en-US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7" idx="0"/>
            <a:endCxn id="40" idx="1"/>
          </p:cNvCxnSpPr>
          <p:nvPr/>
        </p:nvCxnSpPr>
        <p:spPr>
          <a:xfrm flipV="1">
            <a:off x="5020643" y="3004353"/>
            <a:ext cx="2195481" cy="146990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043" y="3940158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>
                <a:solidFill>
                  <a:schemeClr val="tx1"/>
                </a:solidFill>
              </a:rPr>
              <a:t>成功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失败原描述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333" y="4853581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成功</a:t>
            </a:r>
            <a:r>
              <a:rPr lang="en-US" altLang="zh-CN" sz="900" dirty="0" smtClean="0">
                <a:solidFill>
                  <a:schemeClr val="tx1"/>
                </a:solidFill>
              </a:rPr>
              <a:t>/</a:t>
            </a:r>
            <a:r>
              <a:rPr lang="zh-CN" altLang="en-US" sz="900" dirty="0" smtClean="0">
                <a:solidFill>
                  <a:schemeClr val="tx1"/>
                </a:solidFill>
              </a:rPr>
              <a:t>失败原描述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185" y="324343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品牌编号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9" y="1245600"/>
            <a:ext cx="8724071" cy="32516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页面原型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餐厅范围维护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66918" y="1805636"/>
            <a:ext cx="662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按更新时间降序排序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81964" y="2777849"/>
            <a:ext cx="53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建议增加</a:t>
            </a:r>
            <a:r>
              <a:rPr lang="en-US" altLang="zh-CN" sz="900" dirty="0" smtClean="0">
                <a:solidFill>
                  <a:srgbClr val="FF0000"/>
                </a:solidFill>
              </a:rPr>
              <a:t>”</a:t>
            </a:r>
            <a:r>
              <a:rPr lang="zh-CN" altLang="en-US" sz="900" dirty="0" smtClean="0">
                <a:solidFill>
                  <a:srgbClr val="FF0000"/>
                </a:solidFill>
              </a:rPr>
              <a:t>品牌</a:t>
            </a:r>
            <a:r>
              <a:rPr lang="en-US" altLang="zh-CN" sz="900" dirty="0" smtClean="0">
                <a:solidFill>
                  <a:srgbClr val="FF0000"/>
                </a:solidFill>
              </a:rPr>
              <a:t>”</a:t>
            </a:r>
            <a:r>
              <a:rPr lang="zh-CN" altLang="en-US" sz="900" dirty="0">
                <a:solidFill>
                  <a:srgbClr val="FF0000"/>
                </a:solidFill>
              </a:rPr>
              <a:t>列</a:t>
            </a:r>
            <a:endParaRPr lang="zh-CN" alt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27297</TotalTime>
  <Words>1479</Words>
  <Application>Microsoft Office PowerPoint</Application>
  <PresentationFormat>全屏显示(16:9)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需求点</vt:lpstr>
      <vt:lpstr>功能点</vt:lpstr>
      <vt:lpstr>服务调用</vt:lpstr>
      <vt:lpstr>流程图 – 批量Cluster维护（创建/删除cluster）</vt:lpstr>
      <vt:lpstr>流程图 – 批量Cluster维护namespace配置值</vt:lpstr>
      <vt:lpstr>实体 – 餐厅范围</vt:lpstr>
      <vt:lpstr>实体 – 配置任务 </vt:lpstr>
      <vt:lpstr>页面原型 – 餐厅范围维护</vt:lpstr>
      <vt:lpstr>页面原型 – Apollo配置任务 – 主页</vt:lpstr>
      <vt:lpstr>页面原型 – Apollo配置任务 – 配置页</vt:lpstr>
      <vt:lpstr>页面原型 – Apollo配置任务 – 查看结果页</vt:lpstr>
      <vt:lpstr>会议纪要 - 20200507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4322</cp:revision>
  <cp:lastPrinted>2018-07-31T03:56:48Z</cp:lastPrinted>
  <dcterms:created xsi:type="dcterms:W3CDTF">2018-07-31T03:56:48Z</dcterms:created>
  <dcterms:modified xsi:type="dcterms:W3CDTF">2020-05-07T07:29:53Z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