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25" r:id="rId2"/>
    <p:sldId id="669" r:id="rId3"/>
    <p:sldId id="667" r:id="rId4"/>
    <p:sldId id="672" r:id="rId5"/>
    <p:sldId id="668" r:id="rId6"/>
    <p:sldId id="671" r:id="rId7"/>
    <p:sldId id="670" r:id="rId8"/>
  </p:sldIdLst>
  <p:sldSz cx="9144000" cy="5143500" type="screen16x9"/>
  <p:notesSz cx="7077075" cy="9051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18">
          <p15:clr>
            <a:srgbClr val="A4A3A4"/>
          </p15:clr>
        </p15:guide>
        <p15:guide id="2" pos="2235">
          <p15:clr>
            <a:srgbClr val="A4A3A4"/>
          </p15:clr>
        </p15:guide>
        <p15:guide id="3" pos="179">
          <p15:clr>
            <a:srgbClr val="A4A3A4"/>
          </p15:clr>
        </p15:guide>
        <p15:guide id="4" pos="425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F18B00"/>
    <a:srgbClr val="000000"/>
    <a:srgbClr val="135295"/>
    <a:srgbClr val="2C4B80"/>
    <a:srgbClr val="CCFF99"/>
    <a:srgbClr val="F78E1E"/>
    <a:srgbClr val="011E2D"/>
    <a:srgbClr val="032F46"/>
    <a:srgbClr val="0625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87734" autoAdjust="0"/>
  </p:normalViewPr>
  <p:slideViewPr>
    <p:cSldViewPr snapToGrid="0" showGuides="1">
      <p:cViewPr varScale="1">
        <p:scale>
          <a:sx n="99" d="100"/>
          <a:sy n="99" d="100"/>
        </p:scale>
        <p:origin x="690" y="90"/>
      </p:cViewPr>
      <p:guideLst>
        <p:guide orient="horz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3984" y="200"/>
      </p:cViewPr>
      <p:guideLst>
        <p:guide orient="horz" pos="2518"/>
        <p:guide pos="2235"/>
        <p:guide pos="179"/>
        <p:guide pos="42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 hasCustomPrompt="1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 hasCustomPrompt="1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 hasCustomPrompt="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 hasCustomPrompt="1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 hasCustomPrompt="1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 hasCustomPrompt="1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 hasCustomPrompt="1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 hasCustomPrompt="1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9246-47E5-41E3-9B20-6382744CE7CA}" type="datetime1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E2B1-EAE3-45F0-951B-B55A6ED240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80604020202020204" charset="0"/>
              </a:rPr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80604020202020204" charset="0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4" y="275970"/>
            <a:ext cx="1708434" cy="20149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218617" y="4911221"/>
            <a:ext cx="2885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765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2018 Hitachi Consulting Corporation. 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7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11">
            <a:extLst>
              <a:ext uri="{FF2B5EF4-FFF2-40B4-BE49-F238E27FC236}">
                <a16:creationId xmlns:a16="http://schemas.microsoft.com/office/drawing/2014/main" id="{18011C36-E23F-4DB2-8085-CB9DA51E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4043" y="3129280"/>
            <a:ext cx="7653702" cy="369332"/>
          </a:xfrm>
        </p:spPr>
        <p:txBody>
          <a:bodyPr/>
          <a:lstStyle/>
          <a:p>
            <a:r>
              <a:rPr lang="en-US" altLang="zh-CN" dirty="0"/>
              <a:t>condiment</a:t>
            </a:r>
            <a:r>
              <a:rPr lang="zh-CN" altLang="en-US" dirty="0"/>
              <a:t>和</a:t>
            </a:r>
            <a:r>
              <a:rPr lang="en-US" altLang="zh-CN" dirty="0"/>
              <a:t>modify</a:t>
            </a:r>
            <a:r>
              <a:rPr lang="zh-CN" altLang="en-US" dirty="0"/>
              <a:t>增加分组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D4D69FA-10A8-4157-BF2C-5E42E0E1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863" y="2296200"/>
            <a:ext cx="7653702" cy="833080"/>
          </a:xfrm>
        </p:spPr>
        <p:txBody>
          <a:bodyPr anchor="t"/>
          <a:lstStyle/>
          <a:p>
            <a:r>
              <a:rPr lang="en-US" altLang="zh-CN" dirty="0"/>
              <a:t>CPOS Counter</a:t>
            </a:r>
            <a:r>
              <a:rPr lang="zh-CN" altLang="en-US" dirty="0"/>
              <a:t>项目</a:t>
            </a:r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66FC48A9-71F4-49EE-9E17-56ED6C9E5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862" y="4068884"/>
            <a:ext cx="5221816" cy="307777"/>
          </a:xfrm>
        </p:spPr>
        <p:txBody>
          <a:bodyPr/>
          <a:lstStyle/>
          <a:p>
            <a:r>
              <a:rPr lang="zh-CN" altLang="en-US" dirty="0"/>
              <a:t>日立咨询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01502820-F7CB-421E-90C5-E22BEAE554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7862" y="4298226"/>
            <a:ext cx="5221816" cy="276999"/>
          </a:xfrm>
        </p:spPr>
        <p:txBody>
          <a:bodyPr/>
          <a:lstStyle/>
          <a:p>
            <a:r>
              <a:rPr lang="en-US" altLang="zh-CN" dirty="0" smtClean="0"/>
              <a:t>May, 2020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</a:t>
            </a:r>
            <a:endParaRPr lang="zh-CN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5445" y="2216468"/>
            <a:ext cx="8585200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KFC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提出“茶饮”需求，需要产品能够支持诸如：茶底、奶盖、小料、吸管选择、糖份等多重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Condiment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选择。按目前的业务需求，需要对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现有产品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/MealDeal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中产品的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Condiment/Modify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作功能优化。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具体的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CPOS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应用展现需求如下：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1，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单品的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Condiment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需要分组支持；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2，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每组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Condiment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中的品项可排序；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3，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每组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Condiment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可设置最少、最多可选数量（如点单时超过此限制需提示）；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4，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每组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Condiment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可设置默认选中项；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5，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Condiment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可带价格，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无价格（原逻辑）；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6，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也需要分组支持；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7，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每组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只能选中一项（点单时，如果选中一个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后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其他同组的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项自动更改为未选中。取消原多选需求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CPOS-1558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8，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可设置默认选中项；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9，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收银机选中产品后，自动加上默认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Condiment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选项；选中产品后可替换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Condiment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、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10，</a:t>
            </a:r>
            <a:r>
              <a:rPr kumimoji="0" lang="zh-CN" altLang="zh-CN" sz="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套餐（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MealDeal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）中的品项按以上描述同样逻辑处理；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zh-CN" altLang="zh-CN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MenuCenter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也会因应此需求作应用更改以支持以上内容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改动分析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64160" y="2294828"/>
            <a:ext cx="847725" cy="62934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MC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13404" y="1675703"/>
            <a:ext cx="1039495" cy="6293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+mj-lt"/>
              </a:rPr>
              <a:t>MPOS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403" y="2880525"/>
            <a:ext cx="1039495" cy="6293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Counter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19350" y="1371600"/>
            <a:ext cx="3257550" cy="24955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1307147" y="2514600"/>
            <a:ext cx="638175" cy="20955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9" name="流程图: 磁盘 8"/>
          <p:cNvSpPr/>
          <p:nvPr/>
        </p:nvSpPr>
        <p:spPr>
          <a:xfrm>
            <a:off x="4667248" y="2313051"/>
            <a:ext cx="914400" cy="612648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+mj-lt"/>
              </a:rPr>
              <a:t>订单</a:t>
            </a:r>
            <a:endParaRPr lang="zh-CN" altLang="en-US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60965" y="1426827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/>
              <a:t>CPOS</a:t>
            </a:r>
            <a:endParaRPr lang="zh-CN" altLang="en-US" sz="1200" b="1" dirty="0" smtClean="0"/>
          </a:p>
        </p:txBody>
      </p:sp>
      <p:sp>
        <p:nvSpPr>
          <p:cNvPr id="11" name="矩形 10"/>
          <p:cNvSpPr/>
          <p:nvPr/>
        </p:nvSpPr>
        <p:spPr>
          <a:xfrm>
            <a:off x="6609079" y="1665481"/>
            <a:ext cx="1039495" cy="62934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KDS</a:t>
            </a:r>
            <a:endParaRPr lang="zh-CN" altLang="en-US" dirty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09079" y="3008506"/>
            <a:ext cx="1039495" cy="629347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+mj-lt"/>
              </a:rPr>
              <a:t>OC</a:t>
            </a:r>
            <a:endParaRPr lang="zh-CN" altLang="en-US" dirty="0">
              <a:latin typeface="+mj-lt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892164" y="1885601"/>
            <a:ext cx="638175" cy="20955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872478" y="3280923"/>
            <a:ext cx="638175" cy="20955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864557" y="963082"/>
            <a:ext cx="885179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改动点</a:t>
            </a:r>
            <a:r>
              <a:rPr lang="en-US" altLang="zh-CN" sz="1200" b="1" dirty="0" smtClean="0"/>
              <a:t>1</a:t>
            </a:r>
            <a:r>
              <a:rPr lang="zh-CN" altLang="en-US" sz="1200" b="1" dirty="0" smtClean="0"/>
              <a:t>：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20109" y="1373553"/>
            <a:ext cx="1599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 smtClean="0"/>
              <a:t>Cpos</a:t>
            </a:r>
            <a:r>
              <a:rPr lang="en-US" altLang="zh-CN" sz="1000" b="1" dirty="0" smtClean="0"/>
              <a:t> </a:t>
            </a:r>
            <a:r>
              <a:rPr lang="zh-CN" altLang="en-US" sz="1000" b="1" dirty="0" smtClean="0"/>
              <a:t>接收</a:t>
            </a:r>
            <a:r>
              <a:rPr lang="en-US" altLang="zh-CN" sz="1000" b="1" dirty="0" smtClean="0"/>
              <a:t>mc</a:t>
            </a:r>
            <a:r>
              <a:rPr lang="zh-CN" altLang="en-US" sz="1000" b="1" dirty="0" smtClean="0"/>
              <a:t>键位内容中对于</a:t>
            </a:r>
            <a:r>
              <a:rPr lang="en-US" altLang="zh-CN" sz="1000" dirty="0" smtClean="0"/>
              <a:t>condiment</a:t>
            </a:r>
            <a:r>
              <a:rPr lang="zh-CN" altLang="en-US" sz="1000" dirty="0" smtClean="0"/>
              <a:t>和</a:t>
            </a:r>
            <a:r>
              <a:rPr lang="en-US" altLang="zh-CN" sz="1000" dirty="0" smtClean="0"/>
              <a:t>modify </a:t>
            </a:r>
            <a:r>
              <a:rPr lang="zh-CN" altLang="en-US" sz="1000" dirty="0" smtClean="0"/>
              <a:t>以</a:t>
            </a:r>
            <a:r>
              <a:rPr lang="en-US" altLang="zh-CN" sz="1000" dirty="0" smtClean="0"/>
              <a:t>list</a:t>
            </a:r>
            <a:r>
              <a:rPr lang="zh-CN" altLang="en-US" sz="1000" dirty="0" smtClean="0"/>
              <a:t>分组形式定义解析</a:t>
            </a:r>
            <a:endParaRPr lang="zh-CN" altLang="en-US" sz="1000" b="1" dirty="0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2306160" y="3946847"/>
            <a:ext cx="885179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改动点</a:t>
            </a:r>
            <a:r>
              <a:rPr lang="en-US" altLang="zh-CN" sz="1200" b="1" dirty="0"/>
              <a:t>2</a:t>
            </a:r>
            <a:r>
              <a:rPr lang="zh-CN" altLang="en-US" sz="1200" b="1" dirty="0" smtClean="0"/>
              <a:t>：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194634" y="3922377"/>
            <a:ext cx="3418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/>
              <a:t>终端（横版、竖版）调整 点单时需要对分组的</a:t>
            </a:r>
            <a:r>
              <a:rPr lang="en-US" altLang="zh-CN" sz="1000" dirty="0"/>
              <a:t>Condiment/Modify</a:t>
            </a:r>
            <a:r>
              <a:rPr lang="en-US" altLang="zh-CN" sz="1000" b="1" dirty="0" smtClean="0"/>
              <a:t> </a:t>
            </a:r>
            <a:r>
              <a:rPr lang="zh-CN" altLang="en-US" sz="1000" b="1" dirty="0" smtClean="0"/>
              <a:t>进行分组显示，选择 ，选择数量做处理，支持分组和不分组 </a:t>
            </a:r>
            <a:endParaRPr lang="en-US" altLang="zh-CN" sz="1000" b="1" dirty="0" smtClean="0"/>
          </a:p>
          <a:p>
            <a:r>
              <a:rPr lang="zh-CN" altLang="en-US" sz="1000" b="1" dirty="0" smtClean="0"/>
              <a:t>范围：套餐、单品、</a:t>
            </a:r>
            <a:r>
              <a:rPr lang="en-US" altLang="zh-CN" sz="1000" b="1" dirty="0" err="1" smtClean="0"/>
              <a:t>MealDeal</a:t>
            </a:r>
            <a:r>
              <a:rPr lang="zh-CN" altLang="en-US" sz="1000" b="1" dirty="0" smtClean="0"/>
              <a:t>等点单操作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772152" y="1070078"/>
            <a:ext cx="34671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>
                <a:solidFill>
                  <a:srgbClr val="FF0000"/>
                </a:solidFill>
              </a:rPr>
              <a:t>CPOS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的订单格式（</a:t>
            </a:r>
            <a:r>
              <a:rPr lang="en-US" altLang="zh-CN" sz="1000" b="1" dirty="0">
                <a:solidFill>
                  <a:srgbClr val="FF0000"/>
                </a:solidFill>
              </a:rPr>
              <a:t> Noun</a:t>
            </a:r>
            <a:r>
              <a:rPr lang="zh-CN" altLang="en-US" sz="1000" b="1" dirty="0">
                <a:solidFill>
                  <a:srgbClr val="FF0000"/>
                </a:solidFill>
              </a:rPr>
              <a:t>、</a:t>
            </a:r>
            <a:r>
              <a:rPr lang="en-US" altLang="zh-CN" sz="1000" b="1" dirty="0" err="1">
                <a:solidFill>
                  <a:srgbClr val="FF0000"/>
                </a:solidFill>
              </a:rPr>
              <a:t>mealdeal</a:t>
            </a:r>
            <a:r>
              <a:rPr lang="en-US" altLang="zh-CN" sz="1000" b="1" dirty="0">
                <a:solidFill>
                  <a:srgbClr val="FF0000"/>
                </a:solidFill>
              </a:rPr>
              <a:t> 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）已经支持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condiment 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modify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的 分组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list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，需要确认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KDS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和</a:t>
            </a:r>
            <a:r>
              <a:rPr lang="en-US" altLang="zh-CN" sz="1000" b="1" dirty="0" smtClean="0">
                <a:solidFill>
                  <a:srgbClr val="FF0000"/>
                </a:solidFill>
              </a:rPr>
              <a:t>OC </a:t>
            </a:r>
            <a:r>
              <a:rPr lang="zh-CN" altLang="en-US" sz="1000" b="1" dirty="0" smtClean="0">
                <a:solidFill>
                  <a:srgbClr val="FF0000"/>
                </a:solidFill>
              </a:rPr>
              <a:t>正确处理订单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581648" y="840781"/>
            <a:ext cx="800219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确认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点：</a:t>
            </a:r>
          </a:p>
        </p:txBody>
      </p:sp>
    </p:spTree>
    <p:extLst>
      <p:ext uri="{BB962C8B-B14F-4D97-AF65-F5344CB8AC3E}">
        <p14:creationId xmlns:p14="http://schemas.microsoft.com/office/powerpoint/2010/main" val="325132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35282"/>
              </p:ext>
            </p:extLst>
          </p:nvPr>
        </p:nvGraphicFramePr>
        <p:xfrm>
          <a:off x="487680" y="1027430"/>
          <a:ext cx="8313420" cy="2896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40">
                  <a:extLst>
                    <a:ext uri="{9D8B030D-6E8A-4147-A177-3AD203B41FA5}">
                      <a16:colId xmlns:a16="http://schemas.microsoft.com/office/drawing/2014/main" val="3272251777"/>
                    </a:ext>
                  </a:extLst>
                </a:gridCol>
                <a:gridCol w="3393440">
                  <a:extLst>
                    <a:ext uri="{9D8B030D-6E8A-4147-A177-3AD203B41FA5}">
                      <a16:colId xmlns:a16="http://schemas.microsoft.com/office/drawing/2014/main" val="209570135"/>
                    </a:ext>
                  </a:extLst>
                </a:gridCol>
                <a:gridCol w="2771140">
                  <a:extLst>
                    <a:ext uri="{9D8B030D-6E8A-4147-A177-3AD203B41FA5}">
                      <a16:colId xmlns:a16="http://schemas.microsoft.com/office/drawing/2014/main" val="22787057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任务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描述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备注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088116"/>
                  </a:ext>
                </a:extLst>
              </a:tr>
              <a:tr h="232410">
                <a:tc rowSpan="4">
                  <a:txBody>
                    <a:bodyPr/>
                    <a:lstStyle/>
                    <a:p>
                      <a:pPr algn="l"/>
                      <a:r>
                        <a:rPr lang="zh-CN" altLang="en-US" sz="900" dirty="0" smtClean="0"/>
                        <a:t>终端</a:t>
                      </a:r>
                      <a:endParaRPr lang="zh-CN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点单</a:t>
                      </a:r>
                      <a:r>
                        <a:rPr lang="en-US" altLang="zh-CN" sz="900" dirty="0" smtClean="0"/>
                        <a:t>condiment/modify </a:t>
                      </a:r>
                      <a:r>
                        <a:rPr lang="zh-CN" altLang="en-US" sz="900" dirty="0" smtClean="0"/>
                        <a:t>支持分组显示</a:t>
                      </a:r>
                      <a:endParaRPr lang="en-US" altLang="zh-CN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已具备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737752"/>
                  </a:ext>
                </a:extLst>
              </a:tr>
              <a:tr h="356870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订单列表中带</a:t>
                      </a:r>
                      <a:r>
                        <a:rPr lang="en-US" altLang="zh-CN" sz="900" dirty="0" smtClean="0"/>
                        <a:t>condiment/modify </a:t>
                      </a:r>
                      <a:r>
                        <a:rPr lang="zh-CN" altLang="en-US" sz="900" dirty="0" smtClean="0"/>
                        <a:t>分组的产品点击，分组显示，显示已经选中的值</a:t>
                      </a:r>
                      <a:endParaRPr lang="en-US" altLang="zh-CN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已具备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47972"/>
                  </a:ext>
                </a:extLst>
              </a:tr>
              <a:tr h="191770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点单操作时，</a:t>
                      </a:r>
                      <a:r>
                        <a:rPr lang="en-US" altLang="zh-CN" sz="900" dirty="0" smtClean="0"/>
                        <a:t>condiment/modify </a:t>
                      </a:r>
                      <a:r>
                        <a:rPr lang="zh-CN" altLang="en-US" sz="900" dirty="0" smtClean="0"/>
                        <a:t>默认配置选中支持</a:t>
                      </a:r>
                      <a:endParaRPr lang="en-US" altLang="zh-CN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待开发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62076"/>
                  </a:ext>
                </a:extLst>
              </a:tr>
              <a:tr h="236220">
                <a:tc vMerge="1"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写订单数据，因为订单格式支持</a:t>
                      </a:r>
                      <a:r>
                        <a:rPr lang="en-US" altLang="zh-CN" sz="900" dirty="0" smtClean="0"/>
                        <a:t>condiment/modify </a:t>
                      </a:r>
                      <a:r>
                        <a:rPr lang="zh-CN" altLang="en-US" sz="900" dirty="0" smtClean="0"/>
                        <a:t>分组，</a:t>
                      </a:r>
                      <a:endParaRPr lang="en-US" altLang="zh-CN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已具备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3841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订单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订单格式已支持，需要确认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确认项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48158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与</a:t>
                      </a:r>
                      <a:r>
                        <a:rPr lang="en-US" altLang="zh-CN" sz="900" dirty="0" smtClean="0"/>
                        <a:t>KDS</a:t>
                      </a:r>
                      <a:r>
                        <a:rPr lang="zh-CN" altLang="en-US" sz="900" dirty="0" smtClean="0"/>
                        <a:t>接口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订单格式已支持，需要确认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确认项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8426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与</a:t>
                      </a:r>
                      <a:r>
                        <a:rPr lang="en-US" altLang="zh-CN" sz="900" dirty="0" smtClean="0"/>
                        <a:t>OC </a:t>
                      </a:r>
                      <a:r>
                        <a:rPr lang="zh-CN" altLang="en-US" sz="900" dirty="0" smtClean="0"/>
                        <a:t>接口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订单格式已支持，需要确认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确认项</a:t>
                      </a:r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29581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与 券</a:t>
                      </a:r>
                      <a:r>
                        <a:rPr lang="zh-CN" altLang="en-US" sz="900" baseline="0" dirty="0" smtClean="0"/>
                        <a:t> 接口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无影响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395333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与</a:t>
                      </a:r>
                      <a:r>
                        <a:rPr lang="en-US" altLang="zh-CN" sz="900" dirty="0" smtClean="0"/>
                        <a:t>PG </a:t>
                      </a:r>
                      <a:r>
                        <a:rPr lang="zh-CN" altLang="en-US" sz="900" dirty="0" smtClean="0"/>
                        <a:t>接口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900" dirty="0" smtClean="0"/>
                        <a:t>无影响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67859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580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37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终端界面调整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05" y="906780"/>
            <a:ext cx="3633788" cy="3400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1813559"/>
            <a:ext cx="4876800" cy="3091815"/>
          </a:xfrm>
          <a:prstGeom prst="rect">
            <a:avLst/>
          </a:prstGeom>
        </p:spPr>
      </p:pic>
      <p:sp>
        <p:nvSpPr>
          <p:cNvPr id="9" name="直角上箭头 8"/>
          <p:cNvSpPr/>
          <p:nvPr/>
        </p:nvSpPr>
        <p:spPr>
          <a:xfrm flipV="1">
            <a:off x="3789680" y="1265614"/>
            <a:ext cx="990600" cy="372686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814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MC </a:t>
            </a:r>
            <a:r>
              <a:rPr lang="zh-CN" altLang="en-US" dirty="0" smtClean="0"/>
              <a:t>键位接口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4160" y="967575"/>
            <a:ext cx="8584006" cy="400110"/>
          </a:xfrm>
        </p:spPr>
        <p:txBody>
          <a:bodyPr/>
          <a:lstStyle/>
          <a:p>
            <a:r>
              <a:rPr lang="en-US" altLang="zh-CN" dirty="0" smtClean="0"/>
              <a:t>MC </a:t>
            </a:r>
            <a:r>
              <a:rPr lang="zh-CN" altLang="en-US" dirty="0" smtClean="0"/>
              <a:t>键位接口数据调整：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7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81960"/>
              </p:ext>
            </p:extLst>
          </p:nvPr>
        </p:nvGraphicFramePr>
        <p:xfrm>
          <a:off x="403860" y="1126490"/>
          <a:ext cx="38252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7133">
                  <a:extLst>
                    <a:ext uri="{9D8B030D-6E8A-4147-A177-3AD203B41FA5}">
                      <a16:colId xmlns:a16="http://schemas.microsoft.com/office/drawing/2014/main" val="4066047586"/>
                    </a:ext>
                  </a:extLst>
                </a:gridCol>
                <a:gridCol w="2248107">
                  <a:extLst>
                    <a:ext uri="{9D8B030D-6E8A-4147-A177-3AD203B41FA5}">
                      <a16:colId xmlns:a16="http://schemas.microsoft.com/office/drawing/2014/main" val="2009098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任务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时间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44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方案，报价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2020.05.14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617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开发调整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286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QA</a:t>
                      </a:r>
                      <a:r>
                        <a:rPr lang="zh-CN" altLang="en-US" dirty="0" smtClean="0"/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2020.7.7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90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83693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140" y="2261235"/>
            <a:ext cx="4373880" cy="1962150"/>
          </a:xfrm>
          <a:prstGeom prst="rect">
            <a:avLst/>
          </a:prstGeom>
        </p:spPr>
      </p:pic>
      <p:sp>
        <p:nvSpPr>
          <p:cNvPr id="6" name="上弧形箭头 5"/>
          <p:cNvSpPr/>
          <p:nvPr/>
        </p:nvSpPr>
        <p:spPr>
          <a:xfrm rot="854541">
            <a:off x="4338304" y="1719561"/>
            <a:ext cx="1230808" cy="304800"/>
          </a:xfrm>
          <a:prstGeom prst="curvedDownArrow">
            <a:avLst>
              <a:gd name="adj1" fmla="val 25000"/>
              <a:gd name="adj2" fmla="val 50000"/>
              <a:gd name="adj3" fmla="val 1433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87691" y="1915090"/>
            <a:ext cx="1484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/>
              <a:t>在 </a:t>
            </a:r>
            <a:r>
              <a:rPr lang="en-US" altLang="zh-CN" sz="1200" b="1" dirty="0" smtClean="0"/>
              <a:t>V1.9.7 </a:t>
            </a:r>
            <a:r>
              <a:rPr lang="zh-CN" altLang="en-US" sz="1200" b="1" dirty="0" smtClean="0"/>
              <a:t>版本上线</a:t>
            </a:r>
          </a:p>
        </p:txBody>
      </p:sp>
    </p:spTree>
    <p:extLst>
      <p:ext uri="{BB962C8B-B14F-4D97-AF65-F5344CB8AC3E}">
        <p14:creationId xmlns:p14="http://schemas.microsoft.com/office/powerpoint/2010/main" val="172402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26272</TotalTime>
  <Words>543</Words>
  <Application>Microsoft Office PowerPoint</Application>
  <PresentationFormat>全屏显示(16:9)</PresentationFormat>
  <Paragraphs>75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HelveticaNeueLT Std</vt:lpstr>
      <vt:lpstr>宋体</vt:lpstr>
      <vt:lpstr>Arial</vt:lpstr>
      <vt:lpstr>Calibri</vt:lpstr>
      <vt:lpstr>Times New Roman</vt:lpstr>
      <vt:lpstr>Wingdings</vt:lpstr>
      <vt:lpstr>2016 HDS Corporate</vt:lpstr>
      <vt:lpstr>CPOS Counter项目</vt:lpstr>
      <vt:lpstr>需求</vt:lpstr>
      <vt:lpstr>改动分析</vt:lpstr>
      <vt:lpstr>改动</vt:lpstr>
      <vt:lpstr>终端界面调整</vt:lpstr>
      <vt:lpstr>MC 键位接口</vt:lpstr>
      <vt:lpstr>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Ma, Xiaoling</cp:lastModifiedBy>
  <cp:revision>4145</cp:revision>
  <cp:lastPrinted>2018-07-31T03:56:48Z</cp:lastPrinted>
  <dcterms:created xsi:type="dcterms:W3CDTF">2018-07-31T03:56:48Z</dcterms:created>
  <dcterms:modified xsi:type="dcterms:W3CDTF">2020-05-13T07:22:25Z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2052-10.1.0.6363</vt:lpwstr>
  </property>
</Properties>
</file>