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25" r:id="rId2"/>
    <p:sldId id="668" r:id="rId3"/>
    <p:sldId id="669" r:id="rId4"/>
    <p:sldId id="670" r:id="rId5"/>
    <p:sldId id="671" r:id="rId6"/>
    <p:sldId id="678" r:id="rId7"/>
    <p:sldId id="679" r:id="rId8"/>
    <p:sldId id="681" r:id="rId9"/>
    <p:sldId id="672" r:id="rId10"/>
    <p:sldId id="675" r:id="rId11"/>
    <p:sldId id="676" r:id="rId12"/>
    <p:sldId id="673" r:id="rId13"/>
    <p:sldId id="680" r:id="rId14"/>
    <p:sldId id="682" r:id="rId15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7734" autoAdjust="0"/>
  </p:normalViewPr>
  <p:slideViewPr>
    <p:cSldViewPr snapToGrid="0" showGuides="1">
      <p:cViewPr varScale="1">
        <p:scale>
          <a:sx n="133" d="100"/>
          <a:sy n="133" d="100"/>
        </p:scale>
        <p:origin x="119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ianshu.com/p/95ed16a55a24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/>
              <a:t>GRPC</a:t>
            </a:r>
            <a:r>
              <a:rPr lang="zh-CN" altLang="en-US" dirty="0"/>
              <a:t>请求头路由改造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April,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需求二：</a:t>
            </a:r>
            <a:r>
              <a:rPr lang="en-US" altLang="zh-CN" dirty="0" err="1"/>
              <a:t>grpc</a:t>
            </a:r>
            <a:r>
              <a:rPr lang="zh-CN" altLang="en-US" dirty="0"/>
              <a:t>请求端口</a:t>
            </a:r>
            <a:r>
              <a:rPr lang="zh-CN" altLang="en-US" dirty="0" smtClean="0"/>
              <a:t>合一  </a:t>
            </a:r>
            <a:r>
              <a:rPr lang="en-US" altLang="zh-CN" dirty="0" smtClean="0"/>
              <a:t>before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459" y="1488802"/>
            <a:ext cx="2896541" cy="306121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服务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43" y="1605600"/>
            <a:ext cx="950887" cy="28296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客户端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48" idx="3"/>
            <a:endCxn id="15" idx="1"/>
          </p:cNvCxnSpPr>
          <p:nvPr/>
        </p:nvCxnSpPr>
        <p:spPr>
          <a:xfrm>
            <a:off x="1718115" y="2225924"/>
            <a:ext cx="2935042" cy="7934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1" y="2175869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2626919"/>
            <a:ext cx="78646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073088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519257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pay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965426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coupon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653157" y="2514661"/>
            <a:ext cx="308604" cy="1009501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4961761" y="2293032"/>
            <a:ext cx="1566980" cy="7263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961761" y="2744082"/>
            <a:ext cx="1566979" cy="2753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961761" y="3019412"/>
            <a:ext cx="1566979" cy="1708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4961761" y="3019412"/>
            <a:ext cx="1566979" cy="617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961761" y="3019412"/>
            <a:ext cx="1566979" cy="10631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2066787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2558846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peratio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3039179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enu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5" y="3506820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ay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4" y="3967809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oupon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1718115" y="2717983"/>
            <a:ext cx="2935042" cy="30142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1718115" y="3019412"/>
            <a:ext cx="2935042" cy="1789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3" idx="3"/>
            <a:endCxn id="15" idx="1"/>
          </p:cNvCxnSpPr>
          <p:nvPr/>
        </p:nvCxnSpPr>
        <p:spPr>
          <a:xfrm flipV="1">
            <a:off x="1718114" y="3019412"/>
            <a:ext cx="2935043" cy="6465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7" idx="3"/>
            <a:endCxn id="15" idx="1"/>
          </p:cNvCxnSpPr>
          <p:nvPr/>
        </p:nvCxnSpPr>
        <p:spPr>
          <a:xfrm flipV="1">
            <a:off x="1718113" y="3019412"/>
            <a:ext cx="2935044" cy="11075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329775" y="2195111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1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166324" y="2585080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2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076644" y="2967483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3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076644" y="3293126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4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329775" y="3837736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5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559700" y="2250738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1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712010" y="2601913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2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746194" y="2940413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3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792206" y="3257991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4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518578" y="3734594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 5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需求二：</a:t>
            </a:r>
            <a:r>
              <a:rPr lang="en-US" altLang="zh-CN" dirty="0" err="1"/>
              <a:t>grpc</a:t>
            </a:r>
            <a:r>
              <a:rPr lang="zh-CN" altLang="en-US" dirty="0"/>
              <a:t>请求端口</a:t>
            </a:r>
            <a:r>
              <a:rPr lang="zh-CN" altLang="en-US" dirty="0" smtClean="0"/>
              <a:t>合一  </a:t>
            </a:r>
            <a:r>
              <a:rPr lang="en-US" altLang="zh-CN" dirty="0" smtClean="0"/>
              <a:t>after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459" y="1488802"/>
            <a:ext cx="2896541" cy="3061218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服务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43" y="1605600"/>
            <a:ext cx="950887" cy="28296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客户端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cxnSp>
        <p:nvCxnSpPr>
          <p:cNvPr id="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1800330" y="3019412"/>
            <a:ext cx="2852827" cy="9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1" y="2175869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2626919"/>
            <a:ext cx="78646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073088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519257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pay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28740" y="3965426"/>
            <a:ext cx="78645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coupon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653157" y="2514661"/>
            <a:ext cx="308604" cy="1009501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4961761" y="2293032"/>
            <a:ext cx="1566980" cy="7263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961761" y="2744082"/>
            <a:ext cx="1566979" cy="27533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961761" y="3019412"/>
            <a:ext cx="1566979" cy="17083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4961761" y="3019412"/>
            <a:ext cx="1566979" cy="6170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961761" y="3019412"/>
            <a:ext cx="1566979" cy="10631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4961760" y="2460985"/>
            <a:ext cx="5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m</a:t>
            </a:r>
            <a:r>
              <a:rPr lang="en-US" altLang="zh-CN" sz="900" b="1" dirty="0" smtClean="0"/>
              <a:t>atch header</a:t>
            </a:r>
            <a:endParaRPr lang="zh-CN" altLang="en-US" sz="900" b="1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2066787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2558846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peratio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6" y="3039179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enu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5" y="3506820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ay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800328" y="2471556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5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931654" y="3967809"/>
            <a:ext cx="786459" cy="31827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oupon</a:t>
            </a: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client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2855495" y="3015056"/>
            <a:ext cx="855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IP PORT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需求三：总部端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服务拦截 链路跟踪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821781"/>
          </a:xfrm>
        </p:spPr>
        <p:txBody>
          <a:bodyPr/>
          <a:lstStyle/>
          <a:p>
            <a:r>
              <a:rPr lang="zh-CN" altLang="en-US" sz="1100" b="1" dirty="0"/>
              <a:t>需求：</a:t>
            </a:r>
            <a:endParaRPr lang="en-US" altLang="zh-CN" sz="1100" b="1" dirty="0"/>
          </a:p>
          <a:p>
            <a:pPr lvl="1"/>
            <a:endParaRPr lang="en-US" altLang="zh-CN" sz="900" dirty="0"/>
          </a:p>
          <a:p>
            <a:r>
              <a:rPr lang="en-US" altLang="zh-CN" sz="1100" b="1" dirty="0"/>
              <a:t>Header</a:t>
            </a:r>
            <a:r>
              <a:rPr lang="zh-CN" altLang="en-US" sz="1100" b="1" dirty="0"/>
              <a:t>里需要放的信息：</a:t>
            </a:r>
            <a:endParaRPr lang="en-US" altLang="zh-CN" sz="1100" b="1" dirty="0"/>
          </a:p>
          <a:p>
            <a:pPr lvl="1"/>
            <a:endParaRPr lang="zh-CN" altLang="en-US" sz="900" dirty="0" smtClean="0"/>
          </a:p>
          <a:p>
            <a:r>
              <a:rPr lang="zh-CN" altLang="en-US" sz="1100" b="1" dirty="0" smtClean="0"/>
              <a:t>修改点：</a:t>
            </a:r>
            <a:endParaRPr lang="en-US" altLang="zh-CN" sz="1100" b="1" dirty="0" smtClean="0"/>
          </a:p>
          <a:p>
            <a:pPr lvl="1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756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21562"/>
          </a:xfrm>
        </p:spPr>
        <p:txBody>
          <a:bodyPr/>
          <a:lstStyle/>
          <a:p>
            <a:r>
              <a:rPr lang="en-US" altLang="zh-CN" sz="1100" b="1" dirty="0"/>
              <a:t>Header</a:t>
            </a:r>
            <a:r>
              <a:rPr lang="zh-CN" altLang="en-US" sz="1100" b="1" dirty="0" smtClean="0"/>
              <a:t>里额外可选的，信息</a:t>
            </a:r>
            <a:r>
              <a:rPr lang="zh-CN" altLang="en-US" sz="1100" b="1" dirty="0"/>
              <a:t>：</a:t>
            </a:r>
          </a:p>
          <a:p>
            <a:pPr lvl="1"/>
            <a:r>
              <a:rPr lang="zh-CN" altLang="en-US" sz="900" dirty="0" smtClean="0"/>
              <a:t>餐厅编号 </a:t>
            </a:r>
            <a:r>
              <a:rPr lang="en-US" altLang="zh-CN" sz="900" dirty="0" err="1" smtClean="0"/>
              <a:t>storeCode</a:t>
            </a:r>
            <a:endParaRPr lang="zh-CN" altLang="en-US" sz="900" dirty="0"/>
          </a:p>
          <a:p>
            <a:pPr lvl="1"/>
            <a:r>
              <a:rPr lang="zh-CN" altLang="en-US" sz="900" dirty="0" smtClean="0"/>
              <a:t>品牌编号 </a:t>
            </a:r>
            <a:r>
              <a:rPr lang="en-US" altLang="zh-CN" sz="900" dirty="0" err="1" smtClean="0"/>
              <a:t>brandCode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终端编号 </a:t>
            </a:r>
            <a:r>
              <a:rPr lang="en-US" altLang="zh-CN" sz="900" dirty="0" err="1" smtClean="0"/>
              <a:t>deviceCode</a:t>
            </a:r>
            <a:r>
              <a:rPr lang="zh-CN" altLang="en-US" sz="900" dirty="0" smtClean="0"/>
              <a:t>（若为餐厅服务，则可以固定为 </a:t>
            </a:r>
            <a:r>
              <a:rPr lang="en-US" altLang="zh-CN" sz="900" dirty="0" smtClean="0"/>
              <a:t>STORE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</p:txBody>
      </p:sp>
    </p:spTree>
    <p:extLst>
      <p:ext uri="{BB962C8B-B14F-4D97-AF65-F5344CB8AC3E}">
        <p14:creationId xmlns:p14="http://schemas.microsoft.com/office/powerpoint/2010/main" val="34631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20200514</a:t>
            </a:r>
            <a:r>
              <a:rPr lang="zh-CN" altLang="en-US" dirty="0" smtClean="0"/>
              <a:t>会议结论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61720"/>
          </a:xfrm>
        </p:spPr>
        <p:txBody>
          <a:bodyPr/>
          <a:lstStyle/>
          <a:p>
            <a:r>
              <a:rPr lang="en-US" altLang="zh-CN" sz="1100" dirty="0" err="1" smtClean="0"/>
              <a:t>grpc</a:t>
            </a:r>
            <a:r>
              <a:rPr lang="zh-CN" altLang="en-US" sz="1100" dirty="0"/>
              <a:t>请求头端口合一，暂不考虑。</a:t>
            </a:r>
          </a:p>
          <a:p>
            <a:r>
              <a:rPr lang="zh-CN" altLang="en-US" sz="1100" dirty="0" smtClean="0"/>
              <a:t>需求一种 “</a:t>
            </a:r>
            <a:r>
              <a:rPr lang="zh-CN" altLang="en-US" sz="1100" dirty="0"/>
              <a:t>同一家餐厅下访问同样的总部端站点</a:t>
            </a:r>
            <a:r>
              <a:rPr lang="zh-CN" altLang="en-US" sz="1100" dirty="0" smtClean="0"/>
              <a:t>”，暂定</a:t>
            </a:r>
            <a:r>
              <a:rPr lang="zh-CN" altLang="en-US" sz="1100" dirty="0"/>
              <a:t>先只考虑</a:t>
            </a:r>
            <a:r>
              <a:rPr lang="en-US" altLang="zh-CN" sz="1100" dirty="0"/>
              <a:t>MPOS</a:t>
            </a:r>
            <a:r>
              <a:rPr lang="zh-CN" altLang="en-US" sz="1100" dirty="0"/>
              <a:t>的请求头路由，暂不考虑餐厅端的路由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87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核心需求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61829"/>
          </a:xfrm>
        </p:spPr>
        <p:txBody>
          <a:bodyPr/>
          <a:lstStyle/>
          <a:p>
            <a:r>
              <a:rPr lang="zh-CN" altLang="en-US" sz="1100" dirty="0" smtClean="0"/>
              <a:t>客户端的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请求头：同一家餐厅的业务服务访问，需保证终端和餐厅端访问同样的总部端站点。</a:t>
            </a:r>
            <a:endParaRPr lang="en-US" altLang="zh-CN" sz="1100" dirty="0" smtClean="0"/>
          </a:p>
          <a:p>
            <a:r>
              <a:rPr lang="zh-CN" altLang="en-US" sz="1100" dirty="0" smtClean="0"/>
              <a:t>客户端的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请求头：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请求端口合一。</a:t>
            </a:r>
            <a:endParaRPr lang="en-US" altLang="zh-CN" sz="1100" dirty="0" smtClean="0"/>
          </a:p>
          <a:p>
            <a:r>
              <a:rPr lang="zh-CN" altLang="en-US" sz="1100" dirty="0"/>
              <a:t>服务</a:t>
            </a:r>
            <a:r>
              <a:rPr lang="zh-CN" altLang="en-US" sz="1100" dirty="0" smtClean="0"/>
              <a:t>端的</a:t>
            </a:r>
            <a:r>
              <a:rPr lang="en-US" altLang="zh-CN" sz="1100" dirty="0" err="1" smtClean="0"/>
              <a:t>grpc</a:t>
            </a:r>
            <a:r>
              <a:rPr lang="zh-CN" altLang="en-US" sz="1100" dirty="0" smtClean="0"/>
              <a:t>拦截？是否需要对接服务平台进行服务链路跟踪？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135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基本修改方案：通用的</a:t>
            </a:r>
            <a:r>
              <a:rPr lang="en-US" altLang="zh-CN" dirty="0" err="1" smtClean="0"/>
              <a:t>grpc</a:t>
            </a:r>
            <a:r>
              <a:rPr lang="zh-CN" altLang="en-US" dirty="0" smtClean="0"/>
              <a:t>客户端请求头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61720"/>
          </a:xfrm>
        </p:spPr>
        <p:txBody>
          <a:bodyPr/>
          <a:lstStyle/>
          <a:p>
            <a:r>
              <a:rPr lang="zh-CN" altLang="en-US" sz="1100" dirty="0" smtClean="0"/>
              <a:t>在</a:t>
            </a:r>
            <a:r>
              <a:rPr lang="en-US" altLang="zh-CN" sz="1100" dirty="0" smtClean="0"/>
              <a:t>stub</a:t>
            </a:r>
            <a:r>
              <a:rPr lang="zh-CN" altLang="en-US" sz="1100" dirty="0" smtClean="0"/>
              <a:t>上绑定拦截器。工具类：</a:t>
            </a:r>
            <a:r>
              <a:rPr lang="en-US" altLang="zh-CN" sz="1100" dirty="0" err="1" smtClean="0"/>
              <a:t>io.grpc.stub.MetadataUtils</a:t>
            </a:r>
            <a:r>
              <a:rPr lang="zh-CN" altLang="en-US" sz="1100" dirty="0" smtClean="0"/>
              <a:t>。参照 </a:t>
            </a:r>
            <a:r>
              <a:rPr lang="en-US" altLang="zh-CN" sz="1100" dirty="0">
                <a:hlinkClick r:id="rId2"/>
              </a:rPr>
              <a:t>https://</a:t>
            </a:r>
            <a:r>
              <a:rPr lang="en-US" altLang="zh-CN" sz="1100" dirty="0" smtClean="0">
                <a:hlinkClick r:id="rId2"/>
              </a:rPr>
              <a:t>www.jianshu.com/p/95ed16a55a24</a:t>
            </a:r>
            <a:endParaRPr lang="en-US" altLang="zh-CN" sz="1100" dirty="0" smtClean="0"/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可能存在的问题：长连是否支持？应该可行，也有</a:t>
            </a:r>
            <a:r>
              <a:rPr lang="en-US" altLang="zh-CN" sz="1100" dirty="0" smtClean="0">
                <a:solidFill>
                  <a:srgbClr val="FF0000"/>
                </a:solidFill>
              </a:rPr>
              <a:t>stub</a:t>
            </a:r>
            <a:r>
              <a:rPr lang="zh-CN" altLang="en-US" sz="1100" dirty="0" smtClean="0">
                <a:solidFill>
                  <a:srgbClr val="FF0000"/>
                </a:solidFill>
              </a:rPr>
              <a:t>。长连在</a:t>
            </a:r>
            <a:r>
              <a:rPr lang="en-US" altLang="zh-CN" sz="1100" dirty="0" smtClean="0">
                <a:solidFill>
                  <a:srgbClr val="FF0000"/>
                </a:solidFill>
              </a:rPr>
              <a:t>envoy</a:t>
            </a:r>
            <a:r>
              <a:rPr lang="zh-CN" altLang="en-US" sz="1100" dirty="0" smtClean="0">
                <a:solidFill>
                  <a:srgbClr val="FF0000"/>
                </a:solidFill>
              </a:rPr>
              <a:t>里不要做转发，也不需要。（餐厅端上报走的是短连）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56" y="1728000"/>
            <a:ext cx="5763228" cy="1665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10" y="3542400"/>
            <a:ext cx="5644832" cy="14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基本修改方案</a:t>
            </a:r>
            <a:r>
              <a:rPr lang="zh-CN" altLang="en-US" dirty="0" smtClean="0"/>
              <a:t>：</a:t>
            </a:r>
            <a:r>
              <a:rPr lang="en-US" dirty="0" smtClean="0"/>
              <a:t>Envoy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61" y="967575"/>
            <a:ext cx="4567039" cy="4055761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3321440" cy="3008003"/>
          </a:xfrm>
        </p:spPr>
        <p:txBody>
          <a:bodyPr/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可能存在的问题：能否支持多个</a:t>
            </a:r>
            <a:r>
              <a:rPr lang="en-US" altLang="zh-CN" sz="1100" dirty="0" smtClean="0">
                <a:solidFill>
                  <a:srgbClr val="FF0000"/>
                </a:solidFill>
              </a:rPr>
              <a:t>header</a:t>
            </a:r>
            <a:r>
              <a:rPr lang="zh-CN" altLang="en-US" sz="1100" dirty="0" smtClean="0">
                <a:solidFill>
                  <a:srgbClr val="FF0000"/>
                </a:solidFill>
              </a:rPr>
              <a:t>组合的匹配？ 比如：仅针对 </a:t>
            </a:r>
            <a:r>
              <a:rPr lang="en-US" altLang="zh-CN" sz="1100" dirty="0" smtClean="0">
                <a:solidFill>
                  <a:srgbClr val="FF0000"/>
                </a:solidFill>
              </a:rPr>
              <a:t>order</a:t>
            </a:r>
            <a:r>
              <a:rPr lang="zh-CN" altLang="en-US" sz="1100" dirty="0" smtClean="0">
                <a:solidFill>
                  <a:srgbClr val="FF0000"/>
                </a:solidFill>
              </a:rPr>
              <a:t>的某个服务进行备站路由到主站。则需要判断 </a:t>
            </a:r>
            <a:r>
              <a:rPr lang="en-US" altLang="zh-CN" sz="1100" dirty="0" smtClean="0">
                <a:solidFill>
                  <a:srgbClr val="FF0000"/>
                </a:solidFill>
              </a:rPr>
              <a:t>order</a:t>
            </a:r>
            <a:r>
              <a:rPr lang="zh-CN" altLang="en-US" sz="1100" dirty="0" smtClean="0">
                <a:solidFill>
                  <a:srgbClr val="FF0000"/>
                </a:solidFill>
              </a:rPr>
              <a:t>某个服务，还需要判断 是否需要路由主站。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</a:rPr>
              <a:t>若某服务采用</a:t>
            </a:r>
            <a:r>
              <a:rPr lang="en-US" altLang="zh-CN" sz="1100" dirty="0" smtClean="0">
                <a:solidFill>
                  <a:srgbClr val="FF0000"/>
                </a:solidFill>
              </a:rPr>
              <a:t>header</a:t>
            </a:r>
            <a:r>
              <a:rPr lang="zh-CN" altLang="en-US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match</a:t>
            </a:r>
            <a:r>
              <a:rPr lang="zh-CN" altLang="en-US" sz="1100" dirty="0" smtClean="0">
                <a:solidFill>
                  <a:srgbClr val="FF0000"/>
                </a:solidFill>
              </a:rPr>
              <a:t>，则是否有专门的保底路由？ 分多层 </a:t>
            </a:r>
            <a:r>
              <a:rPr lang="en-US" altLang="zh-CN" sz="1100" dirty="0" smtClean="0">
                <a:solidFill>
                  <a:srgbClr val="FF0000"/>
                </a:solidFill>
              </a:rPr>
              <a:t>envoy</a:t>
            </a:r>
            <a:r>
              <a:rPr lang="zh-CN" altLang="en-US" sz="1100" dirty="0" smtClean="0">
                <a:solidFill>
                  <a:srgbClr val="FF0000"/>
                </a:solidFill>
              </a:rPr>
              <a:t>代理好像也能实现吧，但是条件多了之后，是否层次就会多很多，条件组合的场景也会多很多。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r>
              <a:rPr lang="zh-CN" altLang="en-US" sz="1100" b="1" dirty="0" smtClean="0">
                <a:solidFill>
                  <a:srgbClr val="FF0000"/>
                </a:solidFill>
              </a:rPr>
              <a:t>结论：可以先通过端口区分到应用粒度，然后再通过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header match</a:t>
            </a:r>
            <a:r>
              <a:rPr lang="zh-CN" altLang="en-US" sz="1100" b="1" dirty="0" smtClean="0">
                <a:solidFill>
                  <a:srgbClr val="FF0000"/>
                </a:solidFill>
              </a:rPr>
              <a:t>来进行应用内匹配。</a:t>
            </a:r>
            <a:endParaRPr lang="en-US" altLang="zh-CN" sz="11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b="1" dirty="0" smtClean="0">
                <a:solidFill>
                  <a:srgbClr val="FF0000"/>
                </a:solidFill>
              </a:rPr>
              <a:t>方案一：多个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，分多层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match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（开端口或者是否能支持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match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嵌套）</a:t>
            </a:r>
            <a:endParaRPr lang="en-US" altLang="zh-CN" sz="9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b="1" dirty="0" smtClean="0">
                <a:solidFill>
                  <a:srgbClr val="FF0000"/>
                </a:solidFill>
              </a:rPr>
              <a:t>方案二：一个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，某些调整整合到一个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中，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拼成一个串。</a:t>
            </a:r>
            <a:endParaRPr 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需求一：同一家</a:t>
            </a:r>
            <a:r>
              <a:rPr lang="zh-CN" altLang="en-US" dirty="0" smtClean="0"/>
              <a:t>餐厅下访问</a:t>
            </a:r>
            <a:r>
              <a:rPr lang="zh-CN" altLang="en-US" dirty="0"/>
              <a:t>同样的总部端站点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87704"/>
          </a:xfrm>
        </p:spPr>
        <p:txBody>
          <a:bodyPr/>
          <a:lstStyle/>
          <a:p>
            <a:r>
              <a:rPr lang="zh-CN" altLang="en-US" sz="1100" b="1" dirty="0" smtClean="0"/>
              <a:t>需求：</a:t>
            </a:r>
            <a:endParaRPr lang="en-US" altLang="zh-CN" sz="1100" b="1" dirty="0" smtClean="0"/>
          </a:p>
          <a:p>
            <a:pPr lvl="1"/>
            <a:r>
              <a:rPr lang="en-US" altLang="zh-CN" sz="900" dirty="0" err="1" smtClean="0"/>
              <a:t>mpos</a:t>
            </a:r>
            <a:r>
              <a:rPr lang="zh-CN" altLang="en-US" sz="900" dirty="0"/>
              <a:t>访问总部端服务的、餐厅端访问总部端服务的、终端通过餐厅端路由访问总部端服务的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en-US" altLang="zh-CN" sz="1100" b="1" dirty="0"/>
              <a:t>Header</a:t>
            </a:r>
            <a:r>
              <a:rPr lang="zh-CN" altLang="en-US" sz="1100" b="1" dirty="0"/>
              <a:t>里需要放的信息：</a:t>
            </a:r>
            <a:endParaRPr lang="en-US" altLang="zh-CN" sz="1100" b="1" dirty="0"/>
          </a:p>
          <a:p>
            <a:pPr lvl="1"/>
            <a:r>
              <a:rPr lang="zh-CN" altLang="en-US" sz="900" dirty="0" smtClean="0"/>
              <a:t>主站标识（域名）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备</a:t>
            </a:r>
            <a:r>
              <a:rPr lang="zh-CN" altLang="en-US" sz="900" dirty="0" smtClean="0"/>
              <a:t>站标识（域名）（用途不大）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原</a:t>
            </a:r>
            <a:r>
              <a:rPr lang="en-US" altLang="zh-CN" sz="900" dirty="0" err="1" smtClean="0"/>
              <a:t>ip</a:t>
            </a:r>
            <a:r>
              <a:rPr lang="zh-CN" altLang="en-US" sz="900" dirty="0" smtClean="0"/>
              <a:t>、原</a:t>
            </a:r>
            <a:r>
              <a:rPr lang="en-US" altLang="zh-CN" sz="900" dirty="0" smtClean="0"/>
              <a:t>port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proto</a:t>
            </a:r>
            <a:r>
              <a:rPr lang="zh-CN" altLang="en-US" sz="900" dirty="0" smtClean="0"/>
              <a:t>中的服务类名？、</a:t>
            </a:r>
            <a:r>
              <a:rPr lang="en-US" altLang="zh-CN" sz="900" dirty="0"/>
              <a:t> proto</a:t>
            </a:r>
            <a:r>
              <a:rPr lang="zh-CN" altLang="en-US" sz="900" dirty="0"/>
              <a:t>中的</a:t>
            </a:r>
            <a:r>
              <a:rPr lang="zh-CN" altLang="en-US" sz="900" dirty="0" smtClean="0"/>
              <a:t>服务方法名？</a:t>
            </a:r>
            <a:endParaRPr lang="zh-CN" altLang="en-US" sz="900" dirty="0"/>
          </a:p>
          <a:p>
            <a:r>
              <a:rPr lang="zh-CN" altLang="en-US" sz="1100" b="1" dirty="0" smtClean="0"/>
              <a:t>修改点：</a:t>
            </a:r>
            <a:endParaRPr lang="en-US" altLang="zh-CN" sz="1100" b="1" dirty="0" smtClean="0"/>
          </a:p>
          <a:p>
            <a:pPr lvl="1"/>
            <a:r>
              <a:rPr lang="en-US" sz="900" dirty="0" smtClean="0">
                <a:solidFill>
                  <a:srgbClr val="FF0000"/>
                </a:solidFill>
              </a:rPr>
              <a:t>MPOS</a:t>
            </a:r>
            <a:r>
              <a:rPr lang="zh-CN" altLang="en-US" sz="900" dirty="0" smtClean="0">
                <a:solidFill>
                  <a:srgbClr val="FF0000"/>
                </a:solidFill>
              </a:rPr>
              <a:t>、餐厅端服务</a:t>
            </a:r>
            <a:r>
              <a:rPr lang="zh-CN" altLang="en-US" sz="900" dirty="0" smtClean="0"/>
              <a:t>中，需要进行备站转主站的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服务，当前主要应该是 </a:t>
            </a:r>
            <a:r>
              <a:rPr lang="en-US" altLang="zh-CN" sz="900" dirty="0" smtClean="0"/>
              <a:t>order</a:t>
            </a:r>
            <a:r>
              <a:rPr lang="zh-CN" altLang="en-US" sz="900" dirty="0" smtClean="0"/>
              <a:t>相关的服务（主要是 </a:t>
            </a:r>
            <a:r>
              <a:rPr lang="zh-CN" altLang="en-US" sz="900" dirty="0" smtClean="0">
                <a:solidFill>
                  <a:srgbClr val="FF0000"/>
                </a:solidFill>
              </a:rPr>
              <a:t>订单查询、订单上报、获取取餐码</a:t>
            </a:r>
            <a:r>
              <a:rPr lang="zh-CN" altLang="en-US" sz="900" dirty="0" smtClean="0"/>
              <a:t>等和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缓存相关的，因为涉及多站缓存同步及时性问题）。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走</a:t>
            </a:r>
            <a:r>
              <a:rPr lang="zh-CN" altLang="en-US" sz="900" dirty="0" smtClean="0">
                <a:solidFill>
                  <a:srgbClr val="FF0000"/>
                </a:solidFill>
              </a:rPr>
              <a:t>餐厅模式的</a:t>
            </a:r>
            <a:r>
              <a:rPr lang="en-US" altLang="zh-CN" sz="900" dirty="0" smtClean="0">
                <a:solidFill>
                  <a:srgbClr val="FF0000"/>
                </a:solidFill>
              </a:rPr>
              <a:t>counter</a:t>
            </a:r>
            <a:r>
              <a:rPr lang="zh-CN" altLang="en-US" sz="900" dirty="0" smtClean="0">
                <a:solidFill>
                  <a:srgbClr val="FF0000"/>
                </a:solidFill>
              </a:rPr>
              <a:t>终端</a:t>
            </a:r>
            <a:r>
              <a:rPr lang="zh-CN" altLang="en-US" sz="900" dirty="0" smtClean="0"/>
              <a:t>上，</a:t>
            </a:r>
            <a:r>
              <a:rPr lang="zh-CN" altLang="en-US" sz="900" dirty="0" smtClean="0">
                <a:solidFill>
                  <a:srgbClr val="FF0000"/>
                </a:solidFill>
              </a:rPr>
              <a:t>取餐码服务</a:t>
            </a:r>
            <a:r>
              <a:rPr lang="zh-CN" altLang="en-US" sz="900" dirty="0" smtClean="0"/>
              <a:t>因为是直接访问总部端的，所以也需要考虑增加该</a:t>
            </a:r>
            <a:r>
              <a:rPr lang="en-US" altLang="zh-CN" sz="900" dirty="0" smtClean="0"/>
              <a:t>header</a:t>
            </a:r>
            <a:r>
              <a:rPr lang="zh-CN" altLang="en-US" sz="900" dirty="0" smtClean="0"/>
              <a:t>，在总部端实现指向一站。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其他诸如配置同步的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，虽也使用</a:t>
            </a:r>
            <a:r>
              <a:rPr lang="en-US" altLang="zh-CN" sz="900" dirty="0" err="1" smtClean="0"/>
              <a:t>redis</a:t>
            </a:r>
            <a:r>
              <a:rPr lang="zh-CN" altLang="en-US" sz="900" dirty="0" smtClean="0"/>
              <a:t>缓存，但当前在版本比较时应已在服务端完善判断待更新版本的处理，所以即使多站缓存未及时同步，只会影响时效性，本身配置同步对时效性要求没有那么高。并且 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上也不会针对该处理走主、备双站。</a:t>
            </a:r>
            <a:endParaRPr lang="en-US" sz="900" dirty="0" smtClean="0"/>
          </a:p>
          <a:p>
            <a:pPr lvl="1"/>
            <a:r>
              <a:rPr lang="zh-CN" altLang="en-US" sz="900" dirty="0" smtClean="0"/>
              <a:t>总部端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，应需要三层判断：判断服务是</a:t>
            </a:r>
            <a:r>
              <a:rPr lang="zh-CN" altLang="en-US" sz="900" dirty="0" smtClean="0">
                <a:solidFill>
                  <a:srgbClr val="FF0000"/>
                </a:solidFill>
              </a:rPr>
              <a:t>订单查询、订单上报、获取取餐码（通过</a:t>
            </a:r>
            <a:r>
              <a:rPr lang="en-US" altLang="zh-CN" sz="900" dirty="0" smtClean="0">
                <a:solidFill>
                  <a:srgbClr val="FF0000"/>
                </a:solidFill>
              </a:rPr>
              <a:t>header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 </a:t>
            </a:r>
            <a:r>
              <a:rPr lang="en-US" altLang="zh-CN" sz="900" dirty="0" smtClean="0">
                <a:solidFill>
                  <a:srgbClr val="FF0000"/>
                </a:solidFill>
              </a:rPr>
              <a:t>port+</a:t>
            </a:r>
            <a:r>
              <a:rPr lang="zh-CN" altLang="en-US" sz="900" dirty="0" smtClean="0">
                <a:solidFill>
                  <a:srgbClr val="FF0000"/>
                </a:solidFill>
              </a:rPr>
              <a:t>类</a:t>
            </a:r>
            <a:r>
              <a:rPr lang="en-US" altLang="zh-CN" sz="900" dirty="0" smtClean="0">
                <a:solidFill>
                  <a:srgbClr val="FF0000"/>
                </a:solidFill>
              </a:rPr>
              <a:t>+</a:t>
            </a:r>
            <a:r>
              <a:rPr lang="zh-CN" altLang="en-US" sz="900" dirty="0" smtClean="0">
                <a:solidFill>
                  <a:srgbClr val="FF0000"/>
                </a:solidFill>
              </a:rPr>
              <a:t>方法名？或者遵从一致的命名也可以），</a:t>
            </a:r>
            <a:r>
              <a:rPr lang="zh-CN" altLang="en-US" sz="900" dirty="0" smtClean="0"/>
              <a:t>并且当前站点为</a:t>
            </a:r>
            <a:r>
              <a:rPr lang="zh-CN" altLang="en-US" sz="900" dirty="0" smtClean="0">
                <a:solidFill>
                  <a:srgbClr val="FF0000"/>
                </a:solidFill>
              </a:rPr>
              <a:t>备站（通过主站标识判断当前站是否为主站，不是主站则为备站？）</a:t>
            </a:r>
            <a:r>
              <a:rPr lang="zh-CN" altLang="en-US" sz="900" dirty="0" smtClean="0"/>
              <a:t>，则路由到</a:t>
            </a:r>
            <a:r>
              <a:rPr lang="zh-CN" altLang="en-US" sz="900" dirty="0" smtClean="0">
                <a:solidFill>
                  <a:srgbClr val="FF0000"/>
                </a:solidFill>
              </a:rPr>
              <a:t>主站（通过主站标识）</a:t>
            </a:r>
            <a:r>
              <a:rPr lang="zh-CN" altLang="en-US" sz="900" dirty="0" smtClean="0"/>
              <a:t>，否则走本站。</a:t>
            </a:r>
            <a:endParaRPr lang="en-US" altLang="zh-CN" sz="900" dirty="0" smtClean="0"/>
          </a:p>
          <a:p>
            <a:pPr lvl="1"/>
            <a:r>
              <a:rPr lang="en-US" sz="9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（站点列表由总部端服务下发）、餐厅服务（站点列表建议通过餐厅</a:t>
            </a:r>
            <a:r>
              <a:rPr lang="en-US" altLang="zh-CN" sz="900" b="1" dirty="0" err="1" smtClean="0">
                <a:solidFill>
                  <a:srgbClr val="FF0000"/>
                </a:solidFill>
              </a:rPr>
              <a:t>apollo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配置），从站点列表中根据餐厅编号计算主站的算法需要提供。</a:t>
            </a:r>
            <a:endParaRPr 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906" y="2275605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腾讯</a:t>
            </a:r>
            <a:r>
              <a:rPr lang="zh-CN" altLang="en-US" sz="900" dirty="0" smtClean="0">
                <a:solidFill>
                  <a:srgbClr val="C00000"/>
                </a:solidFill>
              </a:rPr>
              <a:t>云</a:t>
            </a:r>
            <a:r>
              <a:rPr lang="en-US" altLang="zh-CN" sz="900" dirty="0" smtClean="0">
                <a:solidFill>
                  <a:srgbClr val="C00000"/>
                </a:solidFill>
              </a:rPr>
              <a:t> 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19137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834949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747782" y="2492407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64" y="1003917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r>
              <a:rPr lang="en-US" altLang="zh-CN" sz="900" dirty="0">
                <a:solidFill>
                  <a:srgbClr val="C00000"/>
                </a:solidFill>
              </a:rPr>
              <a:t> </a:t>
            </a:r>
            <a:r>
              <a:rPr lang="en-US" altLang="zh-CN" sz="900" dirty="0" smtClean="0">
                <a:solidFill>
                  <a:srgbClr val="C00000"/>
                </a:solidFill>
              </a:rPr>
              <a:t>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271395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87207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868508" y="1337882"/>
            <a:ext cx="7186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483040" cy="732441"/>
          </a:xfrm>
        </p:spPr>
        <p:txBody>
          <a:bodyPr/>
          <a:lstStyle/>
          <a:p>
            <a:r>
              <a:rPr lang="zh-CN" altLang="en-US" dirty="0"/>
              <a:t>需求一：同一家餐厅下访问同样的总部端</a:t>
            </a:r>
            <a:r>
              <a:rPr lang="zh-CN" altLang="en-US" dirty="0" smtClean="0"/>
              <a:t>站点 </a:t>
            </a:r>
            <a:r>
              <a:rPr lang="en-US" altLang="zh-CN" dirty="0" smtClean="0"/>
              <a:t>before</a:t>
            </a:r>
            <a:endParaRPr 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859" y="4282748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餐厅端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77C227E9-70BC-47DE-9CD9-78933220BA5D}"/>
              </a:ext>
            </a:extLst>
          </p:cNvPr>
          <p:cNvCxnSpPr>
            <a:cxnSpLocks/>
          </p:cNvCxnSpPr>
          <p:nvPr/>
        </p:nvCxnSpPr>
        <p:spPr>
          <a:xfrm>
            <a:off x="0" y="32533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7A0207CD-6594-40CC-9295-BB1698C17736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9DDD2255-5A71-4F11-B5F3-112948452283}"/>
              </a:ext>
            </a:extLst>
          </p:cNvPr>
          <p:cNvSpPr txBox="1"/>
          <p:nvPr/>
        </p:nvSpPr>
        <p:spPr>
          <a:xfrm>
            <a:off x="0" y="34136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1697177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43584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solidFill>
                  <a:srgbClr val="C00000"/>
                </a:solidFill>
              </a:rPr>
              <a:t>Counter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1814886" y="1337882"/>
            <a:ext cx="2456509" cy="489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1814886" y="4486319"/>
            <a:ext cx="2322973" cy="2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23" idx="2"/>
          </p:cNvCxnSpPr>
          <p:nvPr/>
        </p:nvCxnSpPr>
        <p:spPr>
          <a:xfrm flipH="1" flipV="1">
            <a:off x="4569952" y="1455045"/>
            <a:ext cx="215931" cy="28277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1814886" y="1827532"/>
            <a:ext cx="3704251" cy="7820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V="1">
            <a:off x="4785883" y="2609570"/>
            <a:ext cx="733254" cy="16731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00040" y="1220719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184320" y="1337882"/>
            <a:ext cx="3157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432062" y="1665373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116250" y="2609570"/>
            <a:ext cx="7186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432062" y="2609570"/>
            <a:ext cx="3157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906" y="2275605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腾讯</a:t>
            </a:r>
            <a:r>
              <a:rPr lang="zh-CN" altLang="en-US" sz="900" dirty="0" smtClean="0">
                <a:solidFill>
                  <a:srgbClr val="C00000"/>
                </a:solidFill>
              </a:rPr>
              <a:t>云</a:t>
            </a:r>
            <a:r>
              <a:rPr lang="en-US" altLang="zh-CN" sz="900" dirty="0" smtClean="0">
                <a:solidFill>
                  <a:srgbClr val="C00000"/>
                </a:solidFill>
              </a:rPr>
              <a:t> 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19137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834949" y="2492407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747782" y="2492407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A453814-ADB4-4CDF-B366-8A3DC9BF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164" y="1003917"/>
            <a:ext cx="3057036" cy="5296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金山云</a:t>
            </a:r>
            <a:r>
              <a:rPr lang="en-US" altLang="zh-CN" sz="900" dirty="0">
                <a:solidFill>
                  <a:srgbClr val="C00000"/>
                </a:solidFill>
              </a:rPr>
              <a:t> </a:t>
            </a:r>
            <a:r>
              <a:rPr lang="en-US" altLang="zh-CN" sz="900" dirty="0" smtClean="0">
                <a:solidFill>
                  <a:srgbClr val="C00000"/>
                </a:solidFill>
              </a:rPr>
              <a:t> </a:t>
            </a:r>
            <a:r>
              <a:rPr lang="zh-CN" altLang="en-US" sz="900" dirty="0" smtClean="0">
                <a:solidFill>
                  <a:srgbClr val="C00000"/>
                </a:solidFill>
              </a:rPr>
              <a:t>总部</a:t>
            </a:r>
            <a:r>
              <a:rPr lang="zh-CN" altLang="en-US" sz="900" dirty="0">
                <a:solidFill>
                  <a:srgbClr val="C00000"/>
                </a:solidFill>
              </a:rPr>
              <a:t>端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4271395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envoy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5587207" y="1220719"/>
            <a:ext cx="597113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868508" y="1337882"/>
            <a:ext cx="7186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9" idx="0"/>
            <a:endCxn id="23" idx="2"/>
          </p:cNvCxnSpPr>
          <p:nvPr/>
        </p:nvCxnSpPr>
        <p:spPr>
          <a:xfrm flipH="1" flipV="1">
            <a:off x="4569952" y="1455045"/>
            <a:ext cx="1247742" cy="103736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483040" cy="732441"/>
          </a:xfrm>
        </p:spPr>
        <p:txBody>
          <a:bodyPr/>
          <a:lstStyle/>
          <a:p>
            <a:r>
              <a:rPr lang="zh-CN" altLang="en-US" dirty="0"/>
              <a:t>需求一：同一家餐厅下访问同样的总部端</a:t>
            </a:r>
            <a:r>
              <a:rPr lang="zh-CN" altLang="en-US" dirty="0" smtClean="0"/>
              <a:t>站点 </a:t>
            </a:r>
            <a:r>
              <a:rPr lang="en-US" altLang="zh-CN" dirty="0" smtClean="0"/>
              <a:t>after</a:t>
            </a:r>
            <a:endParaRPr 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C08ED11-BFCB-47B9-A58E-0D44697C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859" y="4282748"/>
            <a:ext cx="1296047" cy="40714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餐厅端</a:t>
            </a: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77C227E9-70BC-47DE-9CD9-78933220BA5D}"/>
              </a:ext>
            </a:extLst>
          </p:cNvPr>
          <p:cNvCxnSpPr>
            <a:cxnSpLocks/>
          </p:cNvCxnSpPr>
          <p:nvPr/>
        </p:nvCxnSpPr>
        <p:spPr>
          <a:xfrm>
            <a:off x="0" y="32533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3">
            <a:extLst>
              <a:ext uri="{FF2B5EF4-FFF2-40B4-BE49-F238E27FC236}">
                <a16:creationId xmlns:a16="http://schemas.microsoft.com/office/drawing/2014/main" id="{7A0207CD-6594-40CC-9295-BB1698C17736}"/>
              </a:ext>
            </a:extLst>
          </p:cNvPr>
          <p:cNvSpPr txBox="1"/>
          <p:nvPr/>
        </p:nvSpPr>
        <p:spPr>
          <a:xfrm>
            <a:off x="0" y="1003917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9DDD2255-5A71-4F11-B5F3-112948452283}"/>
              </a:ext>
            </a:extLst>
          </p:cNvPr>
          <p:cNvSpPr txBox="1"/>
          <p:nvPr/>
        </p:nvSpPr>
        <p:spPr>
          <a:xfrm>
            <a:off x="0" y="34136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1697177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MPOS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1272FDB2-1711-42DA-A1B3-6C92ACEC9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99" y="4358402"/>
            <a:ext cx="950887" cy="260709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>
                <a:solidFill>
                  <a:srgbClr val="C00000"/>
                </a:solidFill>
              </a:rPr>
              <a:t>Counter </a:t>
            </a:r>
            <a:r>
              <a:rPr lang="zh-CN" altLang="en-US" sz="90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1814886" y="1337882"/>
            <a:ext cx="2456509" cy="489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1814886" y="4486319"/>
            <a:ext cx="2322973" cy="2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23" idx="2"/>
          </p:cNvCxnSpPr>
          <p:nvPr/>
        </p:nvCxnSpPr>
        <p:spPr>
          <a:xfrm flipH="1" flipV="1">
            <a:off x="4569952" y="1455045"/>
            <a:ext cx="215931" cy="28277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1814886" y="1827532"/>
            <a:ext cx="3704251" cy="7820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V="1">
            <a:off x="4785883" y="2609570"/>
            <a:ext cx="733254" cy="167317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139302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1772323" y="4110673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4868508" y="3897814"/>
            <a:ext cx="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add header</a:t>
            </a:r>
            <a:endParaRPr lang="zh-CN" altLang="en-US" sz="9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5D5D10-00DE-4923-88E9-0C66ECD01019}"/>
              </a:ext>
            </a:extLst>
          </p:cNvPr>
          <p:cNvSpPr txBox="1"/>
          <p:nvPr/>
        </p:nvSpPr>
        <p:spPr>
          <a:xfrm>
            <a:off x="5433906" y="1899699"/>
            <a:ext cx="5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m</a:t>
            </a:r>
            <a:r>
              <a:rPr lang="en-US" altLang="zh-CN" sz="900" b="1" dirty="0" smtClean="0"/>
              <a:t>atch header</a:t>
            </a:r>
            <a:endParaRPr lang="zh-CN" altLang="en-US" sz="900" b="1" dirty="0"/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6500040" y="1220719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113">
            <a:extLst>
              <a:ext uri="{FF2B5EF4-FFF2-40B4-BE49-F238E27FC236}">
                <a16:creationId xmlns:a16="http://schemas.microsoft.com/office/drawing/2014/main" id="{9834D528-C446-47B4-BF9D-C4807F9449E9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6184320" y="1337882"/>
            <a:ext cx="3157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2">
            <a:extLst>
              <a:ext uri="{FF2B5EF4-FFF2-40B4-BE49-F238E27FC236}">
                <a16:creationId xmlns:a16="http://schemas.microsoft.com/office/drawing/2014/main" id="{C51CCE8E-90C0-45E7-A5DB-10ED85E82DD6}"/>
              </a:ext>
            </a:extLst>
          </p:cNvPr>
          <p:cNvSpPr/>
          <p:nvPr/>
        </p:nvSpPr>
        <p:spPr>
          <a:xfrm>
            <a:off x="7432062" y="1665373"/>
            <a:ext cx="597113" cy="234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8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修改方案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95435"/>
          </a:xfrm>
        </p:spPr>
        <p:txBody>
          <a:bodyPr/>
          <a:lstStyle/>
          <a:p>
            <a:r>
              <a:rPr lang="zh-CN" altLang="en-US" sz="1100" b="1" dirty="0" smtClean="0"/>
              <a:t>修改范围：</a:t>
            </a:r>
            <a:r>
              <a:rPr lang="zh-CN" altLang="en-US" sz="1100" dirty="0" smtClean="0"/>
              <a:t>订单走缓存，所以订单相关服务，括号中的为对应需要修改的</a:t>
            </a:r>
            <a:r>
              <a:rPr lang="en-US" altLang="zh-CN" sz="1100" dirty="0" smtClean="0"/>
              <a:t>client</a:t>
            </a:r>
            <a:r>
              <a:rPr lang="zh-CN" altLang="en-US" sz="1100" dirty="0" smtClean="0"/>
              <a:t>端：</a:t>
            </a:r>
            <a:endParaRPr lang="en-US" altLang="zh-CN" sz="1100" dirty="0" smtClean="0"/>
          </a:p>
          <a:p>
            <a:pPr lvl="1"/>
            <a:r>
              <a:rPr lang="en-US" altLang="zh-CN" sz="900" dirty="0"/>
              <a:t>o</a:t>
            </a:r>
            <a:r>
              <a:rPr lang="en-US" altLang="zh-CN" sz="900" dirty="0" smtClean="0"/>
              <a:t>rder center</a:t>
            </a:r>
            <a:r>
              <a:rPr lang="zh-CN" altLang="en-US" sz="900" dirty="0" smtClean="0"/>
              <a:t>订单餐厅端上报总部端服务（餐厅服务）</a:t>
            </a:r>
            <a:endParaRPr lang="en-US" altLang="zh-CN" sz="900" dirty="0" smtClean="0"/>
          </a:p>
          <a:p>
            <a:pPr lvl="1"/>
            <a:r>
              <a:rPr lang="en-US" altLang="zh-CN" sz="900" dirty="0"/>
              <a:t>o</a:t>
            </a:r>
            <a:r>
              <a:rPr lang="en-US" altLang="zh-CN" sz="900" dirty="0" smtClean="0"/>
              <a:t>rder router</a:t>
            </a:r>
            <a:r>
              <a:rPr lang="zh-CN" altLang="en-US" sz="900" dirty="0" smtClean="0"/>
              <a:t>订单总部端</a:t>
            </a:r>
            <a:r>
              <a:rPr lang="en-US" altLang="zh-CN" sz="900" dirty="0" smtClean="0"/>
              <a:t>counter</a:t>
            </a:r>
            <a:r>
              <a:rPr lang="zh-CN" altLang="en-US" sz="900" dirty="0" smtClean="0"/>
              <a:t>下单服务（移动模式终端、</a:t>
            </a:r>
            <a:r>
              <a:rPr lang="zh-CN" altLang="en-US" sz="900" dirty="0" smtClean="0">
                <a:solidFill>
                  <a:srgbClr val="FF0000"/>
                </a:solidFill>
              </a:rPr>
              <a:t>扫码点餐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/>
              <a:t>o</a:t>
            </a:r>
            <a:r>
              <a:rPr lang="en-US" altLang="zh-CN" sz="900" dirty="0" smtClean="0"/>
              <a:t>peration </a:t>
            </a:r>
            <a:r>
              <a:rPr lang="en-US" altLang="zh-CN" sz="900" dirty="0"/>
              <a:t>+ rest order</a:t>
            </a:r>
            <a:r>
              <a:rPr lang="zh-CN" altLang="en-US" sz="900" dirty="0" smtClean="0"/>
              <a:t>服务，订单查询服务、进单打印查询、进单打印确认、</a:t>
            </a:r>
            <a:r>
              <a:rPr lang="zh-CN" altLang="en-US" sz="900" dirty="0"/>
              <a:t>桌位查询服务</a:t>
            </a:r>
            <a:r>
              <a:rPr lang="zh-CN" altLang="en-US" sz="900" dirty="0" smtClean="0"/>
              <a:t>（</a:t>
            </a:r>
            <a:r>
              <a:rPr lang="zh-CN" altLang="en-US" sz="900" dirty="0"/>
              <a:t>移动模式终端）</a:t>
            </a:r>
            <a:endParaRPr lang="en-US" altLang="zh-CN" sz="900" dirty="0" smtClean="0"/>
          </a:p>
          <a:p>
            <a:pPr lvl="1"/>
            <a:r>
              <a:rPr lang="en-US" altLang="zh-CN" sz="900" dirty="0"/>
              <a:t>o</a:t>
            </a:r>
            <a:r>
              <a:rPr lang="en-US" altLang="zh-CN" sz="900" dirty="0" smtClean="0"/>
              <a:t>peration </a:t>
            </a:r>
            <a:r>
              <a:rPr lang="zh-CN" altLang="en-US" sz="900" dirty="0" smtClean="0"/>
              <a:t>取餐码获取服务（</a:t>
            </a:r>
            <a:r>
              <a:rPr lang="zh-CN" altLang="en-US" sz="900" dirty="0"/>
              <a:t>移动模式</a:t>
            </a:r>
            <a:r>
              <a:rPr lang="zh-CN" altLang="en-US" sz="900" dirty="0" smtClean="0"/>
              <a:t>终端、餐厅模式</a:t>
            </a:r>
            <a:r>
              <a:rPr lang="zh-CN" altLang="en-US" sz="900" smtClean="0"/>
              <a:t>终端）（</a:t>
            </a:r>
            <a:r>
              <a:rPr lang="zh-CN" altLang="en-US" sz="900" smtClean="0">
                <a:solidFill>
                  <a:srgbClr val="FF0000"/>
                </a:solidFill>
              </a:rPr>
              <a:t>暂不修改，维持现状</a:t>
            </a:r>
            <a:r>
              <a:rPr lang="zh-CN" altLang="en-US" sz="900" smtClean="0"/>
              <a:t>）</a:t>
            </a:r>
            <a:endParaRPr lang="en-US" altLang="zh-CN" sz="900" dirty="0" smtClean="0"/>
          </a:p>
          <a:p>
            <a:r>
              <a:rPr lang="zh-CN" altLang="en-US" sz="1100" b="1" dirty="0" smtClean="0"/>
              <a:t>修改方案：</a:t>
            </a:r>
            <a:endParaRPr lang="en-US" altLang="zh-CN" sz="1100" b="1" dirty="0" smtClean="0"/>
          </a:p>
          <a:p>
            <a:pPr lvl="1"/>
            <a:r>
              <a:rPr lang="zh-CN" altLang="en-US" sz="900" dirty="0" smtClean="0"/>
              <a:t>获取主备站点域名列表。移动模式终端、餐厅模式终端从总部端下发的域名列表同步（需增加域名列表同步到餐厅端及餐厅终端的动作，若不考虑取餐码，则此步可以省略）。餐厅服务的站点域名统一从餐厅</a:t>
            </a:r>
            <a:r>
              <a:rPr lang="en-US" altLang="zh-CN" sz="900" dirty="0" err="1" smtClean="0"/>
              <a:t>apollo</a:t>
            </a:r>
            <a:r>
              <a:rPr lang="zh-CN" altLang="en-US" sz="900" dirty="0" smtClean="0"/>
              <a:t>配置中公共</a:t>
            </a:r>
            <a:r>
              <a:rPr lang="en-US" altLang="zh-CN" sz="900" dirty="0" smtClean="0"/>
              <a:t>ns</a:t>
            </a:r>
            <a:r>
              <a:rPr lang="zh-CN" altLang="en-US" sz="900" dirty="0" smtClean="0"/>
              <a:t>中获取。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移动模式终端、餐厅模式终端、餐厅服务，对应上述修改范围中的服务调用时，根据获取的站点列表，用餐厅编号、通用的</a:t>
            </a:r>
            <a:r>
              <a:rPr lang="en-US" altLang="zh-CN" sz="900" dirty="0" smtClean="0"/>
              <a:t>hash</a:t>
            </a:r>
            <a:r>
              <a:rPr lang="zh-CN" altLang="en-US" sz="900" dirty="0" smtClean="0"/>
              <a:t>算法计算出主域名。将主域名放入请求头中。 调用使用的</a:t>
            </a:r>
            <a:r>
              <a:rPr lang="en-US" altLang="zh-CN" sz="900" dirty="0" err="1" smtClean="0"/>
              <a:t>ip</a:t>
            </a:r>
            <a:r>
              <a:rPr lang="zh-CN" altLang="en-US" sz="900" dirty="0" smtClean="0"/>
              <a:t>、端口等逻辑可以维持原有的不调整（采用下面步骤中的餐厅</a:t>
            </a:r>
            <a:r>
              <a:rPr lang="en-US" altLang="zh-CN" sz="900" dirty="0" err="1" smtClean="0"/>
              <a:t>nginx</a:t>
            </a:r>
            <a:r>
              <a:rPr lang="zh-CN" altLang="en-US" sz="900" dirty="0" smtClean="0"/>
              <a:t>来保证通过主域名访问）。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为保证餐厅端请求的服务尽可能通过主域名访问总部端，通过餐厅端</a:t>
            </a:r>
            <a:r>
              <a:rPr lang="en-US" altLang="zh-CN" sz="900" dirty="0" err="1" smtClean="0"/>
              <a:t>nginx</a:t>
            </a:r>
            <a:r>
              <a:rPr lang="zh-CN" altLang="en-US" sz="900" dirty="0" smtClean="0"/>
              <a:t>进行主备站路由，主站不通走备站，主站通时，不路由备站。</a:t>
            </a:r>
            <a:r>
              <a:rPr lang="en-US" altLang="zh-CN" sz="900" dirty="0" smtClean="0"/>
              <a:t>Nginx</a:t>
            </a:r>
            <a:r>
              <a:rPr lang="zh-CN" altLang="en-US" sz="900" dirty="0" smtClean="0"/>
              <a:t>的该配置同样考虑跟随 餐厅</a:t>
            </a:r>
            <a:r>
              <a:rPr lang="en-US" altLang="zh-CN" sz="900" dirty="0" err="1" smtClean="0"/>
              <a:t>apollo</a:t>
            </a:r>
            <a:r>
              <a:rPr lang="zh-CN" altLang="en-US" sz="900" dirty="0" smtClean="0"/>
              <a:t>配置中的主备域名列表配置变动，由 餐厅端</a:t>
            </a:r>
            <a:r>
              <a:rPr lang="en-US" altLang="zh-CN" sz="900" dirty="0" smtClean="0"/>
              <a:t>monitor</a:t>
            </a:r>
            <a:r>
              <a:rPr lang="zh-CN" altLang="en-US" sz="900" dirty="0" smtClean="0"/>
              <a:t>服务监控</a:t>
            </a:r>
            <a:r>
              <a:rPr lang="en-US" altLang="zh-CN" sz="900" dirty="0" err="1" smtClean="0"/>
              <a:t>apollo</a:t>
            </a:r>
            <a:r>
              <a:rPr lang="zh-CN" altLang="en-US" sz="900" dirty="0" smtClean="0"/>
              <a:t>该配置变化，根据</a:t>
            </a:r>
            <a:r>
              <a:rPr lang="zh-CN" altLang="en-US" sz="900" dirty="0"/>
              <a:t>餐厅编号、通用的</a:t>
            </a:r>
            <a:r>
              <a:rPr lang="en-US" altLang="zh-CN" sz="900" dirty="0"/>
              <a:t>hash</a:t>
            </a:r>
            <a:r>
              <a:rPr lang="zh-CN" altLang="en-US" sz="900" dirty="0"/>
              <a:t>算法计算出主</a:t>
            </a:r>
            <a:r>
              <a:rPr lang="zh-CN" altLang="en-US" sz="900" dirty="0" smtClean="0"/>
              <a:t>域名，更新</a:t>
            </a:r>
            <a:r>
              <a:rPr lang="en-US" altLang="zh-CN" sz="900" dirty="0" err="1" smtClean="0"/>
              <a:t>nginx</a:t>
            </a:r>
            <a:r>
              <a:rPr lang="zh-CN" altLang="en-US" sz="900" dirty="0" smtClean="0"/>
              <a:t>配置及重启。</a:t>
            </a:r>
            <a:r>
              <a:rPr lang="zh-CN" altLang="en-US" sz="900" dirty="0" smtClean="0">
                <a:solidFill>
                  <a:srgbClr val="FF0000"/>
                </a:solidFill>
              </a:rPr>
              <a:t>（难点在于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nginx</a:t>
            </a:r>
            <a:r>
              <a:rPr lang="zh-CN" altLang="en-US" sz="900" dirty="0" smtClean="0">
                <a:solidFill>
                  <a:srgbClr val="FF0000"/>
                </a:solidFill>
              </a:rPr>
              <a:t>能否实现固定走主域名，主域名不通时再走备用域名）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需求二：</a:t>
            </a:r>
            <a:r>
              <a:rPr lang="en-US" altLang="zh-CN" dirty="0" err="1" smtClean="0"/>
              <a:t>grpc</a:t>
            </a:r>
            <a:r>
              <a:rPr lang="zh-CN" altLang="en-US" dirty="0"/>
              <a:t>请求端口合一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64160" y="967575"/>
            <a:ext cx="8584006" cy="26073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 smtClean="0"/>
              <a:t>需求：</a:t>
            </a:r>
          </a:p>
          <a:p>
            <a:pPr lvl="1"/>
            <a:r>
              <a:rPr lang="zh-CN" altLang="en-US" sz="900" dirty="0" smtClean="0"/>
              <a:t>访问总部端的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尽可能端口合一，以便减少总部端</a:t>
            </a:r>
            <a:r>
              <a:rPr lang="en-US" altLang="zh-CN" sz="900" dirty="0" smtClean="0"/>
              <a:t>DMZ</a:t>
            </a:r>
            <a:r>
              <a:rPr lang="zh-CN" altLang="en-US" sz="900" dirty="0" smtClean="0"/>
              <a:t>区的端口申请。</a:t>
            </a:r>
          </a:p>
          <a:p>
            <a:r>
              <a:rPr lang="en-US" altLang="zh-CN" sz="1100" b="1" dirty="0" smtClean="0"/>
              <a:t>Header</a:t>
            </a:r>
            <a:r>
              <a:rPr lang="zh-CN" altLang="en-US" sz="1100" b="1" dirty="0" smtClean="0"/>
              <a:t>里需要放的信息：</a:t>
            </a:r>
          </a:p>
          <a:p>
            <a:pPr lvl="1"/>
            <a:r>
              <a:rPr lang="zh-CN" altLang="en-US" sz="900" dirty="0" smtClean="0"/>
              <a:t>原</a:t>
            </a:r>
            <a:r>
              <a:rPr lang="en-US" altLang="zh-CN" sz="900" dirty="0" err="1" smtClean="0"/>
              <a:t>ip</a:t>
            </a:r>
            <a:endParaRPr lang="zh-CN" altLang="en-US" sz="900" dirty="0" smtClean="0"/>
          </a:p>
          <a:p>
            <a:pPr lvl="1"/>
            <a:r>
              <a:rPr lang="zh-CN" altLang="en-US" sz="900" dirty="0" smtClean="0"/>
              <a:t>原</a:t>
            </a:r>
            <a:r>
              <a:rPr lang="en-US" altLang="zh-CN" sz="900" dirty="0" smtClean="0"/>
              <a:t>port</a:t>
            </a:r>
            <a:endParaRPr lang="zh-CN" altLang="en-US" sz="900" dirty="0" smtClean="0"/>
          </a:p>
          <a:p>
            <a:r>
              <a:rPr lang="zh-CN" altLang="en-US" sz="1100" b="1" dirty="0" smtClean="0"/>
              <a:t>修改点：</a:t>
            </a:r>
          </a:p>
          <a:p>
            <a:pPr lvl="1"/>
            <a:r>
              <a:rPr lang="zh-CN" altLang="en-US" sz="900" dirty="0"/>
              <a:t>对应服务的客户端的</a:t>
            </a:r>
            <a:r>
              <a:rPr lang="en-US" altLang="zh-CN" sz="900" dirty="0" err="1"/>
              <a:t>grpc</a:t>
            </a:r>
            <a:r>
              <a:rPr lang="zh-CN" altLang="en-US" sz="900" dirty="0"/>
              <a:t>请求头参数</a:t>
            </a:r>
            <a:r>
              <a:rPr lang="zh-CN" altLang="en-US" sz="900" dirty="0" smtClean="0"/>
              <a:t>。包括：终端、</a:t>
            </a:r>
            <a:r>
              <a:rPr lang="en-US" altLang="zh-CN" sz="900" dirty="0" smtClean="0"/>
              <a:t>MPOS</a:t>
            </a:r>
            <a:r>
              <a:rPr lang="zh-CN" altLang="en-US" sz="900" dirty="0" smtClean="0"/>
              <a:t>、餐厅端服务，所有需要进行端口合并的</a:t>
            </a:r>
            <a:r>
              <a:rPr lang="en-US" altLang="zh-CN" sz="900" dirty="0" err="1" smtClean="0"/>
              <a:t>grpc</a:t>
            </a:r>
            <a:r>
              <a:rPr lang="zh-CN" altLang="en-US" sz="900" dirty="0" smtClean="0"/>
              <a:t>服务的客户端。</a:t>
            </a:r>
            <a:endParaRPr lang="en-US" altLang="zh-CN" sz="900" dirty="0" smtClean="0"/>
          </a:p>
          <a:p>
            <a:pPr lvl="1"/>
            <a:r>
              <a:rPr lang="zh-CN" altLang="en-US" sz="900" dirty="0"/>
              <a:t>餐厅端</a:t>
            </a:r>
            <a:r>
              <a:rPr lang="en-US" altLang="zh-CN" sz="900" dirty="0" err="1"/>
              <a:t>nginx</a:t>
            </a:r>
            <a:r>
              <a:rPr lang="zh-CN" altLang="en-US" sz="900" dirty="0"/>
              <a:t>。还能达到链路复用？</a:t>
            </a:r>
            <a:endParaRPr lang="en-US" altLang="zh-CN" sz="900" dirty="0"/>
          </a:p>
          <a:p>
            <a:pPr lvl="1"/>
            <a:r>
              <a:rPr lang="zh-CN" altLang="en-US" sz="900" dirty="0"/>
              <a:t>总部端</a:t>
            </a:r>
            <a:r>
              <a:rPr lang="en-US" altLang="zh-CN" sz="900" dirty="0" smtClean="0"/>
              <a:t>envoy</a:t>
            </a:r>
            <a:r>
              <a:rPr lang="zh-CN" altLang="en-US" sz="900" dirty="0" smtClean="0"/>
              <a:t>，</a:t>
            </a:r>
            <a:r>
              <a:rPr lang="zh-CN" altLang="en-US" sz="900" dirty="0" smtClean="0">
                <a:solidFill>
                  <a:srgbClr val="FF0000"/>
                </a:solidFill>
              </a:rPr>
              <a:t>判断原</a:t>
            </a:r>
            <a:r>
              <a:rPr lang="en-US" altLang="zh-CN" sz="900" dirty="0" smtClean="0">
                <a:solidFill>
                  <a:srgbClr val="FF0000"/>
                </a:solidFill>
              </a:rPr>
              <a:t>port</a:t>
            </a:r>
            <a:r>
              <a:rPr lang="zh-CN" altLang="en-US" sz="900" dirty="0" smtClean="0"/>
              <a:t>，决定路由到后端真实的服务地址上。</a:t>
            </a:r>
            <a:r>
              <a:rPr lang="zh-CN" altLang="en-US" sz="900" dirty="0" smtClean="0">
                <a:solidFill>
                  <a:srgbClr val="FF0000"/>
                </a:solidFill>
              </a:rPr>
              <a:t>若不存在</a:t>
            </a:r>
            <a:r>
              <a:rPr lang="en-US" altLang="zh-CN" sz="900" dirty="0" smtClean="0">
                <a:solidFill>
                  <a:srgbClr val="FF0000"/>
                </a:solidFill>
              </a:rPr>
              <a:t>header</a:t>
            </a:r>
            <a:r>
              <a:rPr lang="zh-CN" altLang="en-US" sz="900" dirty="0" smtClean="0">
                <a:solidFill>
                  <a:srgbClr val="FF0000"/>
                </a:solidFill>
              </a:rPr>
              <a:t>的则正常按请求的地址路由？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29618</TotalTime>
  <Words>1419</Words>
  <Application>Microsoft Office PowerPoint</Application>
  <PresentationFormat>全屏显示(16:9)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核心需求</vt:lpstr>
      <vt:lpstr>基本修改方案：通用的grpc客户端请求头</vt:lpstr>
      <vt:lpstr>基本修改方案：Envoy配置</vt:lpstr>
      <vt:lpstr>需求一：同一家餐厅下访问同样的总部端站点</vt:lpstr>
      <vt:lpstr>需求一：同一家餐厅下访问同样的总部端站点 before</vt:lpstr>
      <vt:lpstr>需求一：同一家餐厅下访问同样的总部端站点 after</vt:lpstr>
      <vt:lpstr>修改方案</vt:lpstr>
      <vt:lpstr>需求二：grpc请求端口合一</vt:lpstr>
      <vt:lpstr>需求二：grpc请求端口合一  before</vt:lpstr>
      <vt:lpstr>需求二：grpc请求端口合一  after</vt:lpstr>
      <vt:lpstr>需求三：总部端grpc服务拦截 链路跟踪</vt:lpstr>
      <vt:lpstr>额外</vt:lpstr>
      <vt:lpstr>20200514会议结论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4267</cp:revision>
  <cp:lastPrinted>2018-07-31T03:56:48Z</cp:lastPrinted>
  <dcterms:created xsi:type="dcterms:W3CDTF">2018-07-31T03:56:48Z</dcterms:created>
  <dcterms:modified xsi:type="dcterms:W3CDTF">2020-05-14T09:32:21Z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