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625" r:id="rId2"/>
    <p:sldId id="654" r:id="rId3"/>
    <p:sldId id="656" r:id="rId4"/>
    <p:sldId id="664" r:id="rId5"/>
    <p:sldId id="661" r:id="rId6"/>
    <p:sldId id="662" r:id="rId7"/>
    <p:sldId id="660" r:id="rId8"/>
    <p:sldId id="658" r:id="rId9"/>
    <p:sldId id="645" r:id="rId10"/>
    <p:sldId id="633" r:id="rId11"/>
    <p:sldId id="668" r:id="rId12"/>
    <p:sldId id="637" r:id="rId13"/>
    <p:sldId id="646" r:id="rId14"/>
    <p:sldId id="630" r:id="rId15"/>
    <p:sldId id="631" r:id="rId16"/>
    <p:sldId id="641" r:id="rId17"/>
    <p:sldId id="680" r:id="rId18"/>
    <p:sldId id="665" r:id="rId19"/>
    <p:sldId id="666" r:id="rId20"/>
    <p:sldId id="673" r:id="rId21"/>
    <p:sldId id="669" r:id="rId22"/>
    <p:sldId id="671" r:id="rId23"/>
    <p:sldId id="679" r:id="rId24"/>
    <p:sldId id="675" r:id="rId25"/>
    <p:sldId id="677" r:id="rId26"/>
    <p:sldId id="676" r:id="rId27"/>
    <p:sldId id="678" r:id="rId28"/>
    <p:sldId id="674" r:id="rId29"/>
    <p:sldId id="672" r:id="rId30"/>
    <p:sldId id="681" r:id="rId31"/>
    <p:sldId id="648" r:id="rId32"/>
    <p:sldId id="640" r:id="rId33"/>
    <p:sldId id="642" r:id="rId34"/>
    <p:sldId id="644" r:id="rId35"/>
    <p:sldId id="690" r:id="rId36"/>
    <p:sldId id="643" r:id="rId37"/>
    <p:sldId id="649" r:id="rId38"/>
    <p:sldId id="688" r:id="rId39"/>
    <p:sldId id="647" r:id="rId40"/>
    <p:sldId id="692" r:id="rId41"/>
    <p:sldId id="691" r:id="rId42"/>
    <p:sldId id="689" r:id="rId43"/>
    <p:sldId id="693" r:id="rId44"/>
    <p:sldId id="650" r:id="rId45"/>
    <p:sldId id="651" r:id="rId46"/>
    <p:sldId id="653" r:id="rId47"/>
    <p:sldId id="652" r:id="rId48"/>
    <p:sldId id="659" r:id="rId49"/>
    <p:sldId id="687" r:id="rId50"/>
    <p:sldId id="682" r:id="rId51"/>
    <p:sldId id="683" r:id="rId52"/>
    <p:sldId id="684" r:id="rId53"/>
    <p:sldId id="686" r:id="rId54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架构介绍" id="{48B0B55C-A53C-41E1-A411-AB49A9585DBC}">
          <p14:sldIdLst>
            <p14:sldId id="625"/>
            <p14:sldId id="654"/>
            <p14:sldId id="656"/>
            <p14:sldId id="664"/>
            <p14:sldId id="661"/>
            <p14:sldId id="662"/>
            <p14:sldId id="660"/>
            <p14:sldId id="658"/>
            <p14:sldId id="645"/>
            <p14:sldId id="633"/>
            <p14:sldId id="668"/>
            <p14:sldId id="637"/>
            <p14:sldId id="646"/>
            <p14:sldId id="630"/>
            <p14:sldId id="631"/>
          </p14:sldIdLst>
        </p14:section>
        <p14:section name="性能优化" id="{6346D99D-D444-4981-8F0B-59511644D85D}">
          <p14:sldIdLst>
            <p14:sldId id="641"/>
            <p14:sldId id="680"/>
            <p14:sldId id="665"/>
            <p14:sldId id="666"/>
            <p14:sldId id="673"/>
            <p14:sldId id="669"/>
            <p14:sldId id="671"/>
            <p14:sldId id="679"/>
            <p14:sldId id="675"/>
            <p14:sldId id="677"/>
            <p14:sldId id="676"/>
            <p14:sldId id="678"/>
            <p14:sldId id="674"/>
            <p14:sldId id="672"/>
            <p14:sldId id="681"/>
            <p14:sldId id="648"/>
            <p14:sldId id="640"/>
            <p14:sldId id="642"/>
            <p14:sldId id="644"/>
            <p14:sldId id="690"/>
            <p14:sldId id="643"/>
          </p14:sldIdLst>
        </p14:section>
        <p14:section name="流程优化" id="{581446CE-E2B1-48C0-AB32-5EF70712365B}">
          <p14:sldIdLst>
            <p14:sldId id="649"/>
            <p14:sldId id="688"/>
            <p14:sldId id="647"/>
            <p14:sldId id="692"/>
            <p14:sldId id="691"/>
            <p14:sldId id="689"/>
            <p14:sldId id="693"/>
          </p14:sldIdLst>
        </p14:section>
        <p14:section name="问题调查" id="{B544AE18-4950-4C9B-84EB-75C254434016}">
          <p14:sldIdLst>
            <p14:sldId id="650"/>
            <p14:sldId id="651"/>
            <p14:sldId id="653"/>
            <p14:sldId id="652"/>
            <p14:sldId id="659"/>
            <p14:sldId id="687"/>
            <p14:sldId id="682"/>
            <p14:sldId id="683"/>
            <p14:sldId id="684"/>
            <p14:sldId id="6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18B00"/>
    <a:srgbClr val="135295"/>
    <a:srgbClr val="2C4B80"/>
    <a:srgbClr val="CCFF99"/>
    <a:srgbClr val="9999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3216" autoAdjust="0"/>
  </p:normalViewPr>
  <p:slideViewPr>
    <p:cSldViewPr snapToGrid="0" showGuides="1">
      <p:cViewPr varScale="1">
        <p:scale>
          <a:sx n="141" d="100"/>
          <a:sy n="141" d="100"/>
        </p:scale>
        <p:origin x="954" y="108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5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2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/>
              <a:t>服务</a:t>
            </a:r>
            <a:r>
              <a:rPr lang="zh-CN" altLang="en-US" dirty="0" smtClean="0"/>
              <a:t>端讲解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Jan,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总部端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情况</a:t>
            </a:r>
            <a:endParaRPr lang="zh-CN" alt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762" y="1236761"/>
            <a:ext cx="1970701" cy="1183371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Route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CB6BC26A-3A6B-4A2E-B5A3-7EDFED7AF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763" y="2605161"/>
            <a:ext cx="2046343" cy="843934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Center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17F2094E-C8BC-4747-91EB-5A75AB3AADEC}"/>
              </a:ext>
            </a:extLst>
          </p:cNvPr>
          <p:cNvSpPr/>
          <p:nvPr/>
        </p:nvSpPr>
        <p:spPr>
          <a:xfrm>
            <a:off x="3525586" y="2132229"/>
            <a:ext cx="533980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Client</a:t>
            </a: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C0442DAD-C133-4A15-ACE3-12AB5C79C4C2}"/>
              </a:ext>
            </a:extLst>
          </p:cNvPr>
          <p:cNvSpPr/>
          <p:nvPr/>
        </p:nvSpPr>
        <p:spPr>
          <a:xfrm>
            <a:off x="4128237" y="2137326"/>
            <a:ext cx="533980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Client</a:t>
            </a:r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81BAE781-47D9-492C-B5A4-9B5B9D14FEF6}"/>
              </a:ext>
            </a:extLst>
          </p:cNvPr>
          <p:cNvSpPr/>
          <p:nvPr/>
        </p:nvSpPr>
        <p:spPr>
          <a:xfrm>
            <a:off x="5491866" y="2103907"/>
            <a:ext cx="995011" cy="303767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OC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937D257F-938D-43DC-A885-5B04881D82B7}"/>
              </a:ext>
            </a:extLst>
          </p:cNvPr>
          <p:cNvSpPr/>
          <p:nvPr/>
        </p:nvSpPr>
        <p:spPr>
          <a:xfrm>
            <a:off x="3525586" y="2968132"/>
            <a:ext cx="533980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13">
            <a:extLst>
              <a:ext uri="{FF2B5EF4-FFF2-40B4-BE49-F238E27FC236}">
                <a16:creationId xmlns:a16="http://schemas.microsoft.com/office/drawing/2014/main" id="{B9A4BA12-7E24-4DB6-BAE2-401EFF148F7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662217" y="2254489"/>
            <a:ext cx="829649" cy="130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13">
            <a:extLst>
              <a:ext uri="{FF2B5EF4-FFF2-40B4-BE49-F238E27FC236}">
                <a16:creationId xmlns:a16="http://schemas.microsoft.com/office/drawing/2014/main" id="{E35B9DD1-CBA8-4D09-808D-47ECF40AE04B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3792576" y="2366555"/>
            <a:ext cx="0" cy="6015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13">
            <a:extLst>
              <a:ext uri="{FF2B5EF4-FFF2-40B4-BE49-F238E27FC236}">
                <a16:creationId xmlns:a16="http://schemas.microsoft.com/office/drawing/2014/main" id="{B352FAAC-AF26-4FAB-B1F3-075DB283FA25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792576" y="3202458"/>
            <a:ext cx="0" cy="109370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2">
            <a:extLst>
              <a:ext uri="{FF2B5EF4-FFF2-40B4-BE49-F238E27FC236}">
                <a16:creationId xmlns:a16="http://schemas.microsoft.com/office/drawing/2014/main" id="{28203857-62E5-4228-984E-2DF48B128CC2}"/>
              </a:ext>
            </a:extLst>
          </p:cNvPr>
          <p:cNvSpPr/>
          <p:nvPr/>
        </p:nvSpPr>
        <p:spPr>
          <a:xfrm>
            <a:off x="4122218" y="2968132"/>
            <a:ext cx="533980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113">
            <a:extLst>
              <a:ext uri="{FF2B5EF4-FFF2-40B4-BE49-F238E27FC236}">
                <a16:creationId xmlns:a16="http://schemas.microsoft.com/office/drawing/2014/main" id="{FB4228DF-509B-4767-BE2D-A2DBEE900634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389208" y="3202458"/>
            <a:ext cx="0" cy="109402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AC3CBB9-8C94-447E-B3BA-91BE9FA872D6}"/>
              </a:ext>
            </a:extLst>
          </p:cNvPr>
          <p:cNvSpPr txBox="1"/>
          <p:nvPr/>
        </p:nvSpPr>
        <p:spPr>
          <a:xfrm>
            <a:off x="4062129" y="3439111"/>
            <a:ext cx="73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Store</a:t>
            </a:r>
            <a:r>
              <a:rPr lang="zh-CN" altLang="en-US" sz="900" dirty="0" smtClean="0"/>
              <a:t>短连消息</a:t>
            </a:r>
            <a:r>
              <a:rPr lang="zh-CN" altLang="en-US" sz="900" dirty="0"/>
              <a:t>上报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E4A31A-5E18-4A4A-91DE-0DDDFD7F6548}"/>
              </a:ext>
            </a:extLst>
          </p:cNvPr>
          <p:cNvSpPr txBox="1"/>
          <p:nvPr/>
        </p:nvSpPr>
        <p:spPr>
          <a:xfrm>
            <a:off x="3440590" y="3724111"/>
            <a:ext cx="80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Center</a:t>
            </a:r>
            <a:r>
              <a:rPr lang="zh-CN" altLang="en-US" sz="900" dirty="0" smtClean="0"/>
              <a:t>长连消息</a:t>
            </a:r>
            <a:r>
              <a:rPr lang="zh-CN" altLang="en-US" sz="900" dirty="0"/>
              <a:t>下发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2922522" y="2976428"/>
            <a:ext cx="533980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箭头连接符 113">
            <a:extLst>
              <a:ext uri="{FF2B5EF4-FFF2-40B4-BE49-F238E27FC236}">
                <a16:creationId xmlns:a16="http://schemas.microsoft.com/office/drawing/2014/main" id="{99159E08-6A3C-48ED-93C0-7475CD4D82DE}"/>
              </a:ext>
            </a:extLst>
          </p:cNvPr>
          <p:cNvCxnSpPr>
            <a:cxnSpLocks/>
          </p:cNvCxnSpPr>
          <p:nvPr/>
        </p:nvCxnSpPr>
        <p:spPr>
          <a:xfrm flipH="1" flipV="1">
            <a:off x="3173054" y="3199857"/>
            <a:ext cx="7281" cy="109402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1AC3CBB9-8C94-447E-B3BA-91BE9FA872D6}"/>
              </a:ext>
            </a:extLst>
          </p:cNvPr>
          <p:cNvSpPr txBox="1"/>
          <p:nvPr/>
        </p:nvSpPr>
        <p:spPr>
          <a:xfrm>
            <a:off x="2859201" y="4293294"/>
            <a:ext cx="7302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altLang="zh-CN" dirty="0"/>
              <a:t>Store</a:t>
            </a:r>
            <a:r>
              <a:rPr lang="zh-CN" altLang="en-US" dirty="0"/>
              <a:t>短连获取消息和确认</a:t>
            </a:r>
          </a:p>
        </p:txBody>
      </p:sp>
      <p:sp>
        <p:nvSpPr>
          <p:cNvPr id="44" name="矩形 43"/>
          <p:cNvSpPr/>
          <p:nvPr/>
        </p:nvSpPr>
        <p:spPr>
          <a:xfrm>
            <a:off x="2864491" y="2843463"/>
            <a:ext cx="645486" cy="17612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1212539" y="1522460"/>
            <a:ext cx="772160" cy="28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db7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5643190" y="2842540"/>
            <a:ext cx="772160" cy="28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db8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1212539" y="2224263"/>
            <a:ext cx="772160" cy="28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db9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0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2" idx="3"/>
            <a:endCxn id="7" idx="1"/>
          </p:cNvCxnSpPr>
          <p:nvPr/>
        </p:nvCxnSpPr>
        <p:spPr>
          <a:xfrm>
            <a:off x="1984699" y="1664752"/>
            <a:ext cx="1540887" cy="584640"/>
          </a:xfrm>
          <a:prstGeom prst="straightConnector1">
            <a:avLst/>
          </a:prstGeom>
          <a:ln w="12700">
            <a:solidFill>
              <a:srgbClr val="13529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5" idx="1"/>
            <a:endCxn id="8" idx="2"/>
          </p:cNvCxnSpPr>
          <p:nvPr/>
        </p:nvCxnSpPr>
        <p:spPr>
          <a:xfrm flipH="1" flipV="1">
            <a:off x="4395227" y="2371652"/>
            <a:ext cx="1247963" cy="613180"/>
          </a:xfrm>
          <a:prstGeom prst="straightConnector1">
            <a:avLst/>
          </a:prstGeom>
          <a:ln w="12700">
            <a:solidFill>
              <a:srgbClr val="13529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8" idx="3"/>
            <a:endCxn id="35" idx="0"/>
          </p:cNvCxnSpPr>
          <p:nvPr/>
        </p:nvCxnSpPr>
        <p:spPr>
          <a:xfrm>
            <a:off x="1984699" y="2366555"/>
            <a:ext cx="1204813" cy="609873"/>
          </a:xfrm>
          <a:prstGeom prst="straightConnector1">
            <a:avLst/>
          </a:prstGeom>
          <a:ln w="12700">
            <a:solidFill>
              <a:srgbClr val="13529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32">
            <a:extLst>
              <a:ext uri="{FF2B5EF4-FFF2-40B4-BE49-F238E27FC236}">
                <a16:creationId xmlns:a16="http://schemas.microsoft.com/office/drawing/2014/main" id="{81BAE781-47D9-492C-B5A4-9B5B9D14FEF6}"/>
              </a:ext>
            </a:extLst>
          </p:cNvPr>
          <p:cNvSpPr/>
          <p:nvPr/>
        </p:nvSpPr>
        <p:spPr>
          <a:xfrm>
            <a:off x="6615404" y="1503276"/>
            <a:ext cx="995011" cy="303767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OC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异常下单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9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90" idx="1"/>
            <a:endCxn id="48" idx="3"/>
          </p:cNvCxnSpPr>
          <p:nvPr/>
        </p:nvCxnSpPr>
        <p:spPr>
          <a:xfrm flipH="1">
            <a:off x="1984699" y="1639623"/>
            <a:ext cx="2125896" cy="726932"/>
          </a:xfrm>
          <a:prstGeom prst="straightConnector1">
            <a:avLst/>
          </a:prstGeom>
          <a:ln w="12700">
            <a:solidFill>
              <a:srgbClr val="13529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42" idx="3"/>
            <a:endCxn id="90" idx="1"/>
          </p:cNvCxnSpPr>
          <p:nvPr/>
        </p:nvCxnSpPr>
        <p:spPr>
          <a:xfrm flipV="1">
            <a:off x="1984699" y="1639623"/>
            <a:ext cx="2125896" cy="25129"/>
          </a:xfrm>
          <a:prstGeom prst="straightConnector1">
            <a:avLst/>
          </a:prstGeom>
          <a:ln w="12700">
            <a:solidFill>
              <a:srgbClr val="13529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32">
            <a:extLst>
              <a:ext uri="{FF2B5EF4-FFF2-40B4-BE49-F238E27FC236}">
                <a16:creationId xmlns:a16="http://schemas.microsoft.com/office/drawing/2014/main" id="{17F2094E-C8BC-4747-91EB-5A75AB3AADEC}"/>
              </a:ext>
            </a:extLst>
          </p:cNvPr>
          <p:cNvSpPr/>
          <p:nvPr/>
        </p:nvSpPr>
        <p:spPr>
          <a:xfrm>
            <a:off x="4110595" y="1522460"/>
            <a:ext cx="533980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Client</a:t>
            </a:r>
          </a:p>
        </p:txBody>
      </p:sp>
      <p:cxnSp>
        <p:nvCxnSpPr>
          <p:cNvPr id="91" name="直接箭头连接符 113">
            <a:extLst>
              <a:ext uri="{FF2B5EF4-FFF2-40B4-BE49-F238E27FC236}">
                <a16:creationId xmlns:a16="http://schemas.microsoft.com/office/drawing/2014/main" id="{B9A4BA12-7E24-4DB6-BAE2-401EFF148F7C}"/>
              </a:ext>
            </a:extLst>
          </p:cNvPr>
          <p:cNvCxnSpPr>
            <a:cxnSpLocks/>
            <a:stCxn id="90" idx="3"/>
            <a:endCxn id="56" idx="1"/>
          </p:cNvCxnSpPr>
          <p:nvPr/>
        </p:nvCxnSpPr>
        <p:spPr>
          <a:xfrm>
            <a:off x="4644575" y="1639623"/>
            <a:ext cx="1970829" cy="1553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4E4A31A-5E18-4A4A-91DE-0DDDFD7F6548}"/>
              </a:ext>
            </a:extLst>
          </p:cNvPr>
          <p:cNvSpPr txBox="1"/>
          <p:nvPr/>
        </p:nvSpPr>
        <p:spPr>
          <a:xfrm>
            <a:off x="1994690" y="2059129"/>
            <a:ext cx="444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定时</a:t>
            </a:r>
            <a:endParaRPr lang="zh-CN" altLang="en-US" sz="900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D4E4A31A-5E18-4A4A-91DE-0DDDFD7F6548}"/>
              </a:ext>
            </a:extLst>
          </p:cNvPr>
          <p:cNvSpPr txBox="1"/>
          <p:nvPr/>
        </p:nvSpPr>
        <p:spPr>
          <a:xfrm>
            <a:off x="5047887" y="2531182"/>
            <a:ext cx="444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定时</a:t>
            </a:r>
            <a:endParaRPr lang="zh-CN" altLang="en-US" sz="9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D4E4A31A-5E18-4A4A-91DE-0DDDFD7F6548}"/>
              </a:ext>
            </a:extLst>
          </p:cNvPr>
          <p:cNvSpPr txBox="1"/>
          <p:nvPr/>
        </p:nvSpPr>
        <p:spPr>
          <a:xfrm>
            <a:off x="2312710" y="1625399"/>
            <a:ext cx="444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定时</a:t>
            </a:r>
            <a:endParaRPr lang="zh-CN" altLang="en-US" sz="9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D4E4A31A-5E18-4A4A-91DE-0DDDFD7F6548}"/>
              </a:ext>
            </a:extLst>
          </p:cNvPr>
          <p:cNvSpPr txBox="1"/>
          <p:nvPr/>
        </p:nvSpPr>
        <p:spPr>
          <a:xfrm>
            <a:off x="1936703" y="2531182"/>
            <a:ext cx="6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响应</a:t>
            </a:r>
            <a:r>
              <a:rPr lang="en-US" altLang="zh-CN" sz="900" dirty="0"/>
              <a:t>S</a:t>
            </a:r>
            <a:r>
              <a:rPr lang="en-US" altLang="zh-CN" sz="900" dirty="0" smtClean="0"/>
              <a:t>tore</a:t>
            </a:r>
            <a:r>
              <a:rPr lang="zh-CN" altLang="en-US" sz="900" dirty="0" smtClean="0"/>
              <a:t>请求</a:t>
            </a:r>
            <a:endParaRPr lang="zh-CN" altLang="en-US" sz="900" dirty="0"/>
          </a:p>
        </p:txBody>
      </p:sp>
      <p:cxnSp>
        <p:nvCxnSpPr>
          <p:cNvPr id="69" name="直接箭头连接符 113">
            <a:extLst>
              <a:ext uri="{FF2B5EF4-FFF2-40B4-BE49-F238E27FC236}">
                <a16:creationId xmlns:a16="http://schemas.microsoft.com/office/drawing/2014/main" id="{99159E08-6A3C-48ED-93C0-7475CD4D82DE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7112909" y="1807043"/>
            <a:ext cx="1" cy="254821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AC3CBB9-8C94-447E-B3BA-91BE9FA872D6}"/>
              </a:ext>
            </a:extLst>
          </p:cNvPr>
          <p:cNvSpPr txBox="1"/>
          <p:nvPr/>
        </p:nvSpPr>
        <p:spPr>
          <a:xfrm>
            <a:off x="6747794" y="4327819"/>
            <a:ext cx="770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zh-CN" altLang="en-US" dirty="0" smtClean="0"/>
              <a:t>银二代拉取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D980EBC-8A12-4C96-A413-EF5DC4BD838E}"/>
              </a:ext>
            </a:extLst>
          </p:cNvPr>
          <p:cNvSpPr txBox="1"/>
          <p:nvPr/>
        </p:nvSpPr>
        <p:spPr>
          <a:xfrm>
            <a:off x="7715516" y="1036706"/>
            <a:ext cx="1428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连线代表接口调用方向，并非数据流向</a:t>
            </a:r>
          </a:p>
        </p:txBody>
      </p:sp>
    </p:spTree>
    <p:extLst>
      <p:ext uri="{BB962C8B-B14F-4D97-AF65-F5344CB8AC3E}">
        <p14:creationId xmlns:p14="http://schemas.microsoft.com/office/powerpoint/2010/main" val="190850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长短连并行</a:t>
            </a:r>
            <a:endParaRPr lang="zh-CN" alt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0872" y="1039550"/>
            <a:ext cx="1970701" cy="987724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Route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CB6BC26A-3A6B-4A2E-B5A3-7EDFED7AF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0873" y="2212303"/>
            <a:ext cx="2046343" cy="74058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Center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5A8CAB93-6137-43D6-BF25-7040A11B9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0872" y="3553152"/>
            <a:ext cx="1970701" cy="1081421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Store L0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17F2094E-C8BC-4747-91EB-5A75AB3AADEC}"/>
              </a:ext>
            </a:extLst>
          </p:cNvPr>
          <p:cNvSpPr/>
          <p:nvPr/>
        </p:nvSpPr>
        <p:spPr>
          <a:xfrm>
            <a:off x="3794817" y="1755040"/>
            <a:ext cx="533980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Client</a:t>
            </a: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C0442DAD-C133-4A15-ACE3-12AB5C79C4C2}"/>
              </a:ext>
            </a:extLst>
          </p:cNvPr>
          <p:cNvSpPr/>
          <p:nvPr/>
        </p:nvSpPr>
        <p:spPr>
          <a:xfrm>
            <a:off x="4120289" y="1344795"/>
            <a:ext cx="533980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client</a:t>
            </a: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3503591" y="1344795"/>
            <a:ext cx="533980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81BAE781-47D9-492C-B5A4-9B5B9D14FEF6}"/>
              </a:ext>
            </a:extLst>
          </p:cNvPr>
          <p:cNvSpPr/>
          <p:nvPr/>
        </p:nvSpPr>
        <p:spPr>
          <a:xfrm>
            <a:off x="5743825" y="1310074"/>
            <a:ext cx="995011" cy="303767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OC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26723F3D-0525-4372-807B-66A72FE0E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252" y="1666241"/>
            <a:ext cx="1124532" cy="403297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Counter </a:t>
            </a:r>
            <a:r>
              <a:rPr lang="zh-CN" altLang="en-US" sz="1050" dirty="0">
                <a:solidFill>
                  <a:srgbClr val="C00000"/>
                </a:solidFill>
              </a:rPr>
              <a:t>终端</a:t>
            </a:r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937D257F-938D-43DC-A885-5B04881D82B7}"/>
              </a:ext>
            </a:extLst>
          </p:cNvPr>
          <p:cNvSpPr/>
          <p:nvPr/>
        </p:nvSpPr>
        <p:spPr>
          <a:xfrm>
            <a:off x="3503591" y="2575274"/>
            <a:ext cx="533980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13">
            <a:extLst>
              <a:ext uri="{FF2B5EF4-FFF2-40B4-BE49-F238E27FC236}">
                <a16:creationId xmlns:a16="http://schemas.microsoft.com/office/drawing/2014/main" id="{B9A4BA12-7E24-4DB6-BAE2-401EFF148F7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654269" y="1461958"/>
            <a:ext cx="108955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2904784" y="1461958"/>
            <a:ext cx="598807" cy="4059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13">
            <a:extLst>
              <a:ext uri="{FF2B5EF4-FFF2-40B4-BE49-F238E27FC236}">
                <a16:creationId xmlns:a16="http://schemas.microsoft.com/office/drawing/2014/main" id="{E35B9DD1-CBA8-4D09-808D-47ECF40AE04B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V="1">
            <a:off x="3770581" y="1989366"/>
            <a:ext cx="291226" cy="58590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2">
            <a:extLst>
              <a:ext uri="{FF2B5EF4-FFF2-40B4-BE49-F238E27FC236}">
                <a16:creationId xmlns:a16="http://schemas.microsoft.com/office/drawing/2014/main" id="{1B44B3C3-B78D-42FE-9AF2-206B55DC9CBA}"/>
              </a:ext>
            </a:extLst>
          </p:cNvPr>
          <p:cNvSpPr/>
          <p:nvPr/>
        </p:nvSpPr>
        <p:spPr>
          <a:xfrm>
            <a:off x="3503591" y="3903301"/>
            <a:ext cx="533980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Client</a:t>
            </a:r>
          </a:p>
        </p:txBody>
      </p:sp>
      <p:cxnSp>
        <p:nvCxnSpPr>
          <p:cNvPr id="17" name="直接箭头连接符 113">
            <a:extLst>
              <a:ext uri="{FF2B5EF4-FFF2-40B4-BE49-F238E27FC236}">
                <a16:creationId xmlns:a16="http://schemas.microsoft.com/office/drawing/2014/main" id="{B352FAAC-AF26-4FAB-B1F3-075DB283FA25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3770581" y="2809600"/>
            <a:ext cx="0" cy="109370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2">
            <a:extLst>
              <a:ext uri="{FF2B5EF4-FFF2-40B4-BE49-F238E27FC236}">
                <a16:creationId xmlns:a16="http://schemas.microsoft.com/office/drawing/2014/main" id="{0D2E9C46-C927-4B9F-881F-3A2BF135A5A3}"/>
              </a:ext>
            </a:extLst>
          </p:cNvPr>
          <p:cNvSpPr/>
          <p:nvPr/>
        </p:nvSpPr>
        <p:spPr>
          <a:xfrm>
            <a:off x="3801905" y="4219027"/>
            <a:ext cx="533980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82E0FDEF-4867-45FE-BF18-E0130817A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434" y="4134430"/>
            <a:ext cx="1124532" cy="403297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Counter </a:t>
            </a:r>
            <a:r>
              <a:rPr lang="zh-CN" altLang="en-US" sz="1050" dirty="0">
                <a:solidFill>
                  <a:srgbClr val="C00000"/>
                </a:solidFill>
              </a:rPr>
              <a:t>终端</a:t>
            </a:r>
          </a:p>
        </p:txBody>
      </p:sp>
      <p:cxnSp>
        <p:nvCxnSpPr>
          <p:cNvPr id="20" name="直接箭头连接符 113">
            <a:extLst>
              <a:ext uri="{FF2B5EF4-FFF2-40B4-BE49-F238E27FC236}">
                <a16:creationId xmlns:a16="http://schemas.microsoft.com/office/drawing/2014/main" id="{A7C669C8-983F-4332-B999-C98730C8FB1A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2899966" y="4336079"/>
            <a:ext cx="901939" cy="11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2">
            <a:extLst>
              <a:ext uri="{FF2B5EF4-FFF2-40B4-BE49-F238E27FC236}">
                <a16:creationId xmlns:a16="http://schemas.microsoft.com/office/drawing/2014/main" id="{E1457DC2-EDAD-41CC-A8FB-A912CAD67DBA}"/>
              </a:ext>
            </a:extLst>
          </p:cNvPr>
          <p:cNvSpPr/>
          <p:nvPr/>
        </p:nvSpPr>
        <p:spPr>
          <a:xfrm>
            <a:off x="5743819" y="3980445"/>
            <a:ext cx="995011" cy="303767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KDS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id="{280CE48B-C31E-4A85-B718-37A985F7D385}"/>
              </a:ext>
            </a:extLst>
          </p:cNvPr>
          <p:cNvSpPr/>
          <p:nvPr/>
        </p:nvSpPr>
        <p:spPr>
          <a:xfrm>
            <a:off x="5743820" y="4644616"/>
            <a:ext cx="995011" cy="303767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POS </a:t>
            </a:r>
            <a:r>
              <a:rPr lang="en-US" altLang="zh-CN" sz="1050" b="1" dirty="0" err="1">
                <a:latin typeface="微软雅黑" pitchFamily="34" charset="-122"/>
                <a:ea typeface="微软雅黑" pitchFamily="34" charset="-122"/>
              </a:rPr>
              <a:t>adpter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箭头连接符 113">
            <a:extLst>
              <a:ext uri="{FF2B5EF4-FFF2-40B4-BE49-F238E27FC236}">
                <a16:creationId xmlns:a16="http://schemas.microsoft.com/office/drawing/2014/main" id="{63E025F0-48AF-48A9-816F-845C55047949}"/>
              </a:ext>
            </a:extLst>
          </p:cNvPr>
          <p:cNvCxnSpPr>
            <a:cxnSpLocks/>
            <a:stCxn id="22" idx="1"/>
            <a:endCxn id="18" idx="3"/>
          </p:cNvCxnSpPr>
          <p:nvPr/>
        </p:nvCxnSpPr>
        <p:spPr>
          <a:xfrm flipH="1" flipV="1">
            <a:off x="4335885" y="4336190"/>
            <a:ext cx="1407935" cy="46031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2">
            <a:extLst>
              <a:ext uri="{FF2B5EF4-FFF2-40B4-BE49-F238E27FC236}">
                <a16:creationId xmlns:a16="http://schemas.microsoft.com/office/drawing/2014/main" id="{28203857-62E5-4228-984E-2DF48B128CC2}"/>
              </a:ext>
            </a:extLst>
          </p:cNvPr>
          <p:cNvSpPr/>
          <p:nvPr/>
        </p:nvSpPr>
        <p:spPr>
          <a:xfrm>
            <a:off x="4120289" y="2571750"/>
            <a:ext cx="533980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113">
            <a:extLst>
              <a:ext uri="{FF2B5EF4-FFF2-40B4-BE49-F238E27FC236}">
                <a16:creationId xmlns:a16="http://schemas.microsoft.com/office/drawing/2014/main" id="{FB4228DF-509B-4767-BE2D-A2DBEE900634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4387279" y="2806076"/>
            <a:ext cx="0" cy="109402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2">
            <a:extLst>
              <a:ext uri="{FF2B5EF4-FFF2-40B4-BE49-F238E27FC236}">
                <a16:creationId xmlns:a16="http://schemas.microsoft.com/office/drawing/2014/main" id="{86A2494E-B307-401C-81A7-377852A771DB}"/>
              </a:ext>
            </a:extLst>
          </p:cNvPr>
          <p:cNvSpPr/>
          <p:nvPr/>
        </p:nvSpPr>
        <p:spPr>
          <a:xfrm>
            <a:off x="4120289" y="3900104"/>
            <a:ext cx="533980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Client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AC3CBB9-8C94-447E-B3BA-91BE9FA872D6}"/>
              </a:ext>
            </a:extLst>
          </p:cNvPr>
          <p:cNvSpPr txBox="1"/>
          <p:nvPr/>
        </p:nvSpPr>
        <p:spPr>
          <a:xfrm>
            <a:off x="4060200" y="3042729"/>
            <a:ext cx="73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Store</a:t>
            </a:r>
            <a:r>
              <a:rPr lang="zh-CN" altLang="en-US" sz="900" dirty="0" smtClean="0"/>
              <a:t>短连消息</a:t>
            </a:r>
            <a:r>
              <a:rPr lang="zh-CN" altLang="en-US" sz="900" dirty="0"/>
              <a:t>上报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E4A31A-5E18-4A4A-91DE-0DDDFD7F6548}"/>
              </a:ext>
            </a:extLst>
          </p:cNvPr>
          <p:cNvSpPr txBox="1"/>
          <p:nvPr/>
        </p:nvSpPr>
        <p:spPr>
          <a:xfrm>
            <a:off x="3409622" y="3046670"/>
            <a:ext cx="80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Center</a:t>
            </a:r>
            <a:r>
              <a:rPr lang="zh-CN" altLang="en-US" sz="900" dirty="0" smtClean="0"/>
              <a:t>长连消息</a:t>
            </a:r>
            <a:r>
              <a:rPr lang="zh-CN" altLang="en-US" sz="900" dirty="0"/>
              <a:t>下发</a:t>
            </a: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875D9AFF-B8F0-4155-B44C-8FBDEEEB9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434" y="1039550"/>
            <a:ext cx="1124532" cy="403297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总部</a:t>
            </a:r>
            <a:r>
              <a:rPr lang="en-US" altLang="zh-CN" sz="1050" dirty="0">
                <a:solidFill>
                  <a:srgbClr val="C00000"/>
                </a:solidFill>
              </a:rPr>
              <a:t>WEB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cxnSp>
        <p:nvCxnSpPr>
          <p:cNvPr id="30" name="直接箭头连接符 113">
            <a:extLst>
              <a:ext uri="{FF2B5EF4-FFF2-40B4-BE49-F238E27FC236}">
                <a16:creationId xmlns:a16="http://schemas.microsoft.com/office/drawing/2014/main" id="{47C556C4-CE01-4183-BDE1-6EE14D8C9276}"/>
              </a:ext>
            </a:extLst>
          </p:cNvPr>
          <p:cNvCxnSpPr>
            <a:cxnSpLocks/>
            <a:stCxn id="29" idx="3"/>
            <a:endCxn id="9" idx="1"/>
          </p:cNvCxnSpPr>
          <p:nvPr/>
        </p:nvCxnSpPr>
        <p:spPr>
          <a:xfrm>
            <a:off x="2899966" y="1241199"/>
            <a:ext cx="603625" cy="22075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13">
            <a:extLst>
              <a:ext uri="{FF2B5EF4-FFF2-40B4-BE49-F238E27FC236}">
                <a16:creationId xmlns:a16="http://schemas.microsoft.com/office/drawing/2014/main" id="{99159E08-6A3C-48ED-93C0-7475CD4D82DE}"/>
              </a:ext>
            </a:extLst>
          </p:cNvPr>
          <p:cNvCxnSpPr>
            <a:cxnSpLocks/>
            <a:stCxn id="21" idx="1"/>
            <a:endCxn id="18" idx="3"/>
          </p:cNvCxnSpPr>
          <p:nvPr/>
        </p:nvCxnSpPr>
        <p:spPr>
          <a:xfrm flipH="1">
            <a:off x="4335885" y="4132329"/>
            <a:ext cx="1407934" cy="20386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2">
            <a:extLst>
              <a:ext uri="{FF2B5EF4-FFF2-40B4-BE49-F238E27FC236}">
                <a16:creationId xmlns:a16="http://schemas.microsoft.com/office/drawing/2014/main" id="{DF7C1BE9-19DC-4836-882E-3D0B2E52460A}"/>
              </a:ext>
            </a:extLst>
          </p:cNvPr>
          <p:cNvSpPr/>
          <p:nvPr/>
        </p:nvSpPr>
        <p:spPr>
          <a:xfrm>
            <a:off x="5743819" y="4312641"/>
            <a:ext cx="995011" cy="303767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叫号屏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箭头连接符 113">
            <a:extLst>
              <a:ext uri="{FF2B5EF4-FFF2-40B4-BE49-F238E27FC236}">
                <a16:creationId xmlns:a16="http://schemas.microsoft.com/office/drawing/2014/main" id="{99325BF4-3CA0-4DB9-897A-A9A7619AA3A0}"/>
              </a:ext>
            </a:extLst>
          </p:cNvPr>
          <p:cNvCxnSpPr>
            <a:cxnSpLocks/>
            <a:stCxn id="32" idx="1"/>
            <a:endCxn id="18" idx="3"/>
          </p:cNvCxnSpPr>
          <p:nvPr/>
        </p:nvCxnSpPr>
        <p:spPr>
          <a:xfrm flipH="1" flipV="1">
            <a:off x="4335885" y="4336190"/>
            <a:ext cx="1407934" cy="12833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D980EBC-8A12-4C96-A413-EF5DC4BD838E}"/>
              </a:ext>
            </a:extLst>
          </p:cNvPr>
          <p:cNvSpPr txBox="1"/>
          <p:nvPr/>
        </p:nvSpPr>
        <p:spPr>
          <a:xfrm>
            <a:off x="7061316" y="1025842"/>
            <a:ext cx="1428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连线代表接口调用方向，并非数据流向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4729705" y="2571750"/>
            <a:ext cx="533980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86A2494E-B307-401C-81A7-377852A771DB}"/>
              </a:ext>
            </a:extLst>
          </p:cNvPr>
          <p:cNvSpPr/>
          <p:nvPr/>
        </p:nvSpPr>
        <p:spPr>
          <a:xfrm>
            <a:off x="4736986" y="3900104"/>
            <a:ext cx="533980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Client</a:t>
            </a:r>
          </a:p>
        </p:txBody>
      </p:sp>
      <p:cxnSp>
        <p:nvCxnSpPr>
          <p:cNvPr id="40" name="直接箭头连接符 113">
            <a:extLst>
              <a:ext uri="{FF2B5EF4-FFF2-40B4-BE49-F238E27FC236}">
                <a16:creationId xmlns:a16="http://schemas.microsoft.com/office/drawing/2014/main" id="{99159E08-6A3C-48ED-93C0-7475CD4D82DE}"/>
              </a:ext>
            </a:extLst>
          </p:cNvPr>
          <p:cNvCxnSpPr>
            <a:cxnSpLocks/>
            <a:stCxn id="37" idx="0"/>
            <a:endCxn id="35" idx="2"/>
          </p:cNvCxnSpPr>
          <p:nvPr/>
        </p:nvCxnSpPr>
        <p:spPr>
          <a:xfrm flipH="1" flipV="1">
            <a:off x="4996695" y="2806076"/>
            <a:ext cx="7281" cy="109402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1AC3CBB9-8C94-447E-B3BA-91BE9FA872D6}"/>
              </a:ext>
            </a:extLst>
          </p:cNvPr>
          <p:cNvSpPr txBox="1"/>
          <p:nvPr/>
        </p:nvSpPr>
        <p:spPr>
          <a:xfrm>
            <a:off x="4695206" y="1976696"/>
            <a:ext cx="7302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altLang="zh-CN" dirty="0"/>
              <a:t>Store</a:t>
            </a:r>
            <a:r>
              <a:rPr lang="zh-CN" altLang="en-US" dirty="0"/>
              <a:t>短连获取消息和确认</a:t>
            </a:r>
          </a:p>
        </p:txBody>
      </p:sp>
      <p:sp>
        <p:nvSpPr>
          <p:cNvPr id="44" name="矩形 43"/>
          <p:cNvSpPr/>
          <p:nvPr/>
        </p:nvSpPr>
        <p:spPr>
          <a:xfrm>
            <a:off x="4688132" y="2449682"/>
            <a:ext cx="645486" cy="17612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09230">
            <a:off x="5469520" y="2525298"/>
            <a:ext cx="1752600" cy="790575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6609910" y="25717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短</a:t>
            </a:r>
            <a:r>
              <a:rPr lang="zh-CN" altLang="en-US" sz="1400" dirty="0" smtClean="0">
                <a:solidFill>
                  <a:srgbClr val="FF0000"/>
                </a:solidFill>
              </a:rPr>
              <a:t>连补偿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9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长短</a:t>
            </a:r>
            <a:r>
              <a:rPr lang="zh-CN" altLang="en-US" dirty="0"/>
              <a:t>连并行</a:t>
            </a: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623" y="1283840"/>
            <a:ext cx="4996177" cy="33491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总部端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3394832" y="1735397"/>
            <a:ext cx="772160" cy="284583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下单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985730" y="1731978"/>
            <a:ext cx="772160" cy="284583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Counter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7098454" y="1735397"/>
            <a:ext cx="772160" cy="284583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OC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3394831" y="2868059"/>
            <a:ext cx="772160" cy="2845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连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推餐厅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113">
            <a:extLst>
              <a:ext uri="{FF2B5EF4-FFF2-40B4-BE49-F238E27FC236}">
                <a16:creationId xmlns:a16="http://schemas.microsoft.com/office/drawing/2014/main" id="{47C556C4-CE01-4183-BDE1-6EE14D8C9276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3780911" y="2019980"/>
            <a:ext cx="1" cy="20359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2168735" y="3509790"/>
            <a:ext cx="772160" cy="284583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Counter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的单</a:t>
            </a:r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上报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OC</a:t>
            </a:r>
          </a:p>
        </p:txBody>
      </p:sp>
      <p:cxnSp>
        <p:nvCxnSpPr>
          <p:cNvPr id="11" name="直接箭头连接符 113">
            <a:extLst>
              <a:ext uri="{FF2B5EF4-FFF2-40B4-BE49-F238E27FC236}">
                <a16:creationId xmlns:a16="http://schemas.microsoft.com/office/drawing/2014/main" id="{47C556C4-CE01-4183-BDE1-6EE14D8C9276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2940895" y="3010351"/>
            <a:ext cx="453936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2168735" y="2868059"/>
            <a:ext cx="772160" cy="28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db8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3394831" y="2223576"/>
            <a:ext cx="772160" cy="28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db7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13">
            <a:extLst>
              <a:ext uri="{FF2B5EF4-FFF2-40B4-BE49-F238E27FC236}">
                <a16:creationId xmlns:a16="http://schemas.microsoft.com/office/drawing/2014/main" id="{47C556C4-CE01-4183-BDE1-6EE14D8C9276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3780911" y="2508159"/>
            <a:ext cx="0" cy="3599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13">
            <a:extLst>
              <a:ext uri="{FF2B5EF4-FFF2-40B4-BE49-F238E27FC236}">
                <a16:creationId xmlns:a16="http://schemas.microsoft.com/office/drawing/2014/main" id="{47C556C4-CE01-4183-BDE1-6EE14D8C9276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554815" y="3152642"/>
            <a:ext cx="0" cy="35714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13">
            <a:extLst>
              <a:ext uri="{FF2B5EF4-FFF2-40B4-BE49-F238E27FC236}">
                <a16:creationId xmlns:a16="http://schemas.microsoft.com/office/drawing/2014/main" id="{47C556C4-CE01-4183-BDE1-6EE14D8C9276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1757890" y="1874270"/>
            <a:ext cx="1636942" cy="341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13">
            <a:extLst>
              <a:ext uri="{FF2B5EF4-FFF2-40B4-BE49-F238E27FC236}">
                <a16:creationId xmlns:a16="http://schemas.microsoft.com/office/drawing/2014/main" id="{47C556C4-CE01-4183-BDE1-6EE14D8C9276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4166992" y="1877689"/>
            <a:ext cx="293146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2699D08-EDE5-4054-8947-123414F853FA}"/>
              </a:ext>
            </a:extLst>
          </p:cNvPr>
          <p:cNvSpPr txBox="1"/>
          <p:nvPr/>
        </p:nvSpPr>
        <p:spPr>
          <a:xfrm>
            <a:off x="2988004" y="2746345"/>
            <a:ext cx="465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成功</a:t>
            </a:r>
            <a:endParaRPr lang="zh-CN" altLang="en-US" sz="900" dirty="0"/>
          </a:p>
        </p:txBody>
      </p:sp>
      <p:cxnSp>
        <p:nvCxnSpPr>
          <p:cNvPr id="19" name="直接箭头连接符 113">
            <a:extLst>
              <a:ext uri="{FF2B5EF4-FFF2-40B4-BE49-F238E27FC236}">
                <a16:creationId xmlns:a16="http://schemas.microsoft.com/office/drawing/2014/main" id="{47C556C4-CE01-4183-BDE1-6EE14D8C9276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>
            <a:off x="5428821" y="4281317"/>
            <a:ext cx="423338" cy="520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5852159" y="4144233"/>
            <a:ext cx="772160" cy="2845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调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OC</a:t>
            </a: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异常下单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7098454" y="4144233"/>
            <a:ext cx="772160" cy="284583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OC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113">
            <a:extLst>
              <a:ext uri="{FF2B5EF4-FFF2-40B4-BE49-F238E27FC236}">
                <a16:creationId xmlns:a16="http://schemas.microsoft.com/office/drawing/2014/main" id="{47C556C4-CE01-4183-BDE1-6EE14D8C9276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624319" y="4286525"/>
            <a:ext cx="474135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985730" y="3509789"/>
            <a:ext cx="772160" cy="284583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OC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113">
            <a:extLst>
              <a:ext uri="{FF2B5EF4-FFF2-40B4-BE49-F238E27FC236}">
                <a16:creationId xmlns:a16="http://schemas.microsoft.com/office/drawing/2014/main" id="{47C556C4-CE01-4183-BDE1-6EE14D8C9276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 flipV="1">
            <a:off x="1757890" y="3652081"/>
            <a:ext cx="410845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2699D08-EDE5-4054-8947-123414F853FA}"/>
              </a:ext>
            </a:extLst>
          </p:cNvPr>
          <p:cNvSpPr txBox="1"/>
          <p:nvPr/>
        </p:nvSpPr>
        <p:spPr>
          <a:xfrm>
            <a:off x="4381686" y="2448768"/>
            <a:ext cx="53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未成功</a:t>
            </a:r>
            <a:endParaRPr lang="en-US" altLang="zh-CN" sz="900" dirty="0" smtClean="0"/>
          </a:p>
          <a:p>
            <a:r>
              <a:rPr lang="zh-CN" altLang="en-US" sz="900" dirty="0" smtClean="0"/>
              <a:t>重推</a:t>
            </a:r>
            <a:endParaRPr lang="zh-CN" altLang="en-US" sz="900" dirty="0"/>
          </a:p>
        </p:txBody>
      </p:sp>
      <p:sp>
        <p:nvSpPr>
          <p:cNvPr id="26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4656661" y="4139025"/>
            <a:ext cx="772160" cy="284583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OC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单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失败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分钟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箭头连接符 113">
            <a:extLst>
              <a:ext uri="{FF2B5EF4-FFF2-40B4-BE49-F238E27FC236}">
                <a16:creationId xmlns:a16="http://schemas.microsoft.com/office/drawing/2014/main" id="{47C556C4-CE01-4183-BDE1-6EE14D8C9276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 flipV="1">
            <a:off x="4166991" y="3006365"/>
            <a:ext cx="489670" cy="398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8" idx="3"/>
            <a:endCxn id="13" idx="3"/>
          </p:cNvCxnSpPr>
          <p:nvPr/>
        </p:nvCxnSpPr>
        <p:spPr>
          <a:xfrm flipV="1">
            <a:off x="4166991" y="2365868"/>
            <a:ext cx="12700" cy="644483"/>
          </a:xfrm>
          <a:prstGeom prst="curvedConnector3">
            <a:avLst>
              <a:gd name="adj1" fmla="val 180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3394831" y="3485105"/>
            <a:ext cx="772160" cy="2845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db9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3401181" y="4148030"/>
            <a:ext cx="772160" cy="2845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短连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餐厅取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箭头连接符 113">
            <a:extLst>
              <a:ext uri="{FF2B5EF4-FFF2-40B4-BE49-F238E27FC236}">
                <a16:creationId xmlns:a16="http://schemas.microsoft.com/office/drawing/2014/main" id="{47C556C4-CE01-4183-BDE1-6EE14D8C9276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3780911" y="3769688"/>
            <a:ext cx="6350" cy="37834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30" idx="3"/>
            <a:endCxn id="29" idx="3"/>
          </p:cNvCxnSpPr>
          <p:nvPr/>
        </p:nvCxnSpPr>
        <p:spPr>
          <a:xfrm flipH="1" flipV="1">
            <a:off x="4166991" y="3627397"/>
            <a:ext cx="6350" cy="662925"/>
          </a:xfrm>
          <a:prstGeom prst="curvedConnector3">
            <a:avLst>
              <a:gd name="adj1" fmla="val -360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2699D08-EDE5-4054-8947-123414F853FA}"/>
              </a:ext>
            </a:extLst>
          </p:cNvPr>
          <p:cNvSpPr txBox="1"/>
          <p:nvPr/>
        </p:nvSpPr>
        <p:spPr>
          <a:xfrm>
            <a:off x="4357657" y="3778698"/>
            <a:ext cx="5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未成功</a:t>
            </a:r>
            <a:endParaRPr lang="en-US" altLang="zh-CN" sz="900" dirty="0" smtClean="0"/>
          </a:p>
          <a:p>
            <a:r>
              <a:rPr lang="zh-CN" altLang="en-US" sz="900" dirty="0" smtClean="0"/>
              <a:t>重取</a:t>
            </a:r>
            <a:endParaRPr lang="zh-CN" altLang="en-US" sz="900" dirty="0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4656661" y="2864073"/>
            <a:ext cx="772160" cy="284583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itchFamily="34" charset="-122"/>
                <a:ea typeface="微软雅黑" pitchFamily="34" charset="-122"/>
              </a:rPr>
              <a:t>重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推次数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超限制</a:t>
            </a:r>
            <a:endParaRPr lang="en-US" altLang="zh-CN" sz="9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5845387" y="2864073"/>
            <a:ext cx="772160" cy="284583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数据从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db7</a:t>
            </a:r>
            <a:r>
              <a:rPr lang="zh-CN" altLang="en-US" sz="900" b="1" dirty="0" smtClean="0">
                <a:latin typeface="微软雅黑" pitchFamily="34" charset="-122"/>
                <a:ea typeface="微软雅黑" pitchFamily="34" charset="-122"/>
              </a:rPr>
              <a:t>转移至</a:t>
            </a:r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db9</a:t>
            </a:r>
          </a:p>
        </p:txBody>
      </p:sp>
      <p:cxnSp>
        <p:nvCxnSpPr>
          <p:cNvPr id="40" name="直接箭头连接符 113">
            <a:extLst>
              <a:ext uri="{FF2B5EF4-FFF2-40B4-BE49-F238E27FC236}">
                <a16:creationId xmlns:a16="http://schemas.microsoft.com/office/drawing/2014/main" id="{47C556C4-CE01-4183-BDE1-6EE14D8C9276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5428821" y="3006365"/>
            <a:ext cx="416566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113">
            <a:extLst>
              <a:ext uri="{FF2B5EF4-FFF2-40B4-BE49-F238E27FC236}">
                <a16:creationId xmlns:a16="http://schemas.microsoft.com/office/drawing/2014/main" id="{47C556C4-CE01-4183-BDE1-6EE14D8C9276}"/>
              </a:ext>
            </a:extLst>
          </p:cNvPr>
          <p:cNvCxnSpPr>
            <a:cxnSpLocks/>
            <a:stCxn id="39" idx="2"/>
            <a:endCxn id="29" idx="0"/>
          </p:cNvCxnSpPr>
          <p:nvPr/>
        </p:nvCxnSpPr>
        <p:spPr>
          <a:xfrm rot="5400000">
            <a:off x="4837965" y="2091602"/>
            <a:ext cx="336449" cy="245055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13">
            <a:extLst>
              <a:ext uri="{FF2B5EF4-FFF2-40B4-BE49-F238E27FC236}">
                <a16:creationId xmlns:a16="http://schemas.microsoft.com/office/drawing/2014/main" id="{47C556C4-CE01-4183-BDE1-6EE14D8C9276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 flipV="1">
            <a:off x="4173341" y="4281317"/>
            <a:ext cx="483320" cy="900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113">
            <a:extLst>
              <a:ext uri="{FF2B5EF4-FFF2-40B4-BE49-F238E27FC236}">
                <a16:creationId xmlns:a16="http://schemas.microsoft.com/office/drawing/2014/main" id="{47C556C4-CE01-4183-BDE1-6EE14D8C9276}"/>
              </a:ext>
            </a:extLst>
          </p:cNvPr>
          <p:cNvCxnSpPr>
            <a:cxnSpLocks/>
            <a:stCxn id="29" idx="1"/>
            <a:endCxn id="12" idx="3"/>
          </p:cNvCxnSpPr>
          <p:nvPr/>
        </p:nvCxnSpPr>
        <p:spPr>
          <a:xfrm flipH="1" flipV="1">
            <a:off x="2940895" y="3010351"/>
            <a:ext cx="453936" cy="61704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B2699D08-EDE5-4054-8947-123414F853FA}"/>
              </a:ext>
            </a:extLst>
          </p:cNvPr>
          <p:cNvSpPr txBox="1"/>
          <p:nvPr/>
        </p:nvSpPr>
        <p:spPr>
          <a:xfrm>
            <a:off x="2988004" y="3248884"/>
            <a:ext cx="465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成功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94237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6319" y="25196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订单双活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1956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order </a:t>
            </a:r>
            <a:r>
              <a:rPr lang="zh-CN" altLang="en-US" dirty="0" smtClean="0"/>
              <a:t>双活</a:t>
            </a:r>
            <a:endParaRPr lang="zh-CN" alt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53" y="1059869"/>
            <a:ext cx="2776728" cy="1673352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rgbClr val="C00000"/>
                </a:solidFill>
              </a:rPr>
              <a:t>腾讯云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2143820" y="1589602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1314087" y="2290768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center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2143820" y="2290768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center</a:t>
            </a: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2973553" y="2290768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center</a:t>
            </a:r>
          </a:p>
        </p:txBody>
      </p:sp>
      <p:cxnSp>
        <p:nvCxnSpPr>
          <p:cNvPr id="9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620052" y="1823928"/>
            <a:ext cx="829733" cy="4668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2449785" y="1823928"/>
            <a:ext cx="0" cy="4668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2449785" y="1823928"/>
            <a:ext cx="829733" cy="4668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1313368" y="1414466"/>
            <a:ext cx="612648" cy="237744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4290248" y="1414466"/>
            <a:ext cx="612648" cy="237744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2663" y="1059869"/>
            <a:ext cx="2776728" cy="1673352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rgbClr val="C00000"/>
                </a:solidFill>
              </a:rPr>
              <a:t>金山云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432730" y="1589602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5602997" y="2290770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center</a:t>
            </a: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432730" y="2290770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center</a:t>
            </a:r>
          </a:p>
        </p:txBody>
      </p:sp>
      <p:sp>
        <p:nvSpPr>
          <p:cNvPr id="18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7262463" y="2290770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center</a:t>
            </a:r>
          </a:p>
        </p:txBody>
      </p:sp>
      <p:cxnSp>
        <p:nvCxnSpPr>
          <p:cNvPr id="19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5908962" y="1823928"/>
            <a:ext cx="829733" cy="46684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V="1">
            <a:off x="6738695" y="1823928"/>
            <a:ext cx="0" cy="46684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H="1" flipV="1">
            <a:off x="6738695" y="1823928"/>
            <a:ext cx="829733" cy="46684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5602278" y="1414466"/>
            <a:ext cx="612648" cy="237744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517" y="3825925"/>
            <a:ext cx="2776728" cy="92895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rgbClr val="C00000"/>
                </a:solidFill>
              </a:rPr>
              <a:t>餐厅 </a:t>
            </a:r>
            <a:r>
              <a:rPr lang="en-US" altLang="zh-CN" sz="1050" dirty="0" smtClean="0">
                <a:solidFill>
                  <a:srgbClr val="C00000"/>
                </a:solidFill>
              </a:rPr>
              <a:t>HZH086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4361916" y="4295166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store</a:t>
            </a:r>
          </a:p>
        </p:txBody>
      </p:sp>
      <p:cxnSp>
        <p:nvCxnSpPr>
          <p:cNvPr id="25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H="1" flipV="1">
            <a:off x="3279518" y="2525094"/>
            <a:ext cx="1388363" cy="177007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24" idx="0"/>
            <a:endCxn id="16" idx="2"/>
          </p:cNvCxnSpPr>
          <p:nvPr/>
        </p:nvCxnSpPr>
        <p:spPr>
          <a:xfrm flipV="1">
            <a:off x="4667881" y="2525096"/>
            <a:ext cx="1241081" cy="177007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2755749" y="1706765"/>
            <a:ext cx="3676981" cy="0"/>
          </a:xfrm>
          <a:prstGeom prst="straightConnector1">
            <a:avLst/>
          </a:prstGeom>
          <a:ln w="12700">
            <a:solidFill>
              <a:srgbClr val="13529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5" idx="3"/>
            <a:endCxn id="24" idx="0"/>
          </p:cNvCxnSpPr>
          <p:nvPr/>
        </p:nvCxnSpPr>
        <p:spPr>
          <a:xfrm>
            <a:off x="2755749" y="1706765"/>
            <a:ext cx="1912132" cy="2588401"/>
          </a:xfrm>
          <a:prstGeom prst="curvedConnector2">
            <a:avLst/>
          </a:prstGeom>
          <a:ln w="12700">
            <a:solidFill>
              <a:srgbClr val="2C4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5" idx="1"/>
            <a:endCxn id="24" idx="0"/>
          </p:cNvCxnSpPr>
          <p:nvPr/>
        </p:nvCxnSpPr>
        <p:spPr>
          <a:xfrm rot="10800000" flipV="1">
            <a:off x="4667882" y="1706764"/>
            <a:ext cx="1764849" cy="2588401"/>
          </a:xfrm>
          <a:prstGeom prst="curvedConnector2">
            <a:avLst/>
          </a:prstGeom>
          <a:ln w="12700">
            <a:solidFill>
              <a:srgbClr val="2C4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2699D08-EDE5-4054-8947-123414F853FA}"/>
              </a:ext>
            </a:extLst>
          </p:cNvPr>
          <p:cNvSpPr txBox="1"/>
          <p:nvPr/>
        </p:nvSpPr>
        <p:spPr>
          <a:xfrm>
            <a:off x="7660327" y="3845374"/>
            <a:ext cx="9350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代表 </a:t>
            </a:r>
            <a:r>
              <a:rPr lang="zh-CN" altLang="en-US" sz="1050" b="1" dirty="0" smtClean="0"/>
              <a:t>短连</a:t>
            </a:r>
            <a:endParaRPr lang="zh-CN" altLang="en-US" sz="105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D904CBB-C41F-46CD-A509-2F3F2FA5749B}"/>
              </a:ext>
            </a:extLst>
          </p:cNvPr>
          <p:cNvSpPr txBox="1"/>
          <p:nvPr/>
        </p:nvSpPr>
        <p:spPr>
          <a:xfrm>
            <a:off x="7660327" y="4095074"/>
            <a:ext cx="9350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代表 </a:t>
            </a:r>
            <a:r>
              <a:rPr lang="zh-CN" altLang="en-US" sz="1050" b="1" dirty="0" smtClean="0"/>
              <a:t>长连</a:t>
            </a:r>
            <a:endParaRPr lang="zh-CN" altLang="en-US" sz="1050" b="1" dirty="0"/>
          </a:p>
        </p:txBody>
      </p:sp>
      <p:cxnSp>
        <p:nvCxnSpPr>
          <p:cNvPr id="42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</p:cNvCxnSpPr>
          <p:nvPr/>
        </p:nvCxnSpPr>
        <p:spPr>
          <a:xfrm>
            <a:off x="7044659" y="3971004"/>
            <a:ext cx="560398" cy="0"/>
          </a:xfrm>
          <a:prstGeom prst="straightConnector1">
            <a:avLst/>
          </a:prstGeom>
          <a:ln w="12700">
            <a:solidFill>
              <a:srgbClr val="13529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</p:cNvCxnSpPr>
          <p:nvPr/>
        </p:nvCxnSpPr>
        <p:spPr>
          <a:xfrm flipH="1">
            <a:off x="7044660" y="4222032"/>
            <a:ext cx="56039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2699D08-EDE5-4054-8947-123414F853FA}"/>
              </a:ext>
            </a:extLst>
          </p:cNvPr>
          <p:cNvSpPr txBox="1"/>
          <p:nvPr/>
        </p:nvSpPr>
        <p:spPr>
          <a:xfrm>
            <a:off x="4269955" y="1710260"/>
            <a:ext cx="649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换站推送</a:t>
            </a:r>
            <a:endParaRPr lang="zh-CN" altLang="en-US" sz="9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2699D08-EDE5-4054-8947-123414F853FA}"/>
              </a:ext>
            </a:extLst>
          </p:cNvPr>
          <p:cNvSpPr txBox="1"/>
          <p:nvPr/>
        </p:nvSpPr>
        <p:spPr>
          <a:xfrm>
            <a:off x="3793794" y="2389193"/>
            <a:ext cx="649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短连获取</a:t>
            </a:r>
            <a:endParaRPr lang="zh-CN" altLang="en-US" sz="9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2699D08-EDE5-4054-8947-123414F853FA}"/>
              </a:ext>
            </a:extLst>
          </p:cNvPr>
          <p:cNvSpPr txBox="1"/>
          <p:nvPr/>
        </p:nvSpPr>
        <p:spPr>
          <a:xfrm>
            <a:off x="3426800" y="3070513"/>
            <a:ext cx="649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长连推送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799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msg</a:t>
            </a:r>
            <a:r>
              <a:rPr lang="en-US" altLang="zh-CN" dirty="0" smtClean="0"/>
              <a:t> </a:t>
            </a:r>
            <a:r>
              <a:rPr lang="zh-CN" altLang="en-US" dirty="0"/>
              <a:t>双</a:t>
            </a:r>
            <a:r>
              <a:rPr lang="zh-CN" altLang="en-US" dirty="0" smtClean="0"/>
              <a:t>活（无短连、无换站）</a:t>
            </a:r>
            <a:endParaRPr lang="zh-CN" alt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53" y="1059869"/>
            <a:ext cx="2776728" cy="1669783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rgbClr val="C00000"/>
                </a:solidFill>
              </a:rPr>
              <a:t>腾讯云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2143820" y="1589602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1314087" y="2290768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center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2143820" y="2290768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center</a:t>
            </a: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2973553" y="2290768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center</a:t>
            </a:r>
          </a:p>
        </p:txBody>
      </p:sp>
      <p:cxnSp>
        <p:nvCxnSpPr>
          <p:cNvPr id="9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620052" y="1823928"/>
            <a:ext cx="829733" cy="4668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2449785" y="1823928"/>
            <a:ext cx="0" cy="4668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2449785" y="1823928"/>
            <a:ext cx="829733" cy="4668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1313368" y="1414466"/>
            <a:ext cx="612648" cy="237744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4290248" y="1414466"/>
            <a:ext cx="612648" cy="237744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2663" y="1059869"/>
            <a:ext cx="2776728" cy="1669783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rgbClr val="C00000"/>
                </a:solidFill>
              </a:rPr>
              <a:t>金山云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432730" y="1589602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router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5602997" y="2290768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center</a:t>
            </a: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6432730" y="2290768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center</a:t>
            </a:r>
          </a:p>
        </p:txBody>
      </p:sp>
      <p:sp>
        <p:nvSpPr>
          <p:cNvPr id="18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7262463" y="2290768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center</a:t>
            </a:r>
          </a:p>
        </p:txBody>
      </p:sp>
      <p:cxnSp>
        <p:nvCxnSpPr>
          <p:cNvPr id="19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5908962" y="1823928"/>
            <a:ext cx="829733" cy="4668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V="1">
            <a:off x="6738695" y="1823928"/>
            <a:ext cx="0" cy="4668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H="1" flipV="1">
            <a:off x="6738695" y="1823928"/>
            <a:ext cx="829733" cy="4668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5602278" y="1414466"/>
            <a:ext cx="612648" cy="237744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4B72F582-28FA-4E53-96F4-52C2D104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517" y="3825925"/>
            <a:ext cx="2776728" cy="92895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rgbClr val="C00000"/>
                </a:solidFill>
              </a:rPr>
              <a:t>餐厅 </a:t>
            </a:r>
            <a:r>
              <a:rPr lang="en-US" altLang="zh-CN" sz="1050" dirty="0" smtClean="0">
                <a:solidFill>
                  <a:srgbClr val="C00000"/>
                </a:solidFill>
              </a:rPr>
              <a:t>HZH086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1E590BA6-C7FF-4D8A-9B17-ACA98EC439BB}"/>
              </a:ext>
            </a:extLst>
          </p:cNvPr>
          <p:cNvSpPr/>
          <p:nvPr/>
        </p:nvSpPr>
        <p:spPr>
          <a:xfrm>
            <a:off x="4361916" y="4295166"/>
            <a:ext cx="611929" cy="23432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store</a:t>
            </a:r>
          </a:p>
        </p:txBody>
      </p:sp>
      <p:cxnSp>
        <p:nvCxnSpPr>
          <p:cNvPr id="25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H="1" flipV="1">
            <a:off x="3279518" y="2525094"/>
            <a:ext cx="1388363" cy="177007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  <a:stCxn id="24" idx="0"/>
            <a:endCxn id="16" idx="2"/>
          </p:cNvCxnSpPr>
          <p:nvPr/>
        </p:nvCxnSpPr>
        <p:spPr>
          <a:xfrm flipV="1">
            <a:off x="4667881" y="2525094"/>
            <a:ext cx="1241081" cy="177007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D904CBB-C41F-46CD-A509-2F3F2FA5749B}"/>
              </a:ext>
            </a:extLst>
          </p:cNvPr>
          <p:cNvSpPr txBox="1"/>
          <p:nvPr/>
        </p:nvSpPr>
        <p:spPr>
          <a:xfrm>
            <a:off x="7660327" y="4095074"/>
            <a:ext cx="9350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代表 </a:t>
            </a:r>
            <a:r>
              <a:rPr lang="zh-CN" altLang="en-US" sz="1050" b="1" dirty="0" smtClean="0"/>
              <a:t>长连</a:t>
            </a:r>
            <a:endParaRPr lang="zh-CN" altLang="en-US" sz="1050" b="1" dirty="0"/>
          </a:p>
        </p:txBody>
      </p:sp>
      <p:cxnSp>
        <p:nvCxnSpPr>
          <p:cNvPr id="30" name="直接箭头连接符 113">
            <a:extLst>
              <a:ext uri="{FF2B5EF4-FFF2-40B4-BE49-F238E27FC236}">
                <a16:creationId xmlns:a16="http://schemas.microsoft.com/office/drawing/2014/main" id="{69720D7F-ACC7-4ACB-A523-A070CE7076F7}"/>
              </a:ext>
            </a:extLst>
          </p:cNvPr>
          <p:cNvCxnSpPr>
            <a:cxnSpLocks/>
          </p:cNvCxnSpPr>
          <p:nvPr/>
        </p:nvCxnSpPr>
        <p:spPr>
          <a:xfrm flipH="1">
            <a:off x="7044660" y="4222032"/>
            <a:ext cx="56039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2699D08-EDE5-4054-8947-123414F853FA}"/>
              </a:ext>
            </a:extLst>
          </p:cNvPr>
          <p:cNvSpPr txBox="1"/>
          <p:nvPr/>
        </p:nvSpPr>
        <p:spPr>
          <a:xfrm>
            <a:off x="3426800" y="3070513"/>
            <a:ext cx="649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长连推送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7353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Jan,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面临问题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49397"/>
          </a:xfrm>
        </p:spPr>
        <p:txBody>
          <a:bodyPr/>
          <a:lstStyle/>
          <a:p>
            <a:r>
              <a:rPr lang="en-US" altLang="zh-CN" sz="1050" dirty="0"/>
              <a:t>Db</a:t>
            </a:r>
            <a:r>
              <a:rPr lang="zh-CN" altLang="en-US" sz="1050" dirty="0"/>
              <a:t>连接数</a:t>
            </a:r>
            <a:r>
              <a:rPr lang="zh-CN" altLang="en-US" sz="1050" dirty="0" smtClean="0"/>
              <a:t>限制，最大连接数 </a:t>
            </a:r>
            <a:r>
              <a:rPr lang="en-US" altLang="zh-CN" sz="1050" dirty="0" smtClean="0"/>
              <a:t>1W5</a:t>
            </a:r>
            <a:r>
              <a:rPr lang="zh-CN" altLang="en-US" sz="1050" dirty="0"/>
              <a:t>，</a:t>
            </a:r>
            <a:r>
              <a:rPr lang="zh-CN" altLang="en-US" sz="1050" dirty="0" smtClean="0"/>
              <a:t>  </a:t>
            </a:r>
            <a:r>
              <a:rPr lang="zh-CN" altLang="en-US" sz="1050" dirty="0" smtClean="0">
                <a:solidFill>
                  <a:srgbClr val="FF0000"/>
                </a:solidFill>
              </a:rPr>
              <a:t>一张表 并发度 </a:t>
            </a:r>
            <a:r>
              <a:rPr lang="en-US" altLang="zh-CN" sz="1050" dirty="0" smtClean="0">
                <a:solidFill>
                  <a:srgbClr val="FF0000"/>
                </a:solidFill>
              </a:rPr>
              <a:t>200</a:t>
            </a:r>
            <a:r>
              <a:rPr lang="zh-CN" altLang="en-US" sz="1050" dirty="0" smtClean="0"/>
              <a:t>。</a:t>
            </a:r>
            <a:endParaRPr lang="en-US" altLang="zh-CN" sz="1050" dirty="0"/>
          </a:p>
          <a:p>
            <a:r>
              <a:rPr lang="en-US" altLang="zh-CN" sz="1050" dirty="0"/>
              <a:t>Db</a:t>
            </a:r>
            <a:r>
              <a:rPr lang="zh-CN" altLang="en-US" sz="1050" dirty="0"/>
              <a:t>订单表数据量大，后续查询性能</a:t>
            </a:r>
            <a:r>
              <a:rPr lang="zh-CN" altLang="en-US" sz="1050" dirty="0" smtClean="0"/>
              <a:t>问题。</a:t>
            </a:r>
            <a:r>
              <a:rPr lang="zh-CN" altLang="en-US" sz="1050" dirty="0" smtClean="0">
                <a:solidFill>
                  <a:srgbClr val="FF0000"/>
                </a:solidFill>
              </a:rPr>
              <a:t>（查询索引、或者使用缓存）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zh-CN" altLang="en-US" sz="1050" dirty="0"/>
              <a:t>应用程序内存溢出（瞬时压力大</a:t>
            </a:r>
            <a:r>
              <a:rPr lang="zh-CN" altLang="en-US" sz="1050" dirty="0" smtClean="0"/>
              <a:t>）。</a:t>
            </a:r>
            <a:r>
              <a:rPr lang="zh-CN" altLang="en-US" sz="1050" dirty="0" smtClean="0">
                <a:solidFill>
                  <a:srgbClr val="FF0000"/>
                </a:solidFill>
              </a:rPr>
              <a:t>（</a:t>
            </a:r>
            <a:r>
              <a:rPr lang="en-US" altLang="zh-CN" sz="1050" dirty="0" smtClean="0">
                <a:solidFill>
                  <a:srgbClr val="FF0000"/>
                </a:solidFill>
              </a:rPr>
              <a:t>center </a:t>
            </a:r>
            <a:r>
              <a:rPr lang="zh-CN" altLang="en-US" sz="1050" dirty="0" smtClean="0">
                <a:solidFill>
                  <a:srgbClr val="FF0000"/>
                </a:solidFill>
              </a:rPr>
              <a:t>长连 限流）</a:t>
            </a:r>
            <a:endParaRPr lang="en-US" altLang="zh-CN" sz="1050" dirty="0" smtClean="0">
              <a:solidFill>
                <a:srgbClr val="FF0000"/>
              </a:solidFill>
            </a:endParaRPr>
          </a:p>
          <a:p>
            <a:r>
              <a:rPr lang="en-US" altLang="zh-CN" sz="1050" dirty="0" smtClean="0">
                <a:solidFill>
                  <a:srgbClr val="FF0000"/>
                </a:solidFill>
              </a:rPr>
              <a:t>Envoy </a:t>
            </a:r>
            <a:r>
              <a:rPr lang="zh-CN" altLang="en-US" sz="1050" dirty="0" smtClean="0">
                <a:solidFill>
                  <a:srgbClr val="FF0000"/>
                </a:solidFill>
              </a:rPr>
              <a:t>自动服务发现（自动扩容）。另外，</a:t>
            </a:r>
            <a:r>
              <a:rPr lang="en-US" altLang="zh-CN" sz="1050" dirty="0" smtClean="0">
                <a:solidFill>
                  <a:srgbClr val="FF0000"/>
                </a:solidFill>
              </a:rPr>
              <a:t>router</a:t>
            </a:r>
            <a:r>
              <a:rPr lang="zh-CN" altLang="en-US" sz="1050" dirty="0" smtClean="0">
                <a:solidFill>
                  <a:srgbClr val="FF0000"/>
                </a:solidFill>
              </a:rPr>
              <a:t>连接 </a:t>
            </a:r>
            <a:r>
              <a:rPr lang="en-US" altLang="zh-CN" sz="1050" dirty="0" smtClean="0">
                <a:solidFill>
                  <a:srgbClr val="FF0000"/>
                </a:solidFill>
              </a:rPr>
              <a:t>center</a:t>
            </a:r>
            <a:r>
              <a:rPr lang="zh-CN" altLang="en-US" sz="1050" dirty="0" smtClean="0">
                <a:solidFill>
                  <a:srgbClr val="FF0000"/>
                </a:solidFill>
              </a:rPr>
              <a:t>的自动扩容（问题在于</a:t>
            </a:r>
            <a:r>
              <a:rPr lang="en-US" altLang="zh-CN" sz="1050" dirty="0" smtClean="0">
                <a:solidFill>
                  <a:srgbClr val="FF0000"/>
                </a:solidFill>
              </a:rPr>
              <a:t>center</a:t>
            </a:r>
            <a:r>
              <a:rPr lang="zh-CN" altLang="en-US" sz="1050" dirty="0" smtClean="0">
                <a:solidFill>
                  <a:srgbClr val="FF0000"/>
                </a:solidFill>
              </a:rPr>
              <a:t>获取</a:t>
            </a:r>
            <a:r>
              <a:rPr lang="en-US" altLang="zh-CN" sz="1050" dirty="0" err="1" smtClean="0">
                <a:solidFill>
                  <a:srgbClr val="FF0000"/>
                </a:solidFill>
              </a:rPr>
              <a:t>ip</a:t>
            </a:r>
            <a:r>
              <a:rPr lang="zh-CN" altLang="en-US" sz="1050" dirty="0" smtClean="0">
                <a:solidFill>
                  <a:srgbClr val="FF0000"/>
                </a:solidFill>
              </a:rPr>
              <a:t>）。</a:t>
            </a:r>
            <a:endParaRPr lang="en-US" altLang="zh-CN" sz="1050" dirty="0" smtClean="0">
              <a:solidFill>
                <a:srgbClr val="FF0000"/>
              </a:solidFill>
            </a:endParaRPr>
          </a:p>
          <a:p>
            <a:r>
              <a:rPr lang="zh-CN" altLang="en-US" sz="1050" dirty="0" smtClean="0"/>
              <a:t>订单调度依赖定时任务，仅可以单点运行。</a:t>
            </a:r>
            <a:r>
              <a:rPr lang="en-US" altLang="zh-CN" sz="1050" dirty="0" err="1" smtClean="0">
                <a:solidFill>
                  <a:srgbClr val="FF0000"/>
                </a:solidFill>
              </a:rPr>
              <a:t>Mq</a:t>
            </a:r>
            <a:r>
              <a:rPr lang="zh-CN" altLang="en-US" sz="1050" dirty="0" smtClean="0">
                <a:solidFill>
                  <a:srgbClr val="FF0000"/>
                </a:solidFill>
              </a:rPr>
              <a:t>。</a:t>
            </a:r>
            <a:endParaRPr lang="en-US" altLang="zh-CN" sz="1050" dirty="0" smtClean="0">
              <a:solidFill>
                <a:srgbClr val="FF0000"/>
              </a:solidFill>
            </a:endParaRPr>
          </a:p>
          <a:p>
            <a:r>
              <a:rPr lang="zh-CN" altLang="en-US" sz="1050" dirty="0" smtClean="0"/>
              <a:t>关键问题场景：</a:t>
            </a:r>
            <a:endParaRPr lang="en-US" altLang="zh-CN" sz="1050" dirty="0" smtClean="0"/>
          </a:p>
          <a:p>
            <a:pPr lvl="1"/>
            <a:r>
              <a:rPr lang="en-US" altLang="zh-CN" sz="850" dirty="0" smtClean="0"/>
              <a:t>OC+MPOS</a:t>
            </a:r>
            <a:r>
              <a:rPr lang="zh-CN" altLang="en-US" sz="850" dirty="0"/>
              <a:t>总部</a:t>
            </a:r>
            <a:r>
              <a:rPr lang="zh-CN" altLang="en-US" sz="850" dirty="0" smtClean="0"/>
              <a:t>端下单到餐厅、订单从餐厅上报到</a:t>
            </a:r>
            <a:r>
              <a:rPr lang="en-US" altLang="zh-CN" sz="850" dirty="0" smtClean="0"/>
              <a:t>OC</a:t>
            </a:r>
            <a:r>
              <a:rPr lang="zh-CN" altLang="en-US" sz="850" dirty="0" smtClean="0"/>
              <a:t>。集中时点的</a:t>
            </a:r>
            <a:r>
              <a:rPr lang="zh-CN" altLang="en-US" sz="850" dirty="0"/>
              <a:t>限流？</a:t>
            </a:r>
            <a:r>
              <a:rPr lang="zh-CN" altLang="en-US" sz="850" dirty="0" smtClean="0"/>
              <a:t>排队？  单量一天全餐厅 </a:t>
            </a:r>
            <a:r>
              <a:rPr lang="en-US" altLang="zh-CN" sz="850" dirty="0" smtClean="0"/>
              <a:t>3000W+</a:t>
            </a:r>
            <a:r>
              <a:rPr lang="zh-CN" altLang="en-US" sz="850" dirty="0" smtClean="0"/>
              <a:t>，报文量 </a:t>
            </a:r>
            <a:r>
              <a:rPr lang="en-US" altLang="zh-CN" sz="850" dirty="0" smtClean="0"/>
              <a:t>= </a:t>
            </a:r>
            <a:r>
              <a:rPr lang="zh-CN" altLang="en-US" sz="850" dirty="0" smtClean="0"/>
              <a:t>单量 *</a:t>
            </a:r>
            <a:r>
              <a:rPr lang="en-US" altLang="zh-CN" sz="850" dirty="0" smtClean="0"/>
              <a:t>3 = 1</a:t>
            </a:r>
            <a:r>
              <a:rPr lang="zh-CN" altLang="en-US" sz="850" dirty="0" smtClean="0"/>
              <a:t>亿</a:t>
            </a:r>
            <a:endParaRPr lang="en-US" altLang="zh-CN" sz="850" dirty="0" smtClean="0"/>
          </a:p>
          <a:p>
            <a:pPr lvl="1"/>
            <a:r>
              <a:rPr lang="zh-CN" altLang="en-US" sz="850" dirty="0" smtClean="0"/>
              <a:t>终端、餐厅和总部端进行版本比较，以及版本上报。同一时点下发按品牌版本时，会触发全部餐厅、</a:t>
            </a:r>
            <a:r>
              <a:rPr lang="en-US" altLang="zh-CN" sz="850" dirty="0" smtClean="0"/>
              <a:t>MPOS</a:t>
            </a:r>
            <a:r>
              <a:rPr lang="zh-CN" altLang="en-US" sz="850" dirty="0" smtClean="0"/>
              <a:t>在同一时点从总部端更新版本，集中时点压力大。</a:t>
            </a:r>
            <a:endParaRPr lang="en-US" altLang="zh-CN" sz="850" dirty="0" smtClean="0"/>
          </a:p>
          <a:p>
            <a:pPr lvl="1"/>
            <a:r>
              <a:rPr lang="zh-CN" altLang="en-US" sz="850" dirty="0"/>
              <a:t>多</a:t>
            </a:r>
            <a:r>
              <a:rPr lang="zh-CN" altLang="en-US" sz="850" dirty="0" smtClean="0"/>
              <a:t>活时，站点之间缓存同步的及时性。</a:t>
            </a:r>
            <a:endParaRPr lang="en-US" altLang="zh-CN" sz="850" dirty="0"/>
          </a:p>
        </p:txBody>
      </p:sp>
    </p:spTree>
    <p:extLst>
      <p:ext uri="{BB962C8B-B14F-4D97-AF65-F5344CB8AC3E}">
        <p14:creationId xmlns:p14="http://schemas.microsoft.com/office/powerpoint/2010/main" val="425852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62596" y="2526452"/>
            <a:ext cx="2239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/>
              <a:t>Order</a:t>
            </a:r>
            <a:r>
              <a:rPr lang="zh-CN" altLang="en-US" sz="2800" b="1" dirty="0" smtClean="0"/>
              <a:t>库拆分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117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</a:t>
            </a:r>
            <a:r>
              <a:rPr lang="zh-CN" altLang="en-US" dirty="0"/>
              <a:t>库</a:t>
            </a:r>
            <a:r>
              <a:rPr lang="zh-CN" altLang="en-US" dirty="0" smtClean="0"/>
              <a:t>拆分</a:t>
            </a:r>
            <a:endParaRPr lang="zh-CN" alt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035469" y="2598845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81347" y="2595260"/>
            <a:ext cx="82296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CPOS_CMS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144345" y="2603538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290223" y="2610500"/>
            <a:ext cx="82296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CPOS_PAY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253221" y="2610500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CPOS_REPORT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399099" y="2603538"/>
            <a:ext cx="82296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CPOS_COM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362097" y="2610500"/>
            <a:ext cx="82296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CPOS_MID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Straight Connector 120"/>
          <p:cNvCxnSpPr>
            <a:stCxn id="6" idx="2"/>
            <a:endCxn id="4" idx="2"/>
          </p:cNvCxnSpPr>
          <p:nvPr/>
        </p:nvCxnSpPr>
        <p:spPr>
          <a:xfrm rot="5400000" flipH="1">
            <a:off x="2590480" y="1821074"/>
            <a:ext cx="4693" cy="2108876"/>
          </a:xfrm>
          <a:prstGeom prst="curvedConnector3">
            <a:avLst>
              <a:gd name="adj1" fmla="val -4871085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solid"/>
          </a:ln>
          <a:effectLst/>
        </p:spPr>
      </p:cxnSp>
      <p:cxnSp>
        <p:nvCxnSpPr>
          <p:cNvPr id="12" name="Straight Connector 120"/>
          <p:cNvCxnSpPr>
            <a:stCxn id="8" idx="2"/>
            <a:endCxn id="6" idx="2"/>
          </p:cNvCxnSpPr>
          <p:nvPr/>
        </p:nvCxnSpPr>
        <p:spPr>
          <a:xfrm rot="5400000" flipH="1">
            <a:off x="4698222" y="1826901"/>
            <a:ext cx="6962" cy="2108876"/>
          </a:xfrm>
          <a:prstGeom prst="curvedConnector3">
            <a:avLst>
              <a:gd name="adj1" fmla="val -3283539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solid"/>
          </a:ln>
          <a:effectLst/>
        </p:spPr>
      </p:cxnSp>
      <p:cxnSp>
        <p:nvCxnSpPr>
          <p:cNvPr id="13" name="Straight Connector 120"/>
          <p:cNvCxnSpPr>
            <a:stCxn id="5" idx="0"/>
            <a:endCxn id="4" idx="0"/>
          </p:cNvCxnSpPr>
          <p:nvPr/>
        </p:nvCxnSpPr>
        <p:spPr>
          <a:xfrm rot="16200000" flipH="1" flipV="1">
            <a:off x="2063815" y="2069833"/>
            <a:ext cx="3585" cy="1054438"/>
          </a:xfrm>
          <a:prstGeom prst="curvedConnector3">
            <a:avLst>
              <a:gd name="adj1" fmla="val -6376569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solid"/>
          </a:ln>
          <a:effectLst/>
        </p:spPr>
      </p:cxnSp>
      <p:cxnSp>
        <p:nvCxnSpPr>
          <p:cNvPr id="14" name="Straight Connector 120"/>
          <p:cNvCxnSpPr>
            <a:stCxn id="7" idx="0"/>
            <a:endCxn id="5" idx="0"/>
          </p:cNvCxnSpPr>
          <p:nvPr/>
        </p:nvCxnSpPr>
        <p:spPr>
          <a:xfrm rot="16200000" flipV="1">
            <a:off x="3639645" y="1548442"/>
            <a:ext cx="15240" cy="2108876"/>
          </a:xfrm>
          <a:prstGeom prst="curvedConnector3">
            <a:avLst>
              <a:gd name="adj1" fmla="val 1600000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solid"/>
          </a:ln>
          <a:effectLst/>
        </p:spPr>
      </p:cxnSp>
      <p:cxnSp>
        <p:nvCxnSpPr>
          <p:cNvPr id="15" name="Straight Connector 120"/>
          <p:cNvCxnSpPr>
            <a:stCxn id="9" idx="2"/>
            <a:endCxn id="4" idx="2"/>
          </p:cNvCxnSpPr>
          <p:nvPr/>
        </p:nvCxnSpPr>
        <p:spPr>
          <a:xfrm rot="5400000" flipH="1">
            <a:off x="4172137" y="239417"/>
            <a:ext cx="4693" cy="5272190"/>
          </a:xfrm>
          <a:prstGeom prst="curvedConnector3">
            <a:avLst>
              <a:gd name="adj1" fmla="val -8399787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solid"/>
          </a:ln>
          <a:effectLst/>
        </p:spPr>
      </p:cxnSp>
      <p:sp>
        <p:nvSpPr>
          <p:cNvPr id="16" name="文本框 15"/>
          <p:cNvSpPr txBox="1"/>
          <p:nvPr/>
        </p:nvSpPr>
        <p:spPr>
          <a:xfrm>
            <a:off x="7666041" y="22734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err="1" smtClean="0"/>
              <a:t>Mysql</a:t>
            </a:r>
            <a:endParaRPr lang="zh-CN" altLang="en-US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11341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6319" y="25196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系统集成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8365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订单查询</a:t>
            </a:r>
            <a:endParaRPr lang="zh-CN" alt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152388" y="2265296"/>
            <a:ext cx="824337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– device-1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001695" y="146700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</a:t>
            </a:r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oepration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061636" y="3154259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2563961" y="1741325"/>
            <a:ext cx="596" cy="52397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64556" y="2539616"/>
            <a:ext cx="1" cy="61464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061636" y="3906062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2564556" y="3428579"/>
            <a:ext cx="0" cy="47748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960709" y="146700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</a:t>
            </a:r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oepration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flipV="1">
            <a:off x="6522975" y="1741325"/>
            <a:ext cx="0" cy="96845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20650" y="3906062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flipH="1" flipV="1">
            <a:off x="6522975" y="2984097"/>
            <a:ext cx="595" cy="92196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110806" y="2709777"/>
            <a:ext cx="824337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REST – 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3884507" y="2570923"/>
            <a:ext cx="1459653" cy="27770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26490" y="273921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新增</a:t>
            </a:r>
          </a:p>
        </p:txBody>
      </p:sp>
    </p:spTree>
    <p:extLst>
      <p:ext uri="{BB962C8B-B14F-4D97-AF65-F5344CB8AC3E}">
        <p14:creationId xmlns:p14="http://schemas.microsoft.com/office/powerpoint/2010/main" val="198561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12903" y="2526452"/>
            <a:ext cx="233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/>
              <a:t>订单性能优化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000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673814" y="126816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order-router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85562" y="2007679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144908" y="1281555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CPOS_ORDER</a:t>
            </a: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101110" y="2427717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order-center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656800" y="1404000"/>
            <a:ext cx="1017014" cy="13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4798346" y="1405325"/>
            <a:ext cx="1346562" cy="1339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798346" y="1405325"/>
            <a:ext cx="1287216" cy="73951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4798346" y="1405325"/>
            <a:ext cx="1302764" cy="115955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254803" y="119235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同步</a:t>
            </a:r>
            <a:endParaRPr lang="zh-CN" altLang="en-US" sz="800" b="1" dirty="0" smtClean="0"/>
          </a:p>
        </p:txBody>
      </p:sp>
      <p:sp>
        <p:nvSpPr>
          <p:cNvPr id="30" name="文本框 29"/>
          <p:cNvSpPr txBox="1"/>
          <p:nvPr/>
        </p:nvSpPr>
        <p:spPr>
          <a:xfrm>
            <a:off x="5049618" y="20318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同步直推一次</a:t>
            </a:r>
            <a:endParaRPr lang="en-US" altLang="zh-CN" sz="800" b="1" dirty="0" smtClean="0"/>
          </a:p>
          <a:p>
            <a:r>
              <a:rPr lang="zh-CN" altLang="en-US" sz="800" b="1" dirty="0" smtClean="0"/>
              <a:t>异步失败重试</a:t>
            </a: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673814" y="346536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GRPC – </a:t>
            </a:r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oepration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144908" y="3464298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2656800" y="3599870"/>
            <a:ext cx="1017014" cy="265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4798346" y="3601458"/>
            <a:ext cx="1346562" cy="106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254803" y="338442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同步</a:t>
            </a:r>
            <a:endParaRPr lang="zh-CN" altLang="en-US" sz="800" b="1" dirty="0" smtClean="0"/>
          </a:p>
        </p:txBody>
      </p:sp>
      <p:sp>
        <p:nvSpPr>
          <p:cNvPr id="56" name="文本框 55"/>
          <p:cNvSpPr txBox="1"/>
          <p:nvPr/>
        </p:nvSpPr>
        <p:spPr>
          <a:xfrm>
            <a:off x="1456035" y="126092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下单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456035" y="346536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订单查询</a:t>
            </a:r>
          </a:p>
        </p:txBody>
      </p:sp>
      <p:cxnSp>
        <p:nvCxnSpPr>
          <p:cNvPr id="58" name="Straight Connector 120"/>
          <p:cNvCxnSpPr/>
          <p:nvPr/>
        </p:nvCxnSpPr>
        <p:spPr>
          <a:xfrm>
            <a:off x="146681" y="2965060"/>
            <a:ext cx="8856000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60" name="文本框 59"/>
          <p:cNvSpPr txBox="1"/>
          <p:nvPr/>
        </p:nvSpPr>
        <p:spPr>
          <a:xfrm>
            <a:off x="2843739" y="1171893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无 限流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841114" y="335498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无 限流</a:t>
            </a:r>
          </a:p>
        </p:txBody>
      </p:sp>
    </p:spTree>
    <p:extLst>
      <p:ext uri="{BB962C8B-B14F-4D97-AF65-F5344CB8AC3E}">
        <p14:creationId xmlns:p14="http://schemas.microsoft.com/office/powerpoint/2010/main" val="346121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646331"/>
          </a:xfrm>
        </p:spPr>
        <p:txBody>
          <a:bodyPr/>
          <a:lstStyle/>
          <a:p>
            <a:r>
              <a:rPr lang="zh-CN" altLang="en-US" sz="1050" dirty="0" smtClean="0"/>
              <a:t>订单调度 弃用 </a:t>
            </a:r>
            <a:r>
              <a:rPr lang="en-US" altLang="zh-CN" sz="1050" dirty="0" err="1" smtClean="0"/>
              <a:t>redis</a:t>
            </a:r>
            <a:r>
              <a:rPr lang="zh-CN" altLang="en-US" sz="1050" dirty="0"/>
              <a:t>集群</a:t>
            </a:r>
            <a:r>
              <a:rPr lang="en-US" altLang="zh-CN" sz="1050" dirty="0" smtClean="0"/>
              <a:t>+</a:t>
            </a:r>
            <a:r>
              <a:rPr lang="zh-CN" altLang="en-US" sz="1050" dirty="0" smtClean="0"/>
              <a:t>定时任务方式，改为</a:t>
            </a:r>
            <a:r>
              <a:rPr lang="en-US" altLang="zh-CN" sz="1050" dirty="0" smtClean="0"/>
              <a:t>MQ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r>
              <a:rPr lang="zh-CN" altLang="en-US" sz="1050" dirty="0" smtClean="0"/>
              <a:t>订单查询 使用 </a:t>
            </a:r>
            <a:r>
              <a:rPr lang="en-US" altLang="zh-CN" sz="1050" dirty="0" err="1" smtClean="0"/>
              <a:t>redis</a:t>
            </a:r>
            <a:r>
              <a:rPr lang="zh-CN" altLang="en-US" sz="1050" dirty="0"/>
              <a:t>集群，</a:t>
            </a:r>
            <a:r>
              <a:rPr lang="zh-CN" altLang="en-US" sz="1050" dirty="0" smtClean="0"/>
              <a:t>少量未命中检索</a:t>
            </a:r>
            <a:r>
              <a:rPr lang="en-US" altLang="zh-CN" sz="1050" dirty="0" err="1" smtClean="0"/>
              <a:t>db</a:t>
            </a:r>
            <a:r>
              <a:rPr lang="zh-CN" altLang="en-US" sz="1050" dirty="0" smtClean="0"/>
              <a:t>。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2367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总部端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订单同步优化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弃用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+</a:t>
            </a:r>
            <a:r>
              <a:rPr lang="zh-CN" altLang="en-US" dirty="0" smtClean="0"/>
              <a:t>定时任务，改为</a:t>
            </a:r>
            <a:r>
              <a:rPr lang="en-US" altLang="zh-CN" dirty="0" smtClean="0"/>
              <a:t>MQ</a:t>
            </a:r>
            <a:endParaRPr lang="zh-CN" alt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673814" y="1105608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order-router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85562" y="1676196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MQ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144908" y="938808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74325" y="201426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order-center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656800" y="1241443"/>
            <a:ext cx="1017014" cy="13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4798346" y="1075968"/>
            <a:ext cx="1346562" cy="16680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798346" y="1242768"/>
            <a:ext cx="1287216" cy="57058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4798346" y="1242768"/>
            <a:ext cx="1275979" cy="90865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276702" y="94392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>
                <a:solidFill>
                  <a:srgbClr val="FF0000"/>
                </a:solidFill>
              </a:rPr>
              <a:t>异步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049618" y="186932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同步直推一次</a:t>
            </a:r>
            <a:endParaRPr lang="en-US" altLang="zh-CN" sz="800" b="1" dirty="0" smtClean="0"/>
          </a:p>
          <a:p>
            <a:r>
              <a:rPr lang="zh-CN" altLang="en-US" sz="800" b="1" dirty="0" smtClean="0"/>
              <a:t>异步失败重试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138406" y="1097822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/>
              <a:t>Counter</a:t>
            </a:r>
            <a:r>
              <a:rPr lang="zh-CN" altLang="en-US" sz="1050" b="1" dirty="0" smtClean="0"/>
              <a:t>下单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843739" y="1009336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无 限流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673814" y="3967337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GRPC – order-center</a:t>
            </a: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77788" y="4691284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MQ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144908" y="3980727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2656800" y="4103172"/>
            <a:ext cx="1017014" cy="13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1" idx="1"/>
            <a:endCxn id="39" idx="3"/>
          </p:cNvCxnSpPr>
          <p:nvPr/>
        </p:nvCxnSpPr>
        <p:spPr>
          <a:xfrm flipH="1" flipV="1">
            <a:off x="4798346" y="4104497"/>
            <a:ext cx="1346562" cy="1339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 flipV="1">
            <a:off x="4798346" y="4104497"/>
            <a:ext cx="1279442" cy="72394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4798346" y="4104497"/>
            <a:ext cx="1279442" cy="965112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049618" y="473105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同步直推一次</a:t>
            </a:r>
            <a:endParaRPr lang="en-US" altLang="zh-CN" sz="800" b="1" dirty="0" smtClean="0"/>
          </a:p>
          <a:p>
            <a:r>
              <a:rPr lang="zh-CN" altLang="en-US" sz="800" b="1" dirty="0" smtClean="0"/>
              <a:t>异步失败重试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225152" y="3959847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/>
              <a:t>store</a:t>
            </a:r>
            <a:r>
              <a:rPr lang="zh-CN" altLang="en-US" sz="1050" b="1" dirty="0" smtClean="0"/>
              <a:t>上报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843739" y="3871065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无 限流</a:t>
            </a:r>
          </a:p>
        </p:txBody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689362" y="2557554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order-router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101110" y="3005817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MQ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160456" y="2570944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116658" y="342585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GRPC – order-center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2672348" y="2693389"/>
            <a:ext cx="1017014" cy="13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9" idx="1"/>
            <a:endCxn id="53" idx="3"/>
          </p:cNvCxnSpPr>
          <p:nvPr/>
        </p:nvCxnSpPr>
        <p:spPr>
          <a:xfrm flipH="1" flipV="1">
            <a:off x="4813894" y="2694714"/>
            <a:ext cx="1346562" cy="1339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4" idx="1"/>
            <a:endCxn id="53" idx="3"/>
          </p:cNvCxnSpPr>
          <p:nvPr/>
        </p:nvCxnSpPr>
        <p:spPr>
          <a:xfrm flipH="1" flipV="1">
            <a:off x="4813894" y="2694714"/>
            <a:ext cx="1287216" cy="44826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2" idx="1"/>
            <a:endCxn id="53" idx="3"/>
          </p:cNvCxnSpPr>
          <p:nvPr/>
        </p:nvCxnSpPr>
        <p:spPr>
          <a:xfrm flipH="1" flipV="1">
            <a:off x="4813894" y="2694714"/>
            <a:ext cx="1302764" cy="86830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270351" y="248174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>
                <a:solidFill>
                  <a:srgbClr val="FF0000"/>
                </a:solidFill>
              </a:rPr>
              <a:t>异步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!</a:t>
            </a:r>
            <a:endParaRPr lang="zh-CN" altLang="en-US" sz="800" b="1" dirty="0" smtClean="0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002902" y="312376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同步直推一次</a:t>
            </a:r>
            <a:endParaRPr lang="en-US" altLang="zh-CN" sz="800" b="1" dirty="0" smtClean="0"/>
          </a:p>
          <a:p>
            <a:r>
              <a:rPr lang="zh-CN" altLang="en-US" sz="800" b="1" dirty="0" smtClean="0"/>
              <a:t>异步失败重试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289273" y="2549768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/>
              <a:t>OC</a:t>
            </a:r>
            <a:r>
              <a:rPr lang="zh-CN" altLang="en-US" sz="1050" b="1" dirty="0" smtClean="0"/>
              <a:t>下单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2859287" y="246128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无 限流</a:t>
            </a:r>
          </a:p>
        </p:txBody>
      </p:sp>
      <p:cxnSp>
        <p:nvCxnSpPr>
          <p:cNvPr id="71" name="Straight Connector 120"/>
          <p:cNvCxnSpPr/>
          <p:nvPr/>
        </p:nvCxnSpPr>
        <p:spPr>
          <a:xfrm>
            <a:off x="119587" y="2362233"/>
            <a:ext cx="8856000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cxnSp>
        <p:nvCxnSpPr>
          <p:cNvPr id="72" name="Straight Connector 120"/>
          <p:cNvCxnSpPr/>
          <p:nvPr/>
        </p:nvCxnSpPr>
        <p:spPr>
          <a:xfrm>
            <a:off x="119587" y="3794793"/>
            <a:ext cx="8856000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42" name="文本框 41"/>
          <p:cNvSpPr txBox="1"/>
          <p:nvPr/>
        </p:nvSpPr>
        <p:spPr>
          <a:xfrm>
            <a:off x="7432124" y="1215317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/>
              <a:t>2000</a:t>
            </a:r>
            <a:r>
              <a:rPr lang="zh-CN" altLang="en-US" sz="800" b="1" dirty="0" smtClean="0"/>
              <a:t>家 </a:t>
            </a:r>
            <a:r>
              <a:rPr lang="en-US" altLang="zh-CN" sz="800" b="1" dirty="0" smtClean="0"/>
              <a:t>PHDI </a:t>
            </a:r>
            <a:r>
              <a:rPr lang="zh-CN" altLang="en-US" sz="800" b="1" dirty="0" smtClean="0"/>
              <a:t>的 </a:t>
            </a:r>
            <a:r>
              <a:rPr lang="en-US" altLang="zh-CN" sz="800" b="1" dirty="0" smtClean="0"/>
              <a:t>MPOS</a:t>
            </a:r>
            <a:r>
              <a:rPr lang="zh-CN" altLang="en-US" sz="800" b="1" dirty="0" smtClean="0"/>
              <a:t>，</a:t>
            </a:r>
            <a:endParaRPr lang="en-US" altLang="zh-CN" sz="800" b="1" dirty="0" smtClean="0"/>
          </a:p>
          <a:p>
            <a:r>
              <a:rPr lang="zh-CN" altLang="en-US" sz="800" b="1" dirty="0" smtClean="0"/>
              <a:t>以及扫码点餐和</a:t>
            </a:r>
            <a:r>
              <a:rPr lang="en-US" altLang="zh-CN" sz="800" b="1" dirty="0" smtClean="0"/>
              <a:t>KIOSK</a:t>
            </a:r>
            <a:endParaRPr lang="zh-CN" altLang="en-US" sz="800" b="1" dirty="0" smtClean="0"/>
          </a:p>
        </p:txBody>
      </p:sp>
      <p:sp>
        <p:nvSpPr>
          <p:cNvPr id="4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77788" y="1300928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查询缓存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6" idx="1"/>
            <a:endCxn id="4" idx="3"/>
          </p:cNvCxnSpPr>
          <p:nvPr/>
        </p:nvCxnSpPr>
        <p:spPr>
          <a:xfrm flipH="1" flipV="1">
            <a:off x="4798346" y="1242768"/>
            <a:ext cx="1279442" cy="19532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445231" y="118441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rgbClr val="FF0000"/>
                </a:solidFill>
              </a:rPr>
              <a:t>同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步</a:t>
            </a: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69444" y="4346327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查询缓存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库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3" idx="1"/>
            <a:endCxn id="39" idx="3"/>
          </p:cNvCxnSpPr>
          <p:nvPr/>
        </p:nvCxnSpPr>
        <p:spPr>
          <a:xfrm flipH="1" flipV="1">
            <a:off x="4798346" y="4104497"/>
            <a:ext cx="1271098" cy="37899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5533028" y="417247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rgbClr val="FF0000"/>
                </a:solidFill>
              </a:rPr>
              <a:t>同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步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5270351" y="391430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>
                <a:solidFill>
                  <a:srgbClr val="FF0000"/>
                </a:solidFill>
              </a:rPr>
              <a:t>异步</a:t>
            </a:r>
          </a:p>
        </p:txBody>
      </p:sp>
    </p:spTree>
    <p:extLst>
      <p:ext uri="{BB962C8B-B14F-4D97-AF65-F5344CB8AC3E}">
        <p14:creationId xmlns:p14="http://schemas.microsoft.com/office/powerpoint/2010/main" val="398589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总部端 </a:t>
            </a:r>
            <a:r>
              <a:rPr lang="en-US" altLang="zh-CN" dirty="0"/>
              <a:t>– </a:t>
            </a:r>
            <a:r>
              <a:rPr lang="zh-CN" altLang="en-US" dirty="0"/>
              <a:t>订单同步优化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861456" y="2644378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MQ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228736" y="2644378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MQ DEAD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死信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985988" y="2781538"/>
            <a:ext cx="1242748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4" idx="1"/>
            <a:endCxn id="4" idx="0"/>
          </p:cNvCxnSpPr>
          <p:nvPr/>
        </p:nvCxnSpPr>
        <p:spPr>
          <a:xfrm rot="10800000" flipH="1">
            <a:off x="2861456" y="2644378"/>
            <a:ext cx="562266" cy="137160"/>
          </a:xfrm>
          <a:prstGeom prst="curvedConnector4">
            <a:avLst>
              <a:gd name="adj1" fmla="val -40657"/>
              <a:gd name="adj2" fmla="val 266667"/>
            </a:avLst>
          </a:prstGeom>
          <a:ln w="1905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861455" y="211353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重试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412437" y="249751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死信</a:t>
            </a:r>
          </a:p>
        </p:txBody>
      </p:sp>
    </p:spTree>
    <p:extLst>
      <p:ext uri="{BB962C8B-B14F-4D97-AF65-F5344CB8AC3E}">
        <p14:creationId xmlns:p14="http://schemas.microsoft.com/office/powerpoint/2010/main" val="119024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订单查询优化  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680588" y="2029418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GRPC – </a:t>
            </a:r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oepration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663574" y="2163923"/>
            <a:ext cx="1017014" cy="265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flipH="1" flipV="1">
            <a:off x="4805120" y="2166578"/>
            <a:ext cx="1017014" cy="72287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118702" y="226234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同步</a:t>
            </a:r>
            <a:endParaRPr lang="zh-CN" altLang="en-US" sz="800" b="1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462809" y="202941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订单查询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47888" y="1919041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无 限流</a:t>
            </a:r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822134" y="2752291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62809" y="276432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订单</a:t>
            </a:r>
            <a:r>
              <a:rPr lang="zh-CN" altLang="en-US" sz="1050" b="1" dirty="0"/>
              <a:t>更新</a:t>
            </a:r>
            <a:endParaRPr lang="zh-CN" altLang="en-US" sz="1050" b="1" dirty="0" smtClean="0"/>
          </a:p>
        </p:txBody>
      </p:sp>
      <p:cxnSp>
        <p:nvCxnSpPr>
          <p:cNvPr id="1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663574" y="2881081"/>
            <a:ext cx="1017014" cy="1674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462808" y="349917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订单归档</a:t>
            </a:r>
          </a:p>
        </p:txBody>
      </p:sp>
      <p:cxnSp>
        <p:nvCxnSpPr>
          <p:cNvPr id="2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2664760" y="3626132"/>
            <a:ext cx="1015828" cy="485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680588" y="2743921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GRPC – 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order router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448542" y="117136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storeCode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069364" y="117136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businessDay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2596666" y="117623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Key = 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716610" y="11559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+</a:t>
            </a:r>
            <a:endParaRPr lang="zh-CN" altLang="en-US" sz="2000" dirty="0"/>
          </a:p>
        </p:txBody>
      </p:sp>
      <p:cxnSp>
        <p:nvCxnSpPr>
          <p:cNvPr id="3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 flipV="1">
            <a:off x="4805120" y="2881081"/>
            <a:ext cx="1017014" cy="837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680588" y="3488972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GRPC 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oepration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2" idx="1"/>
            <a:endCxn id="40" idx="3"/>
          </p:cNvCxnSpPr>
          <p:nvPr/>
        </p:nvCxnSpPr>
        <p:spPr>
          <a:xfrm flipH="1">
            <a:off x="4805120" y="2889451"/>
            <a:ext cx="1017014" cy="73668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118702" y="268237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同步</a:t>
            </a:r>
            <a:endParaRPr lang="zh-CN" altLang="en-US" sz="800" b="1" dirty="0" smtClean="0"/>
          </a:p>
        </p:txBody>
      </p:sp>
      <p:sp>
        <p:nvSpPr>
          <p:cNvPr id="46" name="文本框 45"/>
          <p:cNvSpPr txBox="1"/>
          <p:nvPr/>
        </p:nvSpPr>
        <p:spPr>
          <a:xfrm>
            <a:off x="5118702" y="327450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同步</a:t>
            </a:r>
            <a:endParaRPr lang="zh-CN" altLang="en-US" sz="800" b="1" dirty="0" smtClean="0"/>
          </a:p>
        </p:txBody>
      </p:sp>
      <p:sp>
        <p:nvSpPr>
          <p:cNvPr id="47" name="文本框 46"/>
          <p:cNvSpPr txBox="1"/>
          <p:nvPr/>
        </p:nvSpPr>
        <p:spPr>
          <a:xfrm>
            <a:off x="2845709" y="2652940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无 限流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845709" y="341068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无 限流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889799" y="383402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rgbClr val="FF0000"/>
                </a:solidFill>
              </a:rPr>
              <a:t>营业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日切换</a:t>
            </a:r>
          </a:p>
        </p:txBody>
      </p:sp>
      <p:sp>
        <p:nvSpPr>
          <p:cNvPr id="5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133815" y="2026763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0" idx="1"/>
            <a:endCxn id="4" idx="3"/>
          </p:cNvCxnSpPr>
          <p:nvPr/>
        </p:nvCxnSpPr>
        <p:spPr>
          <a:xfrm flipH="1">
            <a:off x="4805120" y="2163923"/>
            <a:ext cx="2328695" cy="265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893200" y="1933090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err="1" smtClean="0"/>
              <a:t>Redis</a:t>
            </a:r>
            <a:r>
              <a:rPr lang="en-US" altLang="zh-CN" sz="800" b="1" dirty="0" smtClean="0"/>
              <a:t> key </a:t>
            </a:r>
            <a:r>
              <a:rPr lang="zh-CN" altLang="en-US" sz="800" b="1" dirty="0" smtClean="0"/>
              <a:t>未命中</a:t>
            </a:r>
          </a:p>
        </p:txBody>
      </p:sp>
      <p:cxnSp>
        <p:nvCxnSpPr>
          <p:cNvPr id="5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2" idx="3"/>
            <a:endCxn id="50" idx="2"/>
          </p:cNvCxnSpPr>
          <p:nvPr/>
        </p:nvCxnSpPr>
        <p:spPr>
          <a:xfrm flipV="1">
            <a:off x="6946666" y="2301083"/>
            <a:ext cx="690069" cy="58836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291700" y="2545218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>
                <a:solidFill>
                  <a:srgbClr val="FF0000"/>
                </a:solidFill>
              </a:rPr>
              <a:t>其他保底刷新方式？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822134" y="3128673"/>
            <a:ext cx="1493066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数据库  </a:t>
            </a:r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mongo</a:t>
            </a: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ES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65660" y="4154268"/>
            <a:ext cx="6835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、集群 承载 数据大小。   第一层 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store + </a:t>
            </a:r>
            <a:r>
              <a:rPr lang="zh-CN" altLang="en-US" sz="800" b="1" dirty="0">
                <a:solidFill>
                  <a:srgbClr val="FF0000"/>
                </a:solidFill>
              </a:rPr>
              <a:t>营业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日。然后在内存中检索。 相关的查询条件需要看下总大小，计算 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3000W 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单的 单量。</a:t>
            </a:r>
            <a:endParaRPr lang="en-US" altLang="zh-CN" sz="800" b="1" dirty="0" smtClean="0">
              <a:solidFill>
                <a:srgbClr val="FF0000"/>
              </a:solidFill>
            </a:endParaRPr>
          </a:p>
          <a:p>
            <a:r>
              <a:rPr lang="en-US" altLang="zh-CN" sz="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、缓存同步。 暂定走当前方式同步。</a:t>
            </a:r>
            <a:endParaRPr lang="en-US" altLang="zh-CN" sz="800" b="1" dirty="0" smtClean="0">
              <a:solidFill>
                <a:srgbClr val="FF0000"/>
              </a:solidFill>
            </a:endParaRPr>
          </a:p>
          <a:p>
            <a:r>
              <a:rPr lang="en-US" altLang="zh-CN" sz="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、如果用 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redis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800" b="1" dirty="0">
                <a:solidFill>
                  <a:srgbClr val="FF0000"/>
                </a:solidFill>
              </a:rPr>
              <a:t>也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有线程数考虑。</a:t>
            </a:r>
            <a:endParaRPr lang="en-US" altLang="zh-CN" sz="800" b="1" dirty="0" smtClean="0">
              <a:solidFill>
                <a:srgbClr val="FF0000"/>
              </a:solidFill>
            </a:endParaRPr>
          </a:p>
          <a:p>
            <a:r>
              <a:rPr lang="en-US" altLang="zh-CN" sz="8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、切营业日错误的，需要考虑下。</a:t>
            </a:r>
            <a:endParaRPr lang="en-US" altLang="zh-CN" sz="800" b="1" dirty="0" smtClean="0">
              <a:solidFill>
                <a:srgbClr val="FF0000"/>
              </a:solidFill>
            </a:endParaRPr>
          </a:p>
          <a:p>
            <a:r>
              <a:rPr lang="en-US" altLang="zh-CN" sz="8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、取单锁的问题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978120" y="3432488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日数据</a:t>
            </a:r>
          </a:p>
        </p:txBody>
      </p:sp>
    </p:spTree>
    <p:extLst>
      <p:ext uri="{BB962C8B-B14F-4D97-AF65-F5344CB8AC3E}">
        <p14:creationId xmlns:p14="http://schemas.microsoft.com/office/powerpoint/2010/main" val="35871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总部端 </a:t>
            </a:r>
            <a:r>
              <a:rPr lang="en-US" altLang="zh-CN" dirty="0"/>
              <a:t>– </a:t>
            </a:r>
            <a:r>
              <a:rPr lang="zh-CN" altLang="en-US" dirty="0" smtClean="0"/>
              <a:t>订单存储  冷热分离   分表</a:t>
            </a:r>
            <a:endParaRPr lang="zh-CN" altLang="en-US" dirty="0"/>
          </a:p>
        </p:txBody>
      </p:sp>
      <p:cxnSp>
        <p:nvCxnSpPr>
          <p:cNvPr id="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3941802" y="2524151"/>
            <a:ext cx="117178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297290" y="224012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归档</a:t>
            </a:r>
            <a:endParaRPr lang="zh-CN" altLang="en-US" sz="800" b="1" dirty="0" smtClean="0"/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935962" y="2386991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113589" y="2386991"/>
            <a:ext cx="1192384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en-US" altLang="zh-CN" sz="8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CPOS_ORDER_HIS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02704" y="2009295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rgbClr val="FF0000"/>
                </a:solidFill>
              </a:rPr>
              <a:t>1~2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日订单数据</a:t>
            </a:r>
            <a:endParaRPr lang="en-US" altLang="zh-CN" sz="800" b="1" dirty="0" smtClean="0">
              <a:solidFill>
                <a:srgbClr val="FF0000"/>
              </a:solidFill>
            </a:endParaRPr>
          </a:p>
          <a:p>
            <a:r>
              <a:rPr lang="zh-CN" altLang="en-US" sz="800" b="1" dirty="0" smtClean="0">
                <a:solidFill>
                  <a:srgbClr val="FF0000"/>
                </a:solidFill>
              </a:rPr>
              <a:t>量级 ：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6000W</a:t>
            </a:r>
            <a:endParaRPr lang="zh-CN" altLang="en-US" sz="800" b="1" dirty="0" smtClean="0">
              <a:solidFill>
                <a:srgbClr val="FF0000"/>
              </a:solidFill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113589" y="2857738"/>
            <a:ext cx="1192384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HBASE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113589" y="3328485"/>
            <a:ext cx="1192384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ES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45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53829" y="2526452"/>
            <a:ext cx="3057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/>
              <a:t>配置同步性能优化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2275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总部</a:t>
            </a:r>
            <a:r>
              <a:rPr lang="zh-CN" altLang="en-US" dirty="0" smtClean="0"/>
              <a:t>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845814" y="165816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微软雅黑" pitchFamily="34" charset="-122"/>
                <a:ea typeface="微软雅黑" pitchFamily="34" charset="-122"/>
              </a:rPr>
              <a:t>GRPC – </a:t>
            </a:r>
            <a:r>
              <a:rPr lang="en-US" altLang="zh-CN" sz="800" b="1" dirty="0" err="1">
                <a:latin typeface="微软雅黑" pitchFamily="34" charset="-122"/>
                <a:ea typeface="微软雅黑" pitchFamily="34" charset="-122"/>
              </a:rPr>
              <a:t>oepration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332456" y="2166285"/>
            <a:ext cx="100584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CPOS_CENTER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257562" y="1658165"/>
            <a:ext cx="112453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REDIS </a:t>
            </a:r>
            <a:r>
              <a:rPr lang="zh-CN" altLang="en-US" sz="800" b="1" dirty="0" smtClean="0">
                <a:latin typeface="微软雅黑" pitchFamily="34" charset="-122"/>
                <a:ea typeface="微软雅黑" pitchFamily="34" charset="-122"/>
              </a:rPr>
              <a:t>哨兵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537926" y="1658165"/>
            <a:ext cx="1124532" cy="2743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微软雅黑" pitchFamily="34" charset="-122"/>
                <a:ea typeface="微软雅黑" pitchFamily="34" charset="-122"/>
              </a:rPr>
              <a:t>VUE</a:t>
            </a:r>
            <a:endParaRPr lang="en-US" altLang="zh-CN" sz="8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82094" y="1795325"/>
            <a:ext cx="1155832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338296" y="1795325"/>
            <a:ext cx="1199630" cy="50812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718090" y="183394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同步</a:t>
            </a:r>
            <a:endParaRPr lang="zh-CN" altLang="en-US" sz="800" b="1" dirty="0" smtClean="0"/>
          </a:p>
        </p:txBody>
      </p: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828800" y="1792670"/>
            <a:ext cx="1017014" cy="265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970346" y="1795325"/>
            <a:ext cx="1287216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3970346" y="1795325"/>
            <a:ext cx="1362110" cy="50812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426803" y="157722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/>
              <a:t>同步</a:t>
            </a:r>
            <a:endParaRPr lang="zh-CN" altLang="en-US" sz="800" b="1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628035" y="165816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b="1" dirty="0" smtClean="0"/>
              <a:t>版本同步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013114" y="154778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 smtClean="0"/>
              <a:t>无 限流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233578" y="3070535"/>
            <a:ext cx="683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>
                <a:solidFill>
                  <a:srgbClr val="FF0000"/>
                </a:solidFill>
              </a:rPr>
              <a:t>方案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：餐厅端延迟</a:t>
            </a:r>
            <a:endParaRPr lang="en-US" altLang="zh-CN" sz="800" b="1" dirty="0" smtClean="0">
              <a:solidFill>
                <a:srgbClr val="FF0000"/>
              </a:solidFill>
            </a:endParaRPr>
          </a:p>
          <a:p>
            <a:r>
              <a:rPr lang="zh-CN" altLang="en-US" sz="800" b="1" dirty="0" smtClean="0">
                <a:solidFill>
                  <a:srgbClr val="FF0000"/>
                </a:solidFill>
              </a:rPr>
              <a:t>方案</a:t>
            </a:r>
            <a:r>
              <a:rPr lang="en-US" altLang="zh-CN" sz="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800" b="1" dirty="0" smtClean="0">
                <a:solidFill>
                  <a:srgbClr val="FF0000"/>
                </a:solidFill>
              </a:rPr>
              <a:t>：配置数据进 </a:t>
            </a:r>
            <a:r>
              <a:rPr lang="en-US" altLang="zh-CN" sz="800" b="1" dirty="0" err="1" smtClean="0">
                <a:solidFill>
                  <a:srgbClr val="FF0000"/>
                </a:solidFill>
              </a:rPr>
              <a:t>redis</a:t>
            </a:r>
            <a:endParaRPr lang="zh-CN" altLang="en-US" sz="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5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系统集成 </a:t>
            </a:r>
            <a:r>
              <a:rPr lang="en-US" altLang="zh-CN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high level</a:t>
            </a:r>
            <a:endParaRPr lang="en-US" dirty="0"/>
          </a:p>
        </p:txBody>
      </p:sp>
      <p:sp>
        <p:nvSpPr>
          <p:cNvPr id="67" name="Rectangle 32">
            <a:extLst>
              <a:ext uri="{FF2B5EF4-FFF2-40B4-BE49-F238E27FC236}">
                <a16:creationId xmlns:a16="http://schemas.microsoft.com/office/drawing/2014/main" id="{3E29CE0D-74C4-468A-920D-963C759DBE93}"/>
              </a:ext>
            </a:extLst>
          </p:cNvPr>
          <p:cNvSpPr/>
          <p:nvPr/>
        </p:nvSpPr>
        <p:spPr>
          <a:xfrm>
            <a:off x="991163" y="2190306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Menu </a:t>
            </a:r>
            <a:r>
              <a:rPr lang="en-US" altLang="zh-CN" sz="750" b="1" dirty="0">
                <a:latin typeface="微软雅黑" pitchFamily="34" charset="-122"/>
                <a:ea typeface="微软雅黑" pitchFamily="34" charset="-122"/>
              </a:rPr>
              <a:t>Center</a:t>
            </a:r>
          </a:p>
        </p:txBody>
      </p:sp>
      <p:sp>
        <p:nvSpPr>
          <p:cNvPr id="78" name="Text Box 17">
            <a:extLst>
              <a:ext uri="{FF2B5EF4-FFF2-40B4-BE49-F238E27FC236}">
                <a16:creationId xmlns:a16="http://schemas.microsoft.com/office/drawing/2014/main" id="{474F6D27-CB7D-489E-809B-8EE2F7D66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800" y="2223019"/>
            <a:ext cx="972035" cy="472362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788" dirty="0">
                <a:solidFill>
                  <a:srgbClr val="C00000"/>
                </a:solidFill>
              </a:rPr>
              <a:t>CPOS Counter</a:t>
            </a:r>
          </a:p>
          <a:p>
            <a:pPr algn="ctr"/>
            <a:r>
              <a:rPr lang="zh-CN" altLang="en-US" sz="788" dirty="0">
                <a:solidFill>
                  <a:srgbClr val="C00000"/>
                </a:solidFill>
              </a:rPr>
              <a:t>总部服务</a:t>
            </a:r>
          </a:p>
        </p:txBody>
      </p:sp>
      <p:sp>
        <p:nvSpPr>
          <p:cNvPr id="79" name="Text Box 17">
            <a:extLst>
              <a:ext uri="{FF2B5EF4-FFF2-40B4-BE49-F238E27FC236}">
                <a16:creationId xmlns:a16="http://schemas.microsoft.com/office/drawing/2014/main" id="{147B6540-BA16-42A0-9B13-F50196ABE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800" y="3829901"/>
            <a:ext cx="972035" cy="472362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788" dirty="0">
                <a:solidFill>
                  <a:srgbClr val="C00000"/>
                </a:solidFill>
              </a:rPr>
              <a:t>CPOS Counter</a:t>
            </a:r>
          </a:p>
          <a:p>
            <a:pPr algn="ctr"/>
            <a:r>
              <a:rPr lang="zh-CN" altLang="en-US" sz="788" dirty="0">
                <a:solidFill>
                  <a:srgbClr val="C00000"/>
                </a:solidFill>
              </a:rPr>
              <a:t>餐厅服务</a:t>
            </a:r>
          </a:p>
        </p:txBody>
      </p:sp>
      <p:cxnSp>
        <p:nvCxnSpPr>
          <p:cNvPr id="80" name="Straight Arrow Connector 59">
            <a:extLst>
              <a:ext uri="{FF2B5EF4-FFF2-40B4-BE49-F238E27FC236}">
                <a16:creationId xmlns:a16="http://schemas.microsoft.com/office/drawing/2014/main" id="{BE15BB18-DD9C-421A-88E9-DDA6A6632CE5}"/>
              </a:ext>
            </a:extLst>
          </p:cNvPr>
          <p:cNvCxnSpPr>
            <a:cxnSpLocks/>
            <a:stCxn id="67" idx="2"/>
            <a:endCxn id="89" idx="0"/>
          </p:cNvCxnSpPr>
          <p:nvPr/>
        </p:nvCxnSpPr>
        <p:spPr>
          <a:xfrm>
            <a:off x="1412862" y="2542273"/>
            <a:ext cx="2534" cy="5097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32">
            <a:extLst>
              <a:ext uri="{FF2B5EF4-FFF2-40B4-BE49-F238E27FC236}">
                <a16:creationId xmlns:a16="http://schemas.microsoft.com/office/drawing/2014/main" id="{E4662A18-30CF-4B89-8F7B-68B843FC6388}"/>
              </a:ext>
            </a:extLst>
          </p:cNvPr>
          <p:cNvSpPr/>
          <p:nvPr/>
        </p:nvSpPr>
        <p:spPr>
          <a:xfrm>
            <a:off x="991163" y="1033104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2G BOH</a:t>
            </a:r>
          </a:p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RSC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Rectangle 32">
            <a:extLst>
              <a:ext uri="{FF2B5EF4-FFF2-40B4-BE49-F238E27FC236}">
                <a16:creationId xmlns:a16="http://schemas.microsoft.com/office/drawing/2014/main" id="{605703BC-613B-4996-BFA9-0B9167B5766E}"/>
              </a:ext>
            </a:extLst>
          </p:cNvPr>
          <p:cNvSpPr/>
          <p:nvPr/>
        </p:nvSpPr>
        <p:spPr>
          <a:xfrm>
            <a:off x="2310566" y="3052014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OC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Rectangle 32">
            <a:extLst>
              <a:ext uri="{FF2B5EF4-FFF2-40B4-BE49-F238E27FC236}">
                <a16:creationId xmlns:a16="http://schemas.microsoft.com/office/drawing/2014/main" id="{3704359E-E407-4299-818F-860FDEDDC662}"/>
              </a:ext>
            </a:extLst>
          </p:cNvPr>
          <p:cNvSpPr/>
          <p:nvPr/>
        </p:nvSpPr>
        <p:spPr>
          <a:xfrm>
            <a:off x="993696" y="3052014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b="1" dirty="0">
                <a:latin typeface="微软雅黑" pitchFamily="34" charset="-122"/>
                <a:ea typeface="微软雅黑" pitchFamily="34" charset="-122"/>
              </a:rPr>
              <a:t>EC</a:t>
            </a:r>
          </a:p>
        </p:txBody>
      </p:sp>
      <p:cxnSp>
        <p:nvCxnSpPr>
          <p:cNvPr id="90" name="Straight Arrow Connector 59">
            <a:extLst>
              <a:ext uri="{FF2B5EF4-FFF2-40B4-BE49-F238E27FC236}">
                <a16:creationId xmlns:a16="http://schemas.microsoft.com/office/drawing/2014/main" id="{BE3394DD-C707-4A01-A3CC-5DC1918902A7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1834562" y="2363930"/>
            <a:ext cx="2109238" cy="23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59">
            <a:extLst>
              <a:ext uri="{FF2B5EF4-FFF2-40B4-BE49-F238E27FC236}">
                <a16:creationId xmlns:a16="http://schemas.microsoft.com/office/drawing/2014/main" id="{569D847C-FFC6-48B1-9EFF-A39EEEF4CE3F}"/>
              </a:ext>
            </a:extLst>
          </p:cNvPr>
          <p:cNvCxnSpPr>
            <a:cxnSpLocks/>
            <a:stCxn id="67" idx="0"/>
            <a:endCxn id="87" idx="2"/>
          </p:cNvCxnSpPr>
          <p:nvPr/>
        </p:nvCxnSpPr>
        <p:spPr>
          <a:xfrm flipV="1">
            <a:off x="1412862" y="1385070"/>
            <a:ext cx="0" cy="80523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59">
            <a:extLst>
              <a:ext uri="{FF2B5EF4-FFF2-40B4-BE49-F238E27FC236}">
                <a16:creationId xmlns:a16="http://schemas.microsoft.com/office/drawing/2014/main" id="{B2157FC5-8312-42CF-8BBA-70C8F52BC435}"/>
              </a:ext>
            </a:extLst>
          </p:cNvPr>
          <p:cNvCxnSpPr>
            <a:cxnSpLocks/>
            <a:stCxn id="88" idx="1"/>
            <a:endCxn id="89" idx="3"/>
          </p:cNvCxnSpPr>
          <p:nvPr/>
        </p:nvCxnSpPr>
        <p:spPr>
          <a:xfrm flipH="1">
            <a:off x="1837096" y="3227998"/>
            <a:ext cx="47347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59">
            <a:extLst>
              <a:ext uri="{FF2B5EF4-FFF2-40B4-BE49-F238E27FC236}">
                <a16:creationId xmlns:a16="http://schemas.microsoft.com/office/drawing/2014/main" id="{45C501B4-23CA-413C-A487-0CF4D88A301D}"/>
              </a:ext>
            </a:extLst>
          </p:cNvPr>
          <p:cNvCxnSpPr>
            <a:cxnSpLocks/>
            <a:endCxn id="88" idx="3"/>
          </p:cNvCxnSpPr>
          <p:nvPr/>
        </p:nvCxnSpPr>
        <p:spPr>
          <a:xfrm rot="10800000" flipV="1">
            <a:off x="3153965" y="2567550"/>
            <a:ext cx="789834" cy="66044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32">
            <a:extLst>
              <a:ext uri="{FF2B5EF4-FFF2-40B4-BE49-F238E27FC236}">
                <a16:creationId xmlns:a16="http://schemas.microsoft.com/office/drawing/2014/main" id="{9AB4BAA5-5DF7-417C-85F0-61F05D3620B0}"/>
              </a:ext>
            </a:extLst>
          </p:cNvPr>
          <p:cNvSpPr/>
          <p:nvPr/>
        </p:nvSpPr>
        <p:spPr>
          <a:xfrm>
            <a:off x="7008335" y="966591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CRM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5366806" y="963111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百胜卡虚拟卡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Rectangle 32">
            <a:extLst>
              <a:ext uri="{FF2B5EF4-FFF2-40B4-BE49-F238E27FC236}">
                <a16:creationId xmlns:a16="http://schemas.microsoft.com/office/drawing/2014/main" id="{E6DB6006-9C0F-4AF0-A191-2FE6FBB3EFC3}"/>
              </a:ext>
            </a:extLst>
          </p:cNvPr>
          <p:cNvSpPr/>
          <p:nvPr/>
        </p:nvSpPr>
        <p:spPr>
          <a:xfrm>
            <a:off x="7008335" y="1390411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Coupon Center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8" name="Straight Arrow Connector 59">
            <a:extLst>
              <a:ext uri="{FF2B5EF4-FFF2-40B4-BE49-F238E27FC236}">
                <a16:creationId xmlns:a16="http://schemas.microsoft.com/office/drawing/2014/main" id="{AE6BB5D0-D9AA-40B5-92F3-476AB8D123D0}"/>
              </a:ext>
            </a:extLst>
          </p:cNvPr>
          <p:cNvCxnSpPr>
            <a:cxnSpLocks/>
            <a:stCxn id="79" idx="0"/>
            <a:endCxn id="78" idx="2"/>
          </p:cNvCxnSpPr>
          <p:nvPr/>
        </p:nvCxnSpPr>
        <p:spPr>
          <a:xfrm flipV="1">
            <a:off x="4429817" y="2695381"/>
            <a:ext cx="0" cy="11345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C8394C3-A2A1-49AF-96FB-E83F9B1AC18D}"/>
              </a:ext>
            </a:extLst>
          </p:cNvPr>
          <p:cNvCxnSpPr>
            <a:cxnSpLocks/>
            <a:stCxn id="342" idx="3"/>
          </p:cNvCxnSpPr>
          <p:nvPr/>
        </p:nvCxnSpPr>
        <p:spPr>
          <a:xfrm flipH="1" flipV="1">
            <a:off x="4700715" y="2702102"/>
            <a:ext cx="219272" cy="2072523"/>
          </a:xfrm>
          <a:prstGeom prst="curvedConnector4">
            <a:avLst>
              <a:gd name="adj1" fmla="val -118118"/>
              <a:gd name="adj2" fmla="val 52241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3">
            <a:extLst>
              <a:ext uri="{FF2B5EF4-FFF2-40B4-BE49-F238E27FC236}">
                <a16:creationId xmlns:a16="http://schemas.microsoft.com/office/drawing/2014/main" id="{AF1BC0BB-0150-4C20-AC46-11A1831DA01E}"/>
              </a:ext>
            </a:extLst>
          </p:cNvPr>
          <p:cNvCxnSpPr>
            <a:cxnSpLocks/>
            <a:stCxn id="78" idx="3"/>
            <a:endCxn id="107" idx="1"/>
          </p:cNvCxnSpPr>
          <p:nvPr/>
        </p:nvCxnSpPr>
        <p:spPr>
          <a:xfrm flipV="1">
            <a:off x="4915835" y="1566395"/>
            <a:ext cx="2092500" cy="892805"/>
          </a:xfrm>
          <a:prstGeom prst="bentConnector3">
            <a:avLst>
              <a:gd name="adj1" fmla="val 78761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13">
            <a:extLst>
              <a:ext uri="{FF2B5EF4-FFF2-40B4-BE49-F238E27FC236}">
                <a16:creationId xmlns:a16="http://schemas.microsoft.com/office/drawing/2014/main" id="{08E74E7C-AE34-440D-8220-F8FC9832C254}"/>
              </a:ext>
            </a:extLst>
          </p:cNvPr>
          <p:cNvCxnSpPr>
            <a:cxnSpLocks/>
            <a:stCxn id="78" idx="3"/>
            <a:endCxn id="94" idx="1"/>
          </p:cNvCxnSpPr>
          <p:nvPr/>
        </p:nvCxnSpPr>
        <p:spPr>
          <a:xfrm flipV="1">
            <a:off x="4915835" y="1142574"/>
            <a:ext cx="2092500" cy="1316626"/>
          </a:xfrm>
          <a:prstGeom prst="bentConnector3">
            <a:avLst>
              <a:gd name="adj1" fmla="val 78761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63">
            <a:extLst>
              <a:ext uri="{FF2B5EF4-FFF2-40B4-BE49-F238E27FC236}">
                <a16:creationId xmlns:a16="http://schemas.microsoft.com/office/drawing/2014/main" id="{314F0999-F5DA-42CE-904C-B28DF2081597}"/>
              </a:ext>
            </a:extLst>
          </p:cNvPr>
          <p:cNvSpPr txBox="1"/>
          <p:nvPr/>
        </p:nvSpPr>
        <p:spPr>
          <a:xfrm>
            <a:off x="-142" y="966591"/>
            <a:ext cx="502061" cy="219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825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cxnSp>
        <p:nvCxnSpPr>
          <p:cNvPr id="131" name="Straight Connector 4">
            <a:extLst>
              <a:ext uri="{FF2B5EF4-FFF2-40B4-BE49-F238E27FC236}">
                <a16:creationId xmlns:a16="http://schemas.microsoft.com/office/drawing/2014/main" id="{33DCF6A4-E801-45CD-8394-57ED0CD2971B}"/>
              </a:ext>
            </a:extLst>
          </p:cNvPr>
          <p:cNvCxnSpPr>
            <a:cxnSpLocks/>
          </p:cNvCxnSpPr>
          <p:nvPr/>
        </p:nvCxnSpPr>
        <p:spPr>
          <a:xfrm flipV="1">
            <a:off x="2760564" y="3623074"/>
            <a:ext cx="6383437" cy="1056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63">
            <a:extLst>
              <a:ext uri="{FF2B5EF4-FFF2-40B4-BE49-F238E27FC236}">
                <a16:creationId xmlns:a16="http://schemas.microsoft.com/office/drawing/2014/main" id="{3D5C5CD7-DCFB-4EF0-BEBD-3ABA8C8000AF}"/>
              </a:ext>
            </a:extLst>
          </p:cNvPr>
          <p:cNvSpPr txBox="1"/>
          <p:nvPr/>
        </p:nvSpPr>
        <p:spPr>
          <a:xfrm>
            <a:off x="2908544" y="3693356"/>
            <a:ext cx="502061" cy="219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825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133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7065829" y="3711648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KDS</a:t>
            </a:r>
          </a:p>
        </p:txBody>
      </p:sp>
      <p:cxnSp>
        <p:nvCxnSpPr>
          <p:cNvPr id="138" name="直接箭头连接符 113">
            <a:extLst>
              <a:ext uri="{FF2B5EF4-FFF2-40B4-BE49-F238E27FC236}">
                <a16:creationId xmlns:a16="http://schemas.microsoft.com/office/drawing/2014/main" id="{951AD394-E480-4552-8531-76EA7D9C3DC3}"/>
              </a:ext>
            </a:extLst>
          </p:cNvPr>
          <p:cNvCxnSpPr>
            <a:cxnSpLocks/>
            <a:stCxn id="78" idx="0"/>
          </p:cNvCxnSpPr>
          <p:nvPr/>
        </p:nvCxnSpPr>
        <p:spPr>
          <a:xfrm rot="5400000" flipH="1" flipV="1">
            <a:off x="4358509" y="1214722"/>
            <a:ext cx="1079606" cy="936989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32">
            <a:extLst>
              <a:ext uri="{FF2B5EF4-FFF2-40B4-BE49-F238E27FC236}">
                <a16:creationId xmlns:a16="http://schemas.microsoft.com/office/drawing/2014/main" id="{DE37EEF3-C467-4867-8704-EF6BE266000C}"/>
              </a:ext>
            </a:extLst>
          </p:cNvPr>
          <p:cNvSpPr/>
          <p:nvPr/>
        </p:nvSpPr>
        <p:spPr>
          <a:xfrm>
            <a:off x="2886774" y="4597068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微信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Rectangle 32">
            <a:extLst>
              <a:ext uri="{FF2B5EF4-FFF2-40B4-BE49-F238E27FC236}">
                <a16:creationId xmlns:a16="http://schemas.microsoft.com/office/drawing/2014/main" id="{A57C18C1-3095-486F-96AE-E37564F9C1B5}"/>
              </a:ext>
            </a:extLst>
          </p:cNvPr>
          <p:cNvSpPr/>
          <p:nvPr/>
        </p:nvSpPr>
        <p:spPr>
          <a:xfrm>
            <a:off x="5371066" y="1390035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支付宝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1" name="直接箭头连接符 113">
            <a:extLst>
              <a:ext uri="{FF2B5EF4-FFF2-40B4-BE49-F238E27FC236}">
                <a16:creationId xmlns:a16="http://schemas.microsoft.com/office/drawing/2014/main" id="{6BDCDA8A-99BC-4CC8-BADD-64D598D8A64C}"/>
              </a:ext>
            </a:extLst>
          </p:cNvPr>
          <p:cNvCxnSpPr>
            <a:cxnSpLocks/>
            <a:stCxn id="342" idx="1"/>
            <a:endCxn id="147" idx="3"/>
          </p:cNvCxnSpPr>
          <p:nvPr/>
        </p:nvCxnSpPr>
        <p:spPr>
          <a:xfrm flipH="1" flipV="1">
            <a:off x="3730174" y="4773052"/>
            <a:ext cx="217778" cy="157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13">
            <a:extLst>
              <a:ext uri="{FF2B5EF4-FFF2-40B4-BE49-F238E27FC236}">
                <a16:creationId xmlns:a16="http://schemas.microsoft.com/office/drawing/2014/main" id="{C04EBAB8-7C04-4AAC-AB9A-E132D44493CB}"/>
              </a:ext>
            </a:extLst>
          </p:cNvPr>
          <p:cNvCxnSpPr>
            <a:cxnSpLocks/>
            <a:stCxn id="78" idx="0"/>
            <a:endCxn id="148" idx="1"/>
          </p:cNvCxnSpPr>
          <p:nvPr/>
        </p:nvCxnSpPr>
        <p:spPr>
          <a:xfrm rot="5400000" flipH="1" flipV="1">
            <a:off x="4571942" y="1423894"/>
            <a:ext cx="657001" cy="941249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180E620C-4CD7-4A5C-B9DB-D2C810D5E91C}"/>
              </a:ext>
            </a:extLst>
          </p:cNvPr>
          <p:cNvSpPr txBox="1"/>
          <p:nvPr/>
        </p:nvSpPr>
        <p:spPr>
          <a:xfrm>
            <a:off x="1419968" y="1634880"/>
            <a:ext cx="42170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人员</a:t>
            </a:r>
            <a:endParaRPr lang="en-US" altLang="zh-CN" sz="788" b="1" dirty="0"/>
          </a:p>
          <a:p>
            <a:r>
              <a:rPr lang="zh-CN" altLang="en-US" sz="788" b="1" dirty="0"/>
              <a:t>餐厅</a:t>
            </a: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8A6296FC-F72C-4598-B532-9C504E5226D4}"/>
              </a:ext>
            </a:extLst>
          </p:cNvPr>
          <p:cNvSpPr txBox="1"/>
          <p:nvPr/>
        </p:nvSpPr>
        <p:spPr>
          <a:xfrm>
            <a:off x="1424015" y="2694699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键位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5760017-61DA-48D5-BAD0-75E49F4CC6D5}"/>
              </a:ext>
            </a:extLst>
          </p:cNvPr>
          <p:cNvSpPr txBox="1"/>
          <p:nvPr/>
        </p:nvSpPr>
        <p:spPr>
          <a:xfrm>
            <a:off x="1932524" y="3016649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订单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0E2552BB-4B99-42C0-889D-2723FCDDE193}"/>
              </a:ext>
            </a:extLst>
          </p:cNvPr>
          <p:cNvSpPr txBox="1"/>
          <p:nvPr/>
        </p:nvSpPr>
        <p:spPr>
          <a:xfrm>
            <a:off x="3187966" y="2903304"/>
            <a:ext cx="42170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 smtClean="0"/>
              <a:t>订单、事件</a:t>
            </a:r>
            <a:endParaRPr lang="zh-CN" altLang="en-US" sz="788" b="1" dirty="0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66F4A61F-B339-448C-9F2F-2C4A150257DA}"/>
              </a:ext>
            </a:extLst>
          </p:cNvPr>
          <p:cNvSpPr txBox="1"/>
          <p:nvPr/>
        </p:nvSpPr>
        <p:spPr>
          <a:xfrm>
            <a:off x="2128035" y="2189017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键位</a:t>
            </a: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A763EB87-4144-405B-A7C5-41666580AB39}"/>
              </a:ext>
            </a:extLst>
          </p:cNvPr>
          <p:cNvSpPr txBox="1"/>
          <p:nvPr/>
        </p:nvSpPr>
        <p:spPr>
          <a:xfrm>
            <a:off x="4425557" y="1277003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支付</a:t>
            </a:r>
            <a:endParaRPr lang="en-US" altLang="zh-CN" sz="788" b="1" dirty="0"/>
          </a:p>
        </p:txBody>
      </p:sp>
      <p:cxnSp>
        <p:nvCxnSpPr>
          <p:cNvPr id="221" name="Straight Arrow Connector 59">
            <a:extLst>
              <a:ext uri="{FF2B5EF4-FFF2-40B4-BE49-F238E27FC236}">
                <a16:creationId xmlns:a16="http://schemas.microsoft.com/office/drawing/2014/main" id="{78203E26-66D5-4552-910D-BE01AA1E6061}"/>
              </a:ext>
            </a:extLst>
          </p:cNvPr>
          <p:cNvCxnSpPr>
            <a:cxnSpLocks/>
            <a:stCxn id="79" idx="3"/>
            <a:endCxn id="133" idx="1"/>
          </p:cNvCxnSpPr>
          <p:nvPr/>
        </p:nvCxnSpPr>
        <p:spPr>
          <a:xfrm flipV="1">
            <a:off x="4915835" y="3887632"/>
            <a:ext cx="2149994" cy="178450"/>
          </a:xfrm>
          <a:prstGeom prst="bentConnector3">
            <a:avLst>
              <a:gd name="adj1" fmla="val 67149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59">
            <a:extLst>
              <a:ext uri="{FF2B5EF4-FFF2-40B4-BE49-F238E27FC236}">
                <a16:creationId xmlns:a16="http://schemas.microsoft.com/office/drawing/2014/main" id="{8D3F3701-415A-439F-8171-BD0414B5455D}"/>
              </a:ext>
            </a:extLst>
          </p:cNvPr>
          <p:cNvCxnSpPr>
            <a:cxnSpLocks/>
            <a:stCxn id="231" idx="2"/>
          </p:cNvCxnSpPr>
          <p:nvPr/>
        </p:nvCxnSpPr>
        <p:spPr>
          <a:xfrm rot="5400000">
            <a:off x="2180347" y="2350483"/>
            <a:ext cx="1132155" cy="270909"/>
          </a:xfrm>
          <a:prstGeom prst="curvedConnector3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32">
            <a:extLst>
              <a:ext uri="{FF2B5EF4-FFF2-40B4-BE49-F238E27FC236}">
                <a16:creationId xmlns:a16="http://schemas.microsoft.com/office/drawing/2014/main" id="{3E5E9E46-BEC6-432A-8ADA-BA6AFEAF928F}"/>
              </a:ext>
            </a:extLst>
          </p:cNvPr>
          <p:cNvSpPr/>
          <p:nvPr/>
        </p:nvSpPr>
        <p:spPr>
          <a:xfrm>
            <a:off x="2460179" y="1025965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CPOS Cash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1" name="Rectangle 32">
            <a:extLst>
              <a:ext uri="{FF2B5EF4-FFF2-40B4-BE49-F238E27FC236}">
                <a16:creationId xmlns:a16="http://schemas.microsoft.com/office/drawing/2014/main" id="{18CE221A-544C-4F7D-B277-DDF22E74E898}"/>
              </a:ext>
            </a:extLst>
          </p:cNvPr>
          <p:cNvSpPr/>
          <p:nvPr/>
        </p:nvSpPr>
        <p:spPr>
          <a:xfrm>
            <a:off x="2460179" y="1567893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CPOS Backroom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3" name="Straight Arrow Connector 59">
            <a:extLst>
              <a:ext uri="{FF2B5EF4-FFF2-40B4-BE49-F238E27FC236}">
                <a16:creationId xmlns:a16="http://schemas.microsoft.com/office/drawing/2014/main" id="{4E45C970-311A-4DEC-9576-2C9BF21A8EFF}"/>
              </a:ext>
            </a:extLst>
          </p:cNvPr>
          <p:cNvCxnSpPr>
            <a:cxnSpLocks/>
            <a:stCxn id="236" idx="2"/>
            <a:endCxn id="231" idx="3"/>
          </p:cNvCxnSpPr>
          <p:nvPr/>
        </p:nvCxnSpPr>
        <p:spPr>
          <a:xfrm rot="5400000">
            <a:off x="3394804" y="1286708"/>
            <a:ext cx="365945" cy="548393"/>
          </a:xfrm>
          <a:prstGeom prst="curvedConnector2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32">
            <a:extLst>
              <a:ext uri="{FF2B5EF4-FFF2-40B4-BE49-F238E27FC236}">
                <a16:creationId xmlns:a16="http://schemas.microsoft.com/office/drawing/2014/main" id="{1E2EE470-5CB3-4CE1-AC17-A77A385BF88B}"/>
              </a:ext>
            </a:extLst>
          </p:cNvPr>
          <p:cNvSpPr/>
          <p:nvPr/>
        </p:nvSpPr>
        <p:spPr>
          <a:xfrm>
            <a:off x="3430272" y="1025965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CPOS Control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ACD2A763-0355-4C1E-BAB6-51E969E9DF10}"/>
              </a:ext>
            </a:extLst>
          </p:cNvPr>
          <p:cNvSpPr txBox="1"/>
          <p:nvPr/>
        </p:nvSpPr>
        <p:spPr>
          <a:xfrm>
            <a:off x="2629391" y="2526904"/>
            <a:ext cx="42170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 smtClean="0"/>
              <a:t>订单、事件</a:t>
            </a:r>
            <a:endParaRPr lang="zh-CN" altLang="en-US" sz="788" b="1" dirty="0"/>
          </a:p>
        </p:txBody>
      </p:sp>
      <p:cxnSp>
        <p:nvCxnSpPr>
          <p:cNvPr id="239" name="Straight Arrow Connector 59">
            <a:extLst>
              <a:ext uri="{FF2B5EF4-FFF2-40B4-BE49-F238E27FC236}">
                <a16:creationId xmlns:a16="http://schemas.microsoft.com/office/drawing/2014/main" id="{A4DE03E4-7965-4552-9E96-6E91FB812022}"/>
              </a:ext>
            </a:extLst>
          </p:cNvPr>
          <p:cNvCxnSpPr>
            <a:cxnSpLocks/>
            <a:stCxn id="231" idx="0"/>
            <a:endCxn id="230" idx="2"/>
          </p:cNvCxnSpPr>
          <p:nvPr/>
        </p:nvCxnSpPr>
        <p:spPr>
          <a:xfrm flipV="1">
            <a:off x="2881879" y="1377931"/>
            <a:ext cx="0" cy="18996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59">
            <a:extLst>
              <a:ext uri="{FF2B5EF4-FFF2-40B4-BE49-F238E27FC236}">
                <a16:creationId xmlns:a16="http://schemas.microsoft.com/office/drawing/2014/main" id="{04A41BAC-DB6C-4694-9C06-CE55776830BF}"/>
              </a:ext>
            </a:extLst>
          </p:cNvPr>
          <p:cNvCxnSpPr>
            <a:cxnSpLocks/>
          </p:cNvCxnSpPr>
          <p:nvPr/>
        </p:nvCxnSpPr>
        <p:spPr>
          <a:xfrm flipH="1">
            <a:off x="7033989" y="2967695"/>
            <a:ext cx="340994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59">
            <a:extLst>
              <a:ext uri="{FF2B5EF4-FFF2-40B4-BE49-F238E27FC236}">
                <a16:creationId xmlns:a16="http://schemas.microsoft.com/office/drawing/2014/main" id="{B1751208-A773-425F-8629-EE562B1CAE12}"/>
              </a:ext>
            </a:extLst>
          </p:cNvPr>
          <p:cNvCxnSpPr>
            <a:cxnSpLocks/>
          </p:cNvCxnSpPr>
          <p:nvPr/>
        </p:nvCxnSpPr>
        <p:spPr>
          <a:xfrm flipH="1">
            <a:off x="7028861" y="3256178"/>
            <a:ext cx="340994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文本框 278">
            <a:extLst>
              <a:ext uri="{FF2B5EF4-FFF2-40B4-BE49-F238E27FC236}">
                <a16:creationId xmlns:a16="http://schemas.microsoft.com/office/drawing/2014/main" id="{75008E62-B834-4810-90D5-C9377426279B}"/>
              </a:ext>
            </a:extLst>
          </p:cNvPr>
          <p:cNvSpPr txBox="1"/>
          <p:nvPr/>
        </p:nvSpPr>
        <p:spPr>
          <a:xfrm>
            <a:off x="7336359" y="2864259"/>
            <a:ext cx="152359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数据同步。箭头代表数据流向</a:t>
            </a: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FAE2ECEE-1542-4798-8FFC-0EE8DAB5694A}"/>
              </a:ext>
            </a:extLst>
          </p:cNvPr>
          <p:cNvSpPr txBox="1"/>
          <p:nvPr/>
        </p:nvSpPr>
        <p:spPr>
          <a:xfrm>
            <a:off x="7336359" y="3161315"/>
            <a:ext cx="152359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服务调用。箭头代表调用方向</a:t>
            </a: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7DBECB6B-736C-484F-A0E8-1FF0ACE18CBE}"/>
              </a:ext>
            </a:extLst>
          </p:cNvPr>
          <p:cNvSpPr txBox="1"/>
          <p:nvPr/>
        </p:nvSpPr>
        <p:spPr>
          <a:xfrm>
            <a:off x="5461187" y="3851895"/>
            <a:ext cx="744865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 smtClean="0"/>
              <a:t>订单</a:t>
            </a:r>
            <a:endParaRPr lang="zh-CN" altLang="en-US" sz="788" b="1" dirty="0"/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F125A840-632C-4C93-B867-4CCCC68A37E9}"/>
              </a:ext>
            </a:extLst>
          </p:cNvPr>
          <p:cNvSpPr txBox="1"/>
          <p:nvPr/>
        </p:nvSpPr>
        <p:spPr>
          <a:xfrm>
            <a:off x="6551063" y="1791174"/>
            <a:ext cx="563385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获取信息</a:t>
            </a:r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80EE9443-701C-4348-A9DA-1A0952B5C358}"/>
              </a:ext>
            </a:extLst>
          </p:cNvPr>
          <p:cNvSpPr txBox="1"/>
          <p:nvPr/>
        </p:nvSpPr>
        <p:spPr>
          <a:xfrm>
            <a:off x="4256733" y="3193967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订单</a:t>
            </a: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2BA82342-7DC3-4C73-AC68-70B1220650EC}"/>
              </a:ext>
            </a:extLst>
          </p:cNvPr>
          <p:cNvSpPr txBox="1"/>
          <p:nvPr/>
        </p:nvSpPr>
        <p:spPr>
          <a:xfrm>
            <a:off x="4761149" y="2774803"/>
            <a:ext cx="643333" cy="81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获得信息</a:t>
            </a:r>
            <a:endParaRPr lang="en-US" altLang="zh-CN" sz="788" b="1" dirty="0"/>
          </a:p>
          <a:p>
            <a:r>
              <a:rPr lang="zh-CN" altLang="en-US" sz="788" b="1" dirty="0"/>
              <a:t>验券</a:t>
            </a:r>
            <a:endParaRPr lang="en-US" altLang="zh-CN" sz="788" b="1" dirty="0"/>
          </a:p>
          <a:p>
            <a:r>
              <a:rPr lang="zh-CN" altLang="en-US" sz="788" b="1" dirty="0"/>
              <a:t>验会员</a:t>
            </a:r>
            <a:endParaRPr lang="en-US" altLang="zh-CN" sz="788" b="1" dirty="0"/>
          </a:p>
          <a:p>
            <a:r>
              <a:rPr lang="zh-CN" altLang="en-US" sz="788" b="1" dirty="0"/>
              <a:t>核销</a:t>
            </a:r>
          </a:p>
          <a:p>
            <a:r>
              <a:rPr lang="zh-CN" altLang="en-US" sz="788" b="1" dirty="0"/>
              <a:t>支付</a:t>
            </a:r>
          </a:p>
          <a:p>
            <a:r>
              <a:rPr lang="zh-CN" altLang="en-US" sz="788" b="1" dirty="0"/>
              <a:t>卡激活</a:t>
            </a:r>
          </a:p>
        </p:txBody>
      </p:sp>
      <p:sp>
        <p:nvSpPr>
          <p:cNvPr id="342" name="Text Box 17">
            <a:extLst>
              <a:ext uri="{FF2B5EF4-FFF2-40B4-BE49-F238E27FC236}">
                <a16:creationId xmlns:a16="http://schemas.microsoft.com/office/drawing/2014/main" id="{9B37C260-0F27-4D6E-A566-CC3D9F643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952" y="4623388"/>
            <a:ext cx="972035" cy="302473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788" dirty="0">
                <a:solidFill>
                  <a:srgbClr val="C00000"/>
                </a:solidFill>
              </a:rPr>
              <a:t>Counter </a:t>
            </a:r>
            <a:r>
              <a:rPr lang="zh-CN" altLang="en-US" sz="788" dirty="0">
                <a:solidFill>
                  <a:srgbClr val="C00000"/>
                </a:solidFill>
              </a:rPr>
              <a:t>终端</a:t>
            </a:r>
          </a:p>
        </p:txBody>
      </p:sp>
      <p:cxnSp>
        <p:nvCxnSpPr>
          <p:cNvPr id="343" name="Straight Arrow Connector 59">
            <a:extLst>
              <a:ext uri="{FF2B5EF4-FFF2-40B4-BE49-F238E27FC236}">
                <a16:creationId xmlns:a16="http://schemas.microsoft.com/office/drawing/2014/main" id="{84C89B18-60CD-4B09-BD6D-52268BE975E4}"/>
              </a:ext>
            </a:extLst>
          </p:cNvPr>
          <p:cNvCxnSpPr>
            <a:cxnSpLocks/>
            <a:stCxn id="342" idx="0"/>
            <a:endCxn id="79" idx="2"/>
          </p:cNvCxnSpPr>
          <p:nvPr/>
        </p:nvCxnSpPr>
        <p:spPr>
          <a:xfrm flipH="1" flipV="1">
            <a:off x="4429817" y="4302263"/>
            <a:ext cx="4152" cy="32112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>
            <a:extLst>
              <a:ext uri="{FF2B5EF4-FFF2-40B4-BE49-F238E27FC236}">
                <a16:creationId xmlns:a16="http://schemas.microsoft.com/office/drawing/2014/main" id="{56A7C684-BF09-4900-A36E-AEDFA6292B9E}"/>
              </a:ext>
            </a:extLst>
          </p:cNvPr>
          <p:cNvCxnSpPr>
            <a:cxnSpLocks/>
          </p:cNvCxnSpPr>
          <p:nvPr/>
        </p:nvCxnSpPr>
        <p:spPr>
          <a:xfrm flipV="1">
            <a:off x="4707292" y="4302263"/>
            <a:ext cx="0" cy="31440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59">
            <a:extLst>
              <a:ext uri="{FF2B5EF4-FFF2-40B4-BE49-F238E27FC236}">
                <a16:creationId xmlns:a16="http://schemas.microsoft.com/office/drawing/2014/main" id="{A6DE2BFB-43DE-4993-B943-364B8CD6C76E}"/>
              </a:ext>
            </a:extLst>
          </p:cNvPr>
          <p:cNvCxnSpPr>
            <a:cxnSpLocks/>
            <a:endCxn id="231" idx="1"/>
          </p:cNvCxnSpPr>
          <p:nvPr/>
        </p:nvCxnSpPr>
        <p:spPr>
          <a:xfrm flipV="1">
            <a:off x="1831009" y="1743877"/>
            <a:ext cx="629171" cy="52663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59">
            <a:extLst>
              <a:ext uri="{FF2B5EF4-FFF2-40B4-BE49-F238E27FC236}">
                <a16:creationId xmlns:a16="http://schemas.microsoft.com/office/drawing/2014/main" id="{B88C327E-0BE8-4B18-9028-0F0171D7E003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1831009" y="2459200"/>
            <a:ext cx="211279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6F5619E1-847E-49FD-A7E5-63C59EF721C7}"/>
              </a:ext>
            </a:extLst>
          </p:cNvPr>
          <p:cNvSpPr txBox="1"/>
          <p:nvPr/>
        </p:nvSpPr>
        <p:spPr>
          <a:xfrm>
            <a:off x="2119422" y="2442050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餐厅</a:t>
            </a:r>
          </a:p>
        </p:txBody>
      </p:sp>
      <p:cxnSp>
        <p:nvCxnSpPr>
          <p:cNvPr id="81" name="Straight Arrow Connector 59">
            <a:extLst>
              <a:ext uri="{FF2B5EF4-FFF2-40B4-BE49-F238E27FC236}">
                <a16:creationId xmlns:a16="http://schemas.microsoft.com/office/drawing/2014/main" id="{71600D86-22EA-4F7D-8810-18084A6F69D4}"/>
              </a:ext>
            </a:extLst>
          </p:cNvPr>
          <p:cNvCxnSpPr>
            <a:cxnSpLocks/>
          </p:cNvCxnSpPr>
          <p:nvPr/>
        </p:nvCxnSpPr>
        <p:spPr>
          <a:xfrm flipV="1">
            <a:off x="4108686" y="2702103"/>
            <a:ext cx="0" cy="112779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DF6C6D-0FB3-4C9C-9614-15D910132246}"/>
              </a:ext>
            </a:extLst>
          </p:cNvPr>
          <p:cNvSpPr txBox="1"/>
          <p:nvPr/>
        </p:nvSpPr>
        <p:spPr>
          <a:xfrm>
            <a:off x="3782750" y="2987169"/>
            <a:ext cx="482807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餐厅</a:t>
            </a:r>
            <a:endParaRPr lang="en-US" altLang="zh-CN" sz="788" b="1" dirty="0"/>
          </a:p>
          <a:p>
            <a:r>
              <a:rPr lang="zh-CN" altLang="en-US" sz="788" b="1" dirty="0"/>
              <a:t>键位</a:t>
            </a:r>
            <a:endParaRPr lang="en-US" altLang="zh-CN" sz="788" b="1" dirty="0"/>
          </a:p>
        </p:txBody>
      </p:sp>
      <p:cxnSp>
        <p:nvCxnSpPr>
          <p:cNvPr id="83" name="Straight Arrow Connector 59">
            <a:extLst>
              <a:ext uri="{FF2B5EF4-FFF2-40B4-BE49-F238E27FC236}">
                <a16:creationId xmlns:a16="http://schemas.microsoft.com/office/drawing/2014/main" id="{030B3A34-7950-42E2-A705-8C64E29C4E05}"/>
              </a:ext>
            </a:extLst>
          </p:cNvPr>
          <p:cNvCxnSpPr>
            <a:cxnSpLocks/>
          </p:cNvCxnSpPr>
          <p:nvPr/>
        </p:nvCxnSpPr>
        <p:spPr>
          <a:xfrm flipV="1">
            <a:off x="4107670" y="4302263"/>
            <a:ext cx="1016" cy="32087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84EA969F-6721-4652-9DE3-24B5EC99DF04}"/>
              </a:ext>
            </a:extLst>
          </p:cNvPr>
          <p:cNvSpPr txBox="1"/>
          <p:nvPr/>
        </p:nvSpPr>
        <p:spPr>
          <a:xfrm>
            <a:off x="4651748" y="4406631"/>
            <a:ext cx="493128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促销</a:t>
            </a:r>
          </a:p>
        </p:txBody>
      </p:sp>
      <p:sp>
        <p:nvSpPr>
          <p:cNvPr id="84" name="Rectangle 32">
            <a:extLst>
              <a:ext uri="{FF2B5EF4-FFF2-40B4-BE49-F238E27FC236}">
                <a16:creationId xmlns:a16="http://schemas.microsoft.com/office/drawing/2014/main" id="{5A1DEA1C-C7B5-42EF-8842-38878F32A33D}"/>
              </a:ext>
            </a:extLst>
          </p:cNvPr>
          <p:cNvSpPr/>
          <p:nvPr/>
        </p:nvSpPr>
        <p:spPr>
          <a:xfrm>
            <a:off x="986399" y="3866349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电子发票系统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6" name="Straight Connector 4">
            <a:extLst>
              <a:ext uri="{FF2B5EF4-FFF2-40B4-BE49-F238E27FC236}">
                <a16:creationId xmlns:a16="http://schemas.microsoft.com/office/drawing/2014/main" id="{0B693EDB-762B-4AC7-9228-AEC727033D59}"/>
              </a:ext>
            </a:extLst>
          </p:cNvPr>
          <p:cNvCxnSpPr>
            <a:cxnSpLocks/>
          </p:cNvCxnSpPr>
          <p:nvPr/>
        </p:nvCxnSpPr>
        <p:spPr>
          <a:xfrm>
            <a:off x="2760563" y="3655518"/>
            <a:ext cx="8124" cy="149289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59">
            <a:extLst>
              <a:ext uri="{FF2B5EF4-FFF2-40B4-BE49-F238E27FC236}">
                <a16:creationId xmlns:a16="http://schemas.microsoft.com/office/drawing/2014/main" id="{92495F92-7392-4BE5-A10F-EA594C9E5C03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1834562" y="3403981"/>
            <a:ext cx="897704" cy="46236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CC5092F0-F97B-4942-A5C0-A6D005716D75}"/>
              </a:ext>
            </a:extLst>
          </p:cNvPr>
          <p:cNvSpPr txBox="1"/>
          <p:nvPr/>
        </p:nvSpPr>
        <p:spPr>
          <a:xfrm>
            <a:off x="1550526" y="3555385"/>
            <a:ext cx="1096928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订单（含发票提取码）</a:t>
            </a:r>
          </a:p>
        </p:txBody>
      </p:sp>
      <p:sp>
        <p:nvSpPr>
          <p:cNvPr id="98" name="Rectangle 32">
            <a:extLst>
              <a:ext uri="{FF2B5EF4-FFF2-40B4-BE49-F238E27FC236}">
                <a16:creationId xmlns:a16="http://schemas.microsoft.com/office/drawing/2014/main" id="{435EB747-0075-41EA-99F0-9C9B6F6AD7DC}"/>
              </a:ext>
            </a:extLst>
          </p:cNvPr>
          <p:cNvSpPr/>
          <p:nvPr/>
        </p:nvSpPr>
        <p:spPr>
          <a:xfrm>
            <a:off x="5362654" y="4597068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银联卡刷卡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百胜卡实体卡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E0A996F-8CD3-465B-B4F1-C17DAA1EF44B}"/>
              </a:ext>
            </a:extLst>
          </p:cNvPr>
          <p:cNvCxnSpPr>
            <a:cxnSpLocks/>
            <a:stCxn id="342" idx="3"/>
            <a:endCxn id="98" idx="1"/>
          </p:cNvCxnSpPr>
          <p:nvPr/>
        </p:nvCxnSpPr>
        <p:spPr>
          <a:xfrm flipV="1">
            <a:off x="4919987" y="4773052"/>
            <a:ext cx="442667" cy="157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6881492-89E1-422B-A034-769F915DF971}"/>
              </a:ext>
            </a:extLst>
          </p:cNvPr>
          <p:cNvSpPr txBox="1"/>
          <p:nvPr/>
        </p:nvSpPr>
        <p:spPr>
          <a:xfrm>
            <a:off x="6551063" y="2172986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核销</a:t>
            </a:r>
            <a:endParaRPr lang="en-US" altLang="zh-CN" sz="788" b="1" dirty="0"/>
          </a:p>
        </p:txBody>
      </p:sp>
      <p:sp>
        <p:nvSpPr>
          <p:cNvPr id="103" name="Rectangle 32">
            <a:extLst>
              <a:ext uri="{FF2B5EF4-FFF2-40B4-BE49-F238E27FC236}">
                <a16:creationId xmlns:a16="http://schemas.microsoft.com/office/drawing/2014/main" id="{092F8D8B-2D2E-464C-B498-A93AECD94DAE}"/>
              </a:ext>
            </a:extLst>
          </p:cNvPr>
          <p:cNvSpPr/>
          <p:nvPr/>
        </p:nvSpPr>
        <p:spPr>
          <a:xfrm>
            <a:off x="7374982" y="4575912"/>
            <a:ext cx="726932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2G BOH</a:t>
            </a:r>
          </a:p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STORE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4" name="Straight Arrow Connector 59">
            <a:extLst>
              <a:ext uri="{FF2B5EF4-FFF2-40B4-BE49-F238E27FC236}">
                <a16:creationId xmlns:a16="http://schemas.microsoft.com/office/drawing/2014/main" id="{A2EFB035-68A4-4A3D-BCF7-3DAA13018E6C}"/>
              </a:ext>
            </a:extLst>
          </p:cNvPr>
          <p:cNvCxnSpPr>
            <a:cxnSpLocks/>
            <a:stCxn id="79" idx="3"/>
            <a:endCxn id="116" idx="1"/>
          </p:cNvCxnSpPr>
          <p:nvPr/>
        </p:nvCxnSpPr>
        <p:spPr>
          <a:xfrm>
            <a:off x="4915835" y="4066081"/>
            <a:ext cx="1719356" cy="688034"/>
          </a:xfrm>
          <a:prstGeom prst="bentConnector3">
            <a:avLst>
              <a:gd name="adj1" fmla="val 84311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C8F2CB3-4DE0-4B47-9E0A-30FBB4DCDB8A}"/>
              </a:ext>
            </a:extLst>
          </p:cNvPr>
          <p:cNvSpPr txBox="1"/>
          <p:nvPr/>
        </p:nvSpPr>
        <p:spPr>
          <a:xfrm>
            <a:off x="3419186" y="1394843"/>
            <a:ext cx="42170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订单</a:t>
            </a:r>
            <a:endParaRPr lang="en-US" altLang="zh-CN" sz="788" b="1" dirty="0"/>
          </a:p>
          <a:p>
            <a:r>
              <a:rPr lang="zh-CN" altLang="en-US" sz="788" b="1" dirty="0"/>
              <a:t>报表</a:t>
            </a:r>
          </a:p>
        </p:txBody>
      </p:sp>
      <p:cxnSp>
        <p:nvCxnSpPr>
          <p:cNvPr id="109" name="Straight Arrow Connector 59">
            <a:extLst>
              <a:ext uri="{FF2B5EF4-FFF2-40B4-BE49-F238E27FC236}">
                <a16:creationId xmlns:a16="http://schemas.microsoft.com/office/drawing/2014/main" id="{4CCBBCA2-BC5A-420B-B6D7-9180D1155F67}"/>
              </a:ext>
            </a:extLst>
          </p:cNvPr>
          <p:cNvCxnSpPr>
            <a:cxnSpLocks/>
          </p:cNvCxnSpPr>
          <p:nvPr/>
        </p:nvCxnSpPr>
        <p:spPr>
          <a:xfrm flipV="1">
            <a:off x="4051359" y="1385071"/>
            <a:ext cx="0" cy="84182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618D7A0-7389-4863-A79B-CECED419468B}"/>
              </a:ext>
            </a:extLst>
          </p:cNvPr>
          <p:cNvSpPr txBox="1"/>
          <p:nvPr/>
        </p:nvSpPr>
        <p:spPr>
          <a:xfrm>
            <a:off x="3789595" y="1560904"/>
            <a:ext cx="718465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 smtClean="0"/>
              <a:t>人员</a:t>
            </a:r>
            <a:endParaRPr lang="en-US" altLang="zh-CN" sz="788" b="1" dirty="0" smtClean="0"/>
          </a:p>
          <a:p>
            <a:r>
              <a:rPr lang="zh-CN" altLang="en-US" sz="788" b="1" dirty="0" smtClean="0"/>
              <a:t>、角色、人和角色关系</a:t>
            </a:r>
            <a:endParaRPr lang="en-US" altLang="zh-CN" sz="788" b="1" dirty="0"/>
          </a:p>
        </p:txBody>
      </p:sp>
      <p:cxnSp>
        <p:nvCxnSpPr>
          <p:cNvPr id="111" name="Straight Arrow Connector 59">
            <a:extLst>
              <a:ext uri="{FF2B5EF4-FFF2-40B4-BE49-F238E27FC236}">
                <a16:creationId xmlns:a16="http://schemas.microsoft.com/office/drawing/2014/main" id="{21EACD93-A7CF-4FBC-AA67-46FA5B37D61D}"/>
              </a:ext>
            </a:extLst>
          </p:cNvPr>
          <p:cNvCxnSpPr>
            <a:cxnSpLocks/>
            <a:stCxn id="236" idx="0"/>
            <a:endCxn id="87" idx="3"/>
          </p:cNvCxnSpPr>
          <p:nvPr/>
        </p:nvCxnSpPr>
        <p:spPr>
          <a:xfrm rot="16200000" flipH="1" flipV="1">
            <a:off x="2751706" y="108821"/>
            <a:ext cx="183122" cy="2017410"/>
          </a:xfrm>
          <a:prstGeom prst="curvedConnector4">
            <a:avLst>
              <a:gd name="adj1" fmla="val -45817"/>
              <a:gd name="adj2" fmla="val 84682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1E6B8E8-02B7-4D98-ADFD-35F8244C9AC3}"/>
              </a:ext>
            </a:extLst>
          </p:cNvPr>
          <p:cNvSpPr txBox="1"/>
          <p:nvPr/>
        </p:nvSpPr>
        <p:spPr>
          <a:xfrm>
            <a:off x="1817092" y="1200078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人员</a:t>
            </a:r>
            <a:endParaRPr lang="en-US" altLang="zh-CN" sz="788" b="1" dirty="0"/>
          </a:p>
        </p:txBody>
      </p:sp>
      <p:sp>
        <p:nvSpPr>
          <p:cNvPr id="113" name="Rectangle 32">
            <a:extLst>
              <a:ext uri="{FF2B5EF4-FFF2-40B4-BE49-F238E27FC236}">
                <a16:creationId xmlns:a16="http://schemas.microsoft.com/office/drawing/2014/main" id="{43676A7C-ABB4-4931-9C90-31CF243CE970}"/>
              </a:ext>
            </a:extLst>
          </p:cNvPr>
          <p:cNvSpPr/>
          <p:nvPr/>
        </p:nvSpPr>
        <p:spPr>
          <a:xfrm>
            <a:off x="8267211" y="4569191"/>
            <a:ext cx="442171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EPQC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5" name="Straight Arrow Connector 59">
            <a:extLst>
              <a:ext uri="{FF2B5EF4-FFF2-40B4-BE49-F238E27FC236}">
                <a16:creationId xmlns:a16="http://schemas.microsoft.com/office/drawing/2014/main" id="{1B1CCC7D-2AE9-4406-8A2B-2EEFC7BA6026}"/>
              </a:ext>
            </a:extLst>
          </p:cNvPr>
          <p:cNvCxnSpPr>
            <a:cxnSpLocks/>
            <a:stCxn id="113" idx="1"/>
            <a:endCxn id="103" idx="3"/>
          </p:cNvCxnSpPr>
          <p:nvPr/>
        </p:nvCxnSpPr>
        <p:spPr>
          <a:xfrm flipH="1">
            <a:off x="8101914" y="4745175"/>
            <a:ext cx="165297" cy="67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32">
            <a:extLst>
              <a:ext uri="{FF2B5EF4-FFF2-40B4-BE49-F238E27FC236}">
                <a16:creationId xmlns:a16="http://schemas.microsoft.com/office/drawing/2014/main" id="{C5C9F2AE-8D0D-4E46-8BD9-DB3054481220}"/>
              </a:ext>
            </a:extLst>
          </p:cNvPr>
          <p:cNvSpPr/>
          <p:nvPr/>
        </p:nvSpPr>
        <p:spPr>
          <a:xfrm>
            <a:off x="6635191" y="4578132"/>
            <a:ext cx="574495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POS</a:t>
            </a:r>
          </a:p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adapter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8" name="Straight Arrow Connector 59">
            <a:extLst>
              <a:ext uri="{FF2B5EF4-FFF2-40B4-BE49-F238E27FC236}">
                <a16:creationId xmlns:a16="http://schemas.microsoft.com/office/drawing/2014/main" id="{2968D4E3-BA6F-40C1-8917-B9F432480B5E}"/>
              </a:ext>
            </a:extLst>
          </p:cNvPr>
          <p:cNvCxnSpPr>
            <a:cxnSpLocks/>
            <a:stCxn id="103" idx="1"/>
            <a:endCxn id="116" idx="3"/>
          </p:cNvCxnSpPr>
          <p:nvPr/>
        </p:nvCxnSpPr>
        <p:spPr>
          <a:xfrm flipH="1">
            <a:off x="7209686" y="4751895"/>
            <a:ext cx="165297" cy="22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7D4769B-6293-4301-9AD4-BE7AA8DD5D3E}"/>
              </a:ext>
            </a:extLst>
          </p:cNvPr>
          <p:cNvSpPr txBox="1"/>
          <p:nvPr/>
        </p:nvSpPr>
        <p:spPr>
          <a:xfrm>
            <a:off x="6551063" y="1939117"/>
            <a:ext cx="563385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验券</a:t>
            </a:r>
            <a:endParaRPr lang="en-US" altLang="zh-CN" sz="788" b="1" dirty="0"/>
          </a:p>
          <a:p>
            <a:r>
              <a:rPr lang="zh-CN" altLang="en-US" sz="788" b="1" dirty="0"/>
              <a:t>验会员</a:t>
            </a:r>
          </a:p>
          <a:p>
            <a:endParaRPr lang="zh-CN" altLang="en-US" sz="788" b="1" dirty="0"/>
          </a:p>
        </p:txBody>
      </p:sp>
      <p:sp>
        <p:nvSpPr>
          <p:cNvPr id="100" name="Rectangle 32">
            <a:extLst>
              <a:ext uri="{FF2B5EF4-FFF2-40B4-BE49-F238E27FC236}">
                <a16:creationId xmlns:a16="http://schemas.microsoft.com/office/drawing/2014/main" id="{57D3020C-4A67-4F90-A575-2ECEBE585899}"/>
              </a:ext>
            </a:extLst>
          </p:cNvPr>
          <p:cNvSpPr/>
          <p:nvPr/>
        </p:nvSpPr>
        <p:spPr>
          <a:xfrm>
            <a:off x="7065829" y="4128555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叫号屏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2" name="Straight Arrow Connector 59">
            <a:extLst>
              <a:ext uri="{FF2B5EF4-FFF2-40B4-BE49-F238E27FC236}">
                <a16:creationId xmlns:a16="http://schemas.microsoft.com/office/drawing/2014/main" id="{2952B0F8-25DD-4FF6-951B-D0C6D87A2B39}"/>
              </a:ext>
            </a:extLst>
          </p:cNvPr>
          <p:cNvCxnSpPr>
            <a:cxnSpLocks/>
            <a:stCxn id="79" idx="3"/>
            <a:endCxn id="100" idx="1"/>
          </p:cNvCxnSpPr>
          <p:nvPr/>
        </p:nvCxnSpPr>
        <p:spPr>
          <a:xfrm>
            <a:off x="4915835" y="4066081"/>
            <a:ext cx="2149994" cy="238457"/>
          </a:xfrm>
          <a:prstGeom prst="bentConnector3">
            <a:avLst>
              <a:gd name="adj1" fmla="val 67149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32">
            <a:extLst>
              <a:ext uri="{FF2B5EF4-FFF2-40B4-BE49-F238E27FC236}">
                <a16:creationId xmlns:a16="http://schemas.microsoft.com/office/drawing/2014/main" id="{6AE8189F-B406-4A6B-B5A7-2AFB6910DFCE}"/>
              </a:ext>
            </a:extLst>
          </p:cNvPr>
          <p:cNvSpPr/>
          <p:nvPr/>
        </p:nvSpPr>
        <p:spPr>
          <a:xfrm>
            <a:off x="5371066" y="1881502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百胜卡</a:t>
            </a:r>
          </a:p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实体卡中心</a:t>
            </a:r>
            <a:endParaRPr lang="zh-CN" altLang="en-US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1" name="直接箭头连接符 113">
            <a:extLst>
              <a:ext uri="{FF2B5EF4-FFF2-40B4-BE49-F238E27FC236}">
                <a16:creationId xmlns:a16="http://schemas.microsoft.com/office/drawing/2014/main" id="{542BEB65-857E-4FBE-8699-4F6221BC8876}"/>
              </a:ext>
            </a:extLst>
          </p:cNvPr>
          <p:cNvCxnSpPr>
            <a:cxnSpLocks/>
            <a:stCxn id="78" idx="3"/>
            <a:endCxn id="120" idx="1"/>
          </p:cNvCxnSpPr>
          <p:nvPr/>
        </p:nvCxnSpPr>
        <p:spPr>
          <a:xfrm flipV="1">
            <a:off x="4915835" y="2057486"/>
            <a:ext cx="455231" cy="40171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14675D2-2DA3-448E-B38E-1B2833E5FCEF}"/>
              </a:ext>
            </a:extLst>
          </p:cNvPr>
          <p:cNvSpPr txBox="1"/>
          <p:nvPr/>
        </p:nvSpPr>
        <p:spPr>
          <a:xfrm>
            <a:off x="4834317" y="2131086"/>
            <a:ext cx="643333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/>
              <a:t>验</a:t>
            </a:r>
            <a:r>
              <a:rPr lang="zh-CN" altLang="en-US" sz="788" b="1" dirty="0" smtClean="0"/>
              <a:t>卡、卡</a:t>
            </a:r>
            <a:r>
              <a:rPr lang="zh-CN" altLang="en-US" sz="788" b="1" dirty="0"/>
              <a:t>激活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DBECB6B-736C-484F-A0E8-1FF0ACE18CBE}"/>
              </a:ext>
            </a:extLst>
          </p:cNvPr>
          <p:cNvSpPr txBox="1"/>
          <p:nvPr/>
        </p:nvSpPr>
        <p:spPr>
          <a:xfrm>
            <a:off x="6448893" y="4119847"/>
            <a:ext cx="744865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88" b="1" dirty="0" err="1" smtClean="0"/>
              <a:t>Kds</a:t>
            </a:r>
            <a:r>
              <a:rPr lang="zh-CN" altLang="en-US" sz="788" b="1" dirty="0" smtClean="0"/>
              <a:t>事件</a:t>
            </a:r>
            <a:endParaRPr lang="zh-CN" altLang="en-US" sz="788" b="1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DBECB6B-736C-484F-A0E8-1FF0ACE18CBE}"/>
              </a:ext>
            </a:extLst>
          </p:cNvPr>
          <p:cNvSpPr txBox="1"/>
          <p:nvPr/>
        </p:nvSpPr>
        <p:spPr>
          <a:xfrm>
            <a:off x="6129780" y="4443206"/>
            <a:ext cx="744865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 smtClean="0"/>
              <a:t>订单、事件</a:t>
            </a:r>
            <a:endParaRPr lang="zh-CN" altLang="en-US" sz="788" b="1" dirty="0"/>
          </a:p>
        </p:txBody>
      </p:sp>
      <p:sp>
        <p:nvSpPr>
          <p:cNvPr id="128" name="Rectangle 32">
            <a:extLst>
              <a:ext uri="{FF2B5EF4-FFF2-40B4-BE49-F238E27FC236}">
                <a16:creationId xmlns:a16="http://schemas.microsoft.com/office/drawing/2014/main" id="{18CE221A-544C-4F7D-B277-DDF22E74E898}"/>
              </a:ext>
            </a:extLst>
          </p:cNvPr>
          <p:cNvSpPr/>
          <p:nvPr/>
        </p:nvSpPr>
        <p:spPr>
          <a:xfrm>
            <a:off x="2967811" y="1946684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speed report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Rectangle 32">
            <a:extLst>
              <a:ext uri="{FF2B5EF4-FFF2-40B4-BE49-F238E27FC236}">
                <a16:creationId xmlns:a16="http://schemas.microsoft.com/office/drawing/2014/main" id="{A57C18C1-3095-486F-96AE-E37564F9C1B5}"/>
              </a:ext>
            </a:extLst>
          </p:cNvPr>
          <p:cNvSpPr/>
          <p:nvPr/>
        </p:nvSpPr>
        <p:spPr>
          <a:xfrm>
            <a:off x="5371066" y="521412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VPAY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4" name="直接箭头连接符 113">
            <a:extLst>
              <a:ext uri="{FF2B5EF4-FFF2-40B4-BE49-F238E27FC236}">
                <a16:creationId xmlns:a16="http://schemas.microsoft.com/office/drawing/2014/main" id="{951AD394-E480-4552-8531-76EA7D9C3DC3}"/>
              </a:ext>
            </a:extLst>
          </p:cNvPr>
          <p:cNvCxnSpPr>
            <a:cxnSpLocks/>
            <a:stCxn id="78" idx="0"/>
            <a:endCxn id="129" idx="1"/>
          </p:cNvCxnSpPr>
          <p:nvPr/>
        </p:nvCxnSpPr>
        <p:spPr>
          <a:xfrm rot="5400000" flipH="1" flipV="1">
            <a:off x="4137631" y="989584"/>
            <a:ext cx="1525623" cy="941248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32">
            <a:extLst>
              <a:ext uri="{FF2B5EF4-FFF2-40B4-BE49-F238E27FC236}">
                <a16:creationId xmlns:a16="http://schemas.microsoft.com/office/drawing/2014/main" id="{18CE221A-544C-4F7D-B277-DDF22E74E898}"/>
              </a:ext>
            </a:extLst>
          </p:cNvPr>
          <p:cNvSpPr/>
          <p:nvPr/>
        </p:nvSpPr>
        <p:spPr>
          <a:xfrm>
            <a:off x="5761970" y="2703314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扫码点餐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6" name="Straight Arrow Connector 59">
            <a:extLst>
              <a:ext uri="{FF2B5EF4-FFF2-40B4-BE49-F238E27FC236}">
                <a16:creationId xmlns:a16="http://schemas.microsoft.com/office/drawing/2014/main" id="{45C501B4-23CA-413C-A487-0CF4D88A301D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>
            <a:off x="4898520" y="2606092"/>
            <a:ext cx="863450" cy="27320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32">
            <a:extLst>
              <a:ext uri="{FF2B5EF4-FFF2-40B4-BE49-F238E27FC236}">
                <a16:creationId xmlns:a16="http://schemas.microsoft.com/office/drawing/2014/main" id="{18CE221A-544C-4F7D-B277-DDF22E74E898}"/>
              </a:ext>
            </a:extLst>
          </p:cNvPr>
          <p:cNvSpPr/>
          <p:nvPr/>
        </p:nvSpPr>
        <p:spPr>
          <a:xfrm>
            <a:off x="2793958" y="4015442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Kiosk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9" name="Straight Arrow Connector 59">
            <a:extLst>
              <a:ext uri="{FF2B5EF4-FFF2-40B4-BE49-F238E27FC236}">
                <a16:creationId xmlns:a16="http://schemas.microsoft.com/office/drawing/2014/main" id="{45C501B4-23CA-413C-A487-0CF4D88A301D}"/>
              </a:ext>
            </a:extLst>
          </p:cNvPr>
          <p:cNvCxnSpPr>
            <a:cxnSpLocks/>
            <a:stCxn id="79" idx="1"/>
            <a:endCxn id="137" idx="3"/>
          </p:cNvCxnSpPr>
          <p:nvPr/>
        </p:nvCxnSpPr>
        <p:spPr>
          <a:xfrm rot="10800000" flipV="1">
            <a:off x="3637358" y="4066082"/>
            <a:ext cx="306443" cy="12534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DBECB6B-736C-484F-A0E8-1FF0ACE18CBE}"/>
              </a:ext>
            </a:extLst>
          </p:cNvPr>
          <p:cNvSpPr txBox="1"/>
          <p:nvPr/>
        </p:nvSpPr>
        <p:spPr>
          <a:xfrm>
            <a:off x="6313587" y="3678829"/>
            <a:ext cx="744865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88" b="1" dirty="0" smtClean="0"/>
              <a:t>订单、菜单</a:t>
            </a:r>
            <a:endParaRPr lang="zh-CN" altLang="en-US" sz="788" b="1" dirty="0"/>
          </a:p>
        </p:txBody>
      </p:sp>
    </p:spTree>
    <p:extLst>
      <p:ext uri="{BB962C8B-B14F-4D97-AF65-F5344CB8AC3E}">
        <p14:creationId xmlns:p14="http://schemas.microsoft.com/office/powerpoint/2010/main" val="13141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646331"/>
          </a:xfrm>
        </p:spPr>
        <p:txBody>
          <a:bodyPr/>
          <a:lstStyle/>
          <a:p>
            <a:r>
              <a:rPr lang="zh-CN" altLang="en-US" sz="1050" dirty="0" smtClean="0"/>
              <a:t>避免餐厅在同一时点请求总部端：餐厅端定时后，随机延迟（延迟时间餐厅</a:t>
            </a:r>
            <a:r>
              <a:rPr lang="en-US" altLang="zh-CN" sz="1050" dirty="0" err="1" smtClean="0"/>
              <a:t>apollo</a:t>
            </a:r>
            <a:r>
              <a:rPr lang="zh-CN" altLang="en-US" sz="1050" dirty="0" smtClean="0"/>
              <a:t>配置）</a:t>
            </a:r>
            <a:endParaRPr lang="en-US" altLang="zh-CN" sz="1050" dirty="0" smtClean="0"/>
          </a:p>
          <a:p>
            <a:r>
              <a:rPr lang="zh-CN" altLang="en-US" sz="1050" dirty="0" smtClean="0"/>
              <a:t>常用基础信息查询，比如：</a:t>
            </a:r>
            <a:r>
              <a:rPr lang="en-US" altLang="zh-CN" sz="1050" dirty="0" smtClean="0"/>
              <a:t>Store</a:t>
            </a:r>
            <a:r>
              <a:rPr lang="zh-CN" altLang="en-US" sz="1050" dirty="0" smtClean="0"/>
              <a:t>等关键信息，进 </a:t>
            </a:r>
            <a:r>
              <a:rPr lang="en-US" altLang="zh-CN" sz="1050" dirty="0" err="1" smtClean="0"/>
              <a:t>redis</a:t>
            </a:r>
            <a:r>
              <a:rPr lang="zh-CN" altLang="en-US" sz="1050" dirty="0" smtClean="0"/>
              <a:t>（哨兵）。缓存未命中，从</a:t>
            </a:r>
            <a:r>
              <a:rPr lang="en-US" altLang="zh-CN" sz="1050" dirty="0" err="1" smtClean="0"/>
              <a:t>db</a:t>
            </a:r>
            <a:r>
              <a:rPr lang="zh-CN" altLang="en-US" sz="1050" dirty="0" smtClean="0"/>
              <a:t>加载。避免直接查询</a:t>
            </a:r>
            <a:r>
              <a:rPr lang="en-US" altLang="zh-CN" sz="1050" dirty="0" err="1" smtClean="0"/>
              <a:t>db</a:t>
            </a:r>
            <a:r>
              <a:rPr lang="zh-CN" altLang="en-US" sz="1050" dirty="0" smtClean="0"/>
              <a:t>，减少连接数消耗。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9900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73492" y="2526452"/>
            <a:ext cx="3417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/>
              <a:t>短连 </a:t>
            </a:r>
            <a:r>
              <a:rPr lang="en-US" altLang="zh-CN" sz="2800" b="1" dirty="0" err="1"/>
              <a:t>Redis</a:t>
            </a:r>
            <a:r>
              <a:rPr lang="zh-CN" altLang="en-US" sz="2800" b="1" dirty="0"/>
              <a:t>结构优化</a:t>
            </a:r>
          </a:p>
        </p:txBody>
      </p:sp>
    </p:spTree>
    <p:extLst>
      <p:ext uri="{BB962C8B-B14F-4D97-AF65-F5344CB8AC3E}">
        <p14:creationId xmlns:p14="http://schemas.microsoft.com/office/powerpoint/2010/main" val="212089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</a:t>
            </a:r>
            <a:r>
              <a:rPr lang="zh-CN" altLang="en-US" dirty="0" smtClean="0"/>
              <a:t>连 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结构优化</a:t>
            </a:r>
            <a:endParaRPr lang="zh-CN" alt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57D0519C-3992-45A2-B594-301644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572" y="1706881"/>
            <a:ext cx="3066229" cy="7518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Key</a:t>
            </a:r>
            <a:r>
              <a:rPr lang="zh-CN" altLang="en-US" sz="900" b="0" dirty="0" smtClean="0">
                <a:solidFill>
                  <a:schemeClr val="tx1"/>
                </a:solidFill>
              </a:rPr>
              <a:t>：</a:t>
            </a:r>
            <a:r>
              <a:rPr lang="en-US" altLang="zh-CN" sz="900" b="0" dirty="0" err="1" smtClean="0">
                <a:solidFill>
                  <a:schemeClr val="tx1"/>
                </a:solidFill>
              </a:rPr>
              <a:t>msgId</a:t>
            </a:r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900" b="0" dirty="0">
                <a:solidFill>
                  <a:schemeClr val="tx1"/>
                </a:solidFill>
              </a:rPr>
              <a:t>样例：</a:t>
            </a:r>
            <a:endParaRPr lang="en-US" altLang="zh-CN" sz="900" b="0" dirty="0">
              <a:solidFill>
                <a:schemeClr val="tx1"/>
              </a:solidFill>
            </a:endParaRP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COUNTER_20190820142638201_952196338369</a:t>
            </a:r>
            <a:endParaRPr lang="en-US" altLang="zh-CN" sz="900" b="0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E51730-E363-4B05-95CD-23E4688BE1A4}"/>
              </a:ext>
            </a:extLst>
          </p:cNvPr>
          <p:cNvSpPr txBox="1"/>
          <p:nvPr/>
        </p:nvSpPr>
        <p:spPr>
          <a:xfrm>
            <a:off x="3863523" y="1131114"/>
            <a:ext cx="183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当前：</a:t>
            </a:r>
            <a:r>
              <a:rPr lang="en-US" altLang="zh-CN" sz="1400" b="1" dirty="0" smtClean="0"/>
              <a:t>db9</a:t>
            </a:r>
            <a:endParaRPr lang="zh-CN" altLang="en-US" sz="1400" b="1" dirty="0"/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1AFF3B4A-67A4-4725-91C0-C95326048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573" y="2884415"/>
            <a:ext cx="3066228" cy="15114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t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Value:</a:t>
            </a:r>
            <a:r>
              <a:rPr lang="zh-CN" altLang="en-US" sz="900" b="0" dirty="0" smtClean="0">
                <a:solidFill>
                  <a:schemeClr val="tx1"/>
                </a:solidFill>
              </a:rPr>
              <a:t>： </a:t>
            </a:r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Map&lt;</a:t>
            </a:r>
            <a:r>
              <a:rPr lang="en-US" altLang="zh-CN" sz="900" b="0" dirty="0" err="1" smtClean="0">
                <a:solidFill>
                  <a:schemeClr val="tx1"/>
                </a:solidFill>
              </a:rPr>
              <a:t>dataKey</a:t>
            </a:r>
            <a:r>
              <a:rPr lang="en-US" altLang="zh-CN" sz="900" b="0" dirty="0" smtClean="0">
                <a:solidFill>
                  <a:schemeClr val="tx1"/>
                </a:solidFill>
              </a:rPr>
              <a:t>, </a:t>
            </a:r>
            <a:r>
              <a:rPr lang="en-US" altLang="zh-CN" sz="900" b="0" dirty="0" err="1" smtClean="0">
                <a:solidFill>
                  <a:schemeClr val="tx1"/>
                </a:solidFill>
              </a:rPr>
              <a:t>dataValue</a:t>
            </a:r>
            <a:r>
              <a:rPr lang="en-US" altLang="zh-CN" sz="900" b="0" dirty="0" smtClean="0">
                <a:solidFill>
                  <a:schemeClr val="tx1"/>
                </a:solidFill>
              </a:rPr>
              <a:t>&gt;</a:t>
            </a:r>
          </a:p>
          <a:p>
            <a:pPr algn="l"/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900" b="0" dirty="0">
                <a:solidFill>
                  <a:schemeClr val="tx1"/>
                </a:solidFill>
              </a:rPr>
              <a:t>样例：</a:t>
            </a:r>
            <a:endParaRPr lang="en-US" altLang="zh-CN" sz="900" b="0" dirty="0">
              <a:solidFill>
                <a:schemeClr val="tx1"/>
              </a:solidFill>
            </a:endParaRPr>
          </a:p>
          <a:p>
            <a:pPr algn="l"/>
            <a:r>
              <a:rPr lang="en-US" altLang="zh-CN" sz="900" b="0" dirty="0" err="1" smtClean="0">
                <a:solidFill>
                  <a:schemeClr val="tx1"/>
                </a:solidFill>
              </a:rPr>
              <a:t>msgType</a:t>
            </a:r>
            <a:r>
              <a:rPr lang="zh-CN" altLang="en-US" sz="900" b="0" dirty="0" smtClean="0">
                <a:solidFill>
                  <a:schemeClr val="tx1"/>
                </a:solidFill>
              </a:rPr>
              <a:t> </a:t>
            </a:r>
            <a:r>
              <a:rPr lang="en-US" altLang="zh-CN" sz="900" b="0" dirty="0" smtClean="0">
                <a:solidFill>
                  <a:schemeClr val="tx1"/>
                </a:solidFill>
              </a:rPr>
              <a:t>: COUNTER_ORDER_OC</a:t>
            </a: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data </a:t>
            </a:r>
            <a:r>
              <a:rPr lang="en-US" altLang="zh-CN" sz="900" b="0" dirty="0">
                <a:solidFill>
                  <a:schemeClr val="tx1"/>
                </a:solidFill>
              </a:rPr>
              <a:t>:  </a:t>
            </a:r>
            <a:r>
              <a:rPr lang="en-US" altLang="zh-CN" sz="900" b="0" dirty="0" smtClean="0">
                <a:solidFill>
                  <a:schemeClr val="tx1"/>
                </a:solidFill>
              </a:rPr>
              <a:t>{"</a:t>
            </a:r>
            <a:r>
              <a:rPr lang="en-US" altLang="zh-CN" sz="900" b="0" dirty="0">
                <a:solidFill>
                  <a:schemeClr val="tx1"/>
                </a:solidFill>
              </a:rPr>
              <a:t>deviceNo":"</a:t>
            </a:r>
            <a:r>
              <a:rPr lang="en-US" altLang="zh-CN" sz="900" b="0" dirty="0" smtClean="0">
                <a:solidFill>
                  <a:schemeClr val="tx1"/>
                </a:solidFill>
              </a:rPr>
              <a:t>BFEBFBFF000906E9 …</a:t>
            </a: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…</a:t>
            </a:r>
          </a:p>
          <a:p>
            <a:pPr algn="l"/>
            <a:endParaRPr lang="en-US" altLang="zh-CN" sz="9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短连 </a:t>
            </a:r>
            <a:r>
              <a:rPr lang="en-US" altLang="zh-CN" dirty="0" err="1"/>
              <a:t>Redis</a:t>
            </a:r>
            <a:r>
              <a:rPr lang="zh-CN" altLang="en-US" dirty="0"/>
              <a:t>结构优化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E51730-E363-4B05-95CD-23E4688BE1A4}"/>
              </a:ext>
            </a:extLst>
          </p:cNvPr>
          <p:cNvSpPr txBox="1"/>
          <p:nvPr/>
        </p:nvSpPr>
        <p:spPr>
          <a:xfrm>
            <a:off x="2613865" y="1131114"/>
            <a:ext cx="183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优化 方案一：</a:t>
            </a:r>
            <a:r>
              <a:rPr lang="en-US" altLang="zh-CN" sz="1400" b="1" dirty="0" smtClean="0"/>
              <a:t>db9</a:t>
            </a:r>
            <a:endParaRPr lang="zh-CN" altLang="en-US" sz="1400" b="1" dirty="0"/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57D0519C-3992-45A2-B594-301644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141" y="1706880"/>
            <a:ext cx="3066229" cy="7518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Key</a:t>
            </a:r>
            <a:r>
              <a:rPr lang="zh-CN" altLang="en-US" sz="900" b="0" dirty="0" smtClean="0">
                <a:solidFill>
                  <a:schemeClr val="tx1"/>
                </a:solidFill>
              </a:rPr>
              <a:t>：</a:t>
            </a:r>
            <a:r>
              <a:rPr lang="en-US" altLang="zh-CN" sz="900" b="0" dirty="0" err="1" smtClean="0">
                <a:solidFill>
                  <a:schemeClr val="tx1"/>
                </a:solidFill>
              </a:rPr>
              <a:t>storeCode</a:t>
            </a:r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900" b="0" dirty="0" smtClean="0">
                <a:solidFill>
                  <a:schemeClr val="tx1"/>
                </a:solidFill>
              </a:rPr>
              <a:t>样例：</a:t>
            </a:r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HZH086</a:t>
            </a:r>
            <a:endParaRPr lang="en-US" altLang="zh-CN" sz="900" b="0" dirty="0">
              <a:solidFill>
                <a:schemeClr val="tx1"/>
              </a:solidFill>
            </a:endParaRP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1AFF3B4A-67A4-4725-91C0-C95326048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914" y="2867207"/>
            <a:ext cx="3509883" cy="15286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t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Value:</a:t>
            </a:r>
            <a:r>
              <a:rPr lang="zh-CN" altLang="en-US" sz="900" b="0" dirty="0" smtClean="0">
                <a:solidFill>
                  <a:schemeClr val="tx1"/>
                </a:solidFill>
              </a:rPr>
              <a:t>： </a:t>
            </a:r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Map&lt;</a:t>
            </a:r>
            <a:r>
              <a:rPr lang="en-US" altLang="zh-CN" sz="900" b="0" dirty="0" err="1" smtClean="0">
                <a:solidFill>
                  <a:schemeClr val="tx1"/>
                </a:solidFill>
              </a:rPr>
              <a:t>locationCode</a:t>
            </a:r>
            <a:r>
              <a:rPr lang="en-US" altLang="zh-CN" sz="900" b="0" dirty="0" smtClean="0">
                <a:solidFill>
                  <a:schemeClr val="tx1"/>
                </a:solidFill>
              </a:rPr>
              <a:t>, List&lt;Map&lt;</a:t>
            </a:r>
            <a:r>
              <a:rPr lang="en-US" altLang="zh-CN" sz="900" b="0" dirty="0" err="1" smtClean="0">
                <a:solidFill>
                  <a:schemeClr val="tx1"/>
                </a:solidFill>
              </a:rPr>
              <a:t>dataKey</a:t>
            </a:r>
            <a:r>
              <a:rPr lang="en-US" altLang="zh-CN" sz="900" b="0" dirty="0">
                <a:solidFill>
                  <a:schemeClr val="tx1"/>
                </a:solidFill>
              </a:rPr>
              <a:t>, </a:t>
            </a:r>
            <a:r>
              <a:rPr lang="en-US" altLang="zh-CN" sz="900" b="0" dirty="0" err="1">
                <a:solidFill>
                  <a:schemeClr val="tx1"/>
                </a:solidFill>
              </a:rPr>
              <a:t>dataValue</a:t>
            </a:r>
            <a:r>
              <a:rPr lang="en-US" altLang="zh-CN" sz="900" b="0" dirty="0">
                <a:solidFill>
                  <a:schemeClr val="tx1"/>
                </a:solidFill>
              </a:rPr>
              <a:t> </a:t>
            </a:r>
            <a:r>
              <a:rPr lang="en-US" altLang="zh-CN" sz="900" b="0" dirty="0" smtClean="0">
                <a:solidFill>
                  <a:schemeClr val="tx1"/>
                </a:solidFill>
              </a:rPr>
              <a:t>&gt;&gt;&gt;</a:t>
            </a:r>
            <a:endParaRPr lang="en-US" altLang="zh-CN" sz="900" b="0" dirty="0">
              <a:solidFill>
                <a:schemeClr val="tx1"/>
              </a:solidFill>
            </a:endParaRPr>
          </a:p>
          <a:p>
            <a:pPr algn="l"/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900" b="0" dirty="0">
                <a:solidFill>
                  <a:schemeClr val="tx1"/>
                </a:solidFill>
              </a:rPr>
              <a:t>样例：</a:t>
            </a:r>
            <a:endParaRPr lang="en-US" altLang="zh-CN" sz="900" b="0" dirty="0">
              <a:solidFill>
                <a:schemeClr val="tx1"/>
              </a:solidFill>
            </a:endParaRP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L0 : [{“</a:t>
            </a:r>
            <a:r>
              <a:rPr lang="en-US" altLang="zh-CN" sz="900" b="0" dirty="0" err="1" smtClean="0">
                <a:solidFill>
                  <a:schemeClr val="tx1"/>
                </a:solidFill>
              </a:rPr>
              <a:t>msgType</a:t>
            </a:r>
            <a:r>
              <a:rPr lang="en-US" altLang="zh-CN" sz="900" b="0" dirty="0" smtClean="0">
                <a:solidFill>
                  <a:schemeClr val="tx1"/>
                </a:solidFill>
              </a:rPr>
              <a:t>”</a:t>
            </a:r>
            <a:r>
              <a:rPr lang="zh-CN" altLang="en-US" sz="900" b="0" dirty="0" smtClean="0">
                <a:solidFill>
                  <a:schemeClr val="tx1"/>
                </a:solidFill>
              </a:rPr>
              <a:t> </a:t>
            </a:r>
            <a:r>
              <a:rPr lang="en-US" altLang="zh-CN" sz="900" b="0" dirty="0">
                <a:solidFill>
                  <a:schemeClr val="tx1"/>
                </a:solidFill>
              </a:rPr>
              <a:t>: </a:t>
            </a:r>
            <a:r>
              <a:rPr lang="en-US" altLang="zh-CN" sz="900" b="0" dirty="0" smtClean="0">
                <a:solidFill>
                  <a:schemeClr val="tx1"/>
                </a:solidFill>
              </a:rPr>
              <a:t>“COUNTER_ORDER_OC”,… },{},…]</a:t>
            </a: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L1…</a:t>
            </a: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…</a:t>
            </a:r>
            <a:endParaRPr lang="en-US" altLang="zh-CN" sz="900" b="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50203" y="2316480"/>
            <a:ext cx="252999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优点：</a:t>
            </a:r>
            <a:r>
              <a:rPr lang="zh-CN" altLang="en-US" sz="1050" dirty="0" smtClean="0"/>
              <a:t>检索效率高，定位精准。</a:t>
            </a:r>
            <a:endParaRPr lang="en-US" altLang="zh-CN" sz="1050" dirty="0" smtClean="0"/>
          </a:p>
          <a:p>
            <a:r>
              <a:rPr lang="zh-CN" altLang="en-US" sz="1050" b="1" dirty="0" smtClean="0"/>
              <a:t>缺点：</a:t>
            </a:r>
            <a:r>
              <a:rPr lang="zh-CN" altLang="en-US" sz="1050" dirty="0" smtClean="0"/>
              <a:t>消息数据在</a:t>
            </a:r>
            <a:r>
              <a:rPr lang="en-US" altLang="zh-CN" sz="1050" dirty="0" smtClean="0"/>
              <a:t>value</a:t>
            </a:r>
            <a:r>
              <a:rPr lang="zh-CN" altLang="en-US" sz="1050" dirty="0" smtClean="0"/>
              <a:t>层，只能作为一个</a:t>
            </a:r>
            <a:r>
              <a:rPr lang="en-US" altLang="zh-CN" sz="1050" dirty="0" err="1" smtClean="0"/>
              <a:t>json</a:t>
            </a:r>
            <a:r>
              <a:rPr lang="zh-CN" altLang="en-US" sz="1050" dirty="0" smtClean="0"/>
              <a:t>整体，当数据条数大时，对单条消息的状态更新都需要整体序列化，效率低下。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8831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短连 </a:t>
            </a:r>
            <a:r>
              <a:rPr lang="en-US" altLang="zh-CN" dirty="0" err="1"/>
              <a:t>Redis</a:t>
            </a:r>
            <a:r>
              <a:rPr lang="zh-CN" altLang="en-US" dirty="0"/>
              <a:t>结构优化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E51730-E363-4B05-95CD-23E4688BE1A4}"/>
              </a:ext>
            </a:extLst>
          </p:cNvPr>
          <p:cNvSpPr txBox="1"/>
          <p:nvPr/>
        </p:nvSpPr>
        <p:spPr>
          <a:xfrm>
            <a:off x="2613865" y="1131114"/>
            <a:ext cx="183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优化 方案二：</a:t>
            </a:r>
            <a:r>
              <a:rPr lang="en-US" altLang="zh-CN" sz="1400" b="1" dirty="0" smtClean="0"/>
              <a:t>db9</a:t>
            </a:r>
            <a:endParaRPr lang="zh-CN" altLang="en-US" sz="1400" b="1" dirty="0"/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57D0519C-3992-45A2-B594-301644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141" y="1706880"/>
            <a:ext cx="3066229" cy="7518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Key</a:t>
            </a:r>
            <a:r>
              <a:rPr lang="zh-CN" altLang="en-US" sz="900" b="0" dirty="0" smtClean="0">
                <a:solidFill>
                  <a:schemeClr val="tx1"/>
                </a:solidFill>
              </a:rPr>
              <a:t>：</a:t>
            </a:r>
            <a:r>
              <a:rPr lang="en-US" altLang="zh-CN" sz="900" b="0" dirty="0" err="1" smtClean="0">
                <a:solidFill>
                  <a:schemeClr val="tx1"/>
                </a:solidFill>
              </a:rPr>
              <a:t>storeCode</a:t>
            </a:r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900" b="0" dirty="0" smtClean="0">
                <a:solidFill>
                  <a:schemeClr val="tx1"/>
                </a:solidFill>
              </a:rPr>
              <a:t>样例：</a:t>
            </a:r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HZH086</a:t>
            </a:r>
            <a:endParaRPr lang="en-US" altLang="zh-CN" sz="900" b="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50203" y="2316480"/>
            <a:ext cx="25299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缺点：</a:t>
            </a:r>
            <a:r>
              <a:rPr lang="zh-CN" altLang="en-US" sz="1050" dirty="0" smtClean="0"/>
              <a:t>需要将一个餐厅对应的</a:t>
            </a:r>
            <a:r>
              <a:rPr lang="en-US" altLang="zh-CN" sz="1050" dirty="0" err="1" smtClean="0"/>
              <a:t>msg</a:t>
            </a:r>
            <a:r>
              <a:rPr lang="zh-CN" altLang="en-US" sz="1050" dirty="0" smtClean="0"/>
              <a:t>的消息内容都加载到内存中，才能进行 </a:t>
            </a:r>
            <a:r>
              <a:rPr lang="en-US" altLang="zh-CN" sz="1050" dirty="0" err="1" smtClean="0"/>
              <a:t>locationCode</a:t>
            </a:r>
            <a:r>
              <a:rPr lang="zh-CN" altLang="en-US" sz="1050" dirty="0" smtClean="0"/>
              <a:t>的筛选。</a:t>
            </a:r>
            <a:endParaRPr lang="zh-CN" altLang="en-US" sz="1050" dirty="0"/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1AFF3B4A-67A4-4725-91C0-C95326048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914" y="2867207"/>
            <a:ext cx="3509883" cy="15286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t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Value:</a:t>
            </a:r>
            <a:r>
              <a:rPr lang="zh-CN" altLang="en-US" sz="900" b="0" dirty="0" smtClean="0">
                <a:solidFill>
                  <a:schemeClr val="tx1"/>
                </a:solidFill>
              </a:rPr>
              <a:t>： </a:t>
            </a:r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Map&lt;</a:t>
            </a:r>
            <a:r>
              <a:rPr lang="en-US" altLang="zh-CN" sz="900" b="0" dirty="0" err="1" smtClean="0">
                <a:solidFill>
                  <a:schemeClr val="tx1"/>
                </a:solidFill>
              </a:rPr>
              <a:t>msgId</a:t>
            </a:r>
            <a:r>
              <a:rPr lang="en-US" altLang="zh-CN" sz="900" b="0" dirty="0" smtClean="0">
                <a:solidFill>
                  <a:schemeClr val="tx1"/>
                </a:solidFill>
              </a:rPr>
              <a:t>, Map&lt;</a:t>
            </a:r>
            <a:r>
              <a:rPr lang="en-US" altLang="zh-CN" sz="900" b="0" dirty="0" err="1" smtClean="0">
                <a:solidFill>
                  <a:schemeClr val="tx1"/>
                </a:solidFill>
              </a:rPr>
              <a:t>dataKey</a:t>
            </a:r>
            <a:r>
              <a:rPr lang="en-US" altLang="zh-CN" sz="900" b="0" dirty="0">
                <a:solidFill>
                  <a:schemeClr val="tx1"/>
                </a:solidFill>
              </a:rPr>
              <a:t>, </a:t>
            </a:r>
            <a:r>
              <a:rPr lang="en-US" altLang="zh-CN" sz="900" b="0" dirty="0" err="1">
                <a:solidFill>
                  <a:schemeClr val="tx1"/>
                </a:solidFill>
              </a:rPr>
              <a:t>dataValue</a:t>
            </a:r>
            <a:r>
              <a:rPr lang="en-US" altLang="zh-CN" sz="900" b="0" dirty="0">
                <a:solidFill>
                  <a:schemeClr val="tx1"/>
                </a:solidFill>
              </a:rPr>
              <a:t> </a:t>
            </a:r>
            <a:r>
              <a:rPr lang="en-US" altLang="zh-CN" sz="900" b="0" dirty="0" smtClean="0">
                <a:solidFill>
                  <a:schemeClr val="tx1"/>
                </a:solidFill>
              </a:rPr>
              <a:t>&gt;&gt;</a:t>
            </a:r>
            <a:endParaRPr lang="en-US" altLang="zh-CN" sz="900" b="0" dirty="0">
              <a:solidFill>
                <a:schemeClr val="tx1"/>
              </a:solidFill>
            </a:endParaRPr>
          </a:p>
          <a:p>
            <a:pPr algn="l"/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900" b="0" dirty="0">
                <a:solidFill>
                  <a:schemeClr val="tx1"/>
                </a:solidFill>
              </a:rPr>
              <a:t>样例：</a:t>
            </a:r>
            <a:endParaRPr lang="en-US" altLang="zh-CN" sz="900" b="0" dirty="0">
              <a:solidFill>
                <a:schemeClr val="tx1"/>
              </a:solidFill>
            </a:endParaRP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COUNTER_20190820142638201_952196338369 : {“</a:t>
            </a:r>
            <a:r>
              <a:rPr lang="en-US" altLang="zh-CN" sz="900" b="0" dirty="0" err="1" smtClean="0">
                <a:solidFill>
                  <a:schemeClr val="tx1"/>
                </a:solidFill>
              </a:rPr>
              <a:t>msgType</a:t>
            </a:r>
            <a:r>
              <a:rPr lang="en-US" altLang="zh-CN" sz="900" b="0" dirty="0" smtClean="0">
                <a:solidFill>
                  <a:schemeClr val="tx1"/>
                </a:solidFill>
              </a:rPr>
              <a:t>”</a:t>
            </a:r>
            <a:r>
              <a:rPr lang="zh-CN" altLang="en-US" sz="900" b="0" dirty="0" smtClean="0">
                <a:solidFill>
                  <a:schemeClr val="tx1"/>
                </a:solidFill>
              </a:rPr>
              <a:t> </a:t>
            </a:r>
            <a:r>
              <a:rPr lang="en-US" altLang="zh-CN" sz="900" b="0" dirty="0">
                <a:solidFill>
                  <a:schemeClr val="tx1"/>
                </a:solidFill>
              </a:rPr>
              <a:t>: </a:t>
            </a:r>
            <a:r>
              <a:rPr lang="en-US" altLang="zh-CN" sz="900" b="0" dirty="0" smtClean="0">
                <a:solidFill>
                  <a:schemeClr val="tx1"/>
                </a:solidFill>
              </a:rPr>
              <a:t>“COUNTER_ORDER_OC”,… },{},…</a:t>
            </a:r>
          </a:p>
          <a:p>
            <a:pPr algn="l"/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...…</a:t>
            </a: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…</a:t>
            </a:r>
            <a:endParaRPr lang="en-US" altLang="zh-CN" sz="9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5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短连 </a:t>
            </a:r>
            <a:r>
              <a:rPr lang="en-US" altLang="zh-CN" dirty="0" err="1"/>
              <a:t>Redis</a:t>
            </a:r>
            <a:r>
              <a:rPr lang="zh-CN" altLang="en-US" dirty="0"/>
              <a:t>结构优化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E51730-E363-4B05-95CD-23E4688BE1A4}"/>
              </a:ext>
            </a:extLst>
          </p:cNvPr>
          <p:cNvSpPr txBox="1"/>
          <p:nvPr/>
        </p:nvSpPr>
        <p:spPr>
          <a:xfrm>
            <a:off x="2613865" y="1131114"/>
            <a:ext cx="183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优化 方案三：</a:t>
            </a:r>
            <a:r>
              <a:rPr lang="en-US" altLang="zh-CN" sz="1400" b="1" dirty="0" smtClean="0"/>
              <a:t>db9</a:t>
            </a:r>
            <a:endParaRPr lang="zh-CN" altLang="en-US" sz="1400" b="1" dirty="0"/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57D0519C-3992-45A2-B594-301644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141" y="1706880"/>
            <a:ext cx="3066229" cy="7518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Key</a:t>
            </a:r>
            <a:r>
              <a:rPr lang="zh-CN" altLang="en-US" sz="900" b="0" dirty="0" smtClean="0">
                <a:solidFill>
                  <a:schemeClr val="tx1"/>
                </a:solidFill>
              </a:rPr>
              <a:t>：</a:t>
            </a:r>
            <a:r>
              <a:rPr lang="en-US" altLang="zh-CN" sz="900" b="0" dirty="0" err="1" smtClean="0">
                <a:solidFill>
                  <a:schemeClr val="tx1"/>
                </a:solidFill>
              </a:rPr>
              <a:t>storeCode</a:t>
            </a:r>
            <a:r>
              <a:rPr lang="en-US" altLang="zh-CN" sz="900" b="0" dirty="0" smtClean="0">
                <a:solidFill>
                  <a:schemeClr val="tx1"/>
                </a:solidFill>
              </a:rPr>
              <a:t> + </a:t>
            </a:r>
            <a:r>
              <a:rPr lang="en-US" altLang="zh-CN" sz="900" b="0" dirty="0" err="1" smtClean="0">
                <a:solidFill>
                  <a:schemeClr val="tx1"/>
                </a:solidFill>
              </a:rPr>
              <a:t>locationCode</a:t>
            </a:r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900" b="0" dirty="0" smtClean="0">
                <a:solidFill>
                  <a:schemeClr val="tx1"/>
                </a:solidFill>
              </a:rPr>
              <a:t>样例：</a:t>
            </a:r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HZH086</a:t>
            </a:r>
            <a:endParaRPr lang="en-US" altLang="zh-CN" sz="900" b="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50203" y="2316480"/>
            <a:ext cx="2529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缺点：</a:t>
            </a:r>
            <a:r>
              <a:rPr lang="zh-CN" altLang="en-US" sz="1050" dirty="0" smtClean="0"/>
              <a:t>外层数据量增大，增加检索性能损耗。</a:t>
            </a:r>
            <a:endParaRPr lang="zh-CN" altLang="en-US" sz="1050" dirty="0"/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1AFF3B4A-67A4-4725-91C0-C95326048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914" y="2867207"/>
            <a:ext cx="3509883" cy="15286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t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Value:</a:t>
            </a:r>
            <a:r>
              <a:rPr lang="zh-CN" altLang="en-US" sz="900" b="0" dirty="0" smtClean="0">
                <a:solidFill>
                  <a:schemeClr val="tx1"/>
                </a:solidFill>
              </a:rPr>
              <a:t>： </a:t>
            </a:r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Map&lt;</a:t>
            </a:r>
            <a:r>
              <a:rPr lang="en-US" altLang="zh-CN" sz="900" b="0" dirty="0" err="1" smtClean="0">
                <a:solidFill>
                  <a:schemeClr val="tx1"/>
                </a:solidFill>
              </a:rPr>
              <a:t>msgId</a:t>
            </a:r>
            <a:r>
              <a:rPr lang="en-US" altLang="zh-CN" sz="900" b="0" dirty="0" smtClean="0">
                <a:solidFill>
                  <a:schemeClr val="tx1"/>
                </a:solidFill>
              </a:rPr>
              <a:t>, Map&lt;</a:t>
            </a:r>
            <a:r>
              <a:rPr lang="en-US" altLang="zh-CN" sz="900" b="0" dirty="0" err="1" smtClean="0">
                <a:solidFill>
                  <a:schemeClr val="tx1"/>
                </a:solidFill>
              </a:rPr>
              <a:t>dataKey</a:t>
            </a:r>
            <a:r>
              <a:rPr lang="en-US" altLang="zh-CN" sz="900" b="0" dirty="0">
                <a:solidFill>
                  <a:schemeClr val="tx1"/>
                </a:solidFill>
              </a:rPr>
              <a:t>, </a:t>
            </a:r>
            <a:r>
              <a:rPr lang="en-US" altLang="zh-CN" sz="900" b="0" dirty="0" err="1">
                <a:solidFill>
                  <a:schemeClr val="tx1"/>
                </a:solidFill>
              </a:rPr>
              <a:t>dataValue</a:t>
            </a:r>
            <a:r>
              <a:rPr lang="en-US" altLang="zh-CN" sz="900" b="0" dirty="0">
                <a:solidFill>
                  <a:schemeClr val="tx1"/>
                </a:solidFill>
              </a:rPr>
              <a:t> </a:t>
            </a:r>
            <a:r>
              <a:rPr lang="en-US" altLang="zh-CN" sz="900" b="0" dirty="0" smtClean="0">
                <a:solidFill>
                  <a:schemeClr val="tx1"/>
                </a:solidFill>
              </a:rPr>
              <a:t>&gt;&gt;</a:t>
            </a:r>
            <a:endParaRPr lang="en-US" altLang="zh-CN" sz="900" b="0" dirty="0">
              <a:solidFill>
                <a:schemeClr val="tx1"/>
              </a:solidFill>
            </a:endParaRPr>
          </a:p>
          <a:p>
            <a:pPr algn="l"/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900" b="0" dirty="0">
                <a:solidFill>
                  <a:schemeClr val="tx1"/>
                </a:solidFill>
              </a:rPr>
              <a:t>样例：</a:t>
            </a:r>
            <a:endParaRPr lang="en-US" altLang="zh-CN" sz="900" b="0" dirty="0">
              <a:solidFill>
                <a:schemeClr val="tx1"/>
              </a:solidFill>
            </a:endParaRP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COUNTER_20190820142638201_952196338369 : {“</a:t>
            </a:r>
            <a:r>
              <a:rPr lang="en-US" altLang="zh-CN" sz="900" b="0" dirty="0" err="1" smtClean="0">
                <a:solidFill>
                  <a:schemeClr val="tx1"/>
                </a:solidFill>
              </a:rPr>
              <a:t>msgType</a:t>
            </a:r>
            <a:r>
              <a:rPr lang="en-US" altLang="zh-CN" sz="900" b="0" dirty="0" smtClean="0">
                <a:solidFill>
                  <a:schemeClr val="tx1"/>
                </a:solidFill>
              </a:rPr>
              <a:t>”</a:t>
            </a:r>
            <a:r>
              <a:rPr lang="zh-CN" altLang="en-US" sz="900" b="0" dirty="0" smtClean="0">
                <a:solidFill>
                  <a:schemeClr val="tx1"/>
                </a:solidFill>
              </a:rPr>
              <a:t> </a:t>
            </a:r>
            <a:r>
              <a:rPr lang="en-US" altLang="zh-CN" sz="900" b="0" dirty="0">
                <a:solidFill>
                  <a:schemeClr val="tx1"/>
                </a:solidFill>
              </a:rPr>
              <a:t>: </a:t>
            </a:r>
            <a:r>
              <a:rPr lang="en-US" altLang="zh-CN" sz="900" b="0" dirty="0" smtClean="0">
                <a:solidFill>
                  <a:schemeClr val="tx1"/>
                </a:solidFill>
              </a:rPr>
              <a:t>“COUNTER_ORDER_OC”,… },{},…</a:t>
            </a:r>
          </a:p>
          <a:p>
            <a:pPr algn="l"/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...…</a:t>
            </a: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…</a:t>
            </a:r>
            <a:endParaRPr lang="en-US" altLang="zh-CN" sz="9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40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短连 </a:t>
            </a:r>
            <a:r>
              <a:rPr lang="en-US" altLang="zh-CN" dirty="0" err="1"/>
              <a:t>Redis</a:t>
            </a:r>
            <a:r>
              <a:rPr lang="zh-CN" altLang="en-US" dirty="0"/>
              <a:t>结构优化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E51730-E363-4B05-95CD-23E4688BE1A4}"/>
              </a:ext>
            </a:extLst>
          </p:cNvPr>
          <p:cNvSpPr txBox="1"/>
          <p:nvPr/>
        </p:nvSpPr>
        <p:spPr>
          <a:xfrm>
            <a:off x="2613865" y="1131114"/>
            <a:ext cx="183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优化 方案四：</a:t>
            </a:r>
            <a:r>
              <a:rPr lang="en-US" altLang="zh-CN" sz="1400" b="1" dirty="0" smtClean="0"/>
              <a:t>db9</a:t>
            </a:r>
            <a:endParaRPr lang="zh-CN" altLang="en-US" sz="1400" b="1" dirty="0"/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57D0519C-3992-45A2-B594-301644637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141" y="1706880"/>
            <a:ext cx="3066229" cy="7518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Key</a:t>
            </a:r>
            <a:r>
              <a:rPr lang="zh-CN" altLang="en-US" sz="900" b="0" dirty="0" smtClean="0">
                <a:solidFill>
                  <a:schemeClr val="tx1"/>
                </a:solidFill>
              </a:rPr>
              <a:t>：</a:t>
            </a:r>
            <a:r>
              <a:rPr lang="en-US" altLang="zh-CN" sz="900" b="0" dirty="0" err="1" smtClean="0">
                <a:solidFill>
                  <a:schemeClr val="tx1"/>
                </a:solidFill>
              </a:rPr>
              <a:t>storeCode</a:t>
            </a:r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900" b="0" dirty="0" smtClean="0">
                <a:solidFill>
                  <a:schemeClr val="tx1"/>
                </a:solidFill>
              </a:rPr>
              <a:t>样例：</a:t>
            </a:r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HZH086</a:t>
            </a:r>
            <a:endParaRPr lang="en-US" altLang="zh-CN" sz="900" b="0" dirty="0">
              <a:solidFill>
                <a:schemeClr val="tx1"/>
              </a:solidFill>
            </a:endParaRP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1AFF3B4A-67A4-4725-91C0-C95326048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914" y="2867207"/>
            <a:ext cx="3509883" cy="15286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t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Value:</a:t>
            </a:r>
            <a:r>
              <a:rPr lang="zh-CN" altLang="en-US" sz="900" b="0" dirty="0" smtClean="0">
                <a:solidFill>
                  <a:schemeClr val="tx1"/>
                </a:solidFill>
              </a:rPr>
              <a:t>： </a:t>
            </a:r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Map&lt;</a:t>
            </a:r>
            <a:r>
              <a:rPr lang="en-US" altLang="zh-CN" sz="900" b="0" dirty="0" err="1" smtClean="0">
                <a:solidFill>
                  <a:schemeClr val="tx1"/>
                </a:solidFill>
              </a:rPr>
              <a:t>locationCode</a:t>
            </a:r>
            <a:r>
              <a:rPr lang="en-US" altLang="zh-CN" sz="900" b="0" dirty="0" smtClean="0">
                <a:solidFill>
                  <a:schemeClr val="tx1"/>
                </a:solidFill>
              </a:rPr>
              <a:t>+#+</a:t>
            </a:r>
            <a:r>
              <a:rPr lang="en-US" altLang="zh-CN" sz="900" b="0" dirty="0" err="1" smtClean="0">
                <a:solidFill>
                  <a:schemeClr val="tx1"/>
                </a:solidFill>
              </a:rPr>
              <a:t>msgId</a:t>
            </a:r>
            <a:r>
              <a:rPr lang="en-US" altLang="zh-CN" sz="900" b="0" dirty="0" smtClean="0">
                <a:solidFill>
                  <a:schemeClr val="tx1"/>
                </a:solidFill>
              </a:rPr>
              <a:t>, Map&lt;</a:t>
            </a:r>
            <a:r>
              <a:rPr lang="en-US" altLang="zh-CN" sz="900" b="0" dirty="0" err="1" smtClean="0">
                <a:solidFill>
                  <a:schemeClr val="tx1"/>
                </a:solidFill>
              </a:rPr>
              <a:t>dataKey</a:t>
            </a:r>
            <a:r>
              <a:rPr lang="en-US" altLang="zh-CN" sz="900" b="0" dirty="0">
                <a:solidFill>
                  <a:schemeClr val="tx1"/>
                </a:solidFill>
              </a:rPr>
              <a:t>, </a:t>
            </a:r>
            <a:r>
              <a:rPr lang="en-US" altLang="zh-CN" sz="900" b="0" dirty="0" err="1">
                <a:solidFill>
                  <a:schemeClr val="tx1"/>
                </a:solidFill>
              </a:rPr>
              <a:t>dataValue</a:t>
            </a:r>
            <a:r>
              <a:rPr lang="en-US" altLang="zh-CN" sz="900" b="0" dirty="0">
                <a:solidFill>
                  <a:schemeClr val="tx1"/>
                </a:solidFill>
              </a:rPr>
              <a:t> </a:t>
            </a:r>
            <a:r>
              <a:rPr lang="en-US" altLang="zh-CN" sz="900" b="0" dirty="0" smtClean="0">
                <a:solidFill>
                  <a:schemeClr val="tx1"/>
                </a:solidFill>
              </a:rPr>
              <a:t>&gt;&gt;</a:t>
            </a:r>
            <a:endParaRPr lang="en-US" altLang="zh-CN" sz="900" b="0" dirty="0">
              <a:solidFill>
                <a:schemeClr val="tx1"/>
              </a:solidFill>
            </a:endParaRPr>
          </a:p>
          <a:p>
            <a:pPr algn="l"/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900" b="0" dirty="0">
                <a:solidFill>
                  <a:schemeClr val="tx1"/>
                </a:solidFill>
              </a:rPr>
              <a:t>样例：</a:t>
            </a:r>
            <a:endParaRPr lang="en-US" altLang="zh-CN" sz="900" b="0" dirty="0">
              <a:solidFill>
                <a:schemeClr val="tx1"/>
              </a:solidFill>
            </a:endParaRP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L0#COUNTER_20190820142638201_952196338369 : {“</a:t>
            </a:r>
            <a:r>
              <a:rPr lang="en-US" altLang="zh-CN" sz="900" b="0" dirty="0" err="1" smtClean="0">
                <a:solidFill>
                  <a:schemeClr val="tx1"/>
                </a:solidFill>
              </a:rPr>
              <a:t>msgType</a:t>
            </a:r>
            <a:r>
              <a:rPr lang="en-US" altLang="zh-CN" sz="900" b="0" dirty="0" smtClean="0">
                <a:solidFill>
                  <a:schemeClr val="tx1"/>
                </a:solidFill>
              </a:rPr>
              <a:t>”</a:t>
            </a:r>
            <a:r>
              <a:rPr lang="zh-CN" altLang="en-US" sz="900" b="0" dirty="0" smtClean="0">
                <a:solidFill>
                  <a:schemeClr val="tx1"/>
                </a:solidFill>
              </a:rPr>
              <a:t> </a:t>
            </a:r>
            <a:r>
              <a:rPr lang="en-US" altLang="zh-CN" sz="900" b="0" dirty="0">
                <a:solidFill>
                  <a:schemeClr val="tx1"/>
                </a:solidFill>
              </a:rPr>
              <a:t>: </a:t>
            </a:r>
            <a:r>
              <a:rPr lang="en-US" altLang="zh-CN" sz="900" b="0" dirty="0" smtClean="0">
                <a:solidFill>
                  <a:schemeClr val="tx1"/>
                </a:solidFill>
              </a:rPr>
              <a:t>“COUNTER_ORDER_OC”,… },{},…</a:t>
            </a:r>
          </a:p>
          <a:p>
            <a:pPr algn="l"/>
            <a:endParaRPr lang="en-US" altLang="zh-CN" sz="9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L0#...…</a:t>
            </a:r>
          </a:p>
          <a:p>
            <a:pPr algn="l"/>
            <a:r>
              <a:rPr lang="en-US" altLang="zh-CN" sz="900" b="0" dirty="0" smtClean="0">
                <a:solidFill>
                  <a:schemeClr val="tx1"/>
                </a:solidFill>
              </a:rPr>
              <a:t>…</a:t>
            </a:r>
            <a:endParaRPr lang="en-US" altLang="zh-CN" sz="900" b="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50203" y="2316480"/>
            <a:ext cx="25299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缺点：</a:t>
            </a:r>
            <a:r>
              <a:rPr lang="zh-CN" altLang="en-US" sz="1050" dirty="0" smtClean="0"/>
              <a:t>需增加额外的</a:t>
            </a:r>
            <a:r>
              <a:rPr lang="en-US" altLang="zh-CN" sz="1050" dirty="0" err="1" smtClean="0"/>
              <a:t>msgId</a:t>
            </a:r>
            <a:r>
              <a:rPr lang="zh-CN" altLang="en-US" sz="1050" dirty="0" smtClean="0"/>
              <a:t>转换处理，放入</a:t>
            </a:r>
            <a:r>
              <a:rPr lang="en-US" altLang="zh-CN" sz="1050" dirty="0" err="1" smtClean="0"/>
              <a:t>redis</a:t>
            </a:r>
            <a:r>
              <a:rPr lang="zh-CN" altLang="en-US" sz="1050" dirty="0" smtClean="0"/>
              <a:t>时拼接 </a:t>
            </a:r>
            <a:r>
              <a:rPr lang="en-US" altLang="zh-CN" sz="1050" dirty="0" err="1" smtClean="0"/>
              <a:t>locaitonCode</a:t>
            </a:r>
            <a:r>
              <a:rPr lang="zh-CN" altLang="en-US" sz="1050" dirty="0" smtClean="0"/>
              <a:t>用于检索，从</a:t>
            </a:r>
            <a:r>
              <a:rPr lang="en-US" altLang="zh-CN" sz="1050" dirty="0" err="1" smtClean="0"/>
              <a:t>redis</a:t>
            </a:r>
            <a:r>
              <a:rPr lang="zh-CN" altLang="en-US" sz="1050" dirty="0" smtClean="0"/>
              <a:t>中获取用于条件筛选以外的场景时，需去除</a:t>
            </a:r>
            <a:r>
              <a:rPr lang="en-US" altLang="zh-CN" sz="1050" dirty="0" err="1" smtClean="0"/>
              <a:t>locationCode</a:t>
            </a:r>
            <a:r>
              <a:rPr lang="zh-CN" altLang="en-US" sz="1050" dirty="0" smtClean="0"/>
              <a:t>。</a:t>
            </a:r>
            <a:endParaRPr lang="en-US" altLang="zh-CN" sz="1050" dirty="0" smtClean="0"/>
          </a:p>
          <a:p>
            <a:endParaRPr lang="en-US" altLang="zh-CN" sz="1050" dirty="0"/>
          </a:p>
          <a:p>
            <a:r>
              <a:rPr lang="zh-CN" altLang="en-US" sz="1050" b="1" dirty="0" smtClean="0">
                <a:solidFill>
                  <a:srgbClr val="FF0000"/>
                </a:solidFill>
              </a:rPr>
              <a:t>建议采用本方案。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/>
              <a:t>流程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Jan,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4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问题场景</a:t>
            </a:r>
            <a:endParaRPr lang="zh-CN" alt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AF803F83-FF04-4389-8058-A229AC5E7AA1}"/>
              </a:ext>
            </a:extLst>
          </p:cNvPr>
          <p:cNvCxnSpPr>
            <a:cxnSpLocks/>
          </p:cNvCxnSpPr>
          <p:nvPr/>
        </p:nvCxnSpPr>
        <p:spPr>
          <a:xfrm flipH="1">
            <a:off x="4532891" y="871200"/>
            <a:ext cx="29520" cy="42723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8E51730-E363-4B05-95CD-23E4688BE1A4}"/>
              </a:ext>
            </a:extLst>
          </p:cNvPr>
          <p:cNvSpPr txBox="1"/>
          <p:nvPr/>
        </p:nvSpPr>
        <p:spPr>
          <a:xfrm>
            <a:off x="1501621" y="1041443"/>
            <a:ext cx="671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终端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8E51730-E363-4B05-95CD-23E4688BE1A4}"/>
              </a:ext>
            </a:extLst>
          </p:cNvPr>
          <p:cNvSpPr txBox="1"/>
          <p:nvPr/>
        </p:nvSpPr>
        <p:spPr>
          <a:xfrm>
            <a:off x="6359236" y="1099639"/>
            <a:ext cx="2088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服务端（总部端</a:t>
            </a:r>
            <a:r>
              <a:rPr lang="en-US" altLang="zh-CN" sz="1400" b="1" dirty="0" smtClean="0"/>
              <a:t>+</a:t>
            </a:r>
            <a:r>
              <a:rPr lang="zh-CN" altLang="en-US" sz="1400" b="1" dirty="0" smtClean="0"/>
              <a:t>餐厅端）</a:t>
            </a:r>
            <a:endParaRPr lang="zh-CN" altLang="en-US" sz="1400" b="1" dirty="0"/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17" y="1583352"/>
            <a:ext cx="707137" cy="27579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A </a:t>
            </a:r>
          </a:p>
          <a:p>
            <a:r>
              <a:rPr lang="zh-CN" altLang="en-US" dirty="0" smtClean="0"/>
              <a:t>存单</a:t>
            </a:r>
            <a:endParaRPr lang="en-US" altLang="zh-CN" dirty="0" smtClean="0"/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334" y="1583605"/>
            <a:ext cx="707137" cy="275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A</a:t>
            </a:r>
            <a:endParaRPr lang="en-US" altLang="zh-CN" dirty="0" smtClean="0"/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769" y="2147018"/>
            <a:ext cx="707137" cy="27579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取单 锁单</a:t>
            </a:r>
            <a:endParaRPr lang="en-US" altLang="zh-CN" dirty="0" smtClean="0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334" y="2120400"/>
            <a:ext cx="707137" cy="275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A</a:t>
            </a:r>
            <a:endParaRPr lang="en-US" altLang="zh-CN" dirty="0" smtClean="0"/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255" y="2120399"/>
            <a:ext cx="432628" cy="27579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solidFill>
                  <a:srgbClr val="000000"/>
                </a:solidFill>
              </a:rPr>
              <a:t>Lock B</a:t>
            </a: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83" y="2656942"/>
            <a:ext cx="707137" cy="27579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</a:t>
            </a:r>
            <a:endParaRPr lang="en-US" altLang="zh-CN" dirty="0" smtClean="0"/>
          </a:p>
          <a:p>
            <a:r>
              <a:rPr lang="zh-CN" altLang="en-US" dirty="0" smtClean="0"/>
              <a:t>强制解锁</a:t>
            </a:r>
            <a:endParaRPr lang="en-US" altLang="zh-CN" dirty="0" smtClean="0"/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334" y="2657195"/>
            <a:ext cx="707137" cy="275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A</a:t>
            </a:r>
            <a:endParaRPr lang="en-US" altLang="zh-CN" dirty="0" smtClean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83" y="3166863"/>
            <a:ext cx="707137" cy="27579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</a:t>
            </a:r>
            <a:endParaRPr lang="en-US" altLang="zh-CN" dirty="0" smtClean="0"/>
          </a:p>
          <a:p>
            <a:r>
              <a:rPr lang="zh-CN" altLang="en-US" dirty="0" smtClean="0"/>
              <a:t>取单 锁单</a:t>
            </a:r>
            <a:endParaRPr lang="en-US" altLang="zh-CN" dirty="0" smtClean="0"/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334" y="3167117"/>
            <a:ext cx="707137" cy="275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A</a:t>
            </a:r>
            <a:endParaRPr lang="en-US" altLang="zh-CN" dirty="0" smtClean="0"/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255" y="3167116"/>
            <a:ext cx="432628" cy="27579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solidFill>
                  <a:srgbClr val="000000"/>
                </a:solidFill>
              </a:rPr>
              <a:t>Lock C</a:t>
            </a:r>
          </a:p>
        </p:txBody>
      </p:sp>
      <p:sp>
        <p:nvSpPr>
          <p:cNvPr id="36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177" y="3676784"/>
            <a:ext cx="707137" cy="27579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</a:t>
            </a:r>
            <a:endParaRPr lang="en-US" altLang="zh-CN" dirty="0" smtClean="0"/>
          </a:p>
          <a:p>
            <a:r>
              <a:rPr lang="zh-CN" altLang="en-US" dirty="0" smtClean="0"/>
              <a:t>结单</a:t>
            </a:r>
            <a:endParaRPr lang="en-US" altLang="zh-CN" dirty="0" smtClean="0"/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467" y="4197925"/>
            <a:ext cx="707137" cy="27579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存单</a:t>
            </a:r>
            <a:endParaRPr lang="en-US" altLang="zh-CN" dirty="0" smtClean="0"/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305" y="3676784"/>
            <a:ext cx="707137" cy="275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C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512" y="4197924"/>
            <a:ext cx="707137" cy="275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0950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</a:t>
            </a:r>
            <a:r>
              <a:rPr lang="zh-CN" altLang="en-US" dirty="0" smtClean="0"/>
              <a:t>单、同步、锁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4043" y="1225666"/>
            <a:ext cx="660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使用取单时的服务端时间，作为提交订单时的排序时间戳，可以解决当前的大部分因强制解锁出现的问题。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63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系统集成</a:t>
            </a:r>
            <a:endParaRPr lang="en-US" dirty="0"/>
          </a:p>
        </p:txBody>
      </p:sp>
      <p:sp>
        <p:nvSpPr>
          <p:cNvPr id="130" name="TextBox 63">
            <a:extLst>
              <a:ext uri="{FF2B5EF4-FFF2-40B4-BE49-F238E27FC236}">
                <a16:creationId xmlns:a16="http://schemas.microsoft.com/office/drawing/2014/main" id="{314F0999-F5DA-42CE-904C-B28DF2081597}"/>
              </a:ext>
            </a:extLst>
          </p:cNvPr>
          <p:cNvSpPr txBox="1"/>
          <p:nvPr/>
        </p:nvSpPr>
        <p:spPr>
          <a:xfrm>
            <a:off x="-142" y="966591"/>
            <a:ext cx="502061" cy="219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825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cxnSp>
        <p:nvCxnSpPr>
          <p:cNvPr id="119" name="Straight Connector 4">
            <a:extLst>
              <a:ext uri="{FF2B5EF4-FFF2-40B4-BE49-F238E27FC236}">
                <a16:creationId xmlns:a16="http://schemas.microsoft.com/office/drawing/2014/main" id="{33DCF6A4-E801-45CD-8394-57ED0CD2971B}"/>
              </a:ext>
            </a:extLst>
          </p:cNvPr>
          <p:cNvCxnSpPr>
            <a:cxnSpLocks/>
          </p:cNvCxnSpPr>
          <p:nvPr/>
        </p:nvCxnSpPr>
        <p:spPr>
          <a:xfrm>
            <a:off x="0" y="3332473"/>
            <a:ext cx="9144001" cy="1288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63">
            <a:extLst>
              <a:ext uri="{FF2B5EF4-FFF2-40B4-BE49-F238E27FC236}">
                <a16:creationId xmlns:a16="http://schemas.microsoft.com/office/drawing/2014/main" id="{3D5C5CD7-DCFB-4EF0-BEBD-3ABA8C8000AF}"/>
              </a:ext>
            </a:extLst>
          </p:cNvPr>
          <p:cNvSpPr txBox="1"/>
          <p:nvPr/>
        </p:nvSpPr>
        <p:spPr>
          <a:xfrm>
            <a:off x="-143" y="3442739"/>
            <a:ext cx="502061" cy="219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825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128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1538574" y="162669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Pay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1538574" y="2190584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Promotion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2576882" y="275578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Operation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1538575" y="275578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Menu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5678731" y="2190582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Order router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5680641" y="277594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Order Center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688273" y="2781242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Message Center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688273" y="2190582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Message Router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612567" y="162669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Customer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2576881" y="2190583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Report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2576880" y="1628486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Coupon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612567" y="275051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b="1" dirty="0" err="1" smtClean="0">
                <a:latin typeface="微软雅黑" pitchFamily="34" charset="-122"/>
                <a:ea typeface="微软雅黑" pitchFamily="34" charset="-122"/>
              </a:rPr>
              <a:t>Config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4643218" y="2775948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b="1" dirty="0" err="1" smtClean="0">
                <a:latin typeface="微软雅黑" pitchFamily="34" charset="-122"/>
                <a:ea typeface="微软雅黑" pitchFamily="34" charset="-122"/>
              </a:rPr>
              <a:t>Comtrans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1537721" y="3504551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Menu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612567" y="3524629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b="1" dirty="0" err="1" smtClean="0">
                <a:latin typeface="微软雅黑" pitchFamily="34" charset="-122"/>
                <a:ea typeface="微软雅黑" pitchFamily="34" charset="-122"/>
              </a:rPr>
              <a:t>Config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2575144" y="3514041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Operation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688273" y="3547249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Message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5680640" y="3547249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Order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1537244" y="4023011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Promotion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4643217" y="353636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b="1" dirty="0" err="1" smtClean="0">
                <a:latin typeface="微软雅黑" pitchFamily="34" charset="-122"/>
                <a:ea typeface="微软雅黑" pitchFamily="34" charset="-122"/>
              </a:rPr>
              <a:t>Comtrans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8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6688273" y="1117750"/>
            <a:ext cx="841488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OC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3612566" y="1114030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VGOLD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2576879" y="1101894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Coupon</a:t>
            </a: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Prime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1538574" y="1083131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支付宝</a:t>
            </a:r>
            <a:endParaRPr lang="en-US" altLang="zh-CN" sz="788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虚拟</a:t>
            </a:r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卡</a:t>
            </a:r>
            <a:endParaRPr lang="en-US" altLang="zh-CN" sz="788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VPAY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>
            <a:stCxn id="135" idx="2"/>
            <a:endCxn id="149" idx="0"/>
          </p:cNvCxnSpPr>
          <p:nvPr/>
        </p:nvCxnSpPr>
        <p:spPr>
          <a:xfrm flipH="1">
            <a:off x="1959421" y="3107754"/>
            <a:ext cx="854" cy="39679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34" idx="2"/>
            <a:endCxn id="152" idx="0"/>
          </p:cNvCxnSpPr>
          <p:nvPr/>
        </p:nvCxnSpPr>
        <p:spPr>
          <a:xfrm flipH="1">
            <a:off x="2996844" y="3107754"/>
            <a:ext cx="1738" cy="4062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45" idx="2"/>
            <a:endCxn id="150" idx="0"/>
          </p:cNvCxnSpPr>
          <p:nvPr/>
        </p:nvCxnSpPr>
        <p:spPr>
          <a:xfrm>
            <a:off x="4034267" y="3102484"/>
            <a:ext cx="0" cy="42214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46" idx="2"/>
            <a:endCxn id="157" idx="0"/>
          </p:cNvCxnSpPr>
          <p:nvPr/>
        </p:nvCxnSpPr>
        <p:spPr>
          <a:xfrm flipH="1">
            <a:off x="5064917" y="3127915"/>
            <a:ext cx="1" cy="40845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37" idx="2"/>
            <a:endCxn id="155" idx="0"/>
          </p:cNvCxnSpPr>
          <p:nvPr/>
        </p:nvCxnSpPr>
        <p:spPr>
          <a:xfrm flipH="1">
            <a:off x="6102340" y="3127914"/>
            <a:ext cx="1" cy="41933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39" idx="2"/>
            <a:endCxn id="153" idx="0"/>
          </p:cNvCxnSpPr>
          <p:nvPr/>
        </p:nvCxnSpPr>
        <p:spPr>
          <a:xfrm>
            <a:off x="7109973" y="3133209"/>
            <a:ext cx="0" cy="41404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40" idx="2"/>
            <a:endCxn id="139" idx="0"/>
          </p:cNvCxnSpPr>
          <p:nvPr/>
        </p:nvCxnSpPr>
        <p:spPr>
          <a:xfrm>
            <a:off x="7109973" y="2542549"/>
            <a:ext cx="0" cy="23869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36" idx="2"/>
            <a:endCxn id="137" idx="0"/>
          </p:cNvCxnSpPr>
          <p:nvPr/>
        </p:nvCxnSpPr>
        <p:spPr>
          <a:xfrm>
            <a:off x="6100431" y="2542549"/>
            <a:ext cx="1910" cy="23339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58" idx="2"/>
            <a:endCxn id="136" idx="0"/>
          </p:cNvCxnSpPr>
          <p:nvPr/>
        </p:nvCxnSpPr>
        <p:spPr>
          <a:xfrm flipH="1">
            <a:off x="6100431" y="1469717"/>
            <a:ext cx="1008586" cy="72086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58" idx="2"/>
            <a:endCxn id="140" idx="0"/>
          </p:cNvCxnSpPr>
          <p:nvPr/>
        </p:nvCxnSpPr>
        <p:spPr>
          <a:xfrm>
            <a:off x="7109017" y="1469717"/>
            <a:ext cx="956" cy="72086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59" idx="2"/>
            <a:endCxn id="141" idx="0"/>
          </p:cNvCxnSpPr>
          <p:nvPr/>
        </p:nvCxnSpPr>
        <p:spPr>
          <a:xfrm>
            <a:off x="4034266" y="1465997"/>
            <a:ext cx="1" cy="1607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60" idx="2"/>
            <a:endCxn id="143" idx="0"/>
          </p:cNvCxnSpPr>
          <p:nvPr/>
        </p:nvCxnSpPr>
        <p:spPr>
          <a:xfrm>
            <a:off x="2998579" y="1453861"/>
            <a:ext cx="1" cy="17462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1" idx="2"/>
            <a:endCxn id="128" idx="0"/>
          </p:cNvCxnSpPr>
          <p:nvPr/>
        </p:nvCxnSpPr>
        <p:spPr>
          <a:xfrm>
            <a:off x="1960274" y="1435098"/>
            <a:ext cx="0" cy="19159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4643216" y="4354678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KDS</a:t>
            </a:r>
          </a:p>
        </p:txBody>
      </p:sp>
      <p:sp>
        <p:nvSpPr>
          <p:cNvPr id="175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5678730" y="4354678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叫号屏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6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6688273" y="4354677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Pos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 adapter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7" name="直接连接符 176"/>
          <p:cNvCxnSpPr>
            <a:stCxn id="155" idx="2"/>
            <a:endCxn id="174" idx="0"/>
          </p:cNvCxnSpPr>
          <p:nvPr/>
        </p:nvCxnSpPr>
        <p:spPr>
          <a:xfrm flipH="1">
            <a:off x="5064916" y="3899216"/>
            <a:ext cx="1037424" cy="45546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55" idx="2"/>
            <a:endCxn id="175" idx="0"/>
          </p:cNvCxnSpPr>
          <p:nvPr/>
        </p:nvCxnSpPr>
        <p:spPr>
          <a:xfrm flipH="1">
            <a:off x="6100430" y="3899216"/>
            <a:ext cx="1910" cy="45546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55" idx="2"/>
            <a:endCxn id="176" idx="0"/>
          </p:cNvCxnSpPr>
          <p:nvPr/>
        </p:nvCxnSpPr>
        <p:spPr>
          <a:xfrm>
            <a:off x="6102340" y="3899216"/>
            <a:ext cx="1007633" cy="45546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53" idx="2"/>
            <a:endCxn id="174" idx="0"/>
          </p:cNvCxnSpPr>
          <p:nvPr/>
        </p:nvCxnSpPr>
        <p:spPr>
          <a:xfrm flipH="1">
            <a:off x="5064916" y="3899216"/>
            <a:ext cx="2045057" cy="45546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53" idx="2"/>
            <a:endCxn id="175" idx="0"/>
          </p:cNvCxnSpPr>
          <p:nvPr/>
        </p:nvCxnSpPr>
        <p:spPr>
          <a:xfrm flipH="1">
            <a:off x="6100430" y="3899216"/>
            <a:ext cx="1009543" cy="45546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stCxn id="153" idx="2"/>
            <a:endCxn id="176" idx="0"/>
          </p:cNvCxnSpPr>
          <p:nvPr/>
        </p:nvCxnSpPr>
        <p:spPr>
          <a:xfrm>
            <a:off x="7109973" y="3899216"/>
            <a:ext cx="0" cy="45546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7626338" y="1022049"/>
            <a:ext cx="975795" cy="3739604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416415" y="16180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此</a:t>
            </a:r>
            <a:r>
              <a:rPr lang="zh-CN" altLang="en-US" sz="900" dirty="0" smtClean="0"/>
              <a:t>仅总部端访问</a:t>
            </a:r>
            <a:endParaRPr lang="en-US" altLang="zh-CN" sz="900" dirty="0" smtClean="0"/>
          </a:p>
          <a:p>
            <a:r>
              <a:rPr lang="zh-CN" altLang="en-US" sz="900" dirty="0" smtClean="0"/>
              <a:t>其他为两端访问</a:t>
            </a:r>
            <a:endParaRPr lang="zh-CN" altLang="en-US" sz="900" dirty="0"/>
          </a:p>
        </p:txBody>
      </p:sp>
      <p:sp>
        <p:nvSpPr>
          <p:cNvPr id="184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3607702" y="4354677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Kiosk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5" name="直接连接符 184"/>
          <p:cNvCxnSpPr>
            <a:stCxn id="155" idx="2"/>
            <a:endCxn id="184" idx="0"/>
          </p:cNvCxnSpPr>
          <p:nvPr/>
        </p:nvCxnSpPr>
        <p:spPr>
          <a:xfrm flipH="1">
            <a:off x="4029402" y="3899216"/>
            <a:ext cx="2072938" cy="45546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5677775" y="1118861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扫</a:t>
            </a:r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码点餐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4667277" y="1107819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Kiosk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4" name="直接连接符 193"/>
          <p:cNvCxnSpPr>
            <a:stCxn id="188" idx="2"/>
            <a:endCxn id="136" idx="0"/>
          </p:cNvCxnSpPr>
          <p:nvPr/>
        </p:nvCxnSpPr>
        <p:spPr>
          <a:xfrm>
            <a:off x="6099475" y="1470828"/>
            <a:ext cx="956" cy="71975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93" idx="2"/>
            <a:endCxn id="136" idx="0"/>
          </p:cNvCxnSpPr>
          <p:nvPr/>
        </p:nvCxnSpPr>
        <p:spPr>
          <a:xfrm>
            <a:off x="5088977" y="1459786"/>
            <a:ext cx="1011454" cy="73079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7695904" y="1120803"/>
            <a:ext cx="841488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BK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7695904" y="1635379"/>
            <a:ext cx="841488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FBI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7695904" y="4354676"/>
            <a:ext cx="841488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BOH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4" name="直接连接符 63"/>
          <p:cNvCxnSpPr>
            <a:stCxn id="60" idx="2"/>
            <a:endCxn id="62" idx="0"/>
          </p:cNvCxnSpPr>
          <p:nvPr/>
        </p:nvCxnSpPr>
        <p:spPr>
          <a:xfrm>
            <a:off x="8116648" y="1472770"/>
            <a:ext cx="0" cy="16260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2" idx="2"/>
            <a:endCxn id="63" idx="0"/>
          </p:cNvCxnSpPr>
          <p:nvPr/>
        </p:nvCxnSpPr>
        <p:spPr>
          <a:xfrm>
            <a:off x="8116648" y="1987346"/>
            <a:ext cx="0" cy="236733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459749" y="1539620"/>
            <a:ext cx="3183467" cy="565204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cxnSp>
        <p:nvCxnSpPr>
          <p:cNvPr id="71" name="直接连接符 70"/>
          <p:cNvCxnSpPr>
            <a:stCxn id="63" idx="1"/>
          </p:cNvCxnSpPr>
          <p:nvPr/>
        </p:nvCxnSpPr>
        <p:spPr>
          <a:xfrm flipH="1">
            <a:off x="7529761" y="4530660"/>
            <a:ext cx="166143" cy="360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58" idx="3"/>
            <a:endCxn id="60" idx="1"/>
          </p:cNvCxnSpPr>
          <p:nvPr/>
        </p:nvCxnSpPr>
        <p:spPr>
          <a:xfrm>
            <a:off x="7529761" y="1293734"/>
            <a:ext cx="166143" cy="305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49" idx="2"/>
            <a:endCxn id="174" idx="0"/>
          </p:cNvCxnSpPr>
          <p:nvPr/>
        </p:nvCxnSpPr>
        <p:spPr>
          <a:xfrm>
            <a:off x="1959421" y="3856518"/>
            <a:ext cx="3105495" cy="49816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1537244" y="4541471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Monitor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2572473" y="4541471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agent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641062" y="2184695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b="1" dirty="0" smtClean="0">
                <a:latin typeface="微软雅黑" pitchFamily="34" charset="-122"/>
                <a:ea typeface="微软雅黑" pitchFamily="34" charset="-122"/>
              </a:rPr>
              <a:t>Notification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 Box 17">
            <a:extLst>
              <a:ext uri="{FF2B5EF4-FFF2-40B4-BE49-F238E27FC236}">
                <a16:creationId xmlns:a16="http://schemas.microsoft.com/office/drawing/2014/main" id="{9B37C260-0F27-4D6E-A566-CC3D9F643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92" y="2693100"/>
            <a:ext cx="972035" cy="302473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788" dirty="0">
                <a:solidFill>
                  <a:srgbClr val="C00000"/>
                </a:solidFill>
              </a:rPr>
              <a:t>Counter </a:t>
            </a:r>
            <a:r>
              <a:rPr lang="zh-CN" altLang="en-US" sz="788" dirty="0" smtClean="0">
                <a:solidFill>
                  <a:srgbClr val="C00000"/>
                </a:solidFill>
              </a:rPr>
              <a:t>终端</a:t>
            </a:r>
            <a:endParaRPr lang="en-US" altLang="zh-CN" sz="788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788" dirty="0" smtClean="0">
                <a:solidFill>
                  <a:srgbClr val="C00000"/>
                </a:solidFill>
              </a:rPr>
              <a:t>移动模式</a:t>
            </a:r>
            <a:endParaRPr lang="zh-CN" altLang="en-US" sz="788" dirty="0">
              <a:solidFill>
                <a:srgbClr val="C00000"/>
              </a:solidFill>
            </a:endParaRPr>
          </a:p>
        </p:txBody>
      </p:sp>
      <p:sp>
        <p:nvSpPr>
          <p:cNvPr id="85" name="Text Box 17">
            <a:extLst>
              <a:ext uri="{FF2B5EF4-FFF2-40B4-BE49-F238E27FC236}">
                <a16:creationId xmlns:a16="http://schemas.microsoft.com/office/drawing/2014/main" id="{9B37C260-0F27-4D6E-A566-CC3D9F643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93" y="3747979"/>
            <a:ext cx="972035" cy="302473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788" dirty="0">
                <a:solidFill>
                  <a:srgbClr val="C00000"/>
                </a:solidFill>
              </a:rPr>
              <a:t>Counter </a:t>
            </a:r>
            <a:r>
              <a:rPr lang="zh-CN" altLang="en-US" sz="788" dirty="0" smtClean="0">
                <a:solidFill>
                  <a:srgbClr val="C00000"/>
                </a:solidFill>
              </a:rPr>
              <a:t>终端</a:t>
            </a:r>
            <a:endParaRPr lang="en-US" altLang="zh-CN" sz="788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788" dirty="0" smtClean="0">
                <a:solidFill>
                  <a:srgbClr val="C00000"/>
                </a:solidFill>
              </a:rPr>
              <a:t>餐厅模式</a:t>
            </a:r>
            <a:endParaRPr lang="zh-CN" altLang="en-US" sz="788" dirty="0">
              <a:solidFill>
                <a:srgbClr val="C00000"/>
              </a:solidFill>
            </a:endParaRPr>
          </a:p>
        </p:txBody>
      </p:sp>
      <p:cxnSp>
        <p:nvCxnSpPr>
          <p:cNvPr id="86" name="直接连接符 85"/>
          <p:cNvCxnSpPr>
            <a:stCxn id="84" idx="3"/>
            <a:endCxn id="135" idx="1"/>
          </p:cNvCxnSpPr>
          <p:nvPr/>
        </p:nvCxnSpPr>
        <p:spPr>
          <a:xfrm>
            <a:off x="1210327" y="2844337"/>
            <a:ext cx="328248" cy="8743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5" idx="3"/>
            <a:endCxn id="149" idx="1"/>
          </p:cNvCxnSpPr>
          <p:nvPr/>
        </p:nvCxnSpPr>
        <p:spPr>
          <a:xfrm flipV="1">
            <a:off x="1210328" y="3680535"/>
            <a:ext cx="327393" cy="21868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32">
            <a:extLst>
              <a:ext uri="{FF2B5EF4-FFF2-40B4-BE49-F238E27FC236}">
                <a16:creationId xmlns:a16="http://schemas.microsoft.com/office/drawing/2014/main" id="{F209416F-C22D-4B70-9179-4EFEA0ECC2B9}"/>
              </a:ext>
            </a:extLst>
          </p:cNvPr>
          <p:cNvSpPr/>
          <p:nvPr/>
        </p:nvSpPr>
        <p:spPr>
          <a:xfrm>
            <a:off x="450020" y="2104824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MC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7" name="直接连接符 76"/>
          <p:cNvCxnSpPr>
            <a:stCxn id="76" idx="3"/>
            <a:endCxn id="135" idx="0"/>
          </p:cNvCxnSpPr>
          <p:nvPr/>
        </p:nvCxnSpPr>
        <p:spPr>
          <a:xfrm>
            <a:off x="1293419" y="2280808"/>
            <a:ext cx="666856" cy="47497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66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问题场景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修改后</a:t>
            </a:r>
            <a:endParaRPr lang="zh-CN" alt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AF803F83-FF04-4389-8058-A229AC5E7AA1}"/>
              </a:ext>
            </a:extLst>
          </p:cNvPr>
          <p:cNvCxnSpPr>
            <a:cxnSpLocks/>
          </p:cNvCxnSpPr>
          <p:nvPr/>
        </p:nvCxnSpPr>
        <p:spPr>
          <a:xfrm flipH="1">
            <a:off x="4532891" y="871200"/>
            <a:ext cx="29520" cy="42723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8E51730-E363-4B05-95CD-23E4688BE1A4}"/>
              </a:ext>
            </a:extLst>
          </p:cNvPr>
          <p:cNvSpPr txBox="1"/>
          <p:nvPr/>
        </p:nvSpPr>
        <p:spPr>
          <a:xfrm>
            <a:off x="1501621" y="1041443"/>
            <a:ext cx="671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终端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8E51730-E363-4B05-95CD-23E4688BE1A4}"/>
              </a:ext>
            </a:extLst>
          </p:cNvPr>
          <p:cNvSpPr txBox="1"/>
          <p:nvPr/>
        </p:nvSpPr>
        <p:spPr>
          <a:xfrm>
            <a:off x="6359236" y="1099639"/>
            <a:ext cx="2088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服务端（总部端</a:t>
            </a:r>
            <a:r>
              <a:rPr lang="en-US" altLang="zh-CN" sz="1400" b="1" dirty="0" smtClean="0"/>
              <a:t>+</a:t>
            </a:r>
            <a:r>
              <a:rPr lang="zh-CN" altLang="en-US" sz="1400" b="1" dirty="0" smtClean="0"/>
              <a:t>餐厅端）</a:t>
            </a:r>
            <a:endParaRPr lang="zh-CN" altLang="en-US" sz="1400" b="1" dirty="0"/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17" y="1583352"/>
            <a:ext cx="707137" cy="27579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A </a:t>
            </a:r>
          </a:p>
          <a:p>
            <a:r>
              <a:rPr lang="zh-CN" altLang="en-US" dirty="0" smtClean="0"/>
              <a:t>存单</a:t>
            </a:r>
            <a:endParaRPr lang="en-US" altLang="zh-CN" dirty="0" smtClean="0"/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985" y="1583605"/>
            <a:ext cx="707137" cy="275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A</a:t>
            </a:r>
            <a:endParaRPr lang="en-US" altLang="zh-CN" dirty="0" smtClean="0"/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864" y="2147018"/>
            <a:ext cx="707137" cy="27579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取单 锁单</a:t>
            </a:r>
            <a:endParaRPr lang="en-US" altLang="zh-CN" dirty="0" smtClean="0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985" y="2120400"/>
            <a:ext cx="707137" cy="275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A</a:t>
            </a:r>
            <a:endParaRPr lang="en-US" altLang="zh-CN" dirty="0" smtClean="0"/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906" y="2120399"/>
            <a:ext cx="432628" cy="27579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solidFill>
                  <a:srgbClr val="000000"/>
                </a:solidFill>
              </a:rPr>
              <a:t>Lock B</a:t>
            </a: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682" y="2656942"/>
            <a:ext cx="707137" cy="27579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</a:t>
            </a:r>
            <a:endParaRPr lang="en-US" altLang="zh-CN" dirty="0" smtClean="0"/>
          </a:p>
          <a:p>
            <a:r>
              <a:rPr lang="zh-CN" altLang="en-US" dirty="0" smtClean="0"/>
              <a:t>强制解锁</a:t>
            </a:r>
            <a:endParaRPr lang="en-US" altLang="zh-CN" dirty="0" smtClean="0"/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985" y="2657195"/>
            <a:ext cx="707137" cy="275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A</a:t>
            </a:r>
            <a:endParaRPr lang="en-US" altLang="zh-CN" dirty="0" smtClean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682" y="3166863"/>
            <a:ext cx="707137" cy="27579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</a:t>
            </a:r>
            <a:endParaRPr lang="en-US" altLang="zh-CN" dirty="0" smtClean="0"/>
          </a:p>
          <a:p>
            <a:r>
              <a:rPr lang="zh-CN" altLang="en-US" dirty="0" smtClean="0"/>
              <a:t>取单 锁单</a:t>
            </a:r>
            <a:endParaRPr lang="en-US" altLang="zh-CN" dirty="0" smtClean="0"/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985" y="3167117"/>
            <a:ext cx="707137" cy="275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A</a:t>
            </a:r>
            <a:endParaRPr lang="en-US" altLang="zh-CN" dirty="0" smtClean="0"/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906" y="3167116"/>
            <a:ext cx="432628" cy="27579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solidFill>
                  <a:srgbClr val="000000"/>
                </a:solidFill>
              </a:rPr>
              <a:t>Lock C</a:t>
            </a:r>
          </a:p>
        </p:txBody>
      </p:sp>
      <p:sp>
        <p:nvSpPr>
          <p:cNvPr id="36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681" y="3676784"/>
            <a:ext cx="707137" cy="27579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</a:t>
            </a:r>
            <a:endParaRPr lang="en-US" altLang="zh-CN" dirty="0" smtClean="0"/>
          </a:p>
          <a:p>
            <a:r>
              <a:rPr lang="zh-CN" altLang="en-US" dirty="0" smtClean="0"/>
              <a:t>结单</a:t>
            </a:r>
            <a:endParaRPr lang="en-US" altLang="zh-CN" dirty="0" smtClean="0"/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081" y="4197925"/>
            <a:ext cx="707137" cy="27579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存单</a:t>
            </a:r>
            <a:endParaRPr lang="en-US" altLang="zh-CN" dirty="0" smtClean="0"/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048" y="3677038"/>
            <a:ext cx="707137" cy="275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C</a:t>
            </a: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239" y="4197925"/>
            <a:ext cx="707137" cy="275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C</a:t>
            </a:r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112" y="4197924"/>
            <a:ext cx="707137" cy="275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B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725615" y="4036907"/>
            <a:ext cx="826646" cy="6299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6725615" y="4036907"/>
            <a:ext cx="765686" cy="63669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8E51730-E363-4B05-95CD-23E4688BE1A4}"/>
              </a:ext>
            </a:extLst>
          </p:cNvPr>
          <p:cNvSpPr txBox="1"/>
          <p:nvPr/>
        </p:nvSpPr>
        <p:spPr>
          <a:xfrm>
            <a:off x="5000449" y="4666827"/>
            <a:ext cx="158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/>
              <a:t>？  </a:t>
            </a:r>
            <a:r>
              <a:rPr lang="en-US" altLang="zh-CN" sz="800" b="1" dirty="0" smtClean="0"/>
              <a:t>B</a:t>
            </a:r>
            <a:r>
              <a:rPr lang="zh-CN" altLang="en-US" sz="800" b="1" dirty="0" smtClean="0"/>
              <a:t>单中如有新用券等信息，将被丢弃，好的方式需要在提交前提示及提供处理手段。</a:t>
            </a:r>
            <a:endParaRPr lang="zh-CN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45825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订单报文排序优化</a:t>
            </a:r>
            <a:endParaRPr lang="zh-CN" alt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AF803F83-FF04-4389-8058-A229AC5E7AA1}"/>
              </a:ext>
            </a:extLst>
          </p:cNvPr>
          <p:cNvCxnSpPr>
            <a:cxnSpLocks/>
          </p:cNvCxnSpPr>
          <p:nvPr/>
        </p:nvCxnSpPr>
        <p:spPr>
          <a:xfrm flipH="1">
            <a:off x="3462704" y="871200"/>
            <a:ext cx="29520" cy="42723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AF803F83-FF04-4389-8058-A229AC5E7AA1}"/>
              </a:ext>
            </a:extLst>
          </p:cNvPr>
          <p:cNvCxnSpPr>
            <a:cxnSpLocks/>
          </p:cNvCxnSpPr>
          <p:nvPr/>
        </p:nvCxnSpPr>
        <p:spPr>
          <a:xfrm flipH="1">
            <a:off x="5685554" y="871200"/>
            <a:ext cx="29520" cy="42723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113">
            <a:extLst>
              <a:ext uri="{FF2B5EF4-FFF2-40B4-BE49-F238E27FC236}">
                <a16:creationId xmlns:a16="http://schemas.microsoft.com/office/drawing/2014/main" id="{D216719B-DC6F-4081-A93B-B2F44F397C12}"/>
              </a:ext>
            </a:extLst>
          </p:cNvPr>
          <p:cNvCxnSpPr>
            <a:cxnSpLocks/>
          </p:cNvCxnSpPr>
          <p:nvPr/>
        </p:nvCxnSpPr>
        <p:spPr>
          <a:xfrm>
            <a:off x="3492224" y="1880966"/>
            <a:ext cx="2222850" cy="27925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13">
            <a:extLst>
              <a:ext uri="{FF2B5EF4-FFF2-40B4-BE49-F238E27FC236}">
                <a16:creationId xmlns:a16="http://schemas.microsoft.com/office/drawing/2014/main" id="{D216719B-DC6F-4081-A93B-B2F44F397C12}"/>
              </a:ext>
            </a:extLst>
          </p:cNvPr>
          <p:cNvCxnSpPr>
            <a:cxnSpLocks/>
          </p:cNvCxnSpPr>
          <p:nvPr/>
        </p:nvCxnSpPr>
        <p:spPr>
          <a:xfrm flipH="1">
            <a:off x="3492224" y="2577215"/>
            <a:ext cx="2208090" cy="25707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8E51730-E363-4B05-95CD-23E4688BE1A4}"/>
              </a:ext>
            </a:extLst>
          </p:cNvPr>
          <p:cNvSpPr txBox="1"/>
          <p:nvPr/>
        </p:nvSpPr>
        <p:spPr>
          <a:xfrm>
            <a:off x="4133122" y="2048568"/>
            <a:ext cx="45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取</a:t>
            </a:r>
            <a:r>
              <a:rPr lang="zh-CN" altLang="en-US" sz="1000" b="1" dirty="0" smtClean="0"/>
              <a:t>单</a:t>
            </a:r>
            <a:endParaRPr lang="en-US" altLang="zh-CN" sz="1000" b="1" dirty="0" smtClean="0"/>
          </a:p>
          <a:p>
            <a:r>
              <a:rPr lang="zh-CN" altLang="en-US" sz="1000" b="1" dirty="0"/>
              <a:t>锁单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730" y="2405227"/>
            <a:ext cx="3371270" cy="3955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当取单锁单成功时</a:t>
            </a:r>
            <a:r>
              <a:rPr lang="en-US" altLang="zh-CN" b="0" dirty="0" smtClean="0">
                <a:solidFill>
                  <a:schemeClr val="tx1"/>
                </a:solidFill>
              </a:rPr>
              <a:t>,</a:t>
            </a:r>
            <a:r>
              <a:rPr lang="zh-CN" altLang="en-US" b="0" dirty="0" smtClean="0">
                <a:solidFill>
                  <a:schemeClr val="tx1"/>
                </a:solidFill>
              </a:rPr>
              <a:t>通过</a:t>
            </a:r>
            <a:r>
              <a:rPr lang="zh-CN" altLang="en-US" b="0" dirty="0">
                <a:solidFill>
                  <a:schemeClr val="tx1"/>
                </a:solidFill>
              </a:rPr>
              <a:t>响应</a:t>
            </a:r>
            <a:r>
              <a:rPr lang="zh-CN" altLang="en-US" b="0" dirty="0" smtClean="0">
                <a:solidFill>
                  <a:schemeClr val="tx1"/>
                </a:solidFill>
              </a:rPr>
              <a:t>中</a:t>
            </a:r>
            <a:r>
              <a:rPr lang="en-US" altLang="zh-CN" b="0" dirty="0" smtClean="0">
                <a:solidFill>
                  <a:schemeClr val="tx1"/>
                </a:solidFill>
              </a:rPr>
              <a:t>status</a:t>
            </a:r>
            <a:r>
              <a:rPr lang="zh-CN" altLang="en-US" b="0" dirty="0" smtClean="0">
                <a:solidFill>
                  <a:schemeClr val="tx1"/>
                </a:solidFill>
              </a:rPr>
              <a:t>中</a:t>
            </a:r>
            <a:r>
              <a:rPr lang="en-US" altLang="zh-CN" b="0" dirty="0" smtClean="0">
                <a:solidFill>
                  <a:schemeClr val="tx1"/>
                </a:solidFill>
              </a:rPr>
              <a:t>message</a:t>
            </a:r>
            <a:r>
              <a:rPr lang="zh-CN" altLang="en-US" b="0" dirty="0" smtClean="0">
                <a:solidFill>
                  <a:schemeClr val="tx1"/>
                </a:solidFill>
              </a:rPr>
              <a:t>返回服务端返回时间戳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en-US" altLang="zh-CN" b="0" dirty="0" smtClean="0">
                <a:solidFill>
                  <a:srgbClr val="FF0000"/>
                </a:solidFill>
              </a:rPr>
              <a:t>20191203080606723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7" y="1798674"/>
            <a:ext cx="3363952" cy="3615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锁单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</a:rPr>
              <a:t>MSGID  </a:t>
            </a:r>
            <a:r>
              <a:rPr lang="zh-CN" altLang="en-US" dirty="0" smtClean="0">
                <a:solidFill>
                  <a:srgbClr val="000000"/>
                </a:solidFill>
              </a:rPr>
              <a:t>终端时间戳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b="0" dirty="0" smtClean="0">
                <a:solidFill>
                  <a:schemeClr val="tx1"/>
                </a:solidFill>
              </a:rPr>
              <a:t>COUNTER_20191203080547291_633647836149</a:t>
            </a:r>
            <a:r>
              <a:rPr lang="en-US" altLang="zh-CN" b="0" dirty="0" smtClean="0">
                <a:solidFill>
                  <a:srgbClr val="FF0000"/>
                </a:solidFill>
              </a:rPr>
              <a:t>#NOSERVERTIME</a:t>
            </a:r>
            <a:endParaRPr lang="en-US" altLang="zh-CN" b="0" dirty="0">
              <a:solidFill>
                <a:srgbClr val="FF0000"/>
              </a:solidFill>
            </a:endParaRP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730" y="1962437"/>
            <a:ext cx="3371270" cy="3615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锁单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</a:rPr>
              <a:t>MSGID  </a:t>
            </a:r>
            <a:r>
              <a:rPr lang="zh-CN" altLang="en-US" dirty="0" smtClean="0">
                <a:solidFill>
                  <a:srgbClr val="000000"/>
                </a:solidFill>
              </a:rPr>
              <a:t>更新为服务端接收时间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b="0" dirty="0" smtClean="0">
                <a:solidFill>
                  <a:schemeClr val="tx1"/>
                </a:solidFill>
              </a:rPr>
              <a:t>COUNTER_</a:t>
            </a:r>
            <a:r>
              <a:rPr lang="en-US" altLang="zh-CN" b="0" dirty="0" smtClean="0">
                <a:solidFill>
                  <a:srgbClr val="FF0000"/>
                </a:solidFill>
              </a:rPr>
              <a:t>20191203080605598</a:t>
            </a:r>
            <a:r>
              <a:rPr lang="en-US" altLang="zh-CN" b="0" dirty="0" smtClean="0">
                <a:solidFill>
                  <a:schemeClr val="tx1"/>
                </a:solidFill>
              </a:rPr>
              <a:t>_633647836149</a:t>
            </a:r>
            <a:endParaRPr lang="en-US" altLang="zh-CN" b="0" dirty="0">
              <a:solidFill>
                <a:srgbClr val="FF0000"/>
              </a:solidFill>
            </a:endParaRPr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7" y="2603009"/>
            <a:ext cx="3363952" cy="3955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保存取单锁单成功时返回的服务端时间戳 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zh-CN" altLang="en-US" b="0" dirty="0" smtClean="0">
                <a:solidFill>
                  <a:schemeClr val="tx1"/>
                </a:solidFill>
              </a:rPr>
              <a:t>作为订单提交时的</a:t>
            </a:r>
            <a:r>
              <a:rPr lang="en-US" altLang="zh-CN" b="0" dirty="0" smtClean="0">
                <a:solidFill>
                  <a:schemeClr val="tx1"/>
                </a:solidFill>
              </a:rPr>
              <a:t>MSGID</a:t>
            </a:r>
            <a:r>
              <a:rPr lang="zh-CN" altLang="en-US" b="0" dirty="0" smtClean="0">
                <a:solidFill>
                  <a:schemeClr val="tx1"/>
                </a:solidFill>
              </a:rPr>
              <a:t>时间戳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en-US" altLang="zh-CN" b="0" dirty="0" smtClean="0">
                <a:solidFill>
                  <a:srgbClr val="FF0000"/>
                </a:solidFill>
              </a:rPr>
              <a:t>20191203080606723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113">
            <a:extLst>
              <a:ext uri="{FF2B5EF4-FFF2-40B4-BE49-F238E27FC236}">
                <a16:creationId xmlns:a16="http://schemas.microsoft.com/office/drawing/2014/main" id="{D216719B-DC6F-4081-A93B-B2F44F397C12}"/>
              </a:ext>
            </a:extLst>
          </p:cNvPr>
          <p:cNvCxnSpPr>
            <a:cxnSpLocks/>
          </p:cNvCxnSpPr>
          <p:nvPr/>
        </p:nvCxnSpPr>
        <p:spPr>
          <a:xfrm>
            <a:off x="3477464" y="3921404"/>
            <a:ext cx="2222850" cy="25999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8E51730-E363-4B05-95CD-23E4688BE1A4}"/>
              </a:ext>
            </a:extLst>
          </p:cNvPr>
          <p:cNvSpPr txBox="1"/>
          <p:nvPr/>
        </p:nvSpPr>
        <p:spPr>
          <a:xfrm>
            <a:off x="4133122" y="4130785"/>
            <a:ext cx="45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提交</a:t>
            </a:r>
            <a:endParaRPr lang="en-US" altLang="zh-CN" sz="1000" b="1" dirty="0" smtClean="0"/>
          </a:p>
          <a:p>
            <a:r>
              <a:rPr lang="zh-CN" altLang="en-US" sz="1000" b="1" dirty="0"/>
              <a:t>订单</a:t>
            </a:r>
          </a:p>
        </p:txBody>
      </p:sp>
      <p:sp>
        <p:nvSpPr>
          <p:cNvPr id="31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7" y="3751062"/>
            <a:ext cx="3349192" cy="3615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订单</a:t>
            </a:r>
            <a:r>
              <a:rPr lang="en-US" altLang="zh-CN" b="0" dirty="0" smtClean="0">
                <a:solidFill>
                  <a:schemeClr val="tx1"/>
                </a:solidFill>
              </a:rPr>
              <a:t> MSGID  </a:t>
            </a:r>
            <a:r>
              <a:rPr lang="zh-CN" altLang="en-US" dirty="0">
                <a:solidFill>
                  <a:srgbClr val="000000"/>
                </a:solidFill>
              </a:rPr>
              <a:t>取</a:t>
            </a:r>
            <a:r>
              <a:rPr lang="zh-CN" altLang="en-US" dirty="0" smtClean="0">
                <a:solidFill>
                  <a:srgbClr val="000000"/>
                </a:solidFill>
              </a:rPr>
              <a:t>单时服务端返回的时间戳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b="0" dirty="0" smtClean="0">
                <a:solidFill>
                  <a:schemeClr val="tx1"/>
                </a:solidFill>
              </a:rPr>
              <a:t>COUNTER_</a:t>
            </a:r>
            <a:r>
              <a:rPr lang="en-US" altLang="zh-CN" b="0" dirty="0" smtClean="0">
                <a:solidFill>
                  <a:srgbClr val="FF0000"/>
                </a:solidFill>
              </a:rPr>
              <a:t>20191203080606723</a:t>
            </a:r>
            <a:r>
              <a:rPr lang="en-US" altLang="zh-CN" b="0" dirty="0" smtClean="0">
                <a:solidFill>
                  <a:schemeClr val="tx1"/>
                </a:solidFill>
              </a:rPr>
              <a:t>_511424787731</a:t>
            </a:r>
            <a:endParaRPr lang="en-US" altLang="zh-CN" b="0" dirty="0">
              <a:solidFill>
                <a:srgbClr val="FF0000"/>
              </a:solidFill>
            </a:endParaRPr>
          </a:p>
        </p:txBody>
      </p:sp>
      <p:sp>
        <p:nvSpPr>
          <p:cNvPr id="32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730" y="3931834"/>
            <a:ext cx="3371270" cy="3615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订单</a:t>
            </a:r>
            <a:r>
              <a:rPr lang="en-US" altLang="zh-CN" b="0" dirty="0" smtClean="0">
                <a:solidFill>
                  <a:schemeClr val="tx1"/>
                </a:solidFill>
              </a:rPr>
              <a:t> MSGID  </a:t>
            </a:r>
          </a:p>
          <a:p>
            <a:r>
              <a:rPr lang="en-US" altLang="zh-CN" b="0" dirty="0" smtClean="0">
                <a:solidFill>
                  <a:srgbClr val="000000"/>
                </a:solidFill>
              </a:rPr>
              <a:t>COUNTER_20191203080606723_511424787731</a:t>
            </a:r>
            <a:endParaRPr lang="en-US" altLang="zh-CN" b="0" dirty="0">
              <a:solidFill>
                <a:srgbClr val="00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8E51730-E363-4B05-95CD-23E4688BE1A4}"/>
              </a:ext>
            </a:extLst>
          </p:cNvPr>
          <p:cNvSpPr txBox="1"/>
          <p:nvPr/>
        </p:nvSpPr>
        <p:spPr>
          <a:xfrm>
            <a:off x="1501621" y="1041443"/>
            <a:ext cx="671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终端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8E51730-E363-4B05-95CD-23E4688BE1A4}"/>
              </a:ext>
            </a:extLst>
          </p:cNvPr>
          <p:cNvSpPr txBox="1"/>
          <p:nvPr/>
        </p:nvSpPr>
        <p:spPr>
          <a:xfrm>
            <a:off x="6359236" y="1099639"/>
            <a:ext cx="2088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服务端（总部端</a:t>
            </a:r>
            <a:r>
              <a:rPr lang="en-US" altLang="zh-CN" sz="1400" b="1" dirty="0" smtClean="0"/>
              <a:t>+</a:t>
            </a:r>
            <a:r>
              <a:rPr lang="zh-CN" altLang="en-US" sz="1400" b="1" dirty="0" smtClean="0"/>
              <a:t>餐厅端）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461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订单报文排序优化</a:t>
            </a:r>
            <a:endParaRPr lang="zh-CN" altLang="en-US" dirty="0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AF803F83-FF04-4389-8058-A229AC5E7AA1}"/>
              </a:ext>
            </a:extLst>
          </p:cNvPr>
          <p:cNvCxnSpPr>
            <a:cxnSpLocks/>
          </p:cNvCxnSpPr>
          <p:nvPr/>
        </p:nvCxnSpPr>
        <p:spPr>
          <a:xfrm flipH="1">
            <a:off x="3462704" y="871200"/>
            <a:ext cx="29520" cy="42723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AF803F83-FF04-4389-8058-A229AC5E7AA1}"/>
              </a:ext>
            </a:extLst>
          </p:cNvPr>
          <p:cNvCxnSpPr>
            <a:cxnSpLocks/>
          </p:cNvCxnSpPr>
          <p:nvPr/>
        </p:nvCxnSpPr>
        <p:spPr>
          <a:xfrm flipH="1">
            <a:off x="5685554" y="871200"/>
            <a:ext cx="29520" cy="42723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8E51730-E363-4B05-95CD-23E4688BE1A4}"/>
              </a:ext>
            </a:extLst>
          </p:cNvPr>
          <p:cNvSpPr txBox="1"/>
          <p:nvPr/>
        </p:nvSpPr>
        <p:spPr>
          <a:xfrm>
            <a:off x="1501621" y="935933"/>
            <a:ext cx="671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终端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8E51730-E363-4B05-95CD-23E4688BE1A4}"/>
              </a:ext>
            </a:extLst>
          </p:cNvPr>
          <p:cNvSpPr txBox="1"/>
          <p:nvPr/>
        </p:nvSpPr>
        <p:spPr>
          <a:xfrm>
            <a:off x="6359236" y="994129"/>
            <a:ext cx="2334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服务端（总部端</a:t>
            </a:r>
            <a:r>
              <a:rPr lang="en-US" altLang="zh-CN" sz="1400" b="1" dirty="0" smtClean="0"/>
              <a:t>+</a:t>
            </a:r>
            <a:r>
              <a:rPr lang="zh-CN" altLang="en-US" sz="1400" b="1" dirty="0" smtClean="0"/>
              <a:t>餐厅端）</a:t>
            </a:r>
            <a:endParaRPr lang="zh-CN" altLang="en-US" sz="1400" b="1" dirty="0"/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677" y="1390375"/>
            <a:ext cx="707137" cy="27579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取单锁单</a:t>
            </a:r>
            <a:endParaRPr lang="en-US" altLang="zh-CN" dirty="0" smtClean="0"/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676" y="2279288"/>
            <a:ext cx="707137" cy="27579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保存服务端返回时间戳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13130" y="1318742"/>
            <a:ext cx="16580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/>
              <a:t>取单锁单</a:t>
            </a:r>
            <a:r>
              <a:rPr lang="en-US" altLang="zh-CN" sz="800" dirty="0" err="1" smtClean="0"/>
              <a:t>msgid</a:t>
            </a:r>
            <a:r>
              <a:rPr lang="en-US" altLang="zh-CN" sz="800" dirty="0" smtClean="0"/>
              <a:t> </a:t>
            </a:r>
            <a:r>
              <a:rPr lang="zh-CN" altLang="en-US" sz="800" dirty="0" smtClean="0"/>
              <a:t>为 本机时间戳</a:t>
            </a:r>
            <a:endParaRPr lang="en-US" altLang="zh-CN" sz="800" dirty="0" smtClean="0"/>
          </a:p>
          <a:p>
            <a:r>
              <a:rPr lang="en-US" altLang="zh-CN" sz="800" dirty="0" err="1" smtClean="0"/>
              <a:t>msgId</a:t>
            </a:r>
            <a:r>
              <a:rPr lang="en-US" altLang="zh-CN" sz="800" dirty="0" smtClean="0"/>
              <a:t> </a:t>
            </a:r>
            <a:r>
              <a:rPr lang="zh-CN" altLang="en-US" sz="800" dirty="0" smtClean="0"/>
              <a:t>拼接 </a:t>
            </a:r>
            <a:r>
              <a:rPr lang="en-US" altLang="zh-CN" sz="800" dirty="0">
                <a:solidFill>
                  <a:srgbClr val="FF0000"/>
                </a:solidFill>
              </a:rPr>
              <a:t>#NOSERVERTIME</a:t>
            </a:r>
          </a:p>
          <a:p>
            <a:r>
              <a:rPr lang="zh-CN" altLang="en-US" sz="800" dirty="0" smtClean="0"/>
              <a:t>代表需要服务端更新为接收时间</a:t>
            </a:r>
            <a:endParaRPr lang="zh-CN" altLang="en-US" sz="800" dirty="0"/>
          </a:p>
        </p:txBody>
      </p:sp>
      <p:cxnSp>
        <p:nvCxnSpPr>
          <p:cNvPr id="22" name="直接箭头连接符 113">
            <a:extLst>
              <a:ext uri="{FF2B5EF4-FFF2-40B4-BE49-F238E27FC236}">
                <a16:creationId xmlns:a16="http://schemas.microsoft.com/office/drawing/2014/main" id="{D216719B-DC6F-4081-A93B-B2F44F397C12}"/>
              </a:ext>
            </a:extLst>
          </p:cNvPr>
          <p:cNvCxnSpPr>
            <a:cxnSpLocks/>
          </p:cNvCxnSpPr>
          <p:nvPr/>
        </p:nvCxnSpPr>
        <p:spPr>
          <a:xfrm>
            <a:off x="3492224" y="1528271"/>
            <a:ext cx="2222850" cy="27925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13">
            <a:extLst>
              <a:ext uri="{FF2B5EF4-FFF2-40B4-BE49-F238E27FC236}">
                <a16:creationId xmlns:a16="http://schemas.microsoft.com/office/drawing/2014/main" id="{D216719B-DC6F-4081-A93B-B2F44F397C12}"/>
              </a:ext>
            </a:extLst>
          </p:cNvPr>
          <p:cNvCxnSpPr>
            <a:cxnSpLocks/>
          </p:cNvCxnSpPr>
          <p:nvPr/>
        </p:nvCxnSpPr>
        <p:spPr>
          <a:xfrm flipH="1">
            <a:off x="3477464" y="2160110"/>
            <a:ext cx="2208090" cy="25707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8E51730-E363-4B05-95CD-23E4688BE1A4}"/>
              </a:ext>
            </a:extLst>
          </p:cNvPr>
          <p:cNvSpPr txBox="1"/>
          <p:nvPr/>
        </p:nvSpPr>
        <p:spPr>
          <a:xfrm>
            <a:off x="4133122" y="1695873"/>
            <a:ext cx="45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取</a:t>
            </a:r>
            <a:r>
              <a:rPr lang="zh-CN" altLang="en-US" sz="1000" b="1" dirty="0" smtClean="0"/>
              <a:t>单</a:t>
            </a:r>
            <a:endParaRPr lang="en-US" altLang="zh-CN" sz="1000" b="1" dirty="0" smtClean="0"/>
          </a:p>
          <a:p>
            <a:r>
              <a:rPr lang="zh-CN" altLang="en-US" sz="1000" b="1" dirty="0"/>
              <a:t>锁单</a:t>
            </a: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340" y="2938602"/>
            <a:ext cx="707137" cy="27579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上报订单</a:t>
            </a:r>
            <a:endParaRPr lang="zh-CN" altLang="en-US" dirty="0"/>
          </a:p>
        </p:txBody>
      </p:sp>
      <p:sp>
        <p:nvSpPr>
          <p:cNvPr id="33" name="流程图: 决策 32">
            <a:extLst>
              <a:ext uri="{FF2B5EF4-FFF2-40B4-BE49-F238E27FC236}">
                <a16:creationId xmlns:a16="http://schemas.microsoft.com/office/drawing/2014/main" id="{C94C0905-ADDD-4447-BE3C-B99860901B35}"/>
              </a:ext>
            </a:extLst>
          </p:cNvPr>
          <p:cNvSpPr/>
          <p:nvPr/>
        </p:nvSpPr>
        <p:spPr>
          <a:xfrm>
            <a:off x="1143652" y="3466414"/>
            <a:ext cx="1210514" cy="526102"/>
          </a:xfrm>
          <a:prstGeom prst="flowChartDecision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是否有服务端返回时间错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Elbow Connector 111">
            <a:extLst>
              <a:ext uri="{FF2B5EF4-FFF2-40B4-BE49-F238E27FC236}">
                <a16:creationId xmlns:a16="http://schemas.microsoft.com/office/drawing/2014/main" id="{C8A20E4B-D7FA-4E77-AE08-D93D833D6EF8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1748909" y="3214393"/>
            <a:ext cx="0" cy="25202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111">
            <a:extLst>
              <a:ext uri="{FF2B5EF4-FFF2-40B4-BE49-F238E27FC236}">
                <a16:creationId xmlns:a16="http://schemas.microsoft.com/office/drawing/2014/main" id="{C8A20E4B-D7FA-4E77-AE08-D93D833D6EF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722245" y="1666166"/>
            <a:ext cx="1" cy="61312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13">
            <a:extLst>
              <a:ext uri="{FF2B5EF4-FFF2-40B4-BE49-F238E27FC236}">
                <a16:creationId xmlns:a16="http://schemas.microsoft.com/office/drawing/2014/main" id="{D216719B-DC6F-4081-A93B-B2F44F397C12}"/>
              </a:ext>
            </a:extLst>
          </p:cNvPr>
          <p:cNvCxnSpPr>
            <a:cxnSpLocks/>
          </p:cNvCxnSpPr>
          <p:nvPr/>
        </p:nvCxnSpPr>
        <p:spPr>
          <a:xfrm>
            <a:off x="3477464" y="3921404"/>
            <a:ext cx="2222850" cy="25999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8E51730-E363-4B05-95CD-23E4688BE1A4}"/>
              </a:ext>
            </a:extLst>
          </p:cNvPr>
          <p:cNvSpPr txBox="1"/>
          <p:nvPr/>
        </p:nvSpPr>
        <p:spPr>
          <a:xfrm>
            <a:off x="4133122" y="4130785"/>
            <a:ext cx="45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提交</a:t>
            </a:r>
            <a:endParaRPr lang="en-US" altLang="zh-CN" sz="1000" b="1" dirty="0" smtClean="0"/>
          </a:p>
          <a:p>
            <a:r>
              <a:rPr lang="zh-CN" altLang="en-US" sz="1000" b="1" dirty="0"/>
              <a:t>订单</a:t>
            </a:r>
          </a:p>
        </p:txBody>
      </p:sp>
      <p:cxnSp>
        <p:nvCxnSpPr>
          <p:cNvPr id="41" name="Elbow Connector 111">
            <a:extLst>
              <a:ext uri="{FF2B5EF4-FFF2-40B4-BE49-F238E27FC236}">
                <a16:creationId xmlns:a16="http://schemas.microsoft.com/office/drawing/2014/main" id="{C8A20E4B-D7FA-4E77-AE08-D93D833D6EF8}"/>
              </a:ext>
            </a:extLst>
          </p:cNvPr>
          <p:cNvCxnSpPr>
            <a:cxnSpLocks/>
            <a:stCxn id="20" idx="1"/>
            <a:endCxn id="61" idx="3"/>
          </p:cNvCxnSpPr>
          <p:nvPr/>
        </p:nvCxnSpPr>
        <p:spPr>
          <a:xfrm flipH="1" flipV="1">
            <a:off x="1350518" y="2417183"/>
            <a:ext cx="1018158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" y="4409321"/>
            <a:ext cx="1237461" cy="27579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用本机时间戳且需拼接</a:t>
            </a:r>
            <a:r>
              <a:rPr lang="en-US" altLang="zh-CN" dirty="0"/>
              <a:t>#NOSERVERTIME</a:t>
            </a:r>
            <a:endParaRPr lang="zh-CN" altLang="en-US" dirty="0"/>
          </a:p>
        </p:txBody>
      </p:sp>
      <p:cxnSp>
        <p:nvCxnSpPr>
          <p:cNvPr id="46" name="Elbow Connector 111">
            <a:extLst>
              <a:ext uri="{FF2B5EF4-FFF2-40B4-BE49-F238E27FC236}">
                <a16:creationId xmlns:a16="http://schemas.microsoft.com/office/drawing/2014/main" id="{C8A20E4B-D7FA-4E77-AE08-D93D833D6EF8}"/>
              </a:ext>
            </a:extLst>
          </p:cNvPr>
          <p:cNvCxnSpPr>
            <a:cxnSpLocks/>
            <a:stCxn id="33" idx="1"/>
            <a:endCxn id="45" idx="0"/>
          </p:cNvCxnSpPr>
          <p:nvPr/>
        </p:nvCxnSpPr>
        <p:spPr>
          <a:xfrm rot="10800000" flipV="1">
            <a:off x="882892" y="3729465"/>
            <a:ext cx="260761" cy="679856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D3F39B7-DDB9-433A-8A6A-9115BBD3F55E}"/>
              </a:ext>
            </a:extLst>
          </p:cNvPr>
          <p:cNvSpPr txBox="1"/>
          <p:nvPr/>
        </p:nvSpPr>
        <p:spPr>
          <a:xfrm>
            <a:off x="623314" y="3909713"/>
            <a:ext cx="379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否</a:t>
            </a:r>
          </a:p>
        </p:txBody>
      </p:sp>
      <p:sp>
        <p:nvSpPr>
          <p:cNvPr id="51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194" y="4409774"/>
            <a:ext cx="858300" cy="27579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用取单时返回</a:t>
            </a:r>
            <a:endParaRPr lang="en-US" altLang="zh-CN" dirty="0" smtClean="0"/>
          </a:p>
          <a:p>
            <a:r>
              <a:rPr lang="zh-CN" altLang="en-US" dirty="0"/>
              <a:t>服务</a:t>
            </a:r>
            <a:r>
              <a:rPr lang="zh-CN" altLang="en-US" dirty="0" smtClean="0"/>
              <a:t>端时间戳</a:t>
            </a:r>
            <a:endParaRPr lang="zh-CN" altLang="en-US" dirty="0"/>
          </a:p>
        </p:txBody>
      </p:sp>
      <p:cxnSp>
        <p:nvCxnSpPr>
          <p:cNvPr id="52" name="Elbow Connector 111">
            <a:extLst>
              <a:ext uri="{FF2B5EF4-FFF2-40B4-BE49-F238E27FC236}">
                <a16:creationId xmlns:a16="http://schemas.microsoft.com/office/drawing/2014/main" id="{C8A20E4B-D7FA-4E77-AE08-D93D833D6EF8}"/>
              </a:ext>
            </a:extLst>
          </p:cNvPr>
          <p:cNvCxnSpPr>
            <a:cxnSpLocks/>
            <a:stCxn id="33" idx="3"/>
            <a:endCxn id="51" idx="0"/>
          </p:cNvCxnSpPr>
          <p:nvPr/>
        </p:nvCxnSpPr>
        <p:spPr>
          <a:xfrm>
            <a:off x="2354166" y="3729465"/>
            <a:ext cx="546178" cy="680309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6D3F39B7-DDB9-433A-8A6A-9115BBD3F55E}"/>
              </a:ext>
            </a:extLst>
          </p:cNvPr>
          <p:cNvSpPr txBox="1"/>
          <p:nvPr/>
        </p:nvSpPr>
        <p:spPr>
          <a:xfrm>
            <a:off x="2907602" y="3909713"/>
            <a:ext cx="379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是</a:t>
            </a:r>
          </a:p>
        </p:txBody>
      </p:sp>
      <p:sp>
        <p:nvSpPr>
          <p:cNvPr id="60" name="矩形 59"/>
          <p:cNvSpPr/>
          <p:nvPr/>
        </p:nvSpPr>
        <p:spPr>
          <a:xfrm>
            <a:off x="118713" y="4707617"/>
            <a:ext cx="16580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 err="1" smtClean="0"/>
              <a:t>msgId</a:t>
            </a:r>
            <a:r>
              <a:rPr lang="en-US" altLang="zh-CN" sz="800" dirty="0" smtClean="0"/>
              <a:t> </a:t>
            </a:r>
            <a:r>
              <a:rPr lang="zh-CN" altLang="en-US" sz="800" dirty="0" smtClean="0"/>
              <a:t>拼接 </a:t>
            </a:r>
            <a:r>
              <a:rPr lang="en-US" altLang="zh-CN" sz="800" dirty="0">
                <a:solidFill>
                  <a:srgbClr val="FF0000"/>
                </a:solidFill>
              </a:rPr>
              <a:t>#NOSERVERTIME</a:t>
            </a:r>
          </a:p>
          <a:p>
            <a:r>
              <a:rPr lang="zh-CN" altLang="en-US" sz="800" dirty="0" smtClean="0"/>
              <a:t>代表需要服务端更新为接收时间</a:t>
            </a:r>
            <a:endParaRPr lang="zh-CN" altLang="en-US" sz="800" dirty="0"/>
          </a:p>
        </p:txBody>
      </p:sp>
      <p:sp>
        <p:nvSpPr>
          <p:cNvPr id="61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740" y="2279287"/>
            <a:ext cx="927778" cy="27579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改单、收银、退单、取消订单</a:t>
            </a:r>
            <a:endParaRPr lang="zh-CN" altLang="en-US" dirty="0"/>
          </a:p>
        </p:txBody>
      </p:sp>
      <p:cxnSp>
        <p:nvCxnSpPr>
          <p:cNvPr id="64" name="Elbow Connector 111">
            <a:extLst>
              <a:ext uri="{FF2B5EF4-FFF2-40B4-BE49-F238E27FC236}">
                <a16:creationId xmlns:a16="http://schemas.microsoft.com/office/drawing/2014/main" id="{C8A20E4B-D7FA-4E77-AE08-D93D833D6EF8}"/>
              </a:ext>
            </a:extLst>
          </p:cNvPr>
          <p:cNvCxnSpPr>
            <a:cxnSpLocks/>
            <a:stCxn id="61" idx="2"/>
            <a:endCxn id="27" idx="0"/>
          </p:cNvCxnSpPr>
          <p:nvPr/>
        </p:nvCxnSpPr>
        <p:spPr>
          <a:xfrm rot="16200000" flipH="1">
            <a:off x="1126007" y="2315700"/>
            <a:ext cx="383524" cy="8622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941" y="1384154"/>
            <a:ext cx="707137" cy="27579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接收报文</a:t>
            </a:r>
            <a:endParaRPr lang="en-US" altLang="zh-CN" dirty="0" smtClean="0"/>
          </a:p>
        </p:txBody>
      </p:sp>
      <p:sp>
        <p:nvSpPr>
          <p:cNvPr id="68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644" y="1991053"/>
            <a:ext cx="763730" cy="38335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处理 </a:t>
            </a:r>
            <a:r>
              <a:rPr lang="en-US" altLang="zh-CN" dirty="0" err="1" smtClean="0"/>
              <a:t>msgId</a:t>
            </a:r>
            <a:r>
              <a:rPr lang="zh-CN" altLang="en-US" dirty="0" smtClean="0"/>
              <a:t>时间戳</a:t>
            </a:r>
            <a:endParaRPr lang="en-US" altLang="zh-CN" dirty="0" smtClean="0"/>
          </a:p>
        </p:txBody>
      </p:sp>
      <p:sp>
        <p:nvSpPr>
          <p:cNvPr id="71" name="矩形 70"/>
          <p:cNvSpPr/>
          <p:nvPr/>
        </p:nvSpPr>
        <p:spPr>
          <a:xfrm>
            <a:off x="7800374" y="2052388"/>
            <a:ext cx="165806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/>
              <a:t>对锁单、订单两大类处理</a:t>
            </a:r>
            <a:endParaRPr lang="zh-CN" altLang="en-US" sz="800" dirty="0"/>
          </a:p>
        </p:txBody>
      </p:sp>
      <p:cxnSp>
        <p:nvCxnSpPr>
          <p:cNvPr id="72" name="Elbow Connector 111">
            <a:extLst>
              <a:ext uri="{FF2B5EF4-FFF2-40B4-BE49-F238E27FC236}">
                <a16:creationId xmlns:a16="http://schemas.microsoft.com/office/drawing/2014/main" id="{C8A20E4B-D7FA-4E77-AE08-D93D833D6EF8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flipH="1">
            <a:off x="7418509" y="1659945"/>
            <a:ext cx="1" cy="33110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决策 74">
            <a:extLst>
              <a:ext uri="{FF2B5EF4-FFF2-40B4-BE49-F238E27FC236}">
                <a16:creationId xmlns:a16="http://schemas.microsoft.com/office/drawing/2014/main" id="{C94C0905-ADDD-4447-BE3C-B99860901B35}"/>
              </a:ext>
            </a:extLst>
          </p:cNvPr>
          <p:cNvSpPr/>
          <p:nvPr/>
        </p:nvSpPr>
        <p:spPr>
          <a:xfrm>
            <a:off x="6813252" y="2742677"/>
            <a:ext cx="1210514" cy="526102"/>
          </a:xfrm>
          <a:prstGeom prst="flowChartDecision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中是否有更新标识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941094" y="3371461"/>
            <a:ext cx="10993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</a:rPr>
              <a:t>#</a:t>
            </a:r>
            <a:r>
              <a:rPr lang="en-US" altLang="zh-CN" sz="800" dirty="0" smtClean="0">
                <a:solidFill>
                  <a:srgbClr val="FF0000"/>
                </a:solidFill>
              </a:rPr>
              <a:t>NOSERVERTIME</a:t>
            </a:r>
          </a:p>
          <a:p>
            <a:r>
              <a:rPr lang="zh-CN" altLang="en-US" sz="800" dirty="0" smtClean="0">
                <a:solidFill>
                  <a:srgbClr val="FF0000"/>
                </a:solidFill>
              </a:rPr>
              <a:t>为更新标识</a:t>
            </a:r>
            <a:endParaRPr lang="zh-CN" altLang="en-US" sz="800" dirty="0"/>
          </a:p>
        </p:txBody>
      </p:sp>
      <p:cxnSp>
        <p:nvCxnSpPr>
          <p:cNvPr id="77" name="Elbow Connector 111">
            <a:extLst>
              <a:ext uri="{FF2B5EF4-FFF2-40B4-BE49-F238E27FC236}">
                <a16:creationId xmlns:a16="http://schemas.microsoft.com/office/drawing/2014/main" id="{C8A20E4B-D7FA-4E77-AE08-D93D833D6EF8}"/>
              </a:ext>
            </a:extLst>
          </p:cNvPr>
          <p:cNvCxnSpPr>
            <a:cxnSpLocks/>
            <a:stCxn id="68" idx="2"/>
            <a:endCxn id="75" idx="0"/>
          </p:cNvCxnSpPr>
          <p:nvPr/>
        </p:nvCxnSpPr>
        <p:spPr>
          <a:xfrm>
            <a:off x="7418509" y="2374412"/>
            <a:ext cx="0" cy="36826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739" y="4020936"/>
            <a:ext cx="1237461" cy="45934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err="1" smtClean="0"/>
              <a:t>msgId</a:t>
            </a:r>
            <a:r>
              <a:rPr lang="zh-CN" altLang="en-US" dirty="0" smtClean="0"/>
              <a:t>中段时间戳更新为服务端接收时间</a:t>
            </a:r>
            <a:endParaRPr lang="en-US" altLang="zh-CN" dirty="0" smtClean="0"/>
          </a:p>
          <a:p>
            <a:r>
              <a:rPr lang="zh-CN" altLang="en-US" dirty="0" smtClean="0"/>
              <a:t>并去掉</a:t>
            </a:r>
            <a:r>
              <a:rPr lang="zh-CN" altLang="en-US" dirty="0"/>
              <a:t>更新</a:t>
            </a:r>
            <a:r>
              <a:rPr lang="zh-CN" altLang="en-US" dirty="0" smtClean="0"/>
              <a:t>标识</a:t>
            </a:r>
            <a:endParaRPr lang="en-US" altLang="zh-CN" dirty="0"/>
          </a:p>
        </p:txBody>
      </p:sp>
      <p:cxnSp>
        <p:nvCxnSpPr>
          <p:cNvPr id="82" name="Elbow Connector 111">
            <a:extLst>
              <a:ext uri="{FF2B5EF4-FFF2-40B4-BE49-F238E27FC236}">
                <a16:creationId xmlns:a16="http://schemas.microsoft.com/office/drawing/2014/main" id="{C8A20E4B-D7FA-4E77-AE08-D93D833D6EF8}"/>
              </a:ext>
            </a:extLst>
          </p:cNvPr>
          <p:cNvCxnSpPr>
            <a:cxnSpLocks/>
            <a:stCxn id="75" idx="1"/>
            <a:endCxn id="81" idx="0"/>
          </p:cNvCxnSpPr>
          <p:nvPr/>
        </p:nvCxnSpPr>
        <p:spPr>
          <a:xfrm rot="10800000" flipV="1">
            <a:off x="6696470" y="3005728"/>
            <a:ext cx="116782" cy="1015208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6D3F39B7-DDB9-433A-8A6A-9115BBD3F55E}"/>
              </a:ext>
            </a:extLst>
          </p:cNvPr>
          <p:cNvSpPr txBox="1"/>
          <p:nvPr/>
        </p:nvSpPr>
        <p:spPr>
          <a:xfrm>
            <a:off x="6410736" y="3405610"/>
            <a:ext cx="379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有</a:t>
            </a:r>
          </a:p>
        </p:txBody>
      </p:sp>
      <p:sp>
        <p:nvSpPr>
          <p:cNvPr id="87" name="Text Box 17">
            <a:extLst>
              <a:ext uri="{FF2B5EF4-FFF2-40B4-BE49-F238E27FC236}">
                <a16:creationId xmlns:a16="http://schemas.microsoft.com/office/drawing/2014/main" id="{9F73469F-8600-4753-AA60-8C02F749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396" y="4069393"/>
            <a:ext cx="845938" cy="388386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不更新</a:t>
            </a:r>
            <a:endParaRPr lang="en-US" altLang="zh-CN" dirty="0" smtClean="0"/>
          </a:p>
          <a:p>
            <a:r>
              <a:rPr lang="zh-CN" altLang="en-US" dirty="0" smtClean="0"/>
              <a:t>继续后续处理</a:t>
            </a:r>
            <a:endParaRPr lang="en-US" altLang="zh-CN" dirty="0" smtClean="0"/>
          </a:p>
        </p:txBody>
      </p:sp>
      <p:cxnSp>
        <p:nvCxnSpPr>
          <p:cNvPr id="88" name="Elbow Connector 111">
            <a:extLst>
              <a:ext uri="{FF2B5EF4-FFF2-40B4-BE49-F238E27FC236}">
                <a16:creationId xmlns:a16="http://schemas.microsoft.com/office/drawing/2014/main" id="{C8A20E4B-D7FA-4E77-AE08-D93D833D6EF8}"/>
              </a:ext>
            </a:extLst>
          </p:cNvPr>
          <p:cNvCxnSpPr>
            <a:cxnSpLocks/>
            <a:stCxn id="75" idx="3"/>
            <a:endCxn id="87" idx="0"/>
          </p:cNvCxnSpPr>
          <p:nvPr/>
        </p:nvCxnSpPr>
        <p:spPr>
          <a:xfrm>
            <a:off x="8023766" y="3005728"/>
            <a:ext cx="439599" cy="1063665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D3F39B7-DDB9-433A-8A6A-9115BBD3F55E}"/>
              </a:ext>
            </a:extLst>
          </p:cNvPr>
          <p:cNvSpPr txBox="1"/>
          <p:nvPr/>
        </p:nvSpPr>
        <p:spPr>
          <a:xfrm>
            <a:off x="8442602" y="3405610"/>
            <a:ext cx="379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/>
              <a:t>无</a:t>
            </a:r>
            <a:endParaRPr lang="zh-CN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7624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</a:t>
            </a:r>
            <a:r>
              <a:rPr lang="zh-CN" altLang="en-US" dirty="0" smtClean="0"/>
              <a:t>单、同步、锁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1164002"/>
            <a:ext cx="8584006" cy="2308324"/>
          </a:xfrm>
        </p:spPr>
        <p:txBody>
          <a:bodyPr/>
          <a:lstStyle/>
          <a:p>
            <a:r>
              <a:rPr lang="en-US" altLang="zh-CN" sz="1050" dirty="0" smtClean="0"/>
              <a:t>counter</a:t>
            </a:r>
            <a:r>
              <a:rPr lang="zh-CN" altLang="en-US" sz="1050" dirty="0"/>
              <a:t>提交是否也增加锁校验</a:t>
            </a:r>
          </a:p>
          <a:p>
            <a:r>
              <a:rPr lang="zh-CN" altLang="en-US" sz="1050" dirty="0" smtClean="0"/>
              <a:t>若</a:t>
            </a:r>
            <a:r>
              <a:rPr lang="zh-CN" altLang="en-US" sz="1050" dirty="0"/>
              <a:t>锁校验没通过，当前</a:t>
            </a:r>
            <a:r>
              <a:rPr lang="en-US" altLang="zh-CN" sz="1050" dirty="0"/>
              <a:t>counter</a:t>
            </a:r>
            <a:r>
              <a:rPr lang="zh-CN" altLang="en-US" sz="1050" dirty="0"/>
              <a:t>这单如何处理，其中点的券的内容，如何反核销。（提供丢弃 和 返回处理，选择返回可以手工删除已用的券等，然后本地丢弃）</a:t>
            </a:r>
          </a:p>
          <a:p>
            <a:r>
              <a:rPr lang="zh-CN" altLang="en-US" sz="1050" dirty="0" smtClean="0"/>
              <a:t>若</a:t>
            </a:r>
            <a:r>
              <a:rPr lang="zh-CN" altLang="en-US" sz="1050" dirty="0"/>
              <a:t>强制解锁，原单如何处理，是否也参照</a:t>
            </a:r>
            <a:r>
              <a:rPr lang="en-US" altLang="zh-CN" sz="1050" dirty="0"/>
              <a:t>2</a:t>
            </a:r>
            <a:r>
              <a:rPr lang="zh-CN" altLang="en-US" sz="1050" dirty="0"/>
              <a:t>的锁没通过时一样的处理方式，本地丢弃？（提供丢弃 和 返回处理，选择返回可以手工删除已用的券等，然后本地丢弃）</a:t>
            </a:r>
          </a:p>
          <a:p>
            <a:r>
              <a:rPr lang="zh-CN" altLang="en-US" sz="1050" dirty="0" smtClean="0"/>
              <a:t>服务</a:t>
            </a:r>
            <a:r>
              <a:rPr lang="zh-CN" altLang="en-US" sz="1050" dirty="0"/>
              <a:t>端是否要加 </a:t>
            </a:r>
            <a:r>
              <a:rPr lang="en-US" altLang="zh-CN" sz="1050" dirty="0"/>
              <a:t>status</a:t>
            </a:r>
            <a:r>
              <a:rPr lang="zh-CN" altLang="en-US" sz="1050" dirty="0"/>
              <a:t>表更新时，是否要加 状态判断，某些状态不更新。</a:t>
            </a:r>
          </a:p>
          <a:p>
            <a:r>
              <a:rPr lang="zh-CN" altLang="en-US" sz="1050" dirty="0" smtClean="0"/>
              <a:t>或者</a:t>
            </a:r>
            <a:r>
              <a:rPr lang="zh-CN" altLang="en-US" sz="1050" dirty="0"/>
              <a:t>用 </a:t>
            </a:r>
            <a:r>
              <a:rPr lang="en-US" altLang="zh-CN" sz="1050" dirty="0"/>
              <a:t>status </a:t>
            </a:r>
            <a:r>
              <a:rPr lang="zh-CN" altLang="en-US" sz="1050" dirty="0"/>
              <a:t>的 </a:t>
            </a:r>
            <a:r>
              <a:rPr lang="en-US" altLang="zh-CN" sz="1050" dirty="0" err="1"/>
              <a:t>msg_id</a:t>
            </a:r>
            <a:r>
              <a:rPr lang="en-US" altLang="zh-CN" sz="1050" dirty="0"/>
              <a:t> </a:t>
            </a:r>
            <a:r>
              <a:rPr lang="zh-CN" altLang="en-US" sz="1050" dirty="0"/>
              <a:t>做锁校验？  因为 现在锁在多活以及长短连，可能同步顺序有问题！以及 </a:t>
            </a:r>
            <a:r>
              <a:rPr lang="en-US" altLang="zh-CN" sz="1050" dirty="0" err="1"/>
              <a:t>mpos</a:t>
            </a:r>
            <a:r>
              <a:rPr lang="zh-CN" altLang="en-US" sz="1050" dirty="0"/>
              <a:t>、</a:t>
            </a:r>
            <a:r>
              <a:rPr lang="en-US" altLang="zh-CN" sz="1050" dirty="0"/>
              <a:t>counter </a:t>
            </a:r>
            <a:r>
              <a:rPr lang="zh-CN" altLang="en-US" sz="1050" dirty="0"/>
              <a:t>并发取单（这种好像用 订单的</a:t>
            </a:r>
            <a:r>
              <a:rPr lang="en-US" altLang="zh-CN" sz="1050" dirty="0" err="1"/>
              <a:t>msgId</a:t>
            </a:r>
            <a:r>
              <a:rPr lang="zh-CN" altLang="en-US" sz="1050" dirty="0"/>
              <a:t>也不能完全控制住</a:t>
            </a:r>
            <a:r>
              <a:rPr lang="zh-CN" altLang="en-US" sz="1050" dirty="0" smtClean="0"/>
              <a:t>）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2075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 smtClean="0"/>
              <a:t>问题调查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Jan,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78292" y="254677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终端问题调查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2177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628266"/>
          </a:xfrm>
        </p:spPr>
        <p:txBody>
          <a:bodyPr/>
          <a:lstStyle/>
          <a:p>
            <a:r>
              <a:rPr lang="zh-CN" altLang="en-US" sz="1050" dirty="0" smtClean="0"/>
              <a:t>有两个方向：查看终端日志，以及查看终端 </a:t>
            </a:r>
            <a:r>
              <a:rPr lang="en-US" altLang="zh-CN" sz="1050" dirty="0" err="1" smtClean="0"/>
              <a:t>loki</a:t>
            </a:r>
            <a:r>
              <a:rPr lang="en-US" altLang="zh-CN" sz="1050" dirty="0" smtClean="0"/>
              <a:t> </a:t>
            </a:r>
            <a:r>
              <a:rPr lang="zh-CN" altLang="en-US" sz="1050" dirty="0" smtClean="0"/>
              <a:t>看实际数据情况。 这两块都可以通过上传日志来查看。</a:t>
            </a:r>
            <a:endParaRPr lang="en-US" altLang="zh-CN" sz="1050" dirty="0" smtClean="0"/>
          </a:p>
          <a:p>
            <a:r>
              <a:rPr lang="zh-CN" altLang="en-US" sz="1050" dirty="0" smtClean="0"/>
              <a:t>分析问题的方向：</a:t>
            </a:r>
            <a:endParaRPr lang="en-US" altLang="zh-CN" sz="1050" dirty="0" smtClean="0"/>
          </a:p>
          <a:p>
            <a:pPr lvl="1"/>
            <a:r>
              <a:rPr lang="zh-CN" altLang="en-US" sz="850" dirty="0" smtClean="0"/>
              <a:t>通过 </a:t>
            </a:r>
            <a:r>
              <a:rPr lang="en-US" altLang="zh-CN" sz="850" dirty="0" err="1" smtClean="0"/>
              <a:t>loki</a:t>
            </a:r>
            <a:r>
              <a:rPr lang="en-US" altLang="zh-CN" sz="850" dirty="0" smtClean="0"/>
              <a:t> </a:t>
            </a:r>
            <a:r>
              <a:rPr lang="zh-CN" altLang="en-US" sz="850" dirty="0" smtClean="0"/>
              <a:t>确认 终端上数据是否正确，若终端数据不正确，比如：配置版本未获取到最新，则需要根据终端连接模式，查询对应的服务端的配置数据版本（餐厅模式对应查餐厅服务端，移动模式对应查总部端（总部端多活需要查看对应站点的 </a:t>
            </a:r>
            <a:r>
              <a:rPr lang="en-US" altLang="zh-CN" sz="850" dirty="0" err="1" smtClean="0"/>
              <a:t>redis</a:t>
            </a:r>
            <a:r>
              <a:rPr lang="zh-CN" altLang="en-US" sz="850" dirty="0" smtClean="0"/>
              <a:t>））。</a:t>
            </a:r>
            <a:endParaRPr lang="en-US" altLang="zh-CN" sz="850" dirty="0" smtClean="0"/>
          </a:p>
          <a:p>
            <a:pPr lvl="1"/>
            <a:r>
              <a:rPr lang="zh-CN" altLang="en-US" sz="850" dirty="0" smtClean="0"/>
              <a:t>若终端上数据正确，而处理结果不正确，则需要联系开发排查原因。</a:t>
            </a:r>
            <a:endParaRPr lang="en-US" altLang="zh-CN" sz="850" dirty="0" smtClean="0"/>
          </a:p>
          <a:p>
            <a:pPr lvl="1"/>
            <a:r>
              <a:rPr lang="zh-CN" altLang="en-US" sz="850" dirty="0" smtClean="0"/>
              <a:t>若终端上数据部分正确，比如：数据版本已经是最新（</a:t>
            </a:r>
            <a:r>
              <a:rPr lang="en-US" altLang="zh-CN" sz="850" dirty="0" smtClean="0"/>
              <a:t>loki26</a:t>
            </a:r>
            <a:r>
              <a:rPr lang="zh-CN" altLang="en-US" sz="850" dirty="0" smtClean="0"/>
              <a:t>），但是部分数据没有落到 </a:t>
            </a:r>
            <a:r>
              <a:rPr lang="en-US" altLang="zh-CN" sz="850" dirty="0" err="1" smtClean="0"/>
              <a:t>loki</a:t>
            </a:r>
            <a:r>
              <a:rPr lang="zh-CN" altLang="en-US" sz="850" dirty="0" smtClean="0"/>
              <a:t>中，或者对应的 </a:t>
            </a:r>
            <a:r>
              <a:rPr lang="en-US" altLang="zh-CN" sz="850" dirty="0" err="1" smtClean="0"/>
              <a:t>loki</a:t>
            </a:r>
            <a:r>
              <a:rPr lang="en-US" altLang="zh-CN" sz="850" dirty="0" smtClean="0"/>
              <a:t> </a:t>
            </a:r>
            <a:r>
              <a:rPr lang="zh-CN" altLang="en-US" sz="850" dirty="0" smtClean="0"/>
              <a:t>数据为空。一般可以通过清理数据版本缓存，重新签到来解决。 出现该问题的原因：</a:t>
            </a:r>
            <a:r>
              <a:rPr lang="en-US" altLang="zh-CN" sz="850" dirty="0" err="1" smtClean="0"/>
              <a:t>loki</a:t>
            </a:r>
            <a:r>
              <a:rPr lang="zh-CN" altLang="en-US" sz="850" dirty="0" smtClean="0"/>
              <a:t>为内存</a:t>
            </a:r>
            <a:r>
              <a:rPr lang="en-US" altLang="zh-CN" sz="850" dirty="0" smtClean="0"/>
              <a:t>+</a:t>
            </a:r>
            <a:r>
              <a:rPr lang="zh-CN" altLang="en-US" sz="850" dirty="0" smtClean="0"/>
              <a:t>文件的数据库，终端上操作有可能导致</a:t>
            </a:r>
            <a:r>
              <a:rPr lang="en-US" altLang="zh-CN" sz="850" dirty="0" err="1" smtClean="0"/>
              <a:t>loki</a:t>
            </a:r>
            <a:r>
              <a:rPr lang="zh-CN" altLang="en-US" sz="850" dirty="0" smtClean="0"/>
              <a:t>从内存持久化到文件时失败，导致数据丢失。</a:t>
            </a:r>
            <a:endParaRPr lang="zh-CN" altLang="en-US" sz="85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21" y="2595841"/>
            <a:ext cx="1967759" cy="24581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993" y="2595841"/>
            <a:ext cx="2246207" cy="24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6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52799" y="256709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服务端问题调查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6979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623778"/>
          </a:xfrm>
        </p:spPr>
        <p:txBody>
          <a:bodyPr/>
          <a:lstStyle/>
          <a:p>
            <a:r>
              <a:rPr lang="zh-CN" altLang="en-US" sz="1050" dirty="0" smtClean="0"/>
              <a:t>一般两类问题：配置同步类、订单事件相关。</a:t>
            </a:r>
            <a:endParaRPr lang="en-US" altLang="zh-CN" sz="1050" dirty="0" smtClean="0"/>
          </a:p>
          <a:p>
            <a:r>
              <a:rPr lang="zh-CN" altLang="en-US" sz="1050" dirty="0" smtClean="0"/>
              <a:t>分析问题的方向：</a:t>
            </a:r>
            <a:endParaRPr lang="en-US" altLang="zh-CN" sz="1050" dirty="0" smtClean="0"/>
          </a:p>
          <a:p>
            <a:pPr lvl="1"/>
            <a:r>
              <a:rPr lang="zh-CN" altLang="en-US" sz="850" dirty="0" smtClean="0"/>
              <a:t>优先看总部端，配置类的确认总部端的版本，然后再查看餐厅端版本，若餐厅端版本与总部端版本不一致，则问题聚焦在版本数据同步上，可能的问题点：总部端</a:t>
            </a:r>
            <a:r>
              <a:rPr lang="en-US" altLang="zh-CN" sz="850" dirty="0" err="1" smtClean="0"/>
              <a:t>redis</a:t>
            </a:r>
            <a:r>
              <a:rPr lang="zh-CN" altLang="en-US" sz="850" dirty="0" smtClean="0"/>
              <a:t>中版本错误、餐厅端配置同步服务报错。</a:t>
            </a:r>
            <a:endParaRPr lang="en-US" altLang="zh-CN" sz="850" dirty="0" smtClean="0"/>
          </a:p>
          <a:p>
            <a:pPr lvl="1"/>
            <a:r>
              <a:rPr lang="zh-CN" altLang="en-US" sz="850" dirty="0"/>
              <a:t>线</a:t>
            </a:r>
            <a:r>
              <a:rPr lang="zh-CN" altLang="en-US" sz="850" dirty="0" smtClean="0"/>
              <a:t>上订单在终端无法查看的，先看终端连接的服务端，然后查对应服务端是否有该订单，若无，在看总部端是否有订单。若总部端没有，则需要</a:t>
            </a:r>
            <a:r>
              <a:rPr lang="en-US" altLang="zh-CN" sz="850" dirty="0" smtClean="0"/>
              <a:t>OC</a:t>
            </a:r>
            <a:r>
              <a:rPr lang="zh-CN" altLang="en-US" sz="850" dirty="0" smtClean="0"/>
              <a:t>查看是否下单成功了。若总部端有餐厅端没有，则需要问题聚焦订单从总部端同步到餐厅端，可能的问题点：核查总部端</a:t>
            </a:r>
            <a:r>
              <a:rPr lang="en-US" altLang="zh-CN" sz="850" dirty="0" err="1" smtClean="0"/>
              <a:t>redis</a:t>
            </a:r>
            <a:r>
              <a:rPr lang="zh-CN" altLang="en-US" sz="850" dirty="0" smtClean="0"/>
              <a:t>、核查总部端日志、核查餐厅端长短连拉取服务、核查餐厅端</a:t>
            </a:r>
            <a:r>
              <a:rPr lang="en-US" altLang="zh-CN" sz="850" dirty="0" err="1" smtClean="0"/>
              <a:t>apollo</a:t>
            </a:r>
            <a:r>
              <a:rPr lang="zh-CN" altLang="en-US" sz="850" dirty="0" smtClean="0"/>
              <a:t>配置看长短连连接的站点等。若餐厅端有，终端餐厅模式无法查询到，则一般是由于总部管理端，终端业务类别对应的“查询订单交易类别”中未配置对应的订单交易类别，导致无法查询到。</a:t>
            </a:r>
            <a:endParaRPr lang="zh-CN" altLang="en-US" sz="850" dirty="0"/>
          </a:p>
        </p:txBody>
      </p:sp>
    </p:spTree>
    <p:extLst>
      <p:ext uri="{BB962C8B-B14F-4D97-AF65-F5344CB8AC3E}">
        <p14:creationId xmlns:p14="http://schemas.microsoft.com/office/powerpoint/2010/main" val="238220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86191" y="2567094"/>
            <a:ext cx="5137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  <a:r>
              <a:rPr lang="en-US" altLang="zh-CN" sz="2800" dirty="0"/>
              <a:t>28</a:t>
            </a:r>
            <a:r>
              <a:rPr lang="zh-CN" altLang="en-US" sz="2800" dirty="0" smtClean="0"/>
              <a:t>日 </a:t>
            </a:r>
            <a:r>
              <a:rPr lang="en-US" altLang="zh-CN" sz="2800" dirty="0" smtClean="0"/>
              <a:t>Center </a:t>
            </a:r>
            <a:r>
              <a:rPr lang="zh-CN" altLang="en-US" sz="2800" dirty="0" smtClean="0"/>
              <a:t>内存</a:t>
            </a:r>
            <a:r>
              <a:rPr lang="zh-CN" altLang="en-US" sz="2800" dirty="0"/>
              <a:t>溢出问题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525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Kettle</a:t>
            </a:r>
            <a:r>
              <a:rPr lang="zh-CN" altLang="en-US" dirty="0"/>
              <a:t>同步数据来源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3916"/>
          </a:xfrm>
        </p:spPr>
        <p:txBody>
          <a:bodyPr/>
          <a:lstStyle/>
          <a:p>
            <a:r>
              <a:rPr lang="en-US" altLang="zh-CN" sz="1050" dirty="0" smtClean="0"/>
              <a:t>《</a:t>
            </a:r>
            <a:r>
              <a:rPr lang="en-US" altLang="zh-CN" sz="1050" dirty="0" err="1" smtClean="0"/>
              <a:t>CPOS_Counter</a:t>
            </a:r>
            <a:r>
              <a:rPr lang="zh-CN" altLang="en-US" sz="1050" dirty="0"/>
              <a:t>项目</a:t>
            </a:r>
            <a:r>
              <a:rPr lang="en-US" altLang="zh-CN" sz="1050" dirty="0"/>
              <a:t>_</a:t>
            </a:r>
            <a:r>
              <a:rPr lang="zh-CN" altLang="en-US" sz="1050" dirty="0"/>
              <a:t>系统维护手册</a:t>
            </a:r>
            <a:r>
              <a:rPr lang="en-US" altLang="zh-CN" sz="1050" dirty="0"/>
              <a:t>_</a:t>
            </a:r>
            <a:r>
              <a:rPr lang="en-US" altLang="zh-CN" sz="1050" dirty="0" smtClean="0"/>
              <a:t>V0.2_20190902.doc》</a:t>
            </a:r>
            <a:r>
              <a:rPr lang="zh-CN" altLang="en-US" sz="1050" dirty="0" smtClean="0"/>
              <a:t>的 </a:t>
            </a:r>
            <a:r>
              <a:rPr lang="en-US" altLang="zh-CN" sz="1050" dirty="0" smtClean="0"/>
              <a:t>7.1.5 </a:t>
            </a:r>
            <a:r>
              <a:rPr lang="zh-CN" altLang="en-US" sz="1050" dirty="0" smtClean="0"/>
              <a:t>章节</a:t>
            </a:r>
            <a:endParaRPr lang="zh-CN" altLang="en-US" sz="105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9" y="1374437"/>
            <a:ext cx="4590764" cy="37456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481" y="1299458"/>
            <a:ext cx="4167373" cy="38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0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日内存溢出问题 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015"/>
            <a:ext cx="9144000" cy="370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日内存溢出问题 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" y="837760"/>
            <a:ext cx="9144000" cy="12056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" y="1787188"/>
            <a:ext cx="9144000" cy="26934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053" y="3189754"/>
            <a:ext cx="9144000" cy="212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3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日内存溢出问题 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550" y="866987"/>
            <a:ext cx="4894951" cy="41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2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60" y="73433"/>
            <a:ext cx="7051040" cy="732441"/>
          </a:xfrm>
        </p:spPr>
        <p:txBody>
          <a:bodyPr/>
          <a:lstStyle/>
          <a:p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日内存溢出问题 </a:t>
            </a:r>
            <a:r>
              <a:rPr lang="en-US" altLang="zh-CN" dirty="0"/>
              <a:t>-4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649315"/>
          </a:xfrm>
        </p:spPr>
        <p:txBody>
          <a:bodyPr/>
          <a:lstStyle/>
          <a:p>
            <a:r>
              <a:rPr lang="zh-CN" altLang="en-US" sz="1050" dirty="0" smtClean="0"/>
              <a:t>该处理为 从 </a:t>
            </a:r>
            <a:r>
              <a:rPr lang="en-US" altLang="zh-CN" sz="1050" dirty="0" err="1" smtClean="0"/>
              <a:t>redis</a:t>
            </a:r>
            <a:r>
              <a:rPr lang="zh-CN" altLang="en-US" sz="1050" dirty="0" smtClean="0"/>
              <a:t>集群中，检索</a:t>
            </a:r>
            <a:r>
              <a:rPr lang="en-US" altLang="zh-CN" sz="1050" dirty="0" smtClean="0"/>
              <a:t>db9</a:t>
            </a:r>
            <a:r>
              <a:rPr lang="zh-CN" altLang="en-US" sz="1050" dirty="0" smtClean="0"/>
              <a:t>数据时，因为是 </a:t>
            </a:r>
            <a:r>
              <a:rPr lang="en-US" altLang="zh-CN" sz="1050" dirty="0" err="1" smtClean="0"/>
              <a:t>redis</a:t>
            </a:r>
            <a:r>
              <a:rPr lang="zh-CN" altLang="en-US" sz="1050" dirty="0" smtClean="0"/>
              <a:t>集群，客户端会先请求</a:t>
            </a:r>
            <a:r>
              <a:rPr lang="en-US" altLang="zh-CN" sz="1050" dirty="0" err="1" smtClean="0"/>
              <a:t>redis</a:t>
            </a:r>
            <a:r>
              <a:rPr lang="zh-CN" altLang="en-US" sz="1050" dirty="0" smtClean="0"/>
              <a:t>获取集群节点信息，构造每个节点信息时，会构造节点对应的 </a:t>
            </a:r>
            <a:r>
              <a:rPr lang="en-US" altLang="zh-CN" sz="1050" dirty="0" smtClean="0"/>
              <a:t>slot</a:t>
            </a:r>
            <a:r>
              <a:rPr lang="zh-CN" altLang="en-US" sz="1050" dirty="0" smtClean="0"/>
              <a:t>信息，每个</a:t>
            </a:r>
            <a:r>
              <a:rPr lang="en-US" altLang="zh-CN" sz="1050" dirty="0" smtClean="0"/>
              <a:t>slot</a:t>
            </a:r>
            <a:r>
              <a:rPr lang="zh-CN" altLang="en-US" sz="1050" dirty="0" smtClean="0"/>
              <a:t>会创建一个 </a:t>
            </a:r>
            <a:r>
              <a:rPr lang="en-US" altLang="zh-CN" sz="1050" dirty="0" smtClean="0"/>
              <a:t>integer</a:t>
            </a:r>
            <a:r>
              <a:rPr lang="zh-CN" altLang="en-US" sz="1050" dirty="0" smtClean="0"/>
              <a:t>对象放入 </a:t>
            </a:r>
            <a:r>
              <a:rPr lang="en-US" altLang="zh-CN" sz="1050" dirty="0" err="1" smtClean="0"/>
              <a:t>linkedHashSet</a:t>
            </a:r>
            <a:r>
              <a:rPr lang="zh-CN" altLang="en-US" sz="1050" dirty="0" smtClean="0"/>
              <a:t>。该对象大小大约为 </a:t>
            </a:r>
            <a:r>
              <a:rPr lang="en-US" altLang="zh-CN" sz="1050" dirty="0" smtClean="0"/>
              <a:t>60</a:t>
            </a:r>
            <a:r>
              <a:rPr lang="zh-CN" altLang="en-US" sz="1050" dirty="0" smtClean="0"/>
              <a:t>字节，</a:t>
            </a:r>
            <a:r>
              <a:rPr lang="en-US" altLang="zh-CN" sz="1050" dirty="0" smtClean="0"/>
              <a:t>Integer</a:t>
            </a:r>
            <a:r>
              <a:rPr lang="zh-CN" altLang="en-US" sz="1050" dirty="0" smtClean="0"/>
              <a:t>大小大约为 </a:t>
            </a:r>
            <a:r>
              <a:rPr lang="en-US" altLang="zh-CN" sz="1050" dirty="0" smtClean="0"/>
              <a:t>20</a:t>
            </a:r>
            <a:r>
              <a:rPr lang="zh-CN" altLang="en-US" sz="1050" dirty="0" smtClean="0"/>
              <a:t>字节。</a:t>
            </a:r>
            <a:endParaRPr lang="en-US" altLang="zh-CN" sz="1050" dirty="0" smtClean="0"/>
          </a:p>
          <a:p>
            <a:r>
              <a:rPr lang="zh-CN" altLang="en-US" sz="1050" dirty="0" smtClean="0"/>
              <a:t>若一个节点连接数为</a:t>
            </a:r>
            <a:r>
              <a:rPr lang="en-US" altLang="zh-CN" sz="1050" dirty="0" smtClean="0"/>
              <a:t>200</a:t>
            </a:r>
            <a:r>
              <a:rPr lang="zh-CN" altLang="en-US" sz="1050" dirty="0" smtClean="0"/>
              <a:t>时，请求量级为 每</a:t>
            </a:r>
            <a:r>
              <a:rPr lang="en-US" altLang="zh-CN" sz="1050" dirty="0" smtClean="0"/>
              <a:t>3</a:t>
            </a:r>
            <a:r>
              <a:rPr lang="zh-CN" altLang="en-US" sz="1050" dirty="0" smtClean="0"/>
              <a:t>秒，</a:t>
            </a:r>
            <a:r>
              <a:rPr lang="en-US" altLang="zh-CN" sz="1050" dirty="0" smtClean="0"/>
              <a:t>200</a:t>
            </a:r>
            <a:r>
              <a:rPr lang="zh-CN" altLang="en-US" sz="1050" dirty="0" smtClean="0"/>
              <a:t>个餐厅请求。则会有 </a:t>
            </a:r>
            <a:r>
              <a:rPr lang="en-US" altLang="zh-CN" sz="1050" dirty="0" smtClean="0"/>
              <a:t>200</a:t>
            </a:r>
            <a:r>
              <a:rPr lang="zh-CN" altLang="en-US" sz="1050" dirty="0" smtClean="0"/>
              <a:t>*</a:t>
            </a:r>
            <a:r>
              <a:rPr lang="en-US" altLang="zh-CN" sz="1050" dirty="0" smtClean="0"/>
              <a:t>16384</a:t>
            </a:r>
            <a:r>
              <a:rPr lang="zh-CN" altLang="en-US" sz="1050" dirty="0" smtClean="0"/>
              <a:t>（</a:t>
            </a:r>
            <a:r>
              <a:rPr lang="en-US" altLang="zh-CN" sz="1050" dirty="0" smtClean="0"/>
              <a:t>slot</a:t>
            </a:r>
            <a:r>
              <a:rPr lang="zh-CN" altLang="en-US" sz="1050" dirty="0" smtClean="0"/>
              <a:t>数） </a:t>
            </a:r>
            <a:r>
              <a:rPr lang="en-US" altLang="zh-CN" sz="1050" dirty="0" smtClean="0"/>
              <a:t>= 320W </a:t>
            </a:r>
            <a:r>
              <a:rPr lang="zh-CN" altLang="en-US" sz="1050" dirty="0" smtClean="0"/>
              <a:t>个 </a:t>
            </a:r>
            <a:r>
              <a:rPr lang="en-US" altLang="zh-CN" sz="1050" dirty="0" smtClean="0"/>
              <a:t>integer </a:t>
            </a:r>
            <a:r>
              <a:rPr lang="zh-CN" altLang="en-US" sz="1050" dirty="0" smtClean="0"/>
              <a:t>以及放入 </a:t>
            </a:r>
            <a:r>
              <a:rPr lang="en-US" altLang="zh-CN" sz="1050" dirty="0" err="1"/>
              <a:t>linkedHashSet</a:t>
            </a:r>
            <a:r>
              <a:rPr lang="zh-CN" altLang="en-US" sz="1050" dirty="0" smtClean="0"/>
              <a:t>。  出问题时 内存中有 </a:t>
            </a:r>
            <a:r>
              <a:rPr lang="en-US" altLang="zh-CN" sz="1050" dirty="0" smtClean="0"/>
              <a:t>1800W</a:t>
            </a:r>
            <a:r>
              <a:rPr lang="zh-CN" altLang="en-US" sz="1050" dirty="0" smtClean="0"/>
              <a:t>。 正常情况时，内存中大约有</a:t>
            </a:r>
            <a:r>
              <a:rPr lang="en-US" altLang="zh-CN" sz="1050" dirty="0" smtClean="0"/>
              <a:t>35W</a:t>
            </a:r>
            <a:r>
              <a:rPr lang="zh-CN" altLang="en-US" sz="1050" dirty="0" smtClean="0"/>
              <a:t>个对象。</a:t>
            </a:r>
            <a:endParaRPr lang="en-US" altLang="zh-CN" sz="1050" dirty="0" smtClean="0"/>
          </a:p>
          <a:p>
            <a:r>
              <a:rPr lang="zh-CN" altLang="en-US" sz="1050" b="1" dirty="0" smtClean="0"/>
              <a:t>原因猜测</a:t>
            </a:r>
            <a:r>
              <a:rPr lang="zh-CN" altLang="en-US" sz="1050" dirty="0" smtClean="0"/>
              <a:t>，因为出问题时点，</a:t>
            </a:r>
            <a:r>
              <a:rPr lang="en-US" altLang="zh-CN" sz="1050" dirty="0" err="1" smtClean="0"/>
              <a:t>redis</a:t>
            </a:r>
            <a:r>
              <a:rPr lang="zh-CN" altLang="en-US" sz="1050" dirty="0" smtClean="0"/>
              <a:t>或</a:t>
            </a:r>
            <a:r>
              <a:rPr lang="en-US" altLang="zh-CN" sz="1050" dirty="0" err="1" smtClean="0"/>
              <a:t>db</a:t>
            </a:r>
            <a:r>
              <a:rPr lang="zh-CN" altLang="en-US" sz="1050" dirty="0" smtClean="0"/>
              <a:t>连接慢，并且单机餐厅连接数大，导致短连请求对象数高，并且由于连接缓慢，对象持续被引用，无法被</a:t>
            </a:r>
            <a:r>
              <a:rPr lang="en-US" altLang="zh-CN" sz="1050" dirty="0" smtClean="0"/>
              <a:t>GC</a:t>
            </a:r>
            <a:r>
              <a:rPr lang="zh-CN" altLang="en-US" sz="1050" dirty="0" smtClean="0"/>
              <a:t>释放掉。</a:t>
            </a:r>
            <a:endParaRPr lang="en-US" altLang="zh-CN" sz="1050" dirty="0" smtClean="0"/>
          </a:p>
          <a:p>
            <a:r>
              <a:rPr lang="zh-CN" altLang="en-US" sz="1050" dirty="0" smtClean="0"/>
              <a:t>后续可选的应对策略：</a:t>
            </a:r>
            <a:endParaRPr lang="en-US" altLang="zh-CN" sz="1050" dirty="0"/>
          </a:p>
          <a:p>
            <a:pPr lvl="1"/>
            <a:r>
              <a:rPr lang="zh-CN" altLang="en-US" sz="850" dirty="0" smtClean="0"/>
              <a:t>增加 </a:t>
            </a:r>
            <a:r>
              <a:rPr lang="en-US" altLang="zh-CN" sz="850" dirty="0" smtClean="0"/>
              <a:t>center</a:t>
            </a:r>
          </a:p>
          <a:p>
            <a:pPr lvl="1"/>
            <a:r>
              <a:rPr lang="zh-CN" altLang="en-US" sz="850" dirty="0" smtClean="0"/>
              <a:t>增加 </a:t>
            </a:r>
            <a:r>
              <a:rPr lang="en-US" altLang="zh-CN" sz="850" dirty="0" smtClean="0"/>
              <a:t>center</a:t>
            </a:r>
            <a:r>
              <a:rPr lang="zh-CN" altLang="en-US" sz="850" dirty="0" smtClean="0"/>
              <a:t>单机内存</a:t>
            </a:r>
            <a:endParaRPr lang="en-US" altLang="zh-CN" sz="850" dirty="0" smtClean="0"/>
          </a:p>
          <a:p>
            <a:pPr lvl="1"/>
            <a:r>
              <a:rPr lang="zh-CN" altLang="en-US" sz="850" dirty="0" smtClean="0"/>
              <a:t>餐厅短连 加开关，以及随机延迟</a:t>
            </a:r>
            <a:endParaRPr lang="en-US" altLang="zh-CN" sz="850" dirty="0" smtClean="0"/>
          </a:p>
        </p:txBody>
      </p:sp>
    </p:spTree>
    <p:extLst>
      <p:ext uri="{BB962C8B-B14F-4D97-AF65-F5344CB8AC3E}">
        <p14:creationId xmlns:p14="http://schemas.microsoft.com/office/powerpoint/2010/main" val="398538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Kettle</a:t>
            </a:r>
            <a:r>
              <a:rPr lang="zh-CN" altLang="en-US" dirty="0"/>
              <a:t>同步数据来源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413" y="1090507"/>
            <a:ext cx="4782174" cy="34647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7639"/>
            <a:ext cx="4314413" cy="14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4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74858-14E3-4950-A1F0-C8FCE550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E530231F-2929-4FDF-9D50-C1F8903FC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2259" y="1553982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总部端</a:t>
            </a:r>
            <a:endParaRPr lang="en-US" altLang="zh-CN" sz="1050" dirty="0">
              <a:solidFill>
                <a:srgbClr val="C00000"/>
              </a:solidFill>
            </a:endParaRPr>
          </a:p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order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A03C98FD-E74A-44DC-9839-7B942E1B6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2259" y="3214459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rgbClr val="C00000"/>
                </a:solidFill>
              </a:rPr>
              <a:t>餐厅服务</a:t>
            </a:r>
            <a:endParaRPr lang="en-US" altLang="zh-CN" sz="1050" dirty="0">
              <a:solidFill>
                <a:srgbClr val="C00000"/>
              </a:solidFill>
            </a:endParaRPr>
          </a:p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order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4C5C067B-2E88-4F1F-B6C4-A0E5E6DF080D}"/>
              </a:ext>
            </a:extLst>
          </p:cNvPr>
          <p:cNvCxnSpPr>
            <a:cxnSpLocks/>
          </p:cNvCxnSpPr>
          <p:nvPr/>
        </p:nvCxnSpPr>
        <p:spPr>
          <a:xfrm>
            <a:off x="0" y="2792561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3">
            <a:extLst>
              <a:ext uri="{FF2B5EF4-FFF2-40B4-BE49-F238E27FC236}">
                <a16:creationId xmlns:a16="http://schemas.microsoft.com/office/drawing/2014/main" id="{38563AE4-5AE4-474B-8FAD-17F479207559}"/>
              </a:ext>
            </a:extLst>
          </p:cNvPr>
          <p:cNvSpPr txBox="1"/>
          <p:nvPr/>
        </p:nvSpPr>
        <p:spPr>
          <a:xfrm>
            <a:off x="0" y="1003917"/>
            <a:ext cx="607859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10" name="TextBox 63">
            <a:extLst>
              <a:ext uri="{FF2B5EF4-FFF2-40B4-BE49-F238E27FC236}">
                <a16:creationId xmlns:a16="http://schemas.microsoft.com/office/drawing/2014/main" id="{B54275F8-E718-4731-ACCD-184C76B046EC}"/>
              </a:ext>
            </a:extLst>
          </p:cNvPr>
          <p:cNvSpPr txBox="1"/>
          <p:nvPr/>
        </p:nvSpPr>
        <p:spPr>
          <a:xfrm>
            <a:off x="0" y="2952849"/>
            <a:ext cx="607859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73252A76-7F6F-4FD6-AE25-B1E67E1DE32B}"/>
              </a:ext>
            </a:extLst>
          </p:cNvPr>
          <p:cNvSpPr/>
          <p:nvPr/>
        </p:nvSpPr>
        <p:spPr>
          <a:xfrm>
            <a:off x="1273555" y="1017108"/>
            <a:ext cx="1124532" cy="46928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扫码点餐</a:t>
            </a: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273555" y="3214459"/>
            <a:ext cx="1124532" cy="46928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Kiosk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D6EB7457-7ED9-488A-B6B5-490DE0EC3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556" y="4066241"/>
            <a:ext cx="1124532" cy="403297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Counter </a:t>
            </a:r>
            <a:r>
              <a:rPr lang="zh-CN" altLang="en-US" sz="1050" dirty="0">
                <a:solidFill>
                  <a:srgbClr val="C00000"/>
                </a:solidFill>
              </a:rPr>
              <a:t>终端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67695DF2-01F5-4910-B488-8CDB11D6B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555" y="2219725"/>
            <a:ext cx="1124532" cy="403297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Counter </a:t>
            </a:r>
            <a:r>
              <a:rPr lang="zh-CN" altLang="en-US" sz="1050" dirty="0">
                <a:solidFill>
                  <a:srgbClr val="C00000"/>
                </a:solidFill>
              </a:rPr>
              <a:t>终端</a:t>
            </a:r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070763F2-25F4-462A-8EC2-B3BC6536C847}"/>
              </a:ext>
            </a:extLst>
          </p:cNvPr>
          <p:cNvSpPr/>
          <p:nvPr/>
        </p:nvSpPr>
        <p:spPr>
          <a:xfrm>
            <a:off x="6284558" y="1375618"/>
            <a:ext cx="1124532" cy="46928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OC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92CB3F98-2A59-415C-83E0-8E0DA65A3DC1}"/>
              </a:ext>
            </a:extLst>
          </p:cNvPr>
          <p:cNvSpPr/>
          <p:nvPr/>
        </p:nvSpPr>
        <p:spPr>
          <a:xfrm>
            <a:off x="6284558" y="2949058"/>
            <a:ext cx="1124532" cy="46928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KDS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2">
            <a:extLst>
              <a:ext uri="{FF2B5EF4-FFF2-40B4-BE49-F238E27FC236}">
                <a16:creationId xmlns:a16="http://schemas.microsoft.com/office/drawing/2014/main" id="{2E679208-8A5E-4BDE-811C-79EC276233EA}"/>
              </a:ext>
            </a:extLst>
          </p:cNvPr>
          <p:cNvSpPr/>
          <p:nvPr/>
        </p:nvSpPr>
        <p:spPr>
          <a:xfrm>
            <a:off x="7182236" y="4133741"/>
            <a:ext cx="969242" cy="46928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2G BOH</a:t>
            </a:r>
          </a:p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STORE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32">
            <a:extLst>
              <a:ext uri="{FF2B5EF4-FFF2-40B4-BE49-F238E27FC236}">
                <a16:creationId xmlns:a16="http://schemas.microsoft.com/office/drawing/2014/main" id="{9073AB85-EBFF-44F1-9088-A736AC6D5DC2}"/>
              </a:ext>
            </a:extLst>
          </p:cNvPr>
          <p:cNvSpPr/>
          <p:nvPr/>
        </p:nvSpPr>
        <p:spPr>
          <a:xfrm>
            <a:off x="8283164" y="4133741"/>
            <a:ext cx="589561" cy="46928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EPQC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3489FC84-EC34-4C25-8F72-89ADD3AF330A}"/>
              </a:ext>
            </a:extLst>
          </p:cNvPr>
          <p:cNvSpPr/>
          <p:nvPr/>
        </p:nvSpPr>
        <p:spPr>
          <a:xfrm>
            <a:off x="6284558" y="4136701"/>
            <a:ext cx="765993" cy="46928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POS</a:t>
            </a:r>
          </a:p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adapter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EC65D241-55DB-4E01-9E30-FC063BB13362}"/>
              </a:ext>
            </a:extLst>
          </p:cNvPr>
          <p:cNvSpPr/>
          <p:nvPr/>
        </p:nvSpPr>
        <p:spPr>
          <a:xfrm>
            <a:off x="6284558" y="3536919"/>
            <a:ext cx="1124532" cy="46928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叫号屏</a:t>
            </a: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Straight Arrow Connector 59">
            <a:extLst>
              <a:ext uri="{FF2B5EF4-FFF2-40B4-BE49-F238E27FC236}">
                <a16:creationId xmlns:a16="http://schemas.microsoft.com/office/drawing/2014/main" id="{6CC7203F-582F-4F23-BF9E-44B7E613F5A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883718" y="3183703"/>
            <a:ext cx="1400840" cy="17618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59">
            <a:extLst>
              <a:ext uri="{FF2B5EF4-FFF2-40B4-BE49-F238E27FC236}">
                <a16:creationId xmlns:a16="http://schemas.microsoft.com/office/drawing/2014/main" id="{4C8CD4A3-9A84-4DBF-ABFF-65750492E73D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4908306" y="3529367"/>
            <a:ext cx="1376252" cy="24219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59">
            <a:extLst>
              <a:ext uri="{FF2B5EF4-FFF2-40B4-BE49-F238E27FC236}">
                <a16:creationId xmlns:a16="http://schemas.microsoft.com/office/drawing/2014/main" id="{FB71787D-A2A8-4E3B-99A6-69707756F564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4908306" y="3529367"/>
            <a:ext cx="1376252" cy="8419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6B0362B-4D33-423D-914C-8F1F51B2B0EA}"/>
              </a:ext>
            </a:extLst>
          </p:cNvPr>
          <p:cNvSpPr txBox="1"/>
          <p:nvPr/>
        </p:nvSpPr>
        <p:spPr>
          <a:xfrm>
            <a:off x="5017036" y="3600171"/>
            <a:ext cx="56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订单报文</a:t>
            </a:r>
          </a:p>
        </p:txBody>
      </p:sp>
      <p:cxnSp>
        <p:nvCxnSpPr>
          <p:cNvPr id="35" name="Straight Arrow Connector 59">
            <a:extLst>
              <a:ext uri="{FF2B5EF4-FFF2-40B4-BE49-F238E27FC236}">
                <a16:creationId xmlns:a16="http://schemas.microsoft.com/office/drawing/2014/main" id="{D49AD1D0-E7D4-4B4A-9D3D-C726D4758297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398087" y="3449104"/>
            <a:ext cx="1214172" cy="80263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9">
            <a:extLst>
              <a:ext uri="{FF2B5EF4-FFF2-40B4-BE49-F238E27FC236}">
                <a16:creationId xmlns:a16="http://schemas.microsoft.com/office/drawing/2014/main" id="{8EBC3C4A-7EFB-4190-AF94-4AF1F4D459F6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2398088" y="3529367"/>
            <a:ext cx="1214171" cy="738523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9">
            <a:extLst>
              <a:ext uri="{FF2B5EF4-FFF2-40B4-BE49-F238E27FC236}">
                <a16:creationId xmlns:a16="http://schemas.microsoft.com/office/drawing/2014/main" id="{E8EF1753-11BC-4DD6-A47F-2295419DE85F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2398087" y="1251753"/>
            <a:ext cx="1214172" cy="61713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59">
            <a:extLst>
              <a:ext uri="{FF2B5EF4-FFF2-40B4-BE49-F238E27FC236}">
                <a16:creationId xmlns:a16="http://schemas.microsoft.com/office/drawing/2014/main" id="{53F53470-0996-4E3B-BD8B-75E9733F1F22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2398087" y="1868890"/>
            <a:ext cx="1214172" cy="55248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59">
            <a:extLst>
              <a:ext uri="{FF2B5EF4-FFF2-40B4-BE49-F238E27FC236}">
                <a16:creationId xmlns:a16="http://schemas.microsoft.com/office/drawing/2014/main" id="{53E100AD-D0B1-47DE-967D-4D599689BCD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908305" y="1610263"/>
            <a:ext cx="1376253" cy="23464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A26E3DC-D267-424D-871F-9366E0E0AF56}"/>
              </a:ext>
            </a:extLst>
          </p:cNvPr>
          <p:cNvSpPr txBox="1"/>
          <p:nvPr/>
        </p:nvSpPr>
        <p:spPr>
          <a:xfrm>
            <a:off x="5017036" y="1411136"/>
            <a:ext cx="56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订单报文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FEBDA71-BBE7-4149-B686-00F78C72F16E}"/>
              </a:ext>
            </a:extLst>
          </p:cNvPr>
          <p:cNvSpPr txBox="1"/>
          <p:nvPr/>
        </p:nvSpPr>
        <p:spPr>
          <a:xfrm>
            <a:off x="3047500" y="1423839"/>
            <a:ext cx="56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订单报文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88B8786-EF3A-4849-B505-AB0B3015503A}"/>
              </a:ext>
            </a:extLst>
          </p:cNvPr>
          <p:cNvSpPr txBox="1"/>
          <p:nvPr/>
        </p:nvSpPr>
        <p:spPr>
          <a:xfrm>
            <a:off x="3063783" y="3595281"/>
            <a:ext cx="56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订单报文</a:t>
            </a:r>
          </a:p>
        </p:txBody>
      </p:sp>
      <p:cxnSp>
        <p:nvCxnSpPr>
          <p:cNvPr id="53" name="Straight Arrow Connector 59">
            <a:extLst>
              <a:ext uri="{FF2B5EF4-FFF2-40B4-BE49-F238E27FC236}">
                <a16:creationId xmlns:a16="http://schemas.microsoft.com/office/drawing/2014/main" id="{9259A259-B4A0-4CA4-931A-76C8A13637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260283" y="2183798"/>
            <a:ext cx="0" cy="10306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260836" y="1614801"/>
            <a:ext cx="1124532" cy="46928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Kiosk</a:t>
            </a:r>
          </a:p>
        </p:txBody>
      </p:sp>
      <p:cxnSp>
        <p:nvCxnSpPr>
          <p:cNvPr id="36" name="Straight Arrow Connector 59">
            <a:extLst>
              <a:ext uri="{FF2B5EF4-FFF2-40B4-BE49-F238E27FC236}">
                <a16:creationId xmlns:a16="http://schemas.microsoft.com/office/drawing/2014/main" id="{E8EF1753-11BC-4DD6-A47F-2295419DE85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>
            <a:off x="2385368" y="1849446"/>
            <a:ext cx="1226891" cy="1944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C40015E-FE1C-4CFB-8071-EF994437BDC0}"/>
              </a:ext>
            </a:extLst>
          </p:cNvPr>
          <p:cNvSpPr txBox="1"/>
          <p:nvPr/>
        </p:nvSpPr>
        <p:spPr>
          <a:xfrm>
            <a:off x="7834348" y="1009864"/>
            <a:ext cx="1428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连线代表数据流向，并非调用方向</a:t>
            </a:r>
          </a:p>
        </p:txBody>
      </p:sp>
    </p:spTree>
    <p:extLst>
      <p:ext uri="{BB962C8B-B14F-4D97-AF65-F5344CB8AC3E}">
        <p14:creationId xmlns:p14="http://schemas.microsoft.com/office/powerpoint/2010/main" val="37307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811A40B-AE84-42B8-B296-43A2C1AC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消息、事件</a:t>
            </a: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B3010BF4-2BC1-4D84-AA82-553DAE069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2259" y="1553982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rgbClr val="C00000"/>
                </a:solidFill>
              </a:rPr>
              <a:t>总部端</a:t>
            </a:r>
            <a:endParaRPr lang="en-US" altLang="zh-CN" sz="1050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1050" dirty="0" err="1" smtClean="0">
                <a:solidFill>
                  <a:srgbClr val="C00000"/>
                </a:solidFill>
              </a:rPr>
              <a:t>msg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AC217B88-1293-44B4-AB33-5B5F14761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2259" y="3561790"/>
            <a:ext cx="1296047" cy="629816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 smtClean="0">
                <a:solidFill>
                  <a:srgbClr val="C00000"/>
                </a:solidFill>
              </a:rPr>
              <a:t>餐厅服务</a:t>
            </a:r>
            <a:endParaRPr lang="en-US" altLang="zh-CN" sz="1050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1050" dirty="0" err="1" smtClean="0">
                <a:solidFill>
                  <a:srgbClr val="C00000"/>
                </a:solidFill>
              </a:rPr>
              <a:t>msg</a:t>
            </a:r>
            <a:endParaRPr lang="en-US" altLang="zh-CN" sz="1050" dirty="0" smtClean="0">
              <a:solidFill>
                <a:srgbClr val="C00000"/>
              </a:solidFill>
            </a:endParaRPr>
          </a:p>
        </p:txBody>
      </p:sp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B0EAAE44-AD86-4AD8-AE47-324DD62B386B}"/>
              </a:ext>
            </a:extLst>
          </p:cNvPr>
          <p:cNvCxnSpPr>
            <a:cxnSpLocks/>
          </p:cNvCxnSpPr>
          <p:nvPr/>
        </p:nvCxnSpPr>
        <p:spPr>
          <a:xfrm>
            <a:off x="0" y="3139892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3">
            <a:extLst>
              <a:ext uri="{FF2B5EF4-FFF2-40B4-BE49-F238E27FC236}">
                <a16:creationId xmlns:a16="http://schemas.microsoft.com/office/drawing/2014/main" id="{CF88E7B5-63E5-4E4D-9C96-3BD7073A17EE}"/>
              </a:ext>
            </a:extLst>
          </p:cNvPr>
          <p:cNvSpPr txBox="1"/>
          <p:nvPr/>
        </p:nvSpPr>
        <p:spPr>
          <a:xfrm>
            <a:off x="0" y="1003917"/>
            <a:ext cx="607859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总部端</a:t>
            </a:r>
          </a:p>
        </p:txBody>
      </p:sp>
      <p:sp>
        <p:nvSpPr>
          <p:cNvPr id="9" name="TextBox 63">
            <a:extLst>
              <a:ext uri="{FF2B5EF4-FFF2-40B4-BE49-F238E27FC236}">
                <a16:creationId xmlns:a16="http://schemas.microsoft.com/office/drawing/2014/main" id="{878FB996-B3EB-47D2-8DF9-A92B09A9849C}"/>
              </a:ext>
            </a:extLst>
          </p:cNvPr>
          <p:cNvSpPr txBox="1"/>
          <p:nvPr/>
        </p:nvSpPr>
        <p:spPr>
          <a:xfrm>
            <a:off x="0" y="3300180"/>
            <a:ext cx="607859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餐厅端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60119056-B5B7-48CB-AA57-A9762AA7A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34" y="3884042"/>
            <a:ext cx="1124532" cy="403297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Counter </a:t>
            </a:r>
            <a:r>
              <a:rPr lang="zh-CN" altLang="en-US" sz="1050" dirty="0">
                <a:solidFill>
                  <a:srgbClr val="C00000"/>
                </a:solidFill>
              </a:rPr>
              <a:t>终端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D3826C90-0BA4-4BDB-A247-27447CECE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99" y="2525386"/>
            <a:ext cx="1124532" cy="403297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1050" dirty="0">
                <a:solidFill>
                  <a:srgbClr val="C00000"/>
                </a:solidFill>
              </a:rPr>
              <a:t>Counter </a:t>
            </a:r>
            <a:r>
              <a:rPr lang="zh-CN" altLang="en-US" sz="1050" dirty="0">
                <a:solidFill>
                  <a:srgbClr val="C00000"/>
                </a:solidFill>
              </a:rPr>
              <a:t>终端</a:t>
            </a: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7248574" y="1631816"/>
            <a:ext cx="1124532" cy="46928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OC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291D3CE6-E609-485F-9BCE-184057F78928}"/>
              </a:ext>
            </a:extLst>
          </p:cNvPr>
          <p:cNvSpPr/>
          <p:nvPr/>
        </p:nvSpPr>
        <p:spPr>
          <a:xfrm>
            <a:off x="7248574" y="3296389"/>
            <a:ext cx="1124532" cy="46928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KDS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2">
            <a:extLst>
              <a:ext uri="{FF2B5EF4-FFF2-40B4-BE49-F238E27FC236}">
                <a16:creationId xmlns:a16="http://schemas.microsoft.com/office/drawing/2014/main" id="{45937BA5-ED7F-47AF-9E3E-AC1A9A7E57A5}"/>
              </a:ext>
            </a:extLst>
          </p:cNvPr>
          <p:cNvSpPr/>
          <p:nvPr/>
        </p:nvSpPr>
        <p:spPr>
          <a:xfrm>
            <a:off x="7248574" y="4484706"/>
            <a:ext cx="765993" cy="46928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POS</a:t>
            </a:r>
          </a:p>
          <a:p>
            <a:pPr algn="ctr"/>
            <a:r>
              <a:rPr lang="en-US" altLang="zh-CN" sz="1050" b="1" dirty="0">
                <a:latin typeface="微软雅黑" pitchFamily="34" charset="-122"/>
                <a:ea typeface="微软雅黑" pitchFamily="34" charset="-122"/>
              </a:rPr>
              <a:t>adapter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32">
            <a:extLst>
              <a:ext uri="{FF2B5EF4-FFF2-40B4-BE49-F238E27FC236}">
                <a16:creationId xmlns:a16="http://schemas.microsoft.com/office/drawing/2014/main" id="{712D0DEE-A7E1-4B8D-B189-8DDF284EC47C}"/>
              </a:ext>
            </a:extLst>
          </p:cNvPr>
          <p:cNvSpPr/>
          <p:nvPr/>
        </p:nvSpPr>
        <p:spPr>
          <a:xfrm>
            <a:off x="7248574" y="3884250"/>
            <a:ext cx="1124532" cy="469289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latin typeface="微软雅黑" pitchFamily="34" charset="-122"/>
                <a:ea typeface="微软雅黑" pitchFamily="34" charset="-122"/>
              </a:rPr>
              <a:t>叫号屏</a:t>
            </a: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Straight Arrow Connector 59">
            <a:extLst>
              <a:ext uri="{FF2B5EF4-FFF2-40B4-BE49-F238E27FC236}">
                <a16:creationId xmlns:a16="http://schemas.microsoft.com/office/drawing/2014/main" id="{CB198DA0-B103-450C-985B-FB4EA3EEF0B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883718" y="3531034"/>
            <a:ext cx="2364856" cy="149503"/>
          </a:xfrm>
          <a:prstGeom prst="bentConnector3">
            <a:avLst>
              <a:gd name="adj1" fmla="val 26021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59">
            <a:extLst>
              <a:ext uri="{FF2B5EF4-FFF2-40B4-BE49-F238E27FC236}">
                <a16:creationId xmlns:a16="http://schemas.microsoft.com/office/drawing/2014/main" id="{BC023CFF-AF1A-4113-8102-32138E6BC304}"/>
              </a:ext>
            </a:extLst>
          </p:cNvPr>
          <p:cNvCxnSpPr>
            <a:cxnSpLocks/>
          </p:cNvCxnSpPr>
          <p:nvPr/>
        </p:nvCxnSpPr>
        <p:spPr>
          <a:xfrm>
            <a:off x="4908305" y="3998467"/>
            <a:ext cx="2367665" cy="241497"/>
          </a:xfrm>
          <a:prstGeom prst="bentConnector3">
            <a:avLst>
              <a:gd name="adj1" fmla="val 39821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9">
            <a:extLst>
              <a:ext uri="{FF2B5EF4-FFF2-40B4-BE49-F238E27FC236}">
                <a16:creationId xmlns:a16="http://schemas.microsoft.com/office/drawing/2014/main" id="{A06D70D5-6C5A-4890-92DB-6BFCF03ACE4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908306" y="4121615"/>
            <a:ext cx="2340268" cy="597736"/>
          </a:xfrm>
          <a:prstGeom prst="bentConnector3">
            <a:avLst>
              <a:gd name="adj1" fmla="val 2486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9">
            <a:extLst>
              <a:ext uri="{FF2B5EF4-FFF2-40B4-BE49-F238E27FC236}">
                <a16:creationId xmlns:a16="http://schemas.microsoft.com/office/drawing/2014/main" id="{D82BC389-6AA0-4D60-A07E-A15DD9A9334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107466" y="3876698"/>
            <a:ext cx="1504793" cy="5734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9">
            <a:extLst>
              <a:ext uri="{FF2B5EF4-FFF2-40B4-BE49-F238E27FC236}">
                <a16:creationId xmlns:a16="http://schemas.microsoft.com/office/drawing/2014/main" id="{DCFDB44F-E564-4D6B-981E-EF7A69B7476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069431" y="1868890"/>
            <a:ext cx="1542828" cy="678443"/>
          </a:xfrm>
          <a:prstGeom prst="bentConnector3">
            <a:avLst>
              <a:gd name="adj1" fmla="val 50919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59">
            <a:extLst>
              <a:ext uri="{FF2B5EF4-FFF2-40B4-BE49-F238E27FC236}">
                <a16:creationId xmlns:a16="http://schemas.microsoft.com/office/drawing/2014/main" id="{5435D165-65D8-442B-B6CD-E34C12B76824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4908306" y="1866461"/>
            <a:ext cx="2340268" cy="242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23DC65B-E87E-4FF6-A0FC-E39A6E28C2E1}"/>
              </a:ext>
            </a:extLst>
          </p:cNvPr>
          <p:cNvSpPr txBox="1"/>
          <p:nvPr/>
        </p:nvSpPr>
        <p:spPr>
          <a:xfrm>
            <a:off x="5441705" y="1321722"/>
            <a:ext cx="12774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Counter</a:t>
            </a:r>
            <a:r>
              <a:rPr lang="zh-CN" altLang="en-US" sz="900" dirty="0"/>
              <a:t>操作事件</a:t>
            </a:r>
            <a:endParaRPr lang="en-US" altLang="zh-CN" sz="900" dirty="0"/>
          </a:p>
          <a:p>
            <a:r>
              <a:rPr lang="en-US" altLang="zh-CN" sz="900" dirty="0"/>
              <a:t>KDS</a:t>
            </a:r>
            <a:r>
              <a:rPr lang="zh-CN" altLang="en-US" sz="900" dirty="0"/>
              <a:t>操作事件</a:t>
            </a:r>
            <a:endParaRPr lang="en-US" altLang="zh-CN" sz="900" dirty="0"/>
          </a:p>
          <a:p>
            <a:r>
              <a:rPr lang="zh-CN" altLang="en-US" sz="900" dirty="0"/>
              <a:t>叫号屏事件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56CBDD2-ACF1-4EFF-9467-B71980C9ADC0}"/>
              </a:ext>
            </a:extLst>
          </p:cNvPr>
          <p:cNvSpPr txBox="1"/>
          <p:nvPr/>
        </p:nvSpPr>
        <p:spPr>
          <a:xfrm>
            <a:off x="2043342" y="1964623"/>
            <a:ext cx="11245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通知消息、</a:t>
            </a:r>
            <a:endParaRPr lang="en-US" altLang="zh-CN" sz="900" dirty="0"/>
          </a:p>
          <a:p>
            <a:r>
              <a:rPr lang="zh-CN" altLang="en-US" sz="900" dirty="0"/>
              <a:t>远程授权消息、</a:t>
            </a:r>
            <a:endParaRPr lang="en-US" altLang="zh-CN" sz="900" dirty="0"/>
          </a:p>
          <a:p>
            <a:r>
              <a:rPr lang="zh-CN" altLang="en-US" sz="900" dirty="0"/>
              <a:t>操作事件</a:t>
            </a:r>
          </a:p>
        </p:txBody>
      </p:sp>
      <p:cxnSp>
        <p:nvCxnSpPr>
          <p:cNvPr id="32" name="Straight Arrow Connector 59">
            <a:extLst>
              <a:ext uri="{FF2B5EF4-FFF2-40B4-BE49-F238E27FC236}">
                <a16:creationId xmlns:a16="http://schemas.microsoft.com/office/drawing/2014/main" id="{3D54B031-CC3A-4969-BE89-50239BF34929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4260283" y="2183798"/>
            <a:ext cx="0" cy="13779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17">
            <a:extLst>
              <a:ext uri="{FF2B5EF4-FFF2-40B4-BE49-F238E27FC236}">
                <a16:creationId xmlns:a16="http://schemas.microsoft.com/office/drawing/2014/main" id="{EF70044D-0262-4BBF-B959-C243942F3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34" y="1232245"/>
            <a:ext cx="1124532" cy="403297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050" dirty="0">
                <a:solidFill>
                  <a:srgbClr val="C00000"/>
                </a:solidFill>
              </a:rPr>
              <a:t>总部管理 </a:t>
            </a:r>
            <a:r>
              <a:rPr lang="en-US" altLang="zh-CN" sz="1050" dirty="0">
                <a:solidFill>
                  <a:srgbClr val="C00000"/>
                </a:solidFill>
              </a:rPr>
              <a:t>WEB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59">
            <a:extLst>
              <a:ext uri="{FF2B5EF4-FFF2-40B4-BE49-F238E27FC236}">
                <a16:creationId xmlns:a16="http://schemas.microsoft.com/office/drawing/2014/main" id="{218CF5A2-D29D-46DE-B6C8-FDD26C2B1BE1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>
            <a:off x="2107466" y="1433894"/>
            <a:ext cx="1504793" cy="43499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EFB818F-3283-4C2F-BEFE-0ECE72FB8FFB}"/>
              </a:ext>
            </a:extLst>
          </p:cNvPr>
          <p:cNvSpPr txBox="1"/>
          <p:nvPr/>
        </p:nvSpPr>
        <p:spPr>
          <a:xfrm>
            <a:off x="2138945" y="896884"/>
            <a:ext cx="15386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通知消息、</a:t>
            </a:r>
            <a:endParaRPr lang="en-US" altLang="zh-CN" sz="900" dirty="0"/>
          </a:p>
          <a:p>
            <a:r>
              <a:rPr lang="zh-CN" altLang="en-US" sz="900" dirty="0"/>
              <a:t>终端日志上报通知消息、</a:t>
            </a:r>
            <a:endParaRPr lang="en-US" altLang="zh-CN" sz="900" dirty="0"/>
          </a:p>
          <a:p>
            <a:r>
              <a:rPr lang="en-US" altLang="zh-CN" sz="900" dirty="0"/>
              <a:t>EOD</a:t>
            </a:r>
            <a:r>
              <a:rPr lang="zh-CN" altLang="en-US" sz="900" dirty="0"/>
              <a:t>、</a:t>
            </a:r>
            <a:r>
              <a:rPr lang="en-US" altLang="zh-CN" sz="900" dirty="0"/>
              <a:t>SOD</a:t>
            </a:r>
            <a:r>
              <a:rPr lang="zh-CN" altLang="en-US" sz="900" dirty="0"/>
              <a:t>事件</a:t>
            </a:r>
            <a:endParaRPr lang="en-US" altLang="zh-CN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78F5B7A-EF60-41C3-80E3-0890EE00AD3F}"/>
              </a:ext>
            </a:extLst>
          </p:cNvPr>
          <p:cNvSpPr txBox="1"/>
          <p:nvPr/>
        </p:nvSpPr>
        <p:spPr>
          <a:xfrm>
            <a:off x="5746464" y="3177480"/>
            <a:ext cx="152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操作事件（给</a:t>
            </a:r>
            <a:r>
              <a:rPr lang="en-US" altLang="zh-CN" sz="900" dirty="0"/>
              <a:t>OC</a:t>
            </a:r>
            <a:r>
              <a:rPr lang="zh-CN" altLang="en-US" sz="900" dirty="0"/>
              <a:t>）、</a:t>
            </a:r>
            <a:endParaRPr lang="en-US" altLang="zh-CN" sz="900" dirty="0"/>
          </a:p>
          <a:p>
            <a:r>
              <a:rPr lang="zh-CN" altLang="en-US" sz="900" dirty="0"/>
              <a:t>上下屏事件（给叫号屏）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337F311-0B97-47C6-990A-9BCA952750C8}"/>
              </a:ext>
            </a:extLst>
          </p:cNvPr>
          <p:cNvSpPr txBox="1"/>
          <p:nvPr/>
        </p:nvSpPr>
        <p:spPr>
          <a:xfrm>
            <a:off x="2075465" y="3377532"/>
            <a:ext cx="11245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通知消息、</a:t>
            </a:r>
            <a:endParaRPr lang="en-US" altLang="zh-CN" sz="900" dirty="0"/>
          </a:p>
          <a:p>
            <a:r>
              <a:rPr lang="zh-CN" altLang="en-US" sz="900" dirty="0"/>
              <a:t>远程授权消息、</a:t>
            </a:r>
            <a:endParaRPr lang="en-US" altLang="zh-CN" sz="900" dirty="0"/>
          </a:p>
          <a:p>
            <a:r>
              <a:rPr lang="zh-CN" altLang="en-US" sz="900" dirty="0"/>
              <a:t>操作事件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3B8B2F8-FC26-4D88-B33A-CAFDFB20DE66}"/>
              </a:ext>
            </a:extLst>
          </p:cNvPr>
          <p:cNvSpPr txBox="1"/>
          <p:nvPr/>
        </p:nvSpPr>
        <p:spPr>
          <a:xfrm>
            <a:off x="6022464" y="3732571"/>
            <a:ext cx="13933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发送特定事件（给</a:t>
            </a:r>
            <a:r>
              <a:rPr lang="en-US" altLang="zh-CN" sz="900" dirty="0"/>
              <a:t>OC</a:t>
            </a:r>
            <a:r>
              <a:rPr lang="zh-CN" altLang="en-US" sz="900" dirty="0"/>
              <a:t>）</a:t>
            </a:r>
            <a:endParaRPr lang="en-US" altLang="zh-CN" sz="9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C6C23F3-149E-43AA-BD78-7BDB3C5A93B6}"/>
              </a:ext>
            </a:extLst>
          </p:cNvPr>
          <p:cNvSpPr txBox="1"/>
          <p:nvPr/>
        </p:nvSpPr>
        <p:spPr>
          <a:xfrm>
            <a:off x="5681634" y="4479058"/>
            <a:ext cx="1277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Counter</a:t>
            </a:r>
            <a:r>
              <a:rPr lang="zh-CN" altLang="en-US" sz="900" dirty="0"/>
              <a:t>操作事件</a:t>
            </a:r>
          </a:p>
        </p:txBody>
      </p:sp>
      <p:cxnSp>
        <p:nvCxnSpPr>
          <p:cNvPr id="59" name="Straight Arrow Connector 59">
            <a:extLst>
              <a:ext uri="{FF2B5EF4-FFF2-40B4-BE49-F238E27FC236}">
                <a16:creationId xmlns:a16="http://schemas.microsoft.com/office/drawing/2014/main" id="{6F2EFAEE-AB25-4B17-9AD9-B2B374FA30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73163" y="4044441"/>
            <a:ext cx="1539098" cy="14381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99F6569-CEB9-4318-BF0F-B01CF8C568A7}"/>
              </a:ext>
            </a:extLst>
          </p:cNvPr>
          <p:cNvSpPr txBox="1"/>
          <p:nvPr/>
        </p:nvSpPr>
        <p:spPr>
          <a:xfrm>
            <a:off x="2075465" y="4287339"/>
            <a:ext cx="17083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通知消息（</a:t>
            </a:r>
            <a:r>
              <a:rPr lang="en-US" altLang="zh-CN" sz="900" dirty="0"/>
              <a:t>Counter+</a:t>
            </a:r>
            <a:r>
              <a:rPr lang="zh-CN" altLang="en-US" sz="900" dirty="0"/>
              <a:t>总部端</a:t>
            </a:r>
            <a:r>
              <a:rPr lang="en-US" altLang="zh-CN" sz="900" dirty="0"/>
              <a:t>WEB</a:t>
            </a:r>
            <a:r>
              <a:rPr lang="zh-CN" altLang="en-US" sz="900" dirty="0"/>
              <a:t>发送的）、</a:t>
            </a:r>
            <a:endParaRPr lang="en-US" altLang="zh-CN" sz="900" dirty="0"/>
          </a:p>
          <a:p>
            <a:r>
              <a:rPr lang="zh-CN" altLang="en-US" sz="900" dirty="0"/>
              <a:t>远程授权消息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2411318-18EE-4472-9BBE-0E01288FB50C}"/>
              </a:ext>
            </a:extLst>
          </p:cNvPr>
          <p:cNvSpPr txBox="1"/>
          <p:nvPr/>
        </p:nvSpPr>
        <p:spPr>
          <a:xfrm>
            <a:off x="2428709" y="2650067"/>
            <a:ext cx="14020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通知消息（</a:t>
            </a:r>
            <a:r>
              <a:rPr lang="en-US" altLang="zh-CN" sz="900" dirty="0"/>
              <a:t>Counter+</a:t>
            </a:r>
            <a:r>
              <a:rPr lang="zh-CN" altLang="en-US" sz="900" dirty="0"/>
              <a:t>总部端</a:t>
            </a:r>
            <a:r>
              <a:rPr lang="en-US" altLang="zh-CN" sz="900" dirty="0"/>
              <a:t>WEB</a:t>
            </a:r>
            <a:r>
              <a:rPr lang="zh-CN" altLang="en-US" sz="900" dirty="0"/>
              <a:t>发送的）、</a:t>
            </a:r>
            <a:endParaRPr lang="en-US" altLang="zh-CN" sz="900" dirty="0"/>
          </a:p>
          <a:p>
            <a:r>
              <a:rPr lang="zh-CN" altLang="en-US" sz="900" dirty="0"/>
              <a:t>远程授权消息</a:t>
            </a:r>
          </a:p>
        </p:txBody>
      </p:sp>
      <p:cxnSp>
        <p:nvCxnSpPr>
          <p:cNvPr id="69" name="Straight Arrow Connector 59">
            <a:extLst>
              <a:ext uri="{FF2B5EF4-FFF2-40B4-BE49-F238E27FC236}">
                <a16:creationId xmlns:a16="http://schemas.microsoft.com/office/drawing/2014/main" id="{1BAA21B6-B2FB-48F5-8F7A-6DD6E8DE8D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60127" y="2080099"/>
            <a:ext cx="1552133" cy="766324"/>
          </a:xfrm>
          <a:prstGeom prst="bentConnector3">
            <a:avLst>
              <a:gd name="adj1" fmla="val 35386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9C40015E-FE1C-4CFB-8071-EF994437BDC0}"/>
              </a:ext>
            </a:extLst>
          </p:cNvPr>
          <p:cNvSpPr txBox="1"/>
          <p:nvPr/>
        </p:nvSpPr>
        <p:spPr>
          <a:xfrm>
            <a:off x="7834348" y="1009864"/>
            <a:ext cx="1428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连线代表数据流向，并非调用方向</a:t>
            </a:r>
          </a:p>
        </p:txBody>
      </p:sp>
      <p:cxnSp>
        <p:nvCxnSpPr>
          <p:cNvPr id="80" name="Straight Arrow Connector 59">
            <a:extLst>
              <a:ext uri="{FF2B5EF4-FFF2-40B4-BE49-F238E27FC236}">
                <a16:creationId xmlns:a16="http://schemas.microsoft.com/office/drawing/2014/main" id="{8BD0B6A5-6C8E-44A8-8791-F16C896F0222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4908306" y="3876698"/>
            <a:ext cx="2340268" cy="1102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0ADC6316-FCE5-40F8-BA0B-31D40C5AD902}"/>
              </a:ext>
            </a:extLst>
          </p:cNvPr>
          <p:cNvSpPr txBox="1"/>
          <p:nvPr/>
        </p:nvSpPr>
        <p:spPr>
          <a:xfrm>
            <a:off x="5813132" y="4015437"/>
            <a:ext cx="13933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接收</a:t>
            </a:r>
            <a:r>
              <a:rPr lang="en-US" altLang="zh-CN" sz="900" dirty="0"/>
              <a:t>KDS</a:t>
            </a:r>
            <a:r>
              <a:rPr lang="zh-CN" altLang="en-US" sz="900" dirty="0"/>
              <a:t>上下屏事件</a:t>
            </a:r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378342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6319" y="25196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订单长短连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781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solidFill>
          <a:schemeClr val="tx2">
            <a:lumMod val="75000"/>
          </a:schemeClr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extLst/>
      </a:spPr>
      <a:bodyPr rtlCol="0" anchor="ctr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21624</TotalTime>
  <Words>3010</Words>
  <Application>Microsoft Office PowerPoint</Application>
  <PresentationFormat>全屏显示(16:9)</PresentationFormat>
  <Paragraphs>686</Paragraphs>
  <Slides>53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8" baseType="lpstr">
      <vt:lpstr>HelveticaNeueLT Std</vt:lpstr>
      <vt:lpstr>微软雅黑</vt:lpstr>
      <vt:lpstr>Arial</vt:lpstr>
      <vt:lpstr>Wingdings</vt:lpstr>
      <vt:lpstr>2016 HDS Corporate</vt:lpstr>
      <vt:lpstr>CPOS Counter项目</vt:lpstr>
      <vt:lpstr>PowerPoint 演示文稿</vt:lpstr>
      <vt:lpstr>系统集成 high level</vt:lpstr>
      <vt:lpstr>系统集成</vt:lpstr>
      <vt:lpstr>Kettle同步数据来源</vt:lpstr>
      <vt:lpstr>Kettle同步数据来源</vt:lpstr>
      <vt:lpstr>订单</vt:lpstr>
      <vt:lpstr>消息、事件</vt:lpstr>
      <vt:lpstr>PowerPoint 演示文稿</vt:lpstr>
      <vt:lpstr>架构 – 总部端 redis db情况</vt:lpstr>
      <vt:lpstr>架构 - 长短连并行</vt:lpstr>
      <vt:lpstr>流程 - 长短连并行</vt:lpstr>
      <vt:lpstr>PowerPoint 演示文稿</vt:lpstr>
      <vt:lpstr>order 双活</vt:lpstr>
      <vt:lpstr>msg 双活（无短连、无换站）</vt:lpstr>
      <vt:lpstr>CPOS Counter项目</vt:lpstr>
      <vt:lpstr>面临问题</vt:lpstr>
      <vt:lpstr>PowerPoint 演示文稿</vt:lpstr>
      <vt:lpstr>Order库拆分</vt:lpstr>
      <vt:lpstr>订单查询</vt:lpstr>
      <vt:lpstr>PowerPoint 演示文稿</vt:lpstr>
      <vt:lpstr>总部端 – 现状</vt:lpstr>
      <vt:lpstr>优化要点</vt:lpstr>
      <vt:lpstr>总部端 – 订单同步优化   弃用redis+定时任务，改为MQ</vt:lpstr>
      <vt:lpstr>总部端 – 订单同步优化</vt:lpstr>
      <vt:lpstr>总部端 – 订单查询优化  redis缓存</vt:lpstr>
      <vt:lpstr>总部端 – 订单存储  冷热分离   分表</vt:lpstr>
      <vt:lpstr>PowerPoint 演示文稿</vt:lpstr>
      <vt:lpstr>总部端 – 现状</vt:lpstr>
      <vt:lpstr>优化要点</vt:lpstr>
      <vt:lpstr>PowerPoint 演示文稿</vt:lpstr>
      <vt:lpstr>短连 Redis结构优化</vt:lpstr>
      <vt:lpstr>短连 Redis结构优化</vt:lpstr>
      <vt:lpstr>短连 Redis结构优化</vt:lpstr>
      <vt:lpstr>短连 Redis结构优化</vt:lpstr>
      <vt:lpstr>短连 Redis结构优化</vt:lpstr>
      <vt:lpstr>CPOS Counter项目</vt:lpstr>
      <vt:lpstr>问题场景</vt:lpstr>
      <vt:lpstr>点单、同步、锁</vt:lpstr>
      <vt:lpstr>问题场景 – 修改后</vt:lpstr>
      <vt:lpstr>订单报文排序优化</vt:lpstr>
      <vt:lpstr>订单报文排序优化</vt:lpstr>
      <vt:lpstr>点单、同步、锁</vt:lpstr>
      <vt:lpstr>CPOS Counter项目</vt:lpstr>
      <vt:lpstr>PowerPoint 演示文稿</vt:lpstr>
      <vt:lpstr>思路</vt:lpstr>
      <vt:lpstr>PowerPoint 演示文稿</vt:lpstr>
      <vt:lpstr>思路</vt:lpstr>
      <vt:lpstr>PowerPoint 演示文稿</vt:lpstr>
      <vt:lpstr>12月28日内存溢出问题 -1</vt:lpstr>
      <vt:lpstr>12月28日内存溢出问题 -2</vt:lpstr>
      <vt:lpstr>12月28日内存溢出问题 -3</vt:lpstr>
      <vt:lpstr>12月28日内存溢出问题 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3622</cp:revision>
  <cp:lastPrinted>2018-07-31T03:56:48Z</cp:lastPrinted>
  <dcterms:created xsi:type="dcterms:W3CDTF">2018-07-31T03:56:48Z</dcterms:created>
  <dcterms:modified xsi:type="dcterms:W3CDTF">2020-06-22T04:33:36Z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