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625" r:id="rId2"/>
    <p:sldId id="681" r:id="rId3"/>
    <p:sldId id="680" r:id="rId4"/>
    <p:sldId id="689" r:id="rId5"/>
    <p:sldId id="691" r:id="rId6"/>
    <p:sldId id="693" r:id="rId7"/>
    <p:sldId id="694" r:id="rId8"/>
    <p:sldId id="692" r:id="rId9"/>
    <p:sldId id="682" r:id="rId10"/>
    <p:sldId id="683" r:id="rId11"/>
    <p:sldId id="690" r:id="rId12"/>
    <p:sldId id="695" r:id="rId13"/>
    <p:sldId id="696" r:id="rId14"/>
    <p:sldId id="697" r:id="rId15"/>
    <p:sldId id="698" r:id="rId16"/>
    <p:sldId id="699" r:id="rId17"/>
    <p:sldId id="700" r:id="rId18"/>
    <p:sldId id="684" r:id="rId19"/>
    <p:sldId id="685" r:id="rId20"/>
    <p:sldId id="701" r:id="rId21"/>
    <p:sldId id="703" r:id="rId22"/>
    <p:sldId id="686" r:id="rId23"/>
    <p:sldId id="687" r:id="rId24"/>
    <p:sldId id="702" r:id="rId25"/>
    <p:sldId id="704" r:id="rId26"/>
    <p:sldId id="688" r:id="rId27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518">
          <p15:clr>
            <a:srgbClr val="A4A3A4"/>
          </p15:clr>
        </p15:guide>
        <p15:guide id="2" pos="2235">
          <p15:clr>
            <a:srgbClr val="A4A3A4"/>
          </p15:clr>
        </p15:guide>
        <p15:guide id="3" pos="179">
          <p15:clr>
            <a:srgbClr val="A4A3A4"/>
          </p15:clr>
        </p15:guide>
        <p15:guide id="4" pos="4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F18B00"/>
    <a:srgbClr val="135295"/>
    <a:srgbClr val="2C4B80"/>
    <a:srgbClr val="CCFF99"/>
    <a:srgbClr val="999999"/>
    <a:srgbClr val="F78E1E"/>
    <a:srgbClr val="011E2D"/>
    <a:srgbClr val="032F46"/>
    <a:srgbClr val="06252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964" autoAdjust="0"/>
    <p:restoredTop sz="93216" autoAdjust="0"/>
  </p:normalViewPr>
  <p:slideViewPr>
    <p:cSldViewPr snapToGrid="0" showGuides="1">
      <p:cViewPr>
        <p:scale>
          <a:sx n="100" d="100"/>
          <a:sy n="100" d="100"/>
        </p:scale>
        <p:origin x="-648" y="114"/>
      </p:cViewPr>
      <p:guideLst>
        <p:guide orient="horz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18"/>
        <p:guide pos="2235"/>
        <p:guide pos="179"/>
        <p:guide pos="425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 hasCustomPrompt="1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 hasCustomPrompt="1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 hasCustomPrompt="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 hasCustomPrompt="1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 hasCustomPrompt="1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 hasCustomPrompt="1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246-47E5-41E3-9B20-6382744CE7CA}" type="datetime1">
              <a:rPr lang="zh-CN" altLang="en-US" smtClean="0"/>
              <a:pPr/>
              <a:t>2020-02-21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75" r:id="rId16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>
            <a:extLst>
              <a:ext uri="{FF2B5EF4-FFF2-40B4-BE49-F238E27FC236}">
                <a16:creationId xmlns:a16="http://schemas.microsoft.com/office/drawing/2014/main" xmlns="" id="{18011C36-E23F-4DB2-8085-CB9DA51E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zh-CN" altLang="en-US" dirty="0" smtClean="0"/>
              <a:t>总部端配置同步性能优化</a:t>
            </a:r>
            <a:endParaRPr lang="zh-CN" alt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CD4D69FA-10A8-4157-BF2C-5E42E0E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en-US" altLang="zh-CN" dirty="0"/>
              <a:t>CPOS Counter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xmlns="" id="{66FC48A9-71F4-49EE-9E17-56ED6C9E5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xmlns="" id="{01502820-F7CB-421E-90C5-E22BEAE5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/>
              <a:t>Feb</a:t>
            </a:r>
            <a:r>
              <a:rPr lang="en-US" altLang="zh-CN" dirty="0" smtClean="0"/>
              <a:t>, 2020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0774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总部非版本数据同步优化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0372" y="3439885"/>
            <a:ext cx="1600200" cy="10885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总部端定时任务读</a:t>
            </a:r>
            <a:r>
              <a:rPr lang="en-US" altLang="zh-CN" dirty="0" smtClean="0">
                <a:latin typeface="+mj-lt"/>
              </a:rPr>
              <a:t>DB</a:t>
            </a:r>
            <a:r>
              <a:rPr lang="zh-CN" altLang="en-US" dirty="0" smtClean="0">
                <a:latin typeface="+mj-lt"/>
              </a:rPr>
              <a:t>数据</a:t>
            </a:r>
          </a:p>
        </p:txBody>
      </p:sp>
      <p:sp>
        <p:nvSpPr>
          <p:cNvPr id="5" name="矩形 4"/>
          <p:cNvSpPr/>
          <p:nvPr/>
        </p:nvSpPr>
        <p:spPr>
          <a:xfrm>
            <a:off x="1915885" y="2024743"/>
            <a:ext cx="1480457" cy="4463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旧版</a:t>
            </a:r>
            <a:r>
              <a:rPr lang="en-US" altLang="zh-CN" dirty="0" err="1" smtClean="0">
                <a:latin typeface="+mj-lt"/>
              </a:rPr>
              <a:t>redis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64228" y="3842658"/>
            <a:ext cx="1480457" cy="4463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新带数据</a:t>
            </a:r>
            <a:r>
              <a:rPr lang="en-US" altLang="zh-CN" dirty="0" err="1" smtClean="0">
                <a:latin typeface="+mj-lt"/>
              </a:rPr>
              <a:t>redis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05943" y="1066800"/>
            <a:ext cx="1828800" cy="11756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缓存同步旧版不变，新增新的数据</a:t>
            </a:r>
            <a:r>
              <a:rPr lang="en-US" altLang="zh-CN" dirty="0" err="1" smtClean="0">
                <a:latin typeface="+mj-lt"/>
              </a:rPr>
              <a:t>redis</a:t>
            </a:r>
            <a:r>
              <a:rPr lang="zh-CN" altLang="en-US" dirty="0" smtClean="0">
                <a:latin typeface="+mj-lt"/>
              </a:rPr>
              <a:t>同步</a:t>
            </a:r>
          </a:p>
        </p:txBody>
      </p:sp>
      <p:sp>
        <p:nvSpPr>
          <p:cNvPr id="9" name="矩形 8"/>
          <p:cNvSpPr/>
          <p:nvPr/>
        </p:nvSpPr>
        <p:spPr>
          <a:xfrm>
            <a:off x="6270171" y="2264229"/>
            <a:ext cx="1992085" cy="1306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餐厅端先取旧</a:t>
            </a:r>
            <a:r>
              <a:rPr lang="en-US" altLang="zh-CN" dirty="0" err="1" smtClean="0">
                <a:latin typeface="+mj-lt"/>
              </a:rPr>
              <a:t>redis</a:t>
            </a:r>
            <a:r>
              <a:rPr lang="en-US" altLang="zh-CN" dirty="0" smtClean="0">
                <a:latin typeface="+mj-lt"/>
              </a:rPr>
              <a:t>,</a:t>
            </a:r>
            <a:r>
              <a:rPr lang="zh-CN" altLang="en-US" dirty="0" smtClean="0">
                <a:latin typeface="+mj-lt"/>
              </a:rPr>
              <a:t>需要更新查数据</a:t>
            </a:r>
            <a:r>
              <a:rPr lang="en-US" altLang="zh-CN" dirty="0" err="1" smtClean="0">
                <a:latin typeface="+mj-lt"/>
              </a:rPr>
              <a:t>redis</a:t>
            </a:r>
            <a:r>
              <a:rPr lang="zh-CN" altLang="en-US" dirty="0" smtClean="0">
                <a:latin typeface="+mj-lt"/>
              </a:rPr>
              <a:t>，没有查</a:t>
            </a:r>
            <a:r>
              <a:rPr lang="en-US" altLang="zh-CN" dirty="0" smtClean="0">
                <a:latin typeface="+mj-lt"/>
              </a:rPr>
              <a:t>DB</a:t>
            </a:r>
            <a:endParaRPr lang="zh-CN" altLang="en-US" dirty="0" smtClean="0">
              <a:latin typeface="+mj-lt"/>
            </a:endParaRPr>
          </a:p>
        </p:txBody>
      </p:sp>
      <p:cxnSp>
        <p:nvCxnSpPr>
          <p:cNvPr id="11" name="直接箭头连接符 10"/>
          <p:cNvCxnSpPr>
            <a:stCxn id="4" idx="3"/>
            <a:endCxn id="6" idx="1"/>
          </p:cNvCxnSpPr>
          <p:nvPr/>
        </p:nvCxnSpPr>
        <p:spPr>
          <a:xfrm>
            <a:off x="1850572" y="3984171"/>
            <a:ext cx="413656" cy="8164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0"/>
            <a:endCxn id="8" idx="1"/>
          </p:cNvCxnSpPr>
          <p:nvPr/>
        </p:nvCxnSpPr>
        <p:spPr>
          <a:xfrm rot="5400000" flipH="1" flipV="1">
            <a:off x="3145971" y="1164772"/>
            <a:ext cx="370114" cy="134982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0"/>
            <a:endCxn id="8" idx="2"/>
          </p:cNvCxnSpPr>
          <p:nvPr/>
        </p:nvCxnSpPr>
        <p:spPr>
          <a:xfrm rot="5400000" flipH="1" flipV="1">
            <a:off x="3162300" y="2084615"/>
            <a:ext cx="1600201" cy="191588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596742" y="4278087"/>
            <a:ext cx="1480457" cy="4463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数据入</a:t>
            </a:r>
            <a:r>
              <a:rPr lang="en-US" altLang="zh-CN" dirty="0" smtClean="0">
                <a:latin typeface="+mj-lt"/>
              </a:rPr>
              <a:t>DB</a:t>
            </a:r>
            <a:endParaRPr lang="zh-CN" altLang="en-US" dirty="0" smtClean="0">
              <a:latin typeface="+mj-lt"/>
            </a:endParaRPr>
          </a:p>
        </p:txBody>
      </p:sp>
      <p:cxnSp>
        <p:nvCxnSpPr>
          <p:cNvPr id="23" name="直接箭头连接符 22"/>
          <p:cNvCxnSpPr>
            <a:stCxn id="9" idx="2"/>
          </p:cNvCxnSpPr>
          <p:nvPr/>
        </p:nvCxnSpPr>
        <p:spPr>
          <a:xfrm rot="5400000">
            <a:off x="6838950" y="3959679"/>
            <a:ext cx="816428" cy="381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85057" y="2013858"/>
            <a:ext cx="1426029" cy="6422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紧急下发</a:t>
            </a:r>
          </a:p>
        </p:txBody>
      </p:sp>
      <p:cxnSp>
        <p:nvCxnSpPr>
          <p:cNvPr id="28" name="直接箭头连接符 27"/>
          <p:cNvCxnSpPr>
            <a:stCxn id="26" idx="3"/>
            <a:endCxn id="5" idx="1"/>
          </p:cNvCxnSpPr>
          <p:nvPr/>
        </p:nvCxnSpPr>
        <p:spPr>
          <a:xfrm flipV="1">
            <a:off x="1611086" y="2247900"/>
            <a:ext cx="304799" cy="8708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915885" y="2786743"/>
            <a:ext cx="1371600" cy="5116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取对应表数据</a:t>
            </a:r>
          </a:p>
        </p:txBody>
      </p:sp>
      <p:cxnSp>
        <p:nvCxnSpPr>
          <p:cNvPr id="32" name="直接箭头连接符 31"/>
          <p:cNvCxnSpPr/>
          <p:nvPr/>
        </p:nvCxnSpPr>
        <p:spPr>
          <a:xfrm rot="5400000">
            <a:off x="2754086" y="2645228"/>
            <a:ext cx="348343" cy="2177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0" idx="3"/>
          </p:cNvCxnSpPr>
          <p:nvPr/>
        </p:nvCxnSpPr>
        <p:spPr>
          <a:xfrm flipV="1">
            <a:off x="3287485" y="2264231"/>
            <a:ext cx="1153886" cy="77832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6" idx="0"/>
          </p:cNvCxnSpPr>
          <p:nvPr/>
        </p:nvCxnSpPr>
        <p:spPr>
          <a:xfrm rot="16200000" flipH="1">
            <a:off x="2585356" y="3423557"/>
            <a:ext cx="489858" cy="34834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78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总部非版本数据同步优化</a:t>
            </a:r>
            <a:r>
              <a:rPr altLang="zh-CN" dirty="0" smtClean="0"/>
              <a:t>redis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47650" y="2162175"/>
            <a:ext cx="7429500" cy="714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Key:</a:t>
            </a:r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基础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_</a:t>
            </a:r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表名：品牌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餐厅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  </a:t>
            </a:r>
            <a:r>
              <a:rPr lang="en-US" altLang="zh-CN" dirty="0" err="1" smtClean="0">
                <a:solidFill>
                  <a:srgbClr val="FF0000"/>
                </a:solidFill>
                <a:latin typeface="+mj-lt"/>
              </a:rPr>
              <a:t>value:json</a:t>
            </a:r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字符串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     </a:t>
            </a:r>
            <a:endParaRPr lang="zh-CN" altLang="en-US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8125" y="3114675"/>
            <a:ext cx="7429500" cy="714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例：</a:t>
            </a:r>
            <a:r>
              <a:rPr lang="en-US" altLang="zh-CN" dirty="0" err="1" smtClean="0">
                <a:solidFill>
                  <a:srgbClr val="FF0000"/>
                </a:solidFill>
                <a:latin typeface="+mj-lt"/>
              </a:rPr>
              <a:t>key:BASE_T_SN_MC_STORE_INFO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: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ABX001  value:{}</a:t>
            </a:r>
            <a:endParaRPr lang="zh-CN" altLang="en-US" dirty="0" smtClean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78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总部非版本数据同步优化实施</a:t>
            </a:r>
            <a:r>
              <a:rPr lang="zh-CN" altLang="en-US" dirty="0" smtClean="0"/>
              <a:t>细则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0" y="885825"/>
            <a:ext cx="8991600" cy="313932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需要同步的表：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4"/>
            <a:r>
              <a:rPr lang="en-US" b="1" dirty="0" err="1" smtClean="0">
                <a:solidFill>
                  <a:schemeClr val="bg1"/>
                </a:solidFill>
              </a:rPr>
              <a:t>t_sys_code_category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t_store_location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endParaRPr lang="en-US" b="1" dirty="0" smtClean="0">
              <a:solidFill>
                <a:schemeClr val="bg1"/>
              </a:solidFill>
            </a:endParaRPr>
          </a:p>
          <a:p>
            <a:pPr lvl="4"/>
            <a:r>
              <a:rPr lang="en-US" b="1" dirty="0" err="1" smtClean="0">
                <a:solidFill>
                  <a:schemeClr val="bg1"/>
                </a:solidFill>
              </a:rPr>
              <a:t>t_sys_code_detail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t_note_content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endParaRPr lang="en-US" b="1" dirty="0" smtClean="0">
              <a:solidFill>
                <a:schemeClr val="bg1"/>
              </a:solidFill>
            </a:endParaRPr>
          </a:p>
          <a:p>
            <a:pPr lvl="4"/>
            <a:r>
              <a:rPr lang="en-US" b="1" dirty="0" err="1" smtClean="0">
                <a:solidFill>
                  <a:schemeClr val="bg1"/>
                </a:solidFill>
              </a:rPr>
              <a:t>v_sn_cl_brand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t_opt_operator_level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endParaRPr lang="en-US" b="1" dirty="0" smtClean="0">
              <a:solidFill>
                <a:schemeClr val="bg1"/>
              </a:solidFill>
            </a:endParaRPr>
          </a:p>
          <a:p>
            <a:pPr lvl="4"/>
            <a:r>
              <a:rPr lang="en-US" b="1" dirty="0" err="1" smtClean="0">
                <a:solidFill>
                  <a:schemeClr val="bg1"/>
                </a:solidFill>
              </a:rPr>
              <a:t>t_conf_business_type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t_opt_operator_level_permission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endParaRPr lang="en-US" b="1" dirty="0" smtClean="0">
              <a:solidFill>
                <a:schemeClr val="bg1"/>
              </a:solidFill>
            </a:endParaRPr>
          </a:p>
          <a:p>
            <a:pPr lvl="4"/>
            <a:r>
              <a:rPr lang="en-US" b="1" dirty="0" err="1" smtClean="0">
                <a:solidFill>
                  <a:schemeClr val="bg1"/>
                </a:solidFill>
              </a:rPr>
              <a:t>t_conf_deal_type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t_opt_operation_permission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endParaRPr lang="en-US" b="1" dirty="0" smtClean="0">
              <a:solidFill>
                <a:schemeClr val="bg1"/>
              </a:solidFill>
            </a:endParaRPr>
          </a:p>
          <a:p>
            <a:pPr lvl="4"/>
            <a:r>
              <a:rPr lang="en-US" b="1" dirty="0" err="1" smtClean="0">
                <a:solidFill>
                  <a:schemeClr val="bg1"/>
                </a:solidFill>
              </a:rPr>
              <a:t>t_conf_order_mode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t_opt_casher_control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endParaRPr lang="en-US" b="1" dirty="0" smtClean="0">
              <a:solidFill>
                <a:schemeClr val="bg1"/>
              </a:solidFill>
            </a:endParaRPr>
          </a:p>
          <a:p>
            <a:pPr lvl="4"/>
            <a:r>
              <a:rPr lang="en-US" b="1" dirty="0" err="1" smtClean="0">
                <a:solidFill>
                  <a:schemeClr val="bg1"/>
                </a:solidFill>
              </a:rPr>
              <a:t>t_conf_billout_template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t_conf_channel_type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endParaRPr lang="en-US" b="1" dirty="0" smtClean="0">
              <a:solidFill>
                <a:schemeClr val="bg1"/>
              </a:solidFill>
            </a:endParaRPr>
          </a:p>
          <a:p>
            <a:pPr lvl="4"/>
            <a:r>
              <a:rPr lang="en-US" b="1" dirty="0" err="1" smtClean="0">
                <a:solidFill>
                  <a:schemeClr val="bg1"/>
                </a:solidFill>
              </a:rPr>
              <a:t>t_conf_small_change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err="1" smtClean="0">
                <a:solidFill>
                  <a:schemeClr val="bg1"/>
                </a:solidFill>
              </a:rPr>
              <a:t>t_conf_payin_payout_reason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endParaRPr lang="en-US" b="1" dirty="0" smtClean="0">
              <a:solidFill>
                <a:schemeClr val="bg1"/>
              </a:solidFill>
            </a:endParaRPr>
          </a:p>
          <a:p>
            <a:pPr lvl="4"/>
            <a:r>
              <a:rPr lang="en-US" b="1" dirty="0" err="1" smtClean="0">
                <a:solidFill>
                  <a:schemeClr val="bg1"/>
                </a:solidFill>
              </a:rPr>
              <a:t>t_sn_mc_store_info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err="1" smtClean="0">
                <a:solidFill>
                  <a:schemeClr val="bg1"/>
                </a:solidFill>
              </a:rPr>
              <a:t>t_sn_mc_store_floor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endParaRPr lang="en-US" b="1" dirty="0" smtClean="0">
              <a:solidFill>
                <a:schemeClr val="bg1"/>
              </a:solidFill>
            </a:endParaRPr>
          </a:p>
          <a:p>
            <a:pPr lvl="4"/>
            <a:r>
              <a:rPr lang="en-US" b="1" dirty="0" err="1" smtClean="0">
                <a:solidFill>
                  <a:schemeClr val="bg1"/>
                </a:solidFill>
              </a:rPr>
              <a:t>t_sn_mc_store_daypart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err="1" smtClean="0">
                <a:solidFill>
                  <a:schemeClr val="bg1"/>
                </a:solidFill>
              </a:rPr>
              <a:t>t_store_table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78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总部非版本数据同步优化实施</a:t>
            </a:r>
            <a:r>
              <a:rPr lang="zh-CN" altLang="en-US" dirty="0" smtClean="0"/>
              <a:t>细则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0" y="885825"/>
            <a:ext cx="8991600" cy="92333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不分品牌整表查询：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t_sys_code_category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err="1" smtClean="0">
                <a:solidFill>
                  <a:schemeClr val="bg1"/>
                </a:solidFill>
              </a:rPr>
              <a:t>t_sys_code_detail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err="1" smtClean="0">
                <a:solidFill>
                  <a:schemeClr val="bg1"/>
                </a:solidFill>
              </a:rPr>
              <a:t>t_opt_operator_level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查询现有生产数据包含无效数据（</a:t>
            </a:r>
            <a:r>
              <a:rPr lang="en-US" altLang="zh-CN" b="1" dirty="0" err="1" smtClean="0">
                <a:solidFill>
                  <a:schemeClr val="bg1"/>
                </a:solidFill>
              </a:rPr>
              <a:t>redis</a:t>
            </a:r>
            <a:r>
              <a:rPr lang="zh-CN" altLang="en-US" b="1" dirty="0" smtClean="0">
                <a:solidFill>
                  <a:schemeClr val="bg1"/>
                </a:solidFill>
              </a:rPr>
              <a:t>只写有效数据）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895475"/>
            <a:ext cx="2619375" cy="54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t_sys_code_category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705100"/>
            <a:ext cx="2619375" cy="54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t_sys_code_detail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3600450"/>
            <a:ext cx="2619375" cy="54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t_opt_operator_level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48000" y="1895475"/>
            <a:ext cx="2581275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87/0.1MB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86100" y="2733675"/>
            <a:ext cx="2581275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466</a:t>
            </a:r>
            <a:r>
              <a:rPr lang="en-US" altLang="zh-CN" dirty="0" smtClean="0">
                <a:latin typeface="+mj-lt"/>
              </a:rPr>
              <a:t>/0.14MB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86100" y="3590925"/>
            <a:ext cx="2581275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19</a:t>
            </a:r>
            <a:r>
              <a:rPr lang="en-US" altLang="zh-CN" dirty="0" smtClean="0">
                <a:latin typeface="+mj-lt"/>
              </a:rPr>
              <a:t>/0.1MB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05575" y="1905000"/>
            <a:ext cx="2171700" cy="2190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写</a:t>
            </a:r>
            <a:r>
              <a:rPr lang="en-US" altLang="zh-CN" dirty="0" err="1" smtClean="0">
                <a:latin typeface="+mj-lt"/>
              </a:rPr>
              <a:t>redis</a:t>
            </a:r>
            <a:endParaRPr lang="zh-CN" alt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78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总部非版本数据同步优化实施</a:t>
            </a:r>
            <a:r>
              <a:rPr lang="zh-CN" altLang="en-US" dirty="0" smtClean="0"/>
              <a:t>细则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0" y="885825"/>
            <a:ext cx="8991600" cy="1477328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品牌粒度</a:t>
            </a:r>
            <a:r>
              <a:rPr lang="zh-CN" altLang="en-US" dirty="0" smtClean="0">
                <a:solidFill>
                  <a:schemeClr val="bg1"/>
                </a:solidFill>
              </a:rPr>
              <a:t>表：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v_sn_cl_brand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err="1" smtClean="0">
                <a:solidFill>
                  <a:schemeClr val="bg1"/>
                </a:solidFill>
              </a:rPr>
              <a:t>t_conf_business_type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err="1" smtClean="0">
                <a:solidFill>
                  <a:schemeClr val="bg1"/>
                </a:solidFill>
              </a:rPr>
              <a:t>t_opt_operator_level_permission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err="1" smtClean="0">
                <a:solidFill>
                  <a:schemeClr val="bg1"/>
                </a:solidFill>
              </a:rPr>
              <a:t>t_conf_deal_type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t_opt_operation_permission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err="1" smtClean="0">
                <a:solidFill>
                  <a:schemeClr val="bg1"/>
                </a:solidFill>
              </a:rPr>
              <a:t>t_conf_order_mode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t_opt_casher_control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err="1" smtClean="0">
                <a:solidFill>
                  <a:schemeClr val="bg1"/>
                </a:solidFill>
              </a:rPr>
              <a:t>t_conf_billout_template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t_conf_channel_type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err="1" smtClean="0">
                <a:solidFill>
                  <a:schemeClr val="bg1"/>
                </a:solidFill>
              </a:rPr>
              <a:t>t_conf_small_change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err="1" smtClean="0">
                <a:solidFill>
                  <a:schemeClr val="bg1"/>
                </a:solidFill>
              </a:rPr>
              <a:t>t_conf_payin_payout_reason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2609850"/>
            <a:ext cx="9010650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表                                   单品牌记录数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</a:rPr>
              <a:t>大小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</a:rPr>
              <a:t>总大小                                  方案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9550" y="3238500"/>
            <a:ext cx="2162175" cy="285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v_sn_cl_brand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3648075"/>
            <a:ext cx="2705100" cy="285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t_conf_business_type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86075" y="3648075"/>
            <a:ext cx="2667000" cy="285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8/2KB/26KB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9075" y="4010025"/>
            <a:ext cx="2162175" cy="285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t_conf_deal_type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95600" y="4010025"/>
            <a:ext cx="2667000" cy="285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13/3KB/40KB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" y="4371975"/>
            <a:ext cx="2400300" cy="285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t_conf_order_mode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14650" y="4371975"/>
            <a:ext cx="2667000" cy="285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2</a:t>
            </a:r>
            <a:r>
              <a:rPr lang="en-US" altLang="zh-CN" dirty="0" smtClean="0">
                <a:latin typeface="+mj-lt"/>
              </a:rPr>
              <a:t>/2KB/30KB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96125" y="3200400"/>
            <a:ext cx="1333500" cy="146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写</a:t>
            </a:r>
            <a:r>
              <a:rPr lang="en-US" altLang="zh-CN" dirty="0" err="1" smtClean="0">
                <a:latin typeface="+mj-lt"/>
              </a:rPr>
              <a:t>redis</a:t>
            </a:r>
            <a:r>
              <a:rPr lang="zh-CN" altLang="en-US" dirty="0" smtClean="0">
                <a:latin typeface="+mj-lt"/>
              </a:rPr>
              <a:t>缓存</a:t>
            </a:r>
            <a:endParaRPr lang="zh-CN" alt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78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总部非版本数据同步优化实施</a:t>
            </a:r>
            <a:r>
              <a:rPr lang="zh-CN" altLang="en-US" dirty="0" smtClean="0"/>
              <a:t>细则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904875"/>
            <a:ext cx="9010650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表                                        单品牌记录数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</a:rPr>
              <a:t>大小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</a:rPr>
              <a:t>总大小                                  方案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438275"/>
            <a:ext cx="2638425" cy="285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t_opt_casher_control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" y="4448174"/>
            <a:ext cx="2771774" cy="3333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t_conf_billout_template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86076" y="1419225"/>
            <a:ext cx="2667000" cy="285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8/2KB/26KB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" y="1876425"/>
            <a:ext cx="2695575" cy="285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t_conf_channel_type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76551" y="1885950"/>
            <a:ext cx="2667000" cy="285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50/17KB/230KB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2238375"/>
            <a:ext cx="2695575" cy="285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t_conf_small_change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86076" y="2247900"/>
            <a:ext cx="2667000" cy="285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2</a:t>
            </a:r>
            <a:r>
              <a:rPr lang="en-US" altLang="zh-CN" dirty="0" smtClean="0">
                <a:latin typeface="+mj-lt"/>
              </a:rPr>
              <a:t>/2KB/30KB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96126" y="1971675"/>
            <a:ext cx="1333500" cy="146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写</a:t>
            </a:r>
            <a:r>
              <a:rPr lang="en-US" altLang="zh-CN" dirty="0" err="1" smtClean="0">
                <a:latin typeface="+mj-lt"/>
              </a:rPr>
              <a:t>redis</a:t>
            </a:r>
            <a:r>
              <a:rPr lang="zh-CN" altLang="en-US" dirty="0" smtClean="0">
                <a:latin typeface="+mj-lt"/>
              </a:rPr>
              <a:t>缓存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" y="2581275"/>
            <a:ext cx="2695575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t_conf_payin_payout_reason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" y="3181349"/>
            <a:ext cx="2695575" cy="447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t_opt_operator_level_permission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" y="3714749"/>
            <a:ext cx="2695575" cy="695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t_opt_operation_permission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95601" y="2657475"/>
            <a:ext cx="2667000" cy="285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9/2KB/40KB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886076" y="4486275"/>
            <a:ext cx="2667000" cy="285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1/1KB/13KB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95601" y="3238500"/>
            <a:ext cx="2667000" cy="285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500/300KB/3900KB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95601" y="3867150"/>
            <a:ext cx="2667000" cy="285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90/24KB/312KB</a:t>
            </a:r>
            <a:endParaRPr lang="zh-CN" alt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78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总部非版本数据同步优化实施</a:t>
            </a:r>
            <a:r>
              <a:rPr lang="zh-CN" altLang="en-US" dirty="0" smtClean="0"/>
              <a:t>细则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0" y="885825"/>
            <a:ext cx="8991600" cy="92333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餐厅粒度表：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t_store_location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err="1" smtClean="0">
                <a:solidFill>
                  <a:schemeClr val="bg1"/>
                </a:solidFill>
              </a:rPr>
              <a:t>t_note_content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err="1" smtClean="0">
                <a:solidFill>
                  <a:schemeClr val="bg1"/>
                </a:solidFill>
              </a:rPr>
              <a:t>t_sn_mc_store_info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err="1" smtClean="0">
                <a:solidFill>
                  <a:schemeClr val="bg1"/>
                </a:solidFill>
              </a:rPr>
              <a:t>t_sn_mc_store_floor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err="1" smtClean="0">
                <a:solidFill>
                  <a:schemeClr val="bg1"/>
                </a:solidFill>
              </a:rPr>
              <a:t>t_sn_mc_store_daypart</a:t>
            </a:r>
            <a:r>
              <a:rPr lang="zh-CN" altLang="en-US" b="1" dirty="0" smtClean="0">
                <a:solidFill>
                  <a:schemeClr val="bg1"/>
                </a:solidFill>
              </a:rPr>
              <a:t>；</a:t>
            </a:r>
            <a:r>
              <a:rPr lang="en-US" b="1" dirty="0" err="1" smtClean="0">
                <a:solidFill>
                  <a:schemeClr val="bg1"/>
                </a:solidFill>
              </a:rPr>
              <a:t>t_store_table</a:t>
            </a:r>
            <a:r>
              <a:rPr lang="zh-CN" altLang="en-US" b="1" dirty="0" smtClean="0">
                <a:solidFill>
                  <a:schemeClr val="bg1"/>
                </a:solidFill>
              </a:rPr>
              <a:t>；餐厅数（</a:t>
            </a:r>
            <a:r>
              <a:rPr lang="en-US" altLang="zh-CN" b="1" dirty="0" smtClean="0">
                <a:solidFill>
                  <a:schemeClr val="bg1"/>
                </a:solidFill>
              </a:rPr>
              <a:t>13000</a:t>
            </a:r>
            <a:r>
              <a:rPr lang="zh-CN" altLang="en-US" b="1" dirty="0" smtClean="0">
                <a:solidFill>
                  <a:schemeClr val="bg1"/>
                </a:solidFill>
              </a:rPr>
              <a:t>）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505075"/>
            <a:ext cx="274320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t_store_location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0" y="1981200"/>
            <a:ext cx="9010650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表                                          单餐厅记录数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</a:rPr>
              <a:t>大小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</a:rPr>
              <a:t>总大小                                  方案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886075"/>
            <a:ext cx="274320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t_note_content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305175"/>
            <a:ext cx="274320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t_sn_mc_store_info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3705225"/>
            <a:ext cx="274320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t_sn_mc_store_floor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4086225"/>
            <a:ext cx="280035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t_sn_mc_store_daypart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4505325"/>
            <a:ext cx="274320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t_store_table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750" y="2524125"/>
            <a:ext cx="274320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10/1.5KB/20MB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52750" y="2895600"/>
            <a:ext cx="274320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1/1KB/10MB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71800" y="3314700"/>
            <a:ext cx="274320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一共</a:t>
            </a:r>
            <a:r>
              <a:rPr lang="en-US" altLang="zh-CN" dirty="0" smtClean="0">
                <a:latin typeface="+mj-lt"/>
              </a:rPr>
              <a:t>9.56MB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62275" y="3695700"/>
            <a:ext cx="274320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1/0.13KB/1.65MB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71800" y="4105275"/>
            <a:ext cx="274320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一共</a:t>
            </a:r>
            <a:r>
              <a:rPr lang="en-US" altLang="zh-CN" dirty="0" smtClean="0">
                <a:latin typeface="+mj-lt"/>
              </a:rPr>
              <a:t>46.7MB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62275" y="4505325"/>
            <a:ext cx="274320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150/31KB/394MB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53301" y="2571750"/>
            <a:ext cx="1333500" cy="1771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写</a:t>
            </a:r>
            <a:r>
              <a:rPr lang="en-US" altLang="zh-CN" dirty="0" err="1" smtClean="0">
                <a:latin typeface="+mj-lt"/>
              </a:rPr>
              <a:t>redis</a:t>
            </a:r>
            <a:r>
              <a:rPr lang="zh-CN" altLang="en-US" dirty="0" smtClean="0">
                <a:latin typeface="+mj-lt"/>
              </a:rPr>
              <a:t>缓存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153274" y="4495800"/>
            <a:ext cx="1628775" cy="25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查</a:t>
            </a:r>
            <a:r>
              <a:rPr lang="en-US" altLang="zh-CN" dirty="0" smtClean="0">
                <a:latin typeface="+mj-lt"/>
              </a:rPr>
              <a:t>DB</a:t>
            </a:r>
            <a:endParaRPr lang="zh-CN" alt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78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总部非版本数据同步优化实施</a:t>
            </a:r>
            <a:r>
              <a:rPr lang="zh-CN" altLang="en-US" dirty="0" smtClean="0"/>
              <a:t>细则</a:t>
            </a:r>
            <a:r>
              <a:rPr altLang="zh-CN" dirty="0" smtClean="0"/>
              <a:t>-</a:t>
            </a:r>
            <a:r>
              <a:rPr lang="zh-CN" altLang="en-US" dirty="0" smtClean="0"/>
              <a:t>改造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 bwMode="auto">
          <a:xfrm>
            <a:off x="0" y="933452"/>
            <a:ext cx="8791575" cy="286232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改造点包括：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1.Redis </a:t>
            </a:r>
            <a:r>
              <a:rPr lang="zh-CN" altLang="en-US" dirty="0" smtClean="0">
                <a:solidFill>
                  <a:schemeClr val="bg1"/>
                </a:solidFill>
              </a:rPr>
              <a:t>写入：分</a:t>
            </a:r>
            <a:r>
              <a:rPr lang="zh-CN" altLang="en-US" dirty="0" smtClean="0">
                <a:solidFill>
                  <a:schemeClr val="bg1"/>
                </a:solidFill>
              </a:rPr>
              <a:t>二</a:t>
            </a:r>
            <a:r>
              <a:rPr lang="zh-CN" altLang="en-US" dirty="0" smtClean="0">
                <a:solidFill>
                  <a:schemeClr val="bg1"/>
                </a:solidFill>
              </a:rPr>
              <a:t>个点写入  </a:t>
            </a:r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</a:rPr>
              <a:t>总部端定时任务写入全部数据（每天一次</a:t>
            </a:r>
            <a:r>
              <a:rPr lang="en-US" altLang="zh-CN" dirty="0" smtClean="0">
                <a:solidFill>
                  <a:schemeClr val="bg1"/>
                </a:solidFill>
              </a:rPr>
              <a:t>MC</a:t>
            </a:r>
            <a:r>
              <a:rPr lang="zh-CN" altLang="en-US" dirty="0" smtClean="0">
                <a:solidFill>
                  <a:schemeClr val="bg1"/>
                </a:solidFill>
              </a:rPr>
              <a:t>同步数据时间暂定）；</a:t>
            </a:r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总部端紧急下发根据不同下发更新不同表数据；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缓存同步：两个方案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：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		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）在原基础上进行改造，将两组数据整合发给缓存同步接口，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消费缓存同步消息同时进行改造，改动量大不建议这样用。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）旧缓存同步不变，新增</a:t>
            </a:r>
            <a:r>
              <a:rPr lang="en-US" altLang="zh-CN" dirty="0" err="1" smtClean="0">
                <a:solidFill>
                  <a:schemeClr val="bg1"/>
                </a:solidFill>
                <a:sym typeface="Wingdings" pitchFamily="2" charset="2"/>
              </a:rPr>
              <a:t>redis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写入数据单独发给缓存同步接口，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消费缓存同步消息时新增一个分支进行写入。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3.Redis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读取：</a:t>
            </a:r>
            <a:r>
              <a:rPr lang="en-US" altLang="zh-CN" dirty="0" err="1" smtClean="0">
                <a:solidFill>
                  <a:schemeClr val="bg1"/>
                </a:solidFill>
                <a:sym typeface="Wingdings" pitchFamily="2" charset="2"/>
              </a:rPr>
              <a:t>redis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读取分两部分一部分是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都旧</a:t>
            </a:r>
            <a:r>
              <a:rPr lang="en-US" altLang="zh-CN" dirty="0" err="1" smtClean="0">
                <a:solidFill>
                  <a:schemeClr val="bg1"/>
                </a:solidFill>
                <a:sym typeface="Wingdings" pitchFamily="2" charset="2"/>
              </a:rPr>
              <a:t>redis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紧急下发需要更新的表数据，通过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KEY 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读取新</a:t>
            </a:r>
            <a:r>
              <a:rPr lang="en-US" altLang="zh-CN" dirty="0" err="1" smtClean="0">
                <a:solidFill>
                  <a:schemeClr val="bg1"/>
                </a:solidFill>
                <a:sym typeface="Wingdings" pitchFamily="2" charset="2"/>
              </a:rPr>
              <a:t>redis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数据；一部分直接读取新</a:t>
            </a:r>
            <a:r>
              <a:rPr lang="en-US" altLang="zh-CN" dirty="0" err="1" smtClean="0">
                <a:solidFill>
                  <a:schemeClr val="bg1"/>
                </a:solidFill>
                <a:sym typeface="Wingdings" pitchFamily="2" charset="2"/>
              </a:rPr>
              <a:t>redis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数据结构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78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18310" y="251556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双向数据同步优化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821175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双向数据同步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0" y="2764971"/>
            <a:ext cx="1469571" cy="5116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餐厅定时双向同步</a:t>
            </a:r>
          </a:p>
        </p:txBody>
      </p:sp>
      <p:sp>
        <p:nvSpPr>
          <p:cNvPr id="22" name="矩形 21"/>
          <p:cNvSpPr/>
          <p:nvPr/>
        </p:nvSpPr>
        <p:spPr>
          <a:xfrm>
            <a:off x="2155372" y="1905000"/>
            <a:ext cx="2090057" cy="4789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入总部数据存</a:t>
            </a:r>
            <a:r>
              <a:rPr lang="en-US" altLang="zh-CN" dirty="0" smtClean="0">
                <a:latin typeface="+mj-lt"/>
              </a:rPr>
              <a:t>MQ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20144" y="2906487"/>
            <a:ext cx="2122714" cy="5769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总部</a:t>
            </a:r>
            <a:r>
              <a:rPr lang="en-US" altLang="zh-CN" dirty="0" err="1" smtClean="0">
                <a:latin typeface="+mj-lt"/>
              </a:rPr>
              <a:t>redis</a:t>
            </a:r>
            <a:r>
              <a:rPr lang="zh-CN" altLang="en-US" dirty="0" smtClean="0">
                <a:latin typeface="+mj-lt"/>
              </a:rPr>
              <a:t>数据比较</a:t>
            </a:r>
          </a:p>
        </p:txBody>
      </p:sp>
      <p:sp>
        <p:nvSpPr>
          <p:cNvPr id="25" name="矩形 24"/>
          <p:cNvSpPr/>
          <p:nvPr/>
        </p:nvSpPr>
        <p:spPr>
          <a:xfrm>
            <a:off x="4572001" y="1905000"/>
            <a:ext cx="2090057" cy="4789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+mj-lt"/>
              </a:rPr>
              <a:t>Mq</a:t>
            </a:r>
            <a:r>
              <a:rPr lang="zh-CN" altLang="en-US" dirty="0" smtClean="0">
                <a:latin typeface="+mj-lt"/>
              </a:rPr>
              <a:t>消费存</a:t>
            </a:r>
            <a:r>
              <a:rPr lang="en-US" altLang="zh-CN" dirty="0" smtClean="0">
                <a:latin typeface="+mj-lt"/>
              </a:rPr>
              <a:t>DB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901544" y="1894115"/>
            <a:ext cx="2090057" cy="4789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最新数据发送</a:t>
            </a:r>
            <a:r>
              <a:rPr lang="en-US" altLang="zh-CN" dirty="0" err="1" smtClean="0">
                <a:latin typeface="+mj-lt"/>
              </a:rPr>
              <a:t>redis</a:t>
            </a:r>
            <a:endParaRPr lang="zh-CN" altLang="en-US" dirty="0" smtClean="0">
              <a:latin typeface="+mj-lt"/>
            </a:endParaRPr>
          </a:p>
        </p:txBody>
      </p:sp>
      <p:cxnSp>
        <p:nvCxnSpPr>
          <p:cNvPr id="31" name="直接箭头连接符 30"/>
          <p:cNvCxnSpPr>
            <a:stCxn id="20" idx="3"/>
            <a:endCxn id="24" idx="1"/>
          </p:cNvCxnSpPr>
          <p:nvPr/>
        </p:nvCxnSpPr>
        <p:spPr>
          <a:xfrm>
            <a:off x="1469571" y="3020786"/>
            <a:ext cx="1850573" cy="17417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4" idx="0"/>
            <a:endCxn id="22" idx="2"/>
          </p:cNvCxnSpPr>
          <p:nvPr/>
        </p:nvCxnSpPr>
        <p:spPr>
          <a:xfrm rot="16200000" flipV="1">
            <a:off x="3529694" y="2054680"/>
            <a:ext cx="522515" cy="11811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2" idx="3"/>
          </p:cNvCxnSpPr>
          <p:nvPr/>
        </p:nvCxnSpPr>
        <p:spPr>
          <a:xfrm>
            <a:off x="4245429" y="2144486"/>
            <a:ext cx="446314" cy="1088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5" idx="3"/>
            <a:endCxn id="27" idx="1"/>
          </p:cNvCxnSpPr>
          <p:nvPr/>
        </p:nvCxnSpPr>
        <p:spPr>
          <a:xfrm flipV="1">
            <a:off x="6662058" y="2133601"/>
            <a:ext cx="239486" cy="1088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7" idx="2"/>
            <a:endCxn id="24" idx="3"/>
          </p:cNvCxnSpPr>
          <p:nvPr/>
        </p:nvCxnSpPr>
        <p:spPr>
          <a:xfrm rot="5400000">
            <a:off x="6283780" y="1532166"/>
            <a:ext cx="821872" cy="250371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803573" y="2950029"/>
            <a:ext cx="2090057" cy="4789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缓存同步</a:t>
            </a:r>
          </a:p>
        </p:txBody>
      </p:sp>
      <p:cxnSp>
        <p:nvCxnSpPr>
          <p:cNvPr id="49" name="直接箭头连接符 48"/>
          <p:cNvCxnSpPr>
            <a:stCxn id="27" idx="2"/>
            <a:endCxn id="47" idx="0"/>
          </p:cNvCxnSpPr>
          <p:nvPr/>
        </p:nvCxnSpPr>
        <p:spPr>
          <a:xfrm rot="5400000">
            <a:off x="7609117" y="2612573"/>
            <a:ext cx="576942" cy="9797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418114" y="3973286"/>
            <a:ext cx="2068286" cy="4136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入餐厅数据</a:t>
            </a:r>
          </a:p>
        </p:txBody>
      </p:sp>
      <p:cxnSp>
        <p:nvCxnSpPr>
          <p:cNvPr id="52" name="直接箭头连接符 51"/>
          <p:cNvCxnSpPr>
            <a:stCxn id="24" idx="2"/>
            <a:endCxn id="50" idx="0"/>
          </p:cNvCxnSpPr>
          <p:nvPr/>
        </p:nvCxnSpPr>
        <p:spPr>
          <a:xfrm rot="16200000" flipH="1">
            <a:off x="4171951" y="3692980"/>
            <a:ext cx="489856" cy="7075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1"/>
          </p:cNvCxnSpPr>
          <p:nvPr/>
        </p:nvCxnSpPr>
        <p:spPr>
          <a:xfrm rot="10800000">
            <a:off x="1480458" y="3178629"/>
            <a:ext cx="1937657" cy="100148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0" idx="2"/>
          </p:cNvCxnSpPr>
          <p:nvPr/>
        </p:nvCxnSpPr>
        <p:spPr>
          <a:xfrm rot="16200000" flipH="1">
            <a:off x="432707" y="3578678"/>
            <a:ext cx="609600" cy="544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0" y="3886200"/>
            <a:ext cx="1480458" cy="4463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餐厅</a:t>
            </a:r>
            <a:r>
              <a:rPr lang="en-US" altLang="zh-CN" dirty="0" smtClean="0">
                <a:latin typeface="+mj-lt"/>
              </a:rPr>
              <a:t>DB</a:t>
            </a:r>
            <a:endParaRPr lang="zh-CN" alt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78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99853" y="251556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总部端配置同步性能优化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821175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双向数据</a:t>
            </a:r>
            <a:r>
              <a:rPr lang="zh-CN" altLang="en-US" dirty="0" smtClean="0"/>
              <a:t>同步细则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 bwMode="auto">
          <a:xfrm>
            <a:off x="0" y="885825"/>
            <a:ext cx="8991600" cy="1754326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双向同步表：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4"/>
            <a:r>
              <a:rPr lang="en-US" b="1" dirty="0" err="1" smtClean="0">
                <a:solidFill>
                  <a:schemeClr val="bg1"/>
                </a:solidFill>
              </a:rPr>
              <a:t>t_opt_operator_state</a:t>
            </a:r>
            <a:endParaRPr lang="en-US" b="1" dirty="0" smtClean="0">
              <a:solidFill>
                <a:schemeClr val="bg1"/>
              </a:solidFill>
            </a:endParaRPr>
          </a:p>
          <a:p>
            <a:pPr lvl="4"/>
            <a:r>
              <a:rPr lang="en-US" b="1" dirty="0" err="1" smtClean="0">
                <a:solidFill>
                  <a:schemeClr val="bg1"/>
                </a:solidFill>
              </a:rPr>
              <a:t>t_conf_casher_state</a:t>
            </a:r>
            <a:endParaRPr lang="en-US" b="1" dirty="0" smtClean="0">
              <a:solidFill>
                <a:schemeClr val="bg1"/>
              </a:solidFill>
            </a:endParaRPr>
          </a:p>
          <a:p>
            <a:pPr lvl="4"/>
            <a:r>
              <a:rPr lang="en-US" b="1" dirty="0" err="1" smtClean="0">
                <a:solidFill>
                  <a:schemeClr val="bg1"/>
                </a:solidFill>
              </a:rPr>
              <a:t>t_dev_reg</a:t>
            </a:r>
            <a:endParaRPr lang="en-US" b="1" dirty="0" smtClean="0">
              <a:solidFill>
                <a:schemeClr val="bg1"/>
              </a:solidFill>
            </a:endParaRPr>
          </a:p>
          <a:p>
            <a:pPr lvl="4"/>
            <a:r>
              <a:rPr lang="en-US" b="1" dirty="0" err="1" smtClean="0">
                <a:solidFill>
                  <a:schemeClr val="bg1"/>
                </a:solidFill>
              </a:rPr>
              <a:t>t_dev_status</a:t>
            </a:r>
            <a:endParaRPr lang="en-US" b="1" dirty="0" smtClean="0">
              <a:solidFill>
                <a:schemeClr val="bg1"/>
              </a:solidFill>
            </a:endParaRPr>
          </a:p>
          <a:p>
            <a:pPr lvl="4"/>
            <a:r>
              <a:rPr lang="en-US" b="1" dirty="0" err="1" smtClean="0">
                <a:solidFill>
                  <a:schemeClr val="bg1"/>
                </a:solidFill>
              </a:rPr>
              <a:t>t_opt_operator_finger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7175" y="3219450"/>
            <a:ext cx="1971675" cy="3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t_dev_reg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6700" y="3752850"/>
            <a:ext cx="1971675" cy="3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t_dev_status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0" y="2733675"/>
            <a:ext cx="9010650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表                                          单餐厅记录数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</a:rPr>
              <a:t>大小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</a:rPr>
              <a:t>总大小                                  方案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105150" y="3219450"/>
            <a:ext cx="2362200" cy="3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15/10KB/127MB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14675" y="3752850"/>
            <a:ext cx="2390775" cy="3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15/6KB/77MB</a:t>
            </a:r>
            <a:endParaRPr lang="zh-CN" altLang="en-US" dirty="0" smtClean="0"/>
          </a:p>
        </p:txBody>
      </p:sp>
      <p:sp>
        <p:nvSpPr>
          <p:cNvPr id="33" name="矩形 32"/>
          <p:cNvSpPr/>
          <p:nvPr/>
        </p:nvSpPr>
        <p:spPr>
          <a:xfrm>
            <a:off x="7153275" y="3228975"/>
            <a:ext cx="1619250" cy="695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存</a:t>
            </a:r>
            <a:r>
              <a:rPr lang="en-US" altLang="zh-CN" dirty="0" err="1" smtClean="0">
                <a:latin typeface="+mj-lt"/>
              </a:rPr>
              <a:t>redis</a:t>
            </a:r>
            <a:endParaRPr lang="zh-CN" alt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78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双向数据同步细则</a:t>
            </a:r>
            <a:r>
              <a:rPr altLang="zh-CN" dirty="0" smtClean="0"/>
              <a:t>-</a:t>
            </a:r>
            <a:r>
              <a:rPr lang="zh-CN" altLang="en-US" dirty="0" smtClean="0"/>
              <a:t>改造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 bwMode="auto">
          <a:xfrm>
            <a:off x="0" y="933452"/>
            <a:ext cx="8791575" cy="2585323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改造点包括：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1.Redis </a:t>
            </a:r>
            <a:r>
              <a:rPr lang="zh-CN" altLang="en-US" dirty="0" smtClean="0">
                <a:solidFill>
                  <a:schemeClr val="bg1"/>
                </a:solidFill>
              </a:rPr>
              <a:t>写入：分</a:t>
            </a:r>
            <a:r>
              <a:rPr lang="zh-CN" altLang="en-US" dirty="0" smtClean="0">
                <a:solidFill>
                  <a:schemeClr val="bg1"/>
                </a:solidFill>
              </a:rPr>
              <a:t>二</a:t>
            </a:r>
            <a:r>
              <a:rPr lang="zh-CN" altLang="en-US" dirty="0" smtClean="0">
                <a:solidFill>
                  <a:schemeClr val="bg1"/>
                </a:solidFill>
              </a:rPr>
              <a:t>个点写入  </a:t>
            </a:r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</a:rPr>
              <a:t>总部端定时任务写入全部数据（每天一次</a:t>
            </a:r>
            <a:r>
              <a:rPr lang="en-US" altLang="zh-CN" dirty="0" smtClean="0">
                <a:solidFill>
                  <a:schemeClr val="bg1"/>
                </a:solidFill>
              </a:rPr>
              <a:t>MC</a:t>
            </a:r>
            <a:r>
              <a:rPr lang="zh-CN" altLang="en-US" dirty="0" smtClean="0">
                <a:solidFill>
                  <a:schemeClr val="bg1"/>
                </a:solidFill>
              </a:rPr>
              <a:t>同步数据时间暂定）；</a:t>
            </a:r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双向同步数据写入</a:t>
            </a:r>
            <a:r>
              <a:rPr lang="en-US" altLang="zh-CN" dirty="0" smtClean="0">
                <a:solidFill>
                  <a:schemeClr val="bg1"/>
                </a:solidFill>
              </a:rPr>
              <a:t>DB</a:t>
            </a:r>
            <a:r>
              <a:rPr lang="zh-CN" altLang="en-US" dirty="0" smtClean="0">
                <a:solidFill>
                  <a:schemeClr val="bg1"/>
                </a:solidFill>
              </a:rPr>
              <a:t>后回写</a:t>
            </a:r>
            <a:r>
              <a:rPr lang="en-US" altLang="zh-CN" dirty="0" err="1" smtClean="0">
                <a:solidFill>
                  <a:schemeClr val="bg1"/>
                </a:solidFill>
              </a:rPr>
              <a:t>redis</a:t>
            </a:r>
            <a:r>
              <a:rPr lang="zh-CN" altLang="en-US" dirty="0" smtClean="0">
                <a:solidFill>
                  <a:schemeClr val="bg1"/>
                </a:solidFill>
              </a:rPr>
              <a:t>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缓存同步：两个方案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：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		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）在原基础上进行改造，将两组数据整合发给缓存同步接口，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消费缓存同步消息同时进行改造，改动量大不建议这样用。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）旧缓存同步不变，新增</a:t>
            </a:r>
            <a:r>
              <a:rPr lang="en-US" altLang="zh-CN" dirty="0" err="1" smtClean="0">
                <a:solidFill>
                  <a:schemeClr val="bg1"/>
                </a:solidFill>
                <a:sym typeface="Wingdings" pitchFamily="2" charset="2"/>
              </a:rPr>
              <a:t>redis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写入数据单独发给缓存同步接口，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消费缓存同步消息时新增一个分支进行写入。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3.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新增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MQ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生产消费（餐厅上报公用）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78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18310" y="251556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餐厅数据上报优化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821175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餐厅数据上报优化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4543" y="2471058"/>
            <a:ext cx="1807028" cy="5116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餐厅定时任务</a:t>
            </a:r>
          </a:p>
        </p:txBody>
      </p:sp>
      <p:sp>
        <p:nvSpPr>
          <p:cNvPr id="4" name="矩形 3"/>
          <p:cNvSpPr/>
          <p:nvPr/>
        </p:nvSpPr>
        <p:spPr>
          <a:xfrm>
            <a:off x="2579913" y="2503714"/>
            <a:ext cx="1785258" cy="533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总部服务存</a:t>
            </a:r>
            <a:r>
              <a:rPr lang="en-US" altLang="zh-CN" dirty="0" smtClean="0">
                <a:latin typeface="+mj-lt"/>
              </a:rPr>
              <a:t>MQ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89714" y="2558143"/>
            <a:ext cx="1937657" cy="5007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总部服务</a:t>
            </a:r>
            <a:r>
              <a:rPr lang="en-US" altLang="zh-CN" dirty="0" smtClean="0">
                <a:latin typeface="+mj-lt"/>
              </a:rPr>
              <a:t>MQ</a:t>
            </a:r>
            <a:r>
              <a:rPr lang="zh-CN" altLang="en-US" dirty="0" smtClean="0">
                <a:latin typeface="+mj-lt"/>
              </a:rPr>
              <a:t>消费</a:t>
            </a:r>
          </a:p>
        </p:txBody>
      </p:sp>
      <p:sp>
        <p:nvSpPr>
          <p:cNvPr id="6" name="矩形 5"/>
          <p:cNvSpPr/>
          <p:nvPr/>
        </p:nvSpPr>
        <p:spPr>
          <a:xfrm>
            <a:off x="6999514" y="2547257"/>
            <a:ext cx="1796143" cy="544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总部</a:t>
            </a:r>
            <a:r>
              <a:rPr lang="en-US" altLang="zh-CN" dirty="0" smtClean="0">
                <a:latin typeface="+mj-lt"/>
              </a:rPr>
              <a:t>DB</a:t>
            </a:r>
            <a:endParaRPr lang="zh-CN" altLang="en-US" dirty="0" smtClean="0">
              <a:latin typeface="+mj-lt"/>
            </a:endParaRPr>
          </a:p>
        </p:txBody>
      </p:sp>
      <p:cxnSp>
        <p:nvCxnSpPr>
          <p:cNvPr id="8" name="直接箭头连接符 7"/>
          <p:cNvCxnSpPr>
            <a:endCxn id="4" idx="1"/>
          </p:cNvCxnSpPr>
          <p:nvPr/>
        </p:nvCxnSpPr>
        <p:spPr>
          <a:xfrm>
            <a:off x="2220685" y="2732314"/>
            <a:ext cx="359228" cy="3810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4365171" y="2770415"/>
            <a:ext cx="424543" cy="381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6" idx="1"/>
          </p:cNvCxnSpPr>
          <p:nvPr/>
        </p:nvCxnSpPr>
        <p:spPr>
          <a:xfrm>
            <a:off x="6727371" y="2808515"/>
            <a:ext cx="272143" cy="1088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78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餐厅数据上报</a:t>
            </a:r>
            <a:r>
              <a:rPr lang="zh-CN" altLang="en-US" dirty="0" smtClean="0"/>
              <a:t>优化细则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0" y="885825"/>
            <a:ext cx="8991600" cy="12003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餐厅上报表：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4"/>
            <a:r>
              <a:rPr lang="en-US" b="1" dirty="0" err="1" smtClean="0">
                <a:solidFill>
                  <a:schemeClr val="bg1"/>
                </a:solidFill>
              </a:rPr>
              <a:t>t_dts_terminal_data_version</a:t>
            </a:r>
            <a:endParaRPr lang="en-US" b="1" dirty="0" smtClean="0">
              <a:solidFill>
                <a:schemeClr val="bg1"/>
              </a:solidFill>
            </a:endParaRPr>
          </a:p>
          <a:p>
            <a:pPr lvl="4"/>
            <a:r>
              <a:rPr lang="en-US" b="1" dirty="0" err="1" smtClean="0">
                <a:solidFill>
                  <a:schemeClr val="bg1"/>
                </a:solidFill>
              </a:rPr>
              <a:t>t_moni_actual_data</a:t>
            </a:r>
            <a:endParaRPr lang="en-US" b="1" dirty="0" smtClean="0">
              <a:solidFill>
                <a:schemeClr val="bg1"/>
              </a:solidFill>
            </a:endParaRPr>
          </a:p>
          <a:p>
            <a:pPr lvl="4"/>
            <a:r>
              <a:rPr lang="en-US" b="1" dirty="0" err="1" smtClean="0">
                <a:solidFill>
                  <a:schemeClr val="bg1"/>
                </a:solidFill>
              </a:rPr>
              <a:t>t_conf_business_day_state_terminal</a:t>
            </a:r>
            <a:endParaRPr 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78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问题点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0" y="885825"/>
            <a:ext cx="8991600" cy="92333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1.</a:t>
            </a:r>
            <a:r>
              <a:rPr lang="zh-CN" altLang="en-US" b="1" dirty="0" smtClean="0">
                <a:solidFill>
                  <a:schemeClr val="bg1"/>
                </a:solidFill>
              </a:rPr>
              <a:t>配置版本同步</a:t>
            </a:r>
            <a:r>
              <a:rPr lang="en-US" altLang="zh-CN" b="1" dirty="0" smtClean="0">
                <a:solidFill>
                  <a:schemeClr val="bg1"/>
                </a:solidFill>
              </a:rPr>
              <a:t>/</a:t>
            </a:r>
            <a:r>
              <a:rPr lang="zh-CN" altLang="en-US" b="1" dirty="0" smtClean="0">
                <a:solidFill>
                  <a:schemeClr val="bg1"/>
                </a:solidFill>
              </a:rPr>
              <a:t>非版本数据同步：终端查询配置版本数据是不是沿用</a:t>
            </a:r>
            <a:r>
              <a:rPr lang="en-US" altLang="zh-CN" b="1" dirty="0" err="1" smtClean="0">
                <a:solidFill>
                  <a:schemeClr val="bg1"/>
                </a:solidFill>
              </a:rPr>
              <a:t>redis</a:t>
            </a:r>
            <a:r>
              <a:rPr lang="en-US" altLang="zh-CN" b="1" dirty="0" smtClean="0">
                <a:solidFill>
                  <a:schemeClr val="bg1"/>
                </a:solidFill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</a:rPr>
              <a:t>方式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2.</a:t>
            </a:r>
            <a:r>
              <a:rPr lang="zh-CN" altLang="en-US" b="1" dirty="0" smtClean="0">
                <a:solidFill>
                  <a:schemeClr val="bg1"/>
                </a:solidFill>
              </a:rPr>
              <a:t>双向同步使用以上方案改造需要考虑</a:t>
            </a:r>
            <a:r>
              <a:rPr lang="en-US" altLang="zh-CN" b="1" dirty="0" err="1" smtClean="0">
                <a:solidFill>
                  <a:schemeClr val="bg1"/>
                </a:solidFill>
              </a:rPr>
              <a:t>redis</a:t>
            </a:r>
            <a:r>
              <a:rPr lang="zh-CN" altLang="en-US" b="1" dirty="0" smtClean="0">
                <a:solidFill>
                  <a:schemeClr val="bg1"/>
                </a:solidFill>
              </a:rPr>
              <a:t>写入点需要添加终端调用写入</a:t>
            </a:r>
            <a:r>
              <a:rPr lang="en-US" altLang="zh-CN" b="1" dirty="0" err="1" smtClean="0">
                <a:solidFill>
                  <a:schemeClr val="bg1"/>
                </a:solidFill>
              </a:rPr>
              <a:t>redis</a:t>
            </a:r>
            <a:r>
              <a:rPr lang="en-US" altLang="zh-CN" b="1" dirty="0" smtClean="0">
                <a:solidFill>
                  <a:schemeClr val="bg1"/>
                </a:solidFill>
              </a:rPr>
              <a:t>.</a:t>
            </a:r>
          </a:p>
          <a:p>
            <a:endParaRPr 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78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开发工作项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E1985E49-F82A-42B4-A970-E417C5D04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00545597"/>
              </p:ext>
            </p:extLst>
          </p:nvPr>
        </p:nvGraphicFramePr>
        <p:xfrm>
          <a:off x="822250" y="990242"/>
          <a:ext cx="7499498" cy="3686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213">
                  <a:extLst>
                    <a:ext uri="{9D8B030D-6E8A-4147-A177-3AD203B41FA5}">
                      <a16:colId xmlns="" xmlns:a16="http://schemas.microsoft.com/office/drawing/2014/main" val="47696712"/>
                    </a:ext>
                  </a:extLst>
                </a:gridCol>
                <a:gridCol w="6165285">
                  <a:extLst>
                    <a:ext uri="{9D8B030D-6E8A-4147-A177-3AD203B41FA5}">
                      <a16:colId xmlns="" xmlns:a16="http://schemas.microsoft.com/office/drawing/2014/main" val="2214005823"/>
                    </a:ext>
                  </a:extLst>
                </a:gridCol>
              </a:tblGrid>
              <a:tr h="7985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系统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事项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30378144"/>
                  </a:ext>
                </a:extLst>
              </a:tr>
              <a:tr h="14439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总部端</a:t>
                      </a:r>
                      <a:endParaRPr lang="en-US" altLang="zh-CN" sz="95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 altLang="zh-CN" sz="950" dirty="0" smtClean="0">
                          <a:solidFill>
                            <a:srgbClr val="000000"/>
                          </a:solidFill>
                        </a:rPr>
                        <a:t>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950" dirty="0" smtClean="0">
                          <a:solidFill>
                            <a:srgbClr val="000000"/>
                          </a:solidFill>
                        </a:rPr>
                        <a:t>1.</a:t>
                      </a:r>
                      <a:r>
                        <a:rPr lang="zh-CN" altLang="en-US" sz="950" dirty="0" smtClean="0">
                          <a:solidFill>
                            <a:srgbClr val="000000"/>
                          </a:solidFill>
                        </a:rPr>
                        <a:t>新增但餐厅主档数据接口</a:t>
                      </a:r>
                      <a:r>
                        <a:rPr lang="en-US" altLang="zh-CN" sz="950" baseline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r>
                        <a:rPr lang="en-US" altLang="zh-CN" sz="950" baseline="0" dirty="0" smtClean="0">
                          <a:solidFill>
                            <a:srgbClr val="000000"/>
                          </a:solidFill>
                        </a:rPr>
                        <a:t>2.</a:t>
                      </a:r>
                      <a:r>
                        <a:rPr lang="zh-CN" altLang="en-US" sz="950" baseline="0" dirty="0" smtClean="0">
                          <a:solidFill>
                            <a:srgbClr val="000000"/>
                          </a:solidFill>
                        </a:rPr>
                        <a:t>新增查询餐厅营业日接口</a:t>
                      </a:r>
                      <a:r>
                        <a:rPr lang="en-US" altLang="zh-CN" sz="950" baseline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r>
                        <a:rPr lang="en-US" altLang="zh-CN" sz="950" baseline="0" dirty="0" smtClean="0">
                          <a:solidFill>
                            <a:srgbClr val="000000"/>
                          </a:solidFill>
                        </a:rPr>
                        <a:t>3.</a:t>
                      </a:r>
                      <a:r>
                        <a:rPr lang="zh-CN" altLang="en-US" sz="950" baseline="0" dirty="0" smtClean="0">
                          <a:solidFill>
                            <a:srgbClr val="000000"/>
                          </a:solidFill>
                        </a:rPr>
                        <a:t>新增版本数据存放</a:t>
                      </a:r>
                      <a:r>
                        <a:rPr lang="en-US" altLang="zh-CN" sz="950" baseline="0" dirty="0" err="1" smtClean="0">
                          <a:solidFill>
                            <a:srgbClr val="000000"/>
                          </a:solidFill>
                        </a:rPr>
                        <a:t>redis</a:t>
                      </a:r>
                      <a:r>
                        <a:rPr lang="zh-CN" altLang="en-US" sz="950" baseline="0" dirty="0" smtClean="0">
                          <a:solidFill>
                            <a:srgbClr val="000000"/>
                          </a:solidFill>
                        </a:rPr>
                        <a:t>方法</a:t>
                      </a:r>
                      <a:r>
                        <a:rPr lang="en-US" altLang="zh-CN" sz="950" baseline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r>
                        <a:rPr lang="en-US" altLang="zh-CN" sz="950" baseline="0" dirty="0" smtClean="0">
                          <a:solidFill>
                            <a:srgbClr val="000000"/>
                          </a:solidFill>
                        </a:rPr>
                        <a:t>4.</a:t>
                      </a:r>
                      <a:r>
                        <a:rPr lang="zh-CN" altLang="en-US" sz="950" baseline="0" dirty="0" smtClean="0">
                          <a:solidFill>
                            <a:srgbClr val="000000"/>
                          </a:solidFill>
                        </a:rPr>
                        <a:t>新增非版本数据定时任务存</a:t>
                      </a:r>
                      <a:r>
                        <a:rPr lang="en-US" altLang="zh-CN" sz="950" baseline="0" dirty="0" err="1" smtClean="0">
                          <a:solidFill>
                            <a:srgbClr val="000000"/>
                          </a:solidFill>
                        </a:rPr>
                        <a:t>redis</a:t>
                      </a:r>
                      <a:r>
                        <a:rPr lang="zh-CN" altLang="en-US" sz="950" baseline="0" dirty="0" smtClean="0">
                          <a:solidFill>
                            <a:srgbClr val="000000"/>
                          </a:solidFill>
                        </a:rPr>
                        <a:t>方法</a:t>
                      </a:r>
                      <a:r>
                        <a:rPr lang="en-US" altLang="zh-CN" sz="950" baseline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r>
                        <a:rPr lang="en-US" altLang="zh-CN" sz="950" baseline="0" dirty="0" smtClean="0">
                          <a:solidFill>
                            <a:srgbClr val="000000"/>
                          </a:solidFill>
                        </a:rPr>
                        <a:t>5.</a:t>
                      </a:r>
                      <a:r>
                        <a:rPr lang="zh-CN" altLang="en-US" sz="950" baseline="0" dirty="0" smtClean="0">
                          <a:solidFill>
                            <a:srgbClr val="000000"/>
                          </a:solidFill>
                        </a:rPr>
                        <a:t>所有跟</a:t>
                      </a:r>
                      <a:r>
                        <a:rPr lang="en-US" altLang="zh-CN" sz="950" baseline="0" dirty="0" err="1" smtClean="0">
                          <a:solidFill>
                            <a:srgbClr val="000000"/>
                          </a:solidFill>
                        </a:rPr>
                        <a:t>redis</a:t>
                      </a:r>
                      <a:r>
                        <a:rPr lang="zh-CN" altLang="en-US" sz="950" baseline="0" dirty="0" smtClean="0">
                          <a:solidFill>
                            <a:srgbClr val="000000"/>
                          </a:solidFill>
                        </a:rPr>
                        <a:t>存储相关接口改造</a:t>
                      </a:r>
                      <a:r>
                        <a:rPr lang="en-US" altLang="zh-CN" sz="950" baseline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endParaRPr lang="zh-CN" altLang="en-US" sz="95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72778172"/>
                  </a:ext>
                </a:extLst>
              </a:tr>
              <a:tr h="14439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总部端</a:t>
                      </a:r>
                      <a:endParaRPr lang="en-US" altLang="zh-CN" sz="95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Operation-service</a:t>
                      </a:r>
                      <a:endParaRPr lang="zh-CN" altLang="en-US" sz="95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新增餐厅上报</a:t>
                      </a:r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MQ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生产消费接口</a:t>
                      </a:r>
                      <a:endParaRPr lang="en-US" altLang="zh-CN" sz="95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新增双向同步</a:t>
                      </a:r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MQ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生产消费接口</a:t>
                      </a:r>
                      <a:endParaRPr lang="en-US" altLang="zh-CN" sz="95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更新配置同步</a:t>
                      </a:r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非版本配置同步</a:t>
                      </a:r>
                      <a:r>
                        <a:rPr lang="en-US" altLang="zh-CN" sz="95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950" kern="120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双向同步等接口对数据库查询的改造</a:t>
                      </a:r>
                      <a:endParaRPr lang="zh-CN" altLang="en-US" sz="95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8898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425078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总部配置同步优化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0372" y="3439885"/>
            <a:ext cx="1600200" cy="424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+mj-lt"/>
              </a:rPr>
              <a:t>Vue</a:t>
            </a:r>
            <a:r>
              <a:rPr lang="en-US" altLang="zh-CN" dirty="0" smtClean="0">
                <a:latin typeface="+mj-lt"/>
              </a:rPr>
              <a:t> </a:t>
            </a:r>
            <a:r>
              <a:rPr lang="zh-CN" altLang="en-US" dirty="0" smtClean="0">
                <a:latin typeface="+mj-lt"/>
              </a:rPr>
              <a:t>配置下发</a:t>
            </a:r>
          </a:p>
        </p:txBody>
      </p:sp>
      <p:sp>
        <p:nvSpPr>
          <p:cNvPr id="5" name="矩形 4"/>
          <p:cNvSpPr/>
          <p:nvPr/>
        </p:nvSpPr>
        <p:spPr>
          <a:xfrm>
            <a:off x="2133599" y="2492829"/>
            <a:ext cx="1480457" cy="4463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旧版</a:t>
            </a:r>
            <a:r>
              <a:rPr lang="en-US" altLang="zh-CN" dirty="0" err="1" smtClean="0">
                <a:latin typeface="+mj-lt"/>
              </a:rPr>
              <a:t>redis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11828" y="3461658"/>
            <a:ext cx="1480457" cy="4463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新带数据</a:t>
            </a:r>
            <a:r>
              <a:rPr lang="en-US" altLang="zh-CN" dirty="0" err="1" smtClean="0">
                <a:latin typeface="+mj-lt"/>
              </a:rPr>
              <a:t>redis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11828" y="4365173"/>
            <a:ext cx="1480457" cy="4463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数据入</a:t>
            </a:r>
            <a:r>
              <a:rPr lang="en-US" altLang="zh-CN" dirty="0" smtClean="0">
                <a:latin typeface="+mj-lt"/>
              </a:rPr>
              <a:t>DB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05943" y="1066800"/>
            <a:ext cx="1828800" cy="11756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缓存同步旧版不变，新增新的数据</a:t>
            </a:r>
            <a:r>
              <a:rPr lang="en-US" altLang="zh-CN" dirty="0" err="1" smtClean="0">
                <a:latin typeface="+mj-lt"/>
              </a:rPr>
              <a:t>redis</a:t>
            </a:r>
            <a:r>
              <a:rPr lang="zh-CN" altLang="en-US" dirty="0" smtClean="0">
                <a:latin typeface="+mj-lt"/>
              </a:rPr>
              <a:t>同步</a:t>
            </a:r>
          </a:p>
        </p:txBody>
      </p:sp>
      <p:sp>
        <p:nvSpPr>
          <p:cNvPr id="9" name="矩形 8"/>
          <p:cNvSpPr/>
          <p:nvPr/>
        </p:nvSpPr>
        <p:spPr>
          <a:xfrm>
            <a:off x="6270171" y="2264229"/>
            <a:ext cx="1992085" cy="1306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餐厅端先取旧</a:t>
            </a:r>
            <a:r>
              <a:rPr lang="en-US" altLang="zh-CN" dirty="0" err="1" smtClean="0">
                <a:latin typeface="+mj-lt"/>
              </a:rPr>
              <a:t>redis</a:t>
            </a:r>
            <a:r>
              <a:rPr lang="en-US" altLang="zh-CN" dirty="0" smtClean="0">
                <a:latin typeface="+mj-lt"/>
              </a:rPr>
              <a:t>,</a:t>
            </a:r>
            <a:r>
              <a:rPr lang="zh-CN" altLang="en-US" dirty="0" smtClean="0">
                <a:latin typeface="+mj-lt"/>
              </a:rPr>
              <a:t>需要更新查数据</a:t>
            </a:r>
            <a:r>
              <a:rPr lang="en-US" altLang="zh-CN" dirty="0" err="1" smtClean="0">
                <a:latin typeface="+mj-lt"/>
              </a:rPr>
              <a:t>redis</a:t>
            </a:r>
            <a:r>
              <a:rPr lang="zh-CN" altLang="en-US" dirty="0" smtClean="0">
                <a:latin typeface="+mj-lt"/>
              </a:rPr>
              <a:t>，没有查</a:t>
            </a:r>
            <a:r>
              <a:rPr lang="en-US" altLang="zh-CN" dirty="0" smtClean="0">
                <a:latin typeface="+mj-lt"/>
              </a:rPr>
              <a:t>DB</a:t>
            </a:r>
            <a:endParaRPr lang="zh-CN" altLang="en-US" dirty="0" smtClean="0">
              <a:latin typeface="+mj-lt"/>
            </a:endParaRPr>
          </a:p>
        </p:txBody>
      </p:sp>
      <p:cxnSp>
        <p:nvCxnSpPr>
          <p:cNvPr id="11" name="直接箭头连接符 10"/>
          <p:cNvCxnSpPr>
            <a:stCxn id="4" idx="3"/>
            <a:endCxn id="6" idx="1"/>
          </p:cNvCxnSpPr>
          <p:nvPr/>
        </p:nvCxnSpPr>
        <p:spPr>
          <a:xfrm>
            <a:off x="1850572" y="3652157"/>
            <a:ext cx="261256" cy="3265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</p:cNvCxnSpPr>
          <p:nvPr/>
        </p:nvCxnSpPr>
        <p:spPr>
          <a:xfrm flipV="1">
            <a:off x="1850572" y="2928257"/>
            <a:ext cx="533399" cy="7239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3"/>
            <a:endCxn id="7" idx="0"/>
          </p:cNvCxnSpPr>
          <p:nvPr/>
        </p:nvCxnSpPr>
        <p:spPr>
          <a:xfrm>
            <a:off x="1850572" y="3652157"/>
            <a:ext cx="1001485" cy="71301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0"/>
            <a:endCxn id="8" idx="1"/>
          </p:cNvCxnSpPr>
          <p:nvPr/>
        </p:nvCxnSpPr>
        <p:spPr>
          <a:xfrm rot="5400000" flipH="1" flipV="1">
            <a:off x="3020785" y="1507672"/>
            <a:ext cx="838200" cy="113211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0"/>
            <a:endCxn id="8" idx="2"/>
          </p:cNvCxnSpPr>
          <p:nvPr/>
        </p:nvCxnSpPr>
        <p:spPr>
          <a:xfrm rot="5400000" flipH="1" flipV="1">
            <a:off x="3276600" y="1817915"/>
            <a:ext cx="1219201" cy="206828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596742" y="4278087"/>
            <a:ext cx="1480457" cy="4463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数据入</a:t>
            </a:r>
            <a:r>
              <a:rPr lang="en-US" altLang="zh-CN" dirty="0" smtClean="0">
                <a:latin typeface="+mj-lt"/>
              </a:rPr>
              <a:t>DB</a:t>
            </a:r>
            <a:endParaRPr lang="zh-CN" altLang="en-US" dirty="0" smtClean="0">
              <a:latin typeface="+mj-lt"/>
            </a:endParaRPr>
          </a:p>
        </p:txBody>
      </p:sp>
      <p:cxnSp>
        <p:nvCxnSpPr>
          <p:cNvPr id="23" name="直接箭头连接符 22"/>
          <p:cNvCxnSpPr>
            <a:stCxn id="9" idx="2"/>
          </p:cNvCxnSpPr>
          <p:nvPr/>
        </p:nvCxnSpPr>
        <p:spPr>
          <a:xfrm rot="5400000">
            <a:off x="6838950" y="3959679"/>
            <a:ext cx="816428" cy="381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78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总部配置同步</a:t>
            </a:r>
            <a:r>
              <a:rPr lang="zh-CN" altLang="en-US" dirty="0" smtClean="0"/>
              <a:t>优化</a:t>
            </a:r>
            <a:r>
              <a:rPr altLang="zh-CN" dirty="0" smtClean="0"/>
              <a:t>redis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552575" y="1019175"/>
            <a:ext cx="7429500" cy="714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Key:</a:t>
            </a:r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配置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_</a:t>
            </a:r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品牌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餐厅：</a:t>
            </a:r>
            <a:r>
              <a:rPr lang="en-US" altLang="zh-CN" dirty="0" err="1" smtClean="0">
                <a:solidFill>
                  <a:srgbClr val="FF0000"/>
                </a:solidFill>
                <a:latin typeface="+mj-lt"/>
              </a:rPr>
              <a:t>dataCode_version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  </a:t>
            </a:r>
            <a:r>
              <a:rPr lang="en-US" altLang="zh-CN" dirty="0" err="1" smtClean="0">
                <a:solidFill>
                  <a:srgbClr val="FF0000"/>
                </a:solidFill>
                <a:latin typeface="+mj-lt"/>
              </a:rPr>
              <a:t>value:json</a:t>
            </a:r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字符串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     </a:t>
            </a:r>
            <a:endParaRPr lang="zh-CN" altLang="en-US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52575" y="1857375"/>
            <a:ext cx="7429500" cy="714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例：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key:CONFIG_1: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CONFIG_BRAND_CONFIG_SYNC_10211 value:{}</a:t>
            </a:r>
            <a:endParaRPr lang="zh-CN" altLang="en-US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43050" y="2733675"/>
            <a:ext cx="7429500" cy="714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Key:</a:t>
            </a:r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配置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_</a:t>
            </a:r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品牌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餐厅：</a:t>
            </a:r>
            <a:r>
              <a:rPr lang="en-US" altLang="zh-CN" dirty="0" err="1" smtClean="0">
                <a:solidFill>
                  <a:srgbClr val="FF0000"/>
                </a:solidFill>
                <a:latin typeface="+mj-lt"/>
              </a:rPr>
              <a:t>dataCode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  </a:t>
            </a:r>
            <a:r>
              <a:rPr lang="en-US" altLang="zh-CN" dirty="0" err="1" smtClean="0">
                <a:solidFill>
                  <a:srgbClr val="FF0000"/>
                </a:solidFill>
                <a:latin typeface="+mj-lt"/>
              </a:rPr>
              <a:t>value:MAP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  <a:latin typeface="+mj-lt"/>
              </a:rPr>
              <a:t>version,json</a:t>
            </a:r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字符串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)     </a:t>
            </a:r>
            <a:endParaRPr lang="zh-CN" altLang="en-US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543050" y="3571875"/>
            <a:ext cx="7429500" cy="714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例：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key:CONFIG_1: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CONFIG_BRAND_CONFIG_SYNC </a:t>
            </a:r>
            <a:r>
              <a:rPr lang="en-US" b="1" dirty="0" err="1" smtClean="0">
                <a:solidFill>
                  <a:srgbClr val="FF0000"/>
                </a:solidFill>
              </a:rPr>
              <a:t>value:</a:t>
            </a:r>
            <a:r>
              <a:rPr lang="en-US" altLang="zh-CN" b="1" dirty="0" err="1" smtClean="0">
                <a:solidFill>
                  <a:srgbClr val="FF0000"/>
                </a:solidFill>
              </a:rPr>
              <a:t>map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version,json</a:t>
            </a:r>
            <a:r>
              <a:rPr lang="zh-CN" altLang="en-US" b="1" dirty="0" smtClean="0">
                <a:solidFill>
                  <a:srgbClr val="FF0000"/>
                </a:solidFill>
              </a:rPr>
              <a:t>字符串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lang="zh-CN" altLang="en-US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4800" y="1123950"/>
            <a:ext cx="962025" cy="1400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方案一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6700" y="2762250"/>
            <a:ext cx="1009650" cy="1400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方案二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1838325" y="4410075"/>
            <a:ext cx="4791075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倾向方案二对版本数据删除更新操作方便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78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总部配置同步</a:t>
            </a:r>
            <a:r>
              <a:rPr lang="zh-CN" altLang="en-US" dirty="0" smtClean="0"/>
              <a:t>优化实施细则</a:t>
            </a:r>
            <a:r>
              <a:rPr altLang="zh-CN" dirty="0" smtClean="0"/>
              <a:t>-</a:t>
            </a:r>
            <a:r>
              <a:rPr lang="zh-CN" altLang="en-US" dirty="0" smtClean="0"/>
              <a:t>品牌粒度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381000" y="1133475"/>
            <a:ext cx="2362200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品牌粒度配置下发项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1475" y="2162175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品牌业务配置同步</a:t>
            </a:r>
            <a:endParaRPr lang="en-US" altLang="zh-CN" i="1" dirty="0" smtClean="0"/>
          </a:p>
        </p:txBody>
      </p:sp>
      <p:sp>
        <p:nvSpPr>
          <p:cNvPr id="12" name="矩形 11"/>
          <p:cNvSpPr/>
          <p:nvPr/>
        </p:nvSpPr>
        <p:spPr>
          <a:xfrm>
            <a:off x="381000" y="2628900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交易渠道同步</a:t>
            </a:r>
            <a:endParaRPr lang="en-US" altLang="zh-CN" i="1" dirty="0" smtClean="0"/>
          </a:p>
        </p:txBody>
      </p:sp>
      <p:sp>
        <p:nvSpPr>
          <p:cNvPr id="13" name="矩形 12"/>
          <p:cNvSpPr/>
          <p:nvPr/>
        </p:nvSpPr>
        <p:spPr>
          <a:xfrm>
            <a:off x="390525" y="3114675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品牌默认取餐</a:t>
            </a:r>
            <a:r>
              <a:rPr lang="zh-CN" altLang="en-US" i="1" dirty="0" smtClean="0"/>
              <a:t>码同步</a:t>
            </a:r>
            <a:endParaRPr lang="en-US" altLang="zh-CN" i="1" dirty="0" smtClean="0"/>
          </a:p>
        </p:txBody>
      </p:sp>
      <p:sp>
        <p:nvSpPr>
          <p:cNvPr id="14" name="矩形 13"/>
          <p:cNvSpPr/>
          <p:nvPr/>
        </p:nvSpPr>
        <p:spPr>
          <a:xfrm>
            <a:off x="390525" y="3600450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品牌默认软件同步</a:t>
            </a:r>
            <a:endParaRPr lang="en-US" altLang="zh-CN" i="1" dirty="0" smtClean="0"/>
          </a:p>
        </p:txBody>
      </p:sp>
      <p:sp>
        <p:nvSpPr>
          <p:cNvPr id="15" name="矩形 14"/>
          <p:cNvSpPr/>
          <p:nvPr/>
        </p:nvSpPr>
        <p:spPr>
          <a:xfrm>
            <a:off x="390525" y="4038600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品牌默认模板同步</a:t>
            </a:r>
            <a:endParaRPr lang="en-US" altLang="zh-CN" i="1" dirty="0" smtClean="0"/>
          </a:p>
        </p:txBody>
      </p:sp>
      <p:sp>
        <p:nvSpPr>
          <p:cNvPr id="19" name="TextBox 18"/>
          <p:cNvSpPr txBox="1"/>
          <p:nvPr/>
        </p:nvSpPr>
        <p:spPr bwMode="auto">
          <a:xfrm>
            <a:off x="3143250" y="1123950"/>
            <a:ext cx="2362200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单品牌数据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</a:rPr>
              <a:t>单品牌数据大小</a:t>
            </a:r>
            <a:r>
              <a:rPr lang="en-US" altLang="zh-CN" dirty="0" smtClean="0">
                <a:solidFill>
                  <a:schemeClr val="bg1"/>
                </a:solidFill>
              </a:rPr>
              <a:t>/13</a:t>
            </a:r>
            <a:r>
              <a:rPr lang="zh-CN" altLang="en-US" dirty="0" smtClean="0">
                <a:solidFill>
                  <a:schemeClr val="bg1"/>
                </a:solidFill>
              </a:rPr>
              <a:t>品牌总大小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33725" y="2152650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20/5KB/65KB</a:t>
            </a:r>
            <a:endParaRPr lang="en-US" altLang="zh-CN" i="1" dirty="0" smtClean="0"/>
          </a:p>
        </p:txBody>
      </p:sp>
      <p:sp>
        <p:nvSpPr>
          <p:cNvPr id="23" name="矩形 22"/>
          <p:cNvSpPr/>
          <p:nvPr/>
        </p:nvSpPr>
        <p:spPr>
          <a:xfrm>
            <a:off x="3143250" y="2619375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10/6KB/78KB</a:t>
            </a:r>
            <a:endParaRPr lang="en-US" altLang="zh-CN" i="1" dirty="0" smtClean="0"/>
          </a:p>
        </p:txBody>
      </p:sp>
      <p:sp>
        <p:nvSpPr>
          <p:cNvPr id="27" name="矩形 26"/>
          <p:cNvSpPr/>
          <p:nvPr/>
        </p:nvSpPr>
        <p:spPr>
          <a:xfrm>
            <a:off x="3152775" y="3105150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1*10/40KB/520KB</a:t>
            </a:r>
            <a:endParaRPr lang="en-US" altLang="zh-CN" i="1" dirty="0" smtClean="0"/>
          </a:p>
        </p:txBody>
      </p:sp>
      <p:sp>
        <p:nvSpPr>
          <p:cNvPr id="30" name="TextBox 29"/>
          <p:cNvSpPr txBox="1"/>
          <p:nvPr/>
        </p:nvSpPr>
        <p:spPr bwMode="auto">
          <a:xfrm>
            <a:off x="6134100" y="1123950"/>
            <a:ext cx="2362200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             方案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124575" y="2152650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err="1" smtClean="0"/>
              <a:t>Json</a:t>
            </a:r>
            <a:r>
              <a:rPr lang="zh-CN" altLang="en-US" i="1" dirty="0" smtClean="0"/>
              <a:t>格式进</a:t>
            </a:r>
            <a:r>
              <a:rPr lang="en-US" altLang="zh-CN" i="1" dirty="0" err="1" smtClean="0"/>
              <a:t>redis</a:t>
            </a:r>
            <a:endParaRPr lang="en-US" altLang="zh-CN" i="1" dirty="0" smtClean="0"/>
          </a:p>
        </p:txBody>
      </p:sp>
      <p:sp>
        <p:nvSpPr>
          <p:cNvPr id="32" name="矩形 31"/>
          <p:cNvSpPr/>
          <p:nvPr/>
        </p:nvSpPr>
        <p:spPr>
          <a:xfrm>
            <a:off x="6134100" y="2619375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err="1" smtClean="0"/>
              <a:t>Json</a:t>
            </a:r>
            <a:r>
              <a:rPr lang="zh-CN" altLang="en-US" i="1" dirty="0" smtClean="0"/>
              <a:t>格式进</a:t>
            </a:r>
            <a:r>
              <a:rPr lang="en-US" altLang="zh-CN" i="1" dirty="0" err="1" smtClean="0"/>
              <a:t>redis</a:t>
            </a:r>
            <a:endParaRPr lang="en-US" altLang="zh-CN" i="1" dirty="0" smtClean="0"/>
          </a:p>
        </p:txBody>
      </p:sp>
      <p:sp>
        <p:nvSpPr>
          <p:cNvPr id="33" name="矩形 32"/>
          <p:cNvSpPr/>
          <p:nvPr/>
        </p:nvSpPr>
        <p:spPr>
          <a:xfrm>
            <a:off x="6143625" y="3105150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err="1" smtClean="0"/>
              <a:t>Json</a:t>
            </a:r>
            <a:r>
              <a:rPr lang="zh-CN" altLang="en-US" i="1" dirty="0" smtClean="0"/>
              <a:t>格式进</a:t>
            </a:r>
            <a:r>
              <a:rPr lang="en-US" altLang="zh-CN" i="1" dirty="0" err="1" smtClean="0"/>
              <a:t>redis</a:t>
            </a:r>
            <a:endParaRPr lang="en-US" altLang="zh-CN" i="1" dirty="0" smtClean="0"/>
          </a:p>
        </p:txBody>
      </p:sp>
      <p:sp>
        <p:nvSpPr>
          <p:cNvPr id="34" name="矩形 33"/>
          <p:cNvSpPr/>
          <p:nvPr/>
        </p:nvSpPr>
        <p:spPr>
          <a:xfrm>
            <a:off x="6143625" y="3590925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查</a:t>
            </a:r>
            <a:r>
              <a:rPr lang="en-US" altLang="zh-CN" i="1" dirty="0" smtClean="0"/>
              <a:t>DB</a:t>
            </a:r>
            <a:endParaRPr lang="en-US" altLang="zh-CN" i="1" dirty="0" smtClean="0"/>
          </a:p>
        </p:txBody>
      </p:sp>
      <p:sp>
        <p:nvSpPr>
          <p:cNvPr id="35" name="矩形 34"/>
          <p:cNvSpPr/>
          <p:nvPr/>
        </p:nvSpPr>
        <p:spPr>
          <a:xfrm>
            <a:off x="6143625" y="4029075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查</a:t>
            </a:r>
            <a:r>
              <a:rPr lang="en-US" altLang="zh-CN" i="1" dirty="0" smtClean="0"/>
              <a:t>DB</a:t>
            </a:r>
          </a:p>
        </p:txBody>
      </p:sp>
      <p:sp>
        <p:nvSpPr>
          <p:cNvPr id="51" name="矩形 50"/>
          <p:cNvSpPr/>
          <p:nvPr/>
        </p:nvSpPr>
        <p:spPr>
          <a:xfrm>
            <a:off x="2962275" y="3676649"/>
            <a:ext cx="2733675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B050"/>
                </a:solidFill>
                <a:latin typeface="+mj-lt"/>
              </a:rPr>
              <a:t>原因：同一版本供多餐厅使用且多版本有效暂不考虑</a:t>
            </a:r>
            <a:endParaRPr lang="zh-CN" altLang="en-US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78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总部配置同步</a:t>
            </a:r>
            <a:r>
              <a:rPr lang="zh-CN" altLang="en-US" dirty="0" smtClean="0"/>
              <a:t>优化实施细则</a:t>
            </a:r>
            <a:r>
              <a:rPr altLang="zh-CN" dirty="0" smtClean="0"/>
              <a:t>-</a:t>
            </a:r>
            <a:r>
              <a:rPr lang="zh-CN" altLang="en-US" dirty="0"/>
              <a:t>餐厅</a:t>
            </a:r>
            <a:r>
              <a:rPr lang="zh-CN" altLang="en-US" dirty="0" smtClean="0"/>
              <a:t>粒度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381000" y="1133475"/>
            <a:ext cx="2362200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餐厅粒度配置下发项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8126" y="2162175"/>
            <a:ext cx="253365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操作员</a:t>
            </a:r>
            <a:r>
              <a:rPr lang="zh-CN" altLang="en-US" i="1" dirty="0" smtClean="0"/>
              <a:t>及权限配置同步</a:t>
            </a:r>
            <a:endParaRPr lang="en-US" altLang="zh-CN" i="1" dirty="0" smtClean="0"/>
          </a:p>
        </p:txBody>
      </p:sp>
      <p:sp>
        <p:nvSpPr>
          <p:cNvPr id="12" name="矩形 11"/>
          <p:cNvSpPr/>
          <p:nvPr/>
        </p:nvSpPr>
        <p:spPr>
          <a:xfrm>
            <a:off x="381000" y="2628900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餐厅业务配置同步</a:t>
            </a:r>
            <a:endParaRPr lang="en-US" altLang="zh-CN" i="1" dirty="0" smtClean="0"/>
          </a:p>
        </p:txBody>
      </p:sp>
      <p:sp>
        <p:nvSpPr>
          <p:cNvPr id="13" name="矩形 12"/>
          <p:cNvSpPr/>
          <p:nvPr/>
        </p:nvSpPr>
        <p:spPr>
          <a:xfrm>
            <a:off x="390525" y="3114675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信用付账号列表同步</a:t>
            </a:r>
            <a:endParaRPr lang="en-US" altLang="zh-CN" i="1" dirty="0" smtClean="0"/>
          </a:p>
        </p:txBody>
      </p:sp>
      <p:sp>
        <p:nvSpPr>
          <p:cNvPr id="14" name="矩形 13"/>
          <p:cNvSpPr/>
          <p:nvPr/>
        </p:nvSpPr>
        <p:spPr>
          <a:xfrm>
            <a:off x="390525" y="3810000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键位售罄</a:t>
            </a:r>
            <a:r>
              <a:rPr lang="en-US" altLang="zh-CN" i="1" dirty="0" smtClean="0"/>
              <a:t>/</a:t>
            </a:r>
            <a:r>
              <a:rPr lang="zh-CN" altLang="en-US" i="1" dirty="0" smtClean="0"/>
              <a:t>恢复同步</a:t>
            </a:r>
            <a:endParaRPr lang="en-US" altLang="zh-CN" i="1" dirty="0" smtClean="0"/>
          </a:p>
        </p:txBody>
      </p:sp>
      <p:sp>
        <p:nvSpPr>
          <p:cNvPr id="15" name="矩形 14"/>
          <p:cNvSpPr/>
          <p:nvPr/>
        </p:nvSpPr>
        <p:spPr>
          <a:xfrm>
            <a:off x="390525" y="4476750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估清产品列表同步</a:t>
            </a:r>
            <a:endParaRPr lang="en-US" altLang="zh-CN" i="1" dirty="0" smtClean="0"/>
          </a:p>
        </p:txBody>
      </p:sp>
      <p:sp>
        <p:nvSpPr>
          <p:cNvPr id="19" name="TextBox 18"/>
          <p:cNvSpPr txBox="1"/>
          <p:nvPr/>
        </p:nvSpPr>
        <p:spPr bwMode="auto">
          <a:xfrm>
            <a:off x="3143249" y="1123950"/>
            <a:ext cx="2657475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单餐厅数据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</a:rPr>
              <a:t>单餐厅数据</a:t>
            </a:r>
            <a:r>
              <a:rPr lang="zh-CN" altLang="en-US" dirty="0" smtClean="0">
                <a:solidFill>
                  <a:schemeClr val="bg1"/>
                </a:solidFill>
              </a:rPr>
              <a:t>大小</a:t>
            </a:r>
            <a:r>
              <a:rPr lang="en-US" altLang="zh-CN" dirty="0" smtClean="0">
                <a:solidFill>
                  <a:schemeClr val="bg1"/>
                </a:solidFill>
              </a:rPr>
              <a:t>/13000</a:t>
            </a:r>
            <a:r>
              <a:rPr lang="zh-CN" altLang="en-US" dirty="0" smtClean="0">
                <a:solidFill>
                  <a:schemeClr val="bg1"/>
                </a:solidFill>
              </a:rPr>
              <a:t>餐厅</a:t>
            </a:r>
            <a:r>
              <a:rPr lang="zh-CN" altLang="en-US" dirty="0" smtClean="0">
                <a:solidFill>
                  <a:schemeClr val="bg1"/>
                </a:solidFill>
              </a:rPr>
              <a:t>大小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43250" y="2619375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51/21KB/270MB</a:t>
            </a:r>
            <a:endParaRPr lang="en-US" altLang="zh-CN" i="1" dirty="0" smtClean="0"/>
          </a:p>
        </p:txBody>
      </p:sp>
      <p:sp>
        <p:nvSpPr>
          <p:cNvPr id="30" name="TextBox 29"/>
          <p:cNvSpPr txBox="1"/>
          <p:nvPr/>
        </p:nvSpPr>
        <p:spPr bwMode="auto">
          <a:xfrm>
            <a:off x="6134100" y="1123950"/>
            <a:ext cx="2362200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             方案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124575" y="2152650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多表查询匹配不改</a:t>
            </a:r>
            <a:endParaRPr lang="en-US" altLang="zh-CN" i="1" dirty="0" smtClean="0"/>
          </a:p>
        </p:txBody>
      </p:sp>
      <p:sp>
        <p:nvSpPr>
          <p:cNvPr id="32" name="矩形 31"/>
          <p:cNvSpPr/>
          <p:nvPr/>
        </p:nvSpPr>
        <p:spPr>
          <a:xfrm>
            <a:off x="5953125" y="2619375"/>
            <a:ext cx="2905125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有品牌默认是不是全部餐厅都使用不是可以写</a:t>
            </a:r>
            <a:r>
              <a:rPr lang="en-US" altLang="zh-CN" i="1" dirty="0" err="1" smtClean="0"/>
              <a:t>redis</a:t>
            </a:r>
            <a:endParaRPr lang="en-US" altLang="zh-CN" i="1" dirty="0" smtClean="0"/>
          </a:p>
        </p:txBody>
      </p:sp>
      <p:sp>
        <p:nvSpPr>
          <p:cNvPr id="33" name="矩形 32"/>
          <p:cNvSpPr/>
          <p:nvPr/>
        </p:nvSpPr>
        <p:spPr>
          <a:xfrm>
            <a:off x="6143625" y="3305175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使用低暂时不改</a:t>
            </a:r>
            <a:endParaRPr lang="en-US" altLang="zh-CN" i="1" dirty="0" smtClean="0"/>
          </a:p>
        </p:txBody>
      </p:sp>
      <p:sp>
        <p:nvSpPr>
          <p:cNvPr id="34" name="矩形 33"/>
          <p:cNvSpPr/>
          <p:nvPr/>
        </p:nvSpPr>
        <p:spPr>
          <a:xfrm>
            <a:off x="6162675" y="3790949"/>
            <a:ext cx="2381250" cy="581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单餐厅数据变化量大且变化频繁不改</a:t>
            </a:r>
            <a:endParaRPr lang="en-US" altLang="zh-CN" i="1" dirty="0" smtClean="0"/>
          </a:p>
        </p:txBody>
      </p:sp>
      <p:sp>
        <p:nvSpPr>
          <p:cNvPr id="35" name="矩形 34"/>
          <p:cNvSpPr/>
          <p:nvPr/>
        </p:nvSpPr>
        <p:spPr>
          <a:xfrm>
            <a:off x="6181725" y="4467225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使用低暂时不改</a:t>
            </a:r>
            <a:endParaRPr lang="en-US" altLang="zh-CN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34878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总部配置同步</a:t>
            </a:r>
            <a:r>
              <a:rPr lang="zh-CN" altLang="en-US" dirty="0" smtClean="0"/>
              <a:t>优化实施细则</a:t>
            </a:r>
            <a:r>
              <a:rPr altLang="zh-CN" dirty="0" smtClean="0"/>
              <a:t>-</a:t>
            </a:r>
            <a:r>
              <a:rPr lang="zh-CN" altLang="en-US" dirty="0"/>
              <a:t>餐厅</a:t>
            </a:r>
            <a:r>
              <a:rPr lang="zh-CN" altLang="en-US" dirty="0" smtClean="0"/>
              <a:t>粒度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381000" y="1133475"/>
            <a:ext cx="2362200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餐厅粒度配置下发项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8126" y="2162175"/>
            <a:ext cx="253365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餐厅营业状态同步</a:t>
            </a:r>
            <a:endParaRPr lang="en-US" altLang="zh-CN" i="1" dirty="0" smtClean="0"/>
          </a:p>
        </p:txBody>
      </p:sp>
      <p:sp>
        <p:nvSpPr>
          <p:cNvPr id="12" name="矩形 11"/>
          <p:cNvSpPr/>
          <p:nvPr/>
        </p:nvSpPr>
        <p:spPr>
          <a:xfrm>
            <a:off x="381000" y="2628900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公告信息同步</a:t>
            </a:r>
            <a:endParaRPr lang="en-US" altLang="zh-CN" i="1" dirty="0" smtClean="0"/>
          </a:p>
        </p:txBody>
      </p:sp>
      <p:sp>
        <p:nvSpPr>
          <p:cNvPr id="13" name="矩形 12"/>
          <p:cNvSpPr/>
          <p:nvPr/>
        </p:nvSpPr>
        <p:spPr>
          <a:xfrm>
            <a:off x="390525" y="3114675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进单打印同步</a:t>
            </a:r>
            <a:endParaRPr lang="en-US" altLang="zh-CN" i="1" dirty="0" smtClean="0"/>
          </a:p>
        </p:txBody>
      </p:sp>
      <p:sp>
        <p:nvSpPr>
          <p:cNvPr id="14" name="矩形 13"/>
          <p:cNvSpPr/>
          <p:nvPr/>
        </p:nvSpPr>
        <p:spPr>
          <a:xfrm>
            <a:off x="409575" y="3952875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相关</a:t>
            </a:r>
            <a:r>
              <a:rPr lang="zh-CN" altLang="en-US" i="1" dirty="0" smtClean="0"/>
              <a:t>模板</a:t>
            </a:r>
            <a:r>
              <a:rPr lang="zh-CN" altLang="en-US" i="1" dirty="0" smtClean="0"/>
              <a:t>同步</a:t>
            </a:r>
            <a:endParaRPr lang="en-US" altLang="zh-CN" i="1" dirty="0" smtClean="0"/>
          </a:p>
        </p:txBody>
      </p:sp>
      <p:sp>
        <p:nvSpPr>
          <p:cNvPr id="19" name="TextBox 18"/>
          <p:cNvSpPr txBox="1"/>
          <p:nvPr/>
        </p:nvSpPr>
        <p:spPr bwMode="auto">
          <a:xfrm>
            <a:off x="3143249" y="1123950"/>
            <a:ext cx="2657475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单餐厅数据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</a:rPr>
              <a:t>单餐厅数据</a:t>
            </a:r>
            <a:r>
              <a:rPr lang="zh-CN" altLang="en-US" dirty="0" smtClean="0">
                <a:solidFill>
                  <a:schemeClr val="bg1"/>
                </a:solidFill>
              </a:rPr>
              <a:t>大小</a:t>
            </a:r>
            <a:r>
              <a:rPr lang="en-US" altLang="zh-CN" dirty="0" smtClean="0">
                <a:solidFill>
                  <a:schemeClr val="bg1"/>
                </a:solidFill>
              </a:rPr>
              <a:t>/13000</a:t>
            </a:r>
            <a:r>
              <a:rPr lang="zh-CN" altLang="en-US" dirty="0" smtClean="0">
                <a:solidFill>
                  <a:schemeClr val="bg1"/>
                </a:solidFill>
              </a:rPr>
              <a:t>餐厅</a:t>
            </a:r>
            <a:r>
              <a:rPr lang="zh-CN" altLang="en-US" dirty="0" smtClean="0">
                <a:solidFill>
                  <a:schemeClr val="bg1"/>
                </a:solidFill>
              </a:rPr>
              <a:t>大小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33725" y="2152650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1/0.21KB/2.76MB</a:t>
            </a:r>
            <a:endParaRPr lang="en-US" altLang="zh-CN" i="1" dirty="0" smtClean="0"/>
          </a:p>
        </p:txBody>
      </p:sp>
      <p:sp>
        <p:nvSpPr>
          <p:cNvPr id="23" name="矩形 22"/>
          <p:cNvSpPr/>
          <p:nvPr/>
        </p:nvSpPr>
        <p:spPr>
          <a:xfrm>
            <a:off x="3143250" y="2619375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10/6KB/78KB</a:t>
            </a:r>
            <a:endParaRPr lang="en-US" altLang="zh-CN" i="1" dirty="0" smtClean="0"/>
          </a:p>
        </p:txBody>
      </p:sp>
      <p:sp>
        <p:nvSpPr>
          <p:cNvPr id="27" name="矩形 26"/>
          <p:cNvSpPr/>
          <p:nvPr/>
        </p:nvSpPr>
        <p:spPr>
          <a:xfrm>
            <a:off x="3152775" y="3105150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10/2KB/25.4MB</a:t>
            </a:r>
            <a:endParaRPr lang="en-US" altLang="zh-CN" i="1" dirty="0" smtClean="0"/>
          </a:p>
        </p:txBody>
      </p:sp>
      <p:sp>
        <p:nvSpPr>
          <p:cNvPr id="30" name="TextBox 29"/>
          <p:cNvSpPr txBox="1"/>
          <p:nvPr/>
        </p:nvSpPr>
        <p:spPr bwMode="auto">
          <a:xfrm>
            <a:off x="6134100" y="1123950"/>
            <a:ext cx="2362200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             方案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124575" y="2152650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err="1" smtClean="0"/>
              <a:t>Json</a:t>
            </a:r>
            <a:r>
              <a:rPr lang="zh-CN" altLang="en-US" i="1" dirty="0" smtClean="0"/>
              <a:t>格式进</a:t>
            </a:r>
            <a:r>
              <a:rPr lang="en-US" altLang="zh-CN" i="1" dirty="0" err="1" smtClean="0"/>
              <a:t>redis</a:t>
            </a:r>
            <a:endParaRPr lang="en-US" altLang="zh-CN" i="1" dirty="0" smtClean="0"/>
          </a:p>
        </p:txBody>
      </p:sp>
      <p:sp>
        <p:nvSpPr>
          <p:cNvPr id="32" name="矩形 31"/>
          <p:cNvSpPr/>
          <p:nvPr/>
        </p:nvSpPr>
        <p:spPr>
          <a:xfrm>
            <a:off x="6134100" y="2619375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err="1" smtClean="0"/>
              <a:t>Json</a:t>
            </a:r>
            <a:r>
              <a:rPr lang="zh-CN" altLang="en-US" i="1" dirty="0" smtClean="0"/>
              <a:t>格式进</a:t>
            </a:r>
            <a:r>
              <a:rPr lang="en-US" altLang="zh-CN" i="1" dirty="0" err="1" smtClean="0"/>
              <a:t>redis</a:t>
            </a:r>
            <a:endParaRPr lang="en-US" altLang="zh-CN" i="1" dirty="0" smtClean="0"/>
          </a:p>
        </p:txBody>
      </p:sp>
      <p:sp>
        <p:nvSpPr>
          <p:cNvPr id="33" name="矩形 32"/>
          <p:cNvSpPr/>
          <p:nvPr/>
        </p:nvSpPr>
        <p:spPr>
          <a:xfrm>
            <a:off x="6143625" y="3105150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err="1" smtClean="0"/>
              <a:t>Json</a:t>
            </a:r>
            <a:r>
              <a:rPr lang="zh-CN" altLang="en-US" i="1" dirty="0" smtClean="0"/>
              <a:t>格式进</a:t>
            </a:r>
            <a:r>
              <a:rPr lang="en-US" altLang="zh-CN" i="1" dirty="0" err="1" smtClean="0"/>
              <a:t>redis</a:t>
            </a:r>
            <a:endParaRPr lang="en-US" altLang="zh-CN" i="1" dirty="0" smtClean="0"/>
          </a:p>
        </p:txBody>
      </p:sp>
      <p:sp>
        <p:nvSpPr>
          <p:cNvPr id="35" name="矩形 34"/>
          <p:cNvSpPr/>
          <p:nvPr/>
        </p:nvSpPr>
        <p:spPr>
          <a:xfrm>
            <a:off x="6181725" y="3933825"/>
            <a:ext cx="2400300" cy="352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/>
              <a:t>查</a:t>
            </a:r>
            <a:r>
              <a:rPr lang="en-US" altLang="zh-CN" i="1" dirty="0" smtClean="0"/>
              <a:t>DB</a:t>
            </a:r>
          </a:p>
        </p:txBody>
      </p:sp>
      <p:sp>
        <p:nvSpPr>
          <p:cNvPr id="51" name="矩形 50"/>
          <p:cNvSpPr/>
          <p:nvPr/>
        </p:nvSpPr>
        <p:spPr>
          <a:xfrm>
            <a:off x="2962275" y="3676649"/>
            <a:ext cx="2733675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B050"/>
                </a:solidFill>
                <a:latin typeface="+mj-lt"/>
              </a:rPr>
              <a:t>原因：同一版本供多餐厅使用且多版本有效暂不考虑</a:t>
            </a:r>
            <a:endParaRPr lang="zh-CN" altLang="en-US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78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总部配置同步</a:t>
            </a:r>
            <a:r>
              <a:rPr lang="zh-CN" altLang="en-US" dirty="0" smtClean="0"/>
              <a:t>优化实施细则</a:t>
            </a:r>
            <a:r>
              <a:rPr altLang="zh-CN" dirty="0" smtClean="0"/>
              <a:t>-</a:t>
            </a:r>
            <a:r>
              <a:rPr lang="zh-CN" altLang="en-US" dirty="0" smtClean="0"/>
              <a:t>改造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114300" y="981075"/>
            <a:ext cx="6762750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配置下发终端粒度暂不考虑同步到</a:t>
            </a:r>
            <a:r>
              <a:rPr lang="en-US" altLang="zh-CN" dirty="0" err="1" smtClean="0">
                <a:solidFill>
                  <a:schemeClr val="bg1"/>
                </a:solidFill>
              </a:rPr>
              <a:t>redis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123824" y="1457327"/>
            <a:ext cx="8791575" cy="341632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改造点包括：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1.Redis </a:t>
            </a:r>
            <a:r>
              <a:rPr lang="zh-CN" altLang="en-US" dirty="0" smtClean="0">
                <a:solidFill>
                  <a:schemeClr val="bg1"/>
                </a:solidFill>
              </a:rPr>
              <a:t>写入：原写入方式不变，新增公共</a:t>
            </a:r>
            <a:r>
              <a:rPr lang="en-US" altLang="zh-CN" dirty="0" err="1" smtClean="0">
                <a:solidFill>
                  <a:schemeClr val="bg1"/>
                </a:solidFill>
              </a:rPr>
              <a:t>redis</a:t>
            </a:r>
            <a:r>
              <a:rPr lang="zh-CN" altLang="en-US" dirty="0" smtClean="0">
                <a:solidFill>
                  <a:schemeClr val="bg1"/>
                </a:solidFill>
              </a:rPr>
              <a:t>写入方法，区分哪些配置同步需要写入</a:t>
            </a:r>
            <a:r>
              <a:rPr lang="en-US" altLang="zh-CN" dirty="0" err="1" smtClean="0">
                <a:solidFill>
                  <a:schemeClr val="bg1"/>
                </a:solidFill>
              </a:rPr>
              <a:t>redis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缓存同步：两个方案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：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		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）在原基础上进行改造，将两组数据整合发给缓存同步接口，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消费缓存同步消息同时进行改造，改动量大不建议这样用。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）旧缓存同步不变，新增</a:t>
            </a:r>
            <a:r>
              <a:rPr lang="en-US" altLang="zh-CN" dirty="0" err="1" smtClean="0">
                <a:solidFill>
                  <a:schemeClr val="bg1"/>
                </a:solidFill>
                <a:sym typeface="Wingdings" pitchFamily="2" charset="2"/>
              </a:rPr>
              <a:t>redis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写入数据单独发给缓存同步接口，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消费缓存同步消息时新增一个分支进行写入。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3.Redis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读取：</a:t>
            </a:r>
            <a:r>
              <a:rPr lang="en-US" altLang="zh-CN" dirty="0" err="1" smtClean="0">
                <a:solidFill>
                  <a:schemeClr val="bg1"/>
                </a:solidFill>
                <a:sym typeface="Wingdings" pitchFamily="2" charset="2"/>
              </a:rPr>
              <a:t>redis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读取分两部分一部分是版本比较读取的是旧结构这部分不进行改动，另一部分是版本发生变化时读取新</a:t>
            </a:r>
            <a:r>
              <a:rPr lang="en-US" altLang="zh-CN" dirty="0" err="1" smtClean="0">
                <a:solidFill>
                  <a:schemeClr val="bg1"/>
                </a:solidFill>
                <a:sym typeface="Wingdings" pitchFamily="2" charset="2"/>
              </a:rPr>
              <a:t>redis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版本数据结构（重点：这部分包含直接取</a:t>
            </a:r>
            <a:r>
              <a:rPr lang="en-US" altLang="zh-CN" dirty="0" err="1" smtClean="0">
                <a:solidFill>
                  <a:schemeClr val="bg1"/>
                </a:solidFill>
                <a:sym typeface="Wingdings" pitchFamily="2" charset="2"/>
              </a:rPr>
              <a:t>redis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数据和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DB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数据，如果因为缓存失败导致</a:t>
            </a:r>
            <a:r>
              <a:rPr lang="en-US" altLang="zh-CN" dirty="0" err="1" smtClean="0">
                <a:solidFill>
                  <a:schemeClr val="bg1"/>
                </a:solidFill>
                <a:sym typeface="Wingdings" pitchFamily="2" charset="2"/>
              </a:rPr>
              <a:t>redis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取不到数据最终还是要取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DB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数据，数据取回是否回写</a:t>
            </a:r>
            <a:r>
              <a:rPr lang="en-US" altLang="zh-CN" dirty="0" err="1" smtClean="0">
                <a:solidFill>
                  <a:schemeClr val="bg1"/>
                </a:solidFill>
                <a:sym typeface="Wingdings" pitchFamily="2" charset="2"/>
              </a:rPr>
              <a:t>redis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暂定）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		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78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99853" y="2515566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总部端非版本数据同步优化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821175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solidFill>
          <a:schemeClr val="tx2">
            <a:lumMod val="75000"/>
          </a:schemeClr>
        </a:soli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extLst/>
      </a:spPr>
      <a:bodyPr rtlCol="0" anchor="ctr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29898</TotalTime>
  <Words>1133</Words>
  <Application>Microsoft Office PowerPoint</Application>
  <PresentationFormat>全屏显示(16:9)</PresentationFormat>
  <Paragraphs>227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2016 HDS Corporate</vt:lpstr>
      <vt:lpstr>CPOS Counter项目</vt:lpstr>
      <vt:lpstr>幻灯片 2</vt:lpstr>
      <vt:lpstr>总部配置同步优化</vt:lpstr>
      <vt:lpstr>总部配置同步优化redis结构</vt:lpstr>
      <vt:lpstr>总部配置同步优化实施细则-品牌粒度</vt:lpstr>
      <vt:lpstr>总部配置同步优化实施细则-餐厅粒度</vt:lpstr>
      <vt:lpstr>总部配置同步优化实施细则-餐厅粒度</vt:lpstr>
      <vt:lpstr>总部配置同步优化实施细则-改造</vt:lpstr>
      <vt:lpstr>幻灯片 9</vt:lpstr>
      <vt:lpstr>总部非版本数据同步优化</vt:lpstr>
      <vt:lpstr>总部非版本数据同步优化redis结构</vt:lpstr>
      <vt:lpstr>总部非版本数据同步优化实施细则</vt:lpstr>
      <vt:lpstr>总部非版本数据同步优化实施细则</vt:lpstr>
      <vt:lpstr>总部非版本数据同步优化实施细则</vt:lpstr>
      <vt:lpstr>总部非版本数据同步优化实施细则</vt:lpstr>
      <vt:lpstr>总部非版本数据同步优化实施细则</vt:lpstr>
      <vt:lpstr>总部非版本数据同步优化实施细则-改造</vt:lpstr>
      <vt:lpstr>幻灯片 18</vt:lpstr>
      <vt:lpstr>双向数据同步</vt:lpstr>
      <vt:lpstr>双向数据同步细则</vt:lpstr>
      <vt:lpstr>双向数据同步细则-改造</vt:lpstr>
      <vt:lpstr>幻灯片 22</vt:lpstr>
      <vt:lpstr>餐厅数据上报优化</vt:lpstr>
      <vt:lpstr>餐厅数据上报优化细则</vt:lpstr>
      <vt:lpstr>问题点</vt:lpstr>
      <vt:lpstr>开发工作项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dell</cp:lastModifiedBy>
  <cp:revision>3739</cp:revision>
  <cp:lastPrinted>2018-07-31T03:56:48Z</cp:lastPrinted>
  <dcterms:created xsi:type="dcterms:W3CDTF">2018-07-31T03:56:48Z</dcterms:created>
  <dcterms:modified xsi:type="dcterms:W3CDTF">2020-02-22T13:23:57Z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