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25" r:id="rId2"/>
    <p:sldId id="679" r:id="rId3"/>
    <p:sldId id="680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8B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216" autoAdjust="0"/>
  </p:normalViewPr>
  <p:slideViewPr>
    <p:cSldViewPr snapToGrid="0" showGuides="1">
      <p:cViewPr varScale="1">
        <p:scale>
          <a:sx n="141" d="100"/>
          <a:sy n="141" d="100"/>
        </p:scale>
        <p:origin x="954" y="120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配置同步性能优化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Feb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总部配置同步优化实施细则</a:t>
            </a:r>
            <a:r>
              <a:rPr altLang="zh-CN" dirty="0" smtClean="0"/>
              <a:t>-</a:t>
            </a:r>
            <a:r>
              <a:rPr lang="zh-CN" altLang="en-US" dirty="0" smtClean="0"/>
              <a:t>改造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14300" y="981075"/>
            <a:ext cx="67627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配置下发终端粒度暂不考虑同步到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23824" y="1457327"/>
            <a:ext cx="8791575" cy="341632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改造点包括：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1.Redis </a:t>
            </a:r>
            <a:r>
              <a:rPr lang="zh-CN" altLang="en-US" dirty="0" smtClean="0">
                <a:solidFill>
                  <a:schemeClr val="bg1"/>
                </a:solidFill>
              </a:rPr>
              <a:t>写入：原写入方式不变，新增公共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写入方法，区分哪些配置同步需要写入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缓存同步：两个方案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）在原基础上进行改造，将两组数据整合发给缓存同步接口，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消费缓存同步消息同时进行改造，改动量大不建议这样用。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）旧缓存同步不变，新增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写入数据单独发给缓存同步接口，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消费缓存同步消息时新增一个分支进行写入。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读取：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读取分两部分一部分是版本比较读取的是旧结构这部分不进行改动，另一部分是版本发生变化时读取新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版本数据结构（重点：这部分包含直接取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数据，如果因为缓存失败导致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取不到数据最终还是要取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数据，数据取回是否回写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暂定）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9853" y="251556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总部端非版本数据同步优化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98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总部非版本数据同步优化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372" y="3439885"/>
            <a:ext cx="1600200" cy="1088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总部端定时任务读</a:t>
            </a:r>
            <a:r>
              <a:rPr lang="en-US" altLang="zh-CN" dirty="0" smtClean="0">
                <a:latin typeface="+mj-lt"/>
              </a:rPr>
              <a:t>DB</a:t>
            </a:r>
            <a:r>
              <a:rPr lang="zh-CN" altLang="en-US" dirty="0" smtClean="0">
                <a:latin typeface="+mj-lt"/>
              </a:rPr>
              <a:t>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1915885" y="2024743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旧版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4228" y="3842658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新带数据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5943" y="1066800"/>
            <a:ext cx="1828800" cy="117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缓存同步旧版不变，新增新的数据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同步</a:t>
            </a:r>
          </a:p>
        </p:txBody>
      </p:sp>
      <p:sp>
        <p:nvSpPr>
          <p:cNvPr id="9" name="矩形 8"/>
          <p:cNvSpPr/>
          <p:nvPr/>
        </p:nvSpPr>
        <p:spPr>
          <a:xfrm>
            <a:off x="6270171" y="2264229"/>
            <a:ext cx="1992085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餐厅端先取旧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需要更新查数据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，没有查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1850572" y="3984171"/>
            <a:ext cx="413656" cy="816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0"/>
            <a:endCxn id="8" idx="1"/>
          </p:cNvCxnSpPr>
          <p:nvPr/>
        </p:nvCxnSpPr>
        <p:spPr>
          <a:xfrm rot="5400000" flipH="1" flipV="1">
            <a:off x="3145971" y="1164772"/>
            <a:ext cx="370114" cy="134982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8" idx="2"/>
          </p:cNvCxnSpPr>
          <p:nvPr/>
        </p:nvCxnSpPr>
        <p:spPr>
          <a:xfrm rot="5400000" flipH="1" flipV="1">
            <a:off x="3162300" y="2084615"/>
            <a:ext cx="1600201" cy="19158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96742" y="4278087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数据入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23" name="直接箭头连接符 22"/>
          <p:cNvCxnSpPr>
            <a:stCxn id="9" idx="2"/>
          </p:cNvCxnSpPr>
          <p:nvPr/>
        </p:nvCxnSpPr>
        <p:spPr>
          <a:xfrm rot="5400000">
            <a:off x="6838950" y="3959679"/>
            <a:ext cx="816428" cy="38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5057" y="2013858"/>
            <a:ext cx="1426029" cy="642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紧急下发</a:t>
            </a:r>
          </a:p>
        </p:txBody>
      </p:sp>
      <p:cxnSp>
        <p:nvCxnSpPr>
          <p:cNvPr id="28" name="直接箭头连接符 27"/>
          <p:cNvCxnSpPr>
            <a:stCxn id="26" idx="3"/>
            <a:endCxn id="5" idx="1"/>
          </p:cNvCxnSpPr>
          <p:nvPr/>
        </p:nvCxnSpPr>
        <p:spPr>
          <a:xfrm flipV="1">
            <a:off x="1611086" y="2247900"/>
            <a:ext cx="304799" cy="8708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5885" y="2786743"/>
            <a:ext cx="1371600" cy="511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取对应表数据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2754086" y="2645228"/>
            <a:ext cx="348343" cy="217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</p:cNvCxnSpPr>
          <p:nvPr/>
        </p:nvCxnSpPr>
        <p:spPr>
          <a:xfrm flipV="1">
            <a:off x="3287485" y="2264231"/>
            <a:ext cx="1153886" cy="778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6" idx="0"/>
          </p:cNvCxnSpPr>
          <p:nvPr/>
        </p:nvCxnSpPr>
        <p:spPr>
          <a:xfrm rot="16200000" flipH="1">
            <a:off x="2585356" y="3423557"/>
            <a:ext cx="489858" cy="3483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</a:t>
            </a:r>
            <a:r>
              <a:rPr altLang="zh-CN" dirty="0" smtClean="0"/>
              <a:t>redis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47650" y="21621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基础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表名：品牌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餐厅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value:json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   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125" y="31146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例：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key:BASE_T_SN_MC_STORE_INFO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ABX001  value:{}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47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需要同步的表：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t_sys_code_category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t_store_location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t_sys_code_detail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t_note_content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v_sn_cl_brand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t_conf_business_type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t_conf_deal_type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t_opt_operation_permission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t_conf_order_mode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t_opt_casher_control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t_conf_billout_template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t_conf_channel_type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t_conf_small_change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t_conf_payin_payout_reason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t_sn_mc_store_info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t_sn_mc_store_floor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t_sn_mc_store_daypart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t_store_table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不分品牌整表查询：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t_sys_code_category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t_sys_code_detail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查询现有生产数据包含无效数据（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b="1" dirty="0" smtClean="0">
                <a:solidFill>
                  <a:schemeClr val="bg1"/>
                </a:solidFill>
              </a:rPr>
              <a:t>只写有效数据）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895475"/>
            <a:ext cx="261937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t_sys_code_category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705100"/>
            <a:ext cx="261937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t_sys_code_detail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600450"/>
            <a:ext cx="261937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t_opt_operator_level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0" y="1895475"/>
            <a:ext cx="25812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87/0.1MB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86100" y="2733675"/>
            <a:ext cx="25812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466/0.14MB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86100" y="3590925"/>
            <a:ext cx="25812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19/0.1MB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05575" y="1905000"/>
            <a:ext cx="2171700" cy="219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00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147732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品牌粒度表：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v_sn_cl_brand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t_conf_business_type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t_conf_deal_type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t_opt_operation_permission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t_conf_order_mode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t_opt_casher_control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t_conf_billout_template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t_conf_channel_type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t_conf_small_change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t_conf_payin_payout_reason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2609850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单品牌记录数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209550" y="3238500"/>
            <a:ext cx="21621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v_sn_cl_brand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648075"/>
            <a:ext cx="27051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t_conf_business_type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6075" y="36480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8/2KB/26KB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075" y="4010025"/>
            <a:ext cx="21621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t_conf_deal_type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5600" y="401002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13/3KB/40KB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" y="4371975"/>
            <a:ext cx="24003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t_conf_order_mode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4650" y="43719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2/2KB/30KB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6125" y="3200400"/>
            <a:ext cx="1333500" cy="146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17058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904875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     单品牌记录数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438275"/>
            <a:ext cx="263842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t_opt_casher_control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4448174"/>
            <a:ext cx="2771774" cy="333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t_conf_billout_template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6076" y="141922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8/2KB/26KB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76425"/>
            <a:ext cx="26955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t_conf_channel_type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6551" y="188595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50/17KB/230KB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238375"/>
            <a:ext cx="26955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t_conf_small_change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86076" y="224790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2/2KB/30KB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6126" y="1971675"/>
            <a:ext cx="1333500" cy="146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>
          <a:xfrm>
            <a:off x="1" y="2581275"/>
            <a:ext cx="269557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t_conf_payin_payout_reason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3181349"/>
            <a:ext cx="2695575" cy="447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t_opt_operator_level_permission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" y="3714749"/>
            <a:ext cx="2695575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t_opt_operation_permission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5601" y="26574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9/2KB/40KB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6076" y="44862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1/1KB/13KB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95601" y="323850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500/300KB/3900KB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1" y="386715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90/24KB/312KB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67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餐厅粒度表：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t_store_location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t_note_content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t_sn_mc_store_info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t_sn_mc_store_floor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t_sn_mc_store_daypart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t_store_table</a:t>
            </a:r>
            <a:r>
              <a:rPr lang="zh-CN" altLang="en-US" b="1" dirty="0" smtClean="0">
                <a:solidFill>
                  <a:schemeClr val="bg1"/>
                </a:solidFill>
              </a:rPr>
              <a:t>；餐厅数（</a:t>
            </a:r>
            <a:r>
              <a:rPr lang="en-US" altLang="zh-CN" b="1" dirty="0" smtClean="0">
                <a:solidFill>
                  <a:schemeClr val="bg1"/>
                </a:solidFill>
              </a:rPr>
              <a:t>13000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5050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t_store_location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1981200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       单餐厅记录数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8860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t_note_content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3051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t_sn_mc_store_info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7052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t_sn_mc_store_floor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86225"/>
            <a:ext cx="280035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t_sn_mc_store_daypart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5053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t_store_table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750" y="25241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10/1.5KB/20MB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50" y="28956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1/1KB/10MB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1800" y="33147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一共</a:t>
            </a:r>
            <a:r>
              <a:rPr lang="en-US" altLang="zh-CN" dirty="0" smtClean="0">
                <a:latin typeface="+mj-lt"/>
              </a:rPr>
              <a:t>9.56MB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2275" y="36957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1/0.13KB/1.65MB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71800" y="41052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一共</a:t>
            </a:r>
            <a:r>
              <a:rPr lang="en-US" altLang="zh-CN" dirty="0" smtClean="0">
                <a:latin typeface="+mj-lt"/>
              </a:rPr>
              <a:t>46.7MB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2275" y="45053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150/31KB/394MB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3301" y="2571750"/>
            <a:ext cx="1333500" cy="17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缓存</a:t>
            </a:r>
          </a:p>
        </p:txBody>
      </p:sp>
      <p:sp>
        <p:nvSpPr>
          <p:cNvPr id="21" name="矩形 20"/>
          <p:cNvSpPr/>
          <p:nvPr/>
        </p:nvSpPr>
        <p:spPr>
          <a:xfrm>
            <a:off x="7153274" y="4495800"/>
            <a:ext cx="1628775" cy="25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8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r>
              <a:rPr altLang="zh-CN" dirty="0" smtClean="0"/>
              <a:t>-</a:t>
            </a:r>
            <a:r>
              <a:rPr lang="zh-CN" altLang="en-US" dirty="0" smtClean="0"/>
              <a:t>改造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933452"/>
            <a:ext cx="8791575" cy="28623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改造点包括：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1.Redis </a:t>
            </a:r>
            <a:r>
              <a:rPr lang="zh-CN" altLang="en-US" dirty="0" smtClean="0">
                <a:solidFill>
                  <a:schemeClr val="bg1"/>
                </a:solidFill>
              </a:rPr>
              <a:t>写入：分二个点写入  </a:t>
            </a: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总部端定时任务写入全部数据（每天一次</a:t>
            </a:r>
            <a:r>
              <a:rPr lang="en-US" altLang="zh-CN" dirty="0" smtClean="0">
                <a:solidFill>
                  <a:schemeClr val="bg1"/>
                </a:solidFill>
              </a:rPr>
              <a:t>MC</a:t>
            </a:r>
            <a:r>
              <a:rPr lang="zh-CN" altLang="en-US" dirty="0" smtClean="0">
                <a:solidFill>
                  <a:schemeClr val="bg1"/>
                </a:solidFill>
              </a:rPr>
              <a:t>同步数据时间暂定）；</a:t>
            </a: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总部端紧急下发根据不同下发更新不同表数据；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缓存同步：两个方案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）在原基础上进行改造，将两组数据整合发给缓存同步接口，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消费缓存同步消息同时进行改造，改动量大不建议这样用。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）旧缓存同步不变，新增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写入数据单独发给缓存同步接口，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消费缓存同步消息时新增一个分支进行写入。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读取：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读取分两部分一部分是都旧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紧急下发需要更新的表数据，通过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KEY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读取新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数据；一部分直接读取新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数据结构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765794" y="196822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52436" y="247634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77542" y="1968222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哨兵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457906" y="196822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VUE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302074" y="2105382"/>
            <a:ext cx="115583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258276" y="2105382"/>
            <a:ext cx="1199630" cy="5081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9"/>
          <p:cNvSpPr txBox="1"/>
          <p:nvPr/>
        </p:nvSpPr>
        <p:spPr>
          <a:xfrm>
            <a:off x="6638070" y="21439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748780" y="2102727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3890326" y="2105382"/>
            <a:ext cx="128721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 flipV="1">
            <a:off x="3890326" y="2105382"/>
            <a:ext cx="1362110" cy="5081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3"/>
          <p:cNvSpPr txBox="1"/>
          <p:nvPr/>
        </p:nvSpPr>
        <p:spPr>
          <a:xfrm>
            <a:off x="4346783" y="18872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48" name="文本框 14"/>
          <p:cNvSpPr txBox="1"/>
          <p:nvPr/>
        </p:nvSpPr>
        <p:spPr>
          <a:xfrm>
            <a:off x="548015" y="196822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/>
              <a:t>版本同步</a:t>
            </a:r>
          </a:p>
        </p:txBody>
      </p:sp>
      <p:sp>
        <p:nvSpPr>
          <p:cNvPr id="49" name="文本框 15"/>
          <p:cNvSpPr txBox="1"/>
          <p:nvPr/>
        </p:nvSpPr>
        <p:spPr>
          <a:xfrm>
            <a:off x="1933094" y="185784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51" name="标题 1"/>
          <p:cNvSpPr>
            <a:spLocks noGrp="1"/>
          </p:cNvSpPr>
          <p:nvPr/>
        </p:nvSpPr>
        <p:spPr>
          <a:xfrm>
            <a:off x="213360" y="83790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总部</a:t>
            </a:r>
            <a:r>
              <a:rPr lang="zh-CN" altLang="en-US" dirty="0" smtClean="0"/>
              <a:t>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0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8310" y="25155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双向数据同步优化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433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双向数据同步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2764971"/>
            <a:ext cx="1469571" cy="5116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餐厅定时双向同步</a:t>
            </a:r>
          </a:p>
        </p:txBody>
      </p:sp>
      <p:sp>
        <p:nvSpPr>
          <p:cNvPr id="22" name="矩形 21"/>
          <p:cNvSpPr/>
          <p:nvPr/>
        </p:nvSpPr>
        <p:spPr>
          <a:xfrm>
            <a:off x="2155372" y="1905000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入总部数据存</a:t>
            </a:r>
            <a:r>
              <a:rPr lang="en-US" altLang="zh-CN" dirty="0" smtClean="0">
                <a:latin typeface="+mj-lt"/>
              </a:rPr>
              <a:t>MQ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20144" y="2906487"/>
            <a:ext cx="2122714" cy="576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数据比较</a:t>
            </a:r>
          </a:p>
        </p:txBody>
      </p:sp>
      <p:sp>
        <p:nvSpPr>
          <p:cNvPr id="25" name="矩形 24"/>
          <p:cNvSpPr/>
          <p:nvPr/>
        </p:nvSpPr>
        <p:spPr>
          <a:xfrm>
            <a:off x="4572001" y="1905000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+mj-lt"/>
              </a:rPr>
              <a:t>Mq</a:t>
            </a:r>
            <a:r>
              <a:rPr lang="zh-CN" altLang="en-US" dirty="0" smtClean="0">
                <a:latin typeface="+mj-lt"/>
              </a:rPr>
              <a:t>消费存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01544" y="1894115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最新数据发送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31" name="直接箭头连接符 30"/>
          <p:cNvCxnSpPr>
            <a:stCxn id="20" idx="3"/>
            <a:endCxn id="24" idx="1"/>
          </p:cNvCxnSpPr>
          <p:nvPr/>
        </p:nvCxnSpPr>
        <p:spPr>
          <a:xfrm>
            <a:off x="1469571" y="3020786"/>
            <a:ext cx="1850573" cy="1741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0"/>
            <a:endCxn id="22" idx="2"/>
          </p:cNvCxnSpPr>
          <p:nvPr/>
        </p:nvCxnSpPr>
        <p:spPr>
          <a:xfrm rot="16200000" flipV="1">
            <a:off x="3529694" y="2054680"/>
            <a:ext cx="522515" cy="1181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3"/>
          </p:cNvCxnSpPr>
          <p:nvPr/>
        </p:nvCxnSpPr>
        <p:spPr>
          <a:xfrm>
            <a:off x="4245429" y="2144486"/>
            <a:ext cx="446314" cy="10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7" idx="1"/>
          </p:cNvCxnSpPr>
          <p:nvPr/>
        </p:nvCxnSpPr>
        <p:spPr>
          <a:xfrm flipV="1">
            <a:off x="6662058" y="2133601"/>
            <a:ext cx="239486" cy="10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2"/>
            <a:endCxn id="24" idx="3"/>
          </p:cNvCxnSpPr>
          <p:nvPr/>
        </p:nvCxnSpPr>
        <p:spPr>
          <a:xfrm rot="5400000">
            <a:off x="6283780" y="1532166"/>
            <a:ext cx="821872" cy="25037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803573" y="2950029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缓存同步</a:t>
            </a:r>
          </a:p>
        </p:txBody>
      </p:sp>
      <p:cxnSp>
        <p:nvCxnSpPr>
          <p:cNvPr id="49" name="直接箭头连接符 48"/>
          <p:cNvCxnSpPr>
            <a:stCxn id="27" idx="2"/>
            <a:endCxn id="47" idx="0"/>
          </p:cNvCxnSpPr>
          <p:nvPr/>
        </p:nvCxnSpPr>
        <p:spPr>
          <a:xfrm rot="5400000">
            <a:off x="7609117" y="2612573"/>
            <a:ext cx="576942" cy="979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418114" y="3973286"/>
            <a:ext cx="2068286" cy="413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入餐厅数据</a:t>
            </a:r>
          </a:p>
        </p:txBody>
      </p:sp>
      <p:cxnSp>
        <p:nvCxnSpPr>
          <p:cNvPr id="52" name="直接箭头连接符 51"/>
          <p:cNvCxnSpPr>
            <a:stCxn id="24" idx="2"/>
            <a:endCxn id="50" idx="0"/>
          </p:cNvCxnSpPr>
          <p:nvPr/>
        </p:nvCxnSpPr>
        <p:spPr>
          <a:xfrm rot="16200000" flipH="1">
            <a:off x="4171951" y="3692980"/>
            <a:ext cx="489856" cy="707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rot="10800000">
            <a:off x="1480458" y="3178629"/>
            <a:ext cx="1937657" cy="10014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0" idx="2"/>
          </p:cNvCxnSpPr>
          <p:nvPr/>
        </p:nvCxnSpPr>
        <p:spPr>
          <a:xfrm rot="16200000" flipH="1">
            <a:off x="432707" y="3578678"/>
            <a:ext cx="609600" cy="54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0" y="3886200"/>
            <a:ext cx="1480458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08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双向数据同步细则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0" y="885825"/>
            <a:ext cx="8991600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双向同步表：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t_opt_operator_state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t_conf_casher_state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t_dev_reg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t_dev_status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t_opt_operator_finger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7175" y="3219450"/>
            <a:ext cx="1971675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t_dev_reg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6700" y="3752850"/>
            <a:ext cx="1971675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t_dev_status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0" y="2733675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       单餐厅记录数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</a:p>
        </p:txBody>
      </p:sp>
      <p:sp>
        <p:nvSpPr>
          <p:cNvPr id="30" name="矩形 29"/>
          <p:cNvSpPr/>
          <p:nvPr/>
        </p:nvSpPr>
        <p:spPr>
          <a:xfrm>
            <a:off x="3105150" y="3219450"/>
            <a:ext cx="23622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15/10KB/127MB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14675" y="3752850"/>
            <a:ext cx="2390775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15/6KB/77MB</a:t>
            </a:r>
            <a:endParaRPr lang="zh-CN" altLang="en-US" dirty="0" smtClean="0"/>
          </a:p>
        </p:txBody>
      </p:sp>
      <p:sp>
        <p:nvSpPr>
          <p:cNvPr id="33" name="矩形 32"/>
          <p:cNvSpPr/>
          <p:nvPr/>
        </p:nvSpPr>
        <p:spPr>
          <a:xfrm>
            <a:off x="7153275" y="3228975"/>
            <a:ext cx="1619250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存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89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双向数据同步细则</a:t>
            </a:r>
            <a:r>
              <a:rPr altLang="zh-CN" dirty="0" smtClean="0"/>
              <a:t>-</a:t>
            </a:r>
            <a:r>
              <a:rPr lang="zh-CN" altLang="en-US" dirty="0" smtClean="0"/>
              <a:t>改造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933452"/>
            <a:ext cx="8791575" cy="258532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改造点包括：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1.Redis </a:t>
            </a:r>
            <a:r>
              <a:rPr lang="zh-CN" altLang="en-US" dirty="0" smtClean="0">
                <a:solidFill>
                  <a:schemeClr val="bg1"/>
                </a:solidFill>
              </a:rPr>
              <a:t>写入：分二个点写入  </a:t>
            </a: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总部端定时任务写入全部数据（每天一次</a:t>
            </a:r>
            <a:r>
              <a:rPr lang="en-US" altLang="zh-CN" dirty="0" smtClean="0">
                <a:solidFill>
                  <a:schemeClr val="bg1"/>
                </a:solidFill>
              </a:rPr>
              <a:t>MC</a:t>
            </a:r>
            <a:r>
              <a:rPr lang="zh-CN" altLang="en-US" dirty="0" smtClean="0">
                <a:solidFill>
                  <a:schemeClr val="bg1"/>
                </a:solidFill>
              </a:rPr>
              <a:t>同步数据时间暂定）；</a:t>
            </a: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双向同步数据写入</a:t>
            </a:r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</a:rPr>
              <a:t>后回写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缓存同步：两个方案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）在原基础上进行改造，将两组数据整合发给缓存同步接口，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消费缓存同步消息同时进行改造，改动量大不建议这样用。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）旧缓存同步不变，新增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写入数据单独发给缓存同步接口，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消费缓存同步消息时新增一个分支进行写入。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新增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MQ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生产消费（餐厅上报公用）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8310" y="25155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餐厅数据上报优化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0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餐厅数据上报优化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543" y="2471058"/>
            <a:ext cx="1807028" cy="511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餐厅定时任务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2579913" y="2503714"/>
            <a:ext cx="1785258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总部服务存</a:t>
            </a:r>
            <a:r>
              <a:rPr lang="en-US" altLang="zh-CN" dirty="0" smtClean="0">
                <a:latin typeface="+mj-lt"/>
              </a:rPr>
              <a:t>MQ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9714" y="2558143"/>
            <a:ext cx="1937657" cy="500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总部服务</a:t>
            </a:r>
            <a:r>
              <a:rPr lang="en-US" altLang="zh-CN" dirty="0" smtClean="0">
                <a:latin typeface="+mj-lt"/>
              </a:rPr>
              <a:t>MQ</a:t>
            </a:r>
            <a:r>
              <a:rPr lang="zh-CN" altLang="en-US" dirty="0" smtClean="0">
                <a:latin typeface="+mj-lt"/>
              </a:rPr>
              <a:t>消费</a:t>
            </a:r>
          </a:p>
        </p:txBody>
      </p:sp>
      <p:sp>
        <p:nvSpPr>
          <p:cNvPr id="6" name="矩形 5"/>
          <p:cNvSpPr/>
          <p:nvPr/>
        </p:nvSpPr>
        <p:spPr>
          <a:xfrm>
            <a:off x="6999514" y="2547257"/>
            <a:ext cx="1796143" cy="544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220685" y="2732314"/>
            <a:ext cx="359228" cy="381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365171" y="2770415"/>
            <a:ext cx="424543" cy="38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727371" y="2808515"/>
            <a:ext cx="272143" cy="10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餐厅数据上报优化细则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885825"/>
            <a:ext cx="8991600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餐厅上报表：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t_dts_terminal_data_version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t_moni_actual_data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t_conf_business_day_state_terminal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79997" y="8447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优化要点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79997" y="1154721"/>
            <a:ext cx="8584006" cy="20774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 smtClean="0"/>
              <a:t>避免餐厅在同一时点请求总部端：餐厅端定时后，随机延迟（延迟时间餐厅</a:t>
            </a:r>
            <a:r>
              <a:rPr lang="en-US" altLang="zh-CN" sz="1050" dirty="0" err="1" smtClean="0"/>
              <a:t>apollo</a:t>
            </a:r>
            <a:r>
              <a:rPr lang="zh-CN" altLang="en-US" sz="1050" dirty="0" smtClean="0"/>
              <a:t>配置）。</a:t>
            </a:r>
            <a:r>
              <a:rPr lang="zh-CN" altLang="en-US" sz="1050" dirty="0" smtClean="0">
                <a:solidFill>
                  <a:srgbClr val="FF0000"/>
                </a:solidFill>
              </a:rPr>
              <a:t>暂不考虑。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/>
              <a:t>常用基础信息查询，比如：</a:t>
            </a:r>
            <a:r>
              <a:rPr lang="en-US" altLang="zh-CN" sz="1050" dirty="0" smtClean="0"/>
              <a:t>Store</a:t>
            </a:r>
            <a:r>
              <a:rPr lang="zh-CN" altLang="en-US" sz="1050" dirty="0" smtClean="0"/>
              <a:t>等关键信息，进 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（哨兵）。缓存未命中，从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加载。避免直接查询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，减少连接数消耗。注意：配置缓存多站同步。</a:t>
            </a:r>
            <a:endParaRPr lang="en-US" altLang="zh-CN" sz="1050" dirty="0" smtClean="0"/>
          </a:p>
          <a:p>
            <a:r>
              <a:rPr lang="zh-CN" altLang="en-US" sz="1050" dirty="0" smtClean="0"/>
              <a:t>对于菜单布局、打印模板、软件等选择餐厅下发范围的数据，若按餐厅分别存储对应配置数据，则会大量冗余，所以考虑将对应的下发记录进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。可以根据版本对应查询下发记录缓存，获取数据。同样需要考虑缓存未命中的情况。另外，对于下发记录的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缓存的清理，暂不考虑，后续可考虑按可容纳的记录条数然后按日期排序，删除旧的数据。这样只要有缓存未命中走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再更新缓存的保底机制，应无太大问题。</a:t>
            </a:r>
            <a:endParaRPr lang="en-US" altLang="zh-CN" sz="1050" dirty="0" smtClean="0"/>
          </a:p>
          <a:p>
            <a:r>
              <a:rPr lang="zh-CN" altLang="en-US" sz="1050" dirty="0" smtClean="0"/>
              <a:t>终端、餐厅版本状态上报，在总部端由直接存储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，改为先放入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，然后消费存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457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9853" y="251556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总部端配置同步性能优化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1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372" y="3439885"/>
            <a:ext cx="1600200" cy="424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+mj-lt"/>
              </a:rPr>
              <a:t>Vue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 smtClean="0">
                <a:latin typeface="+mj-lt"/>
              </a:rPr>
              <a:t>配置下发</a:t>
            </a:r>
          </a:p>
        </p:txBody>
      </p:sp>
      <p:sp>
        <p:nvSpPr>
          <p:cNvPr id="5" name="矩形 4"/>
          <p:cNvSpPr/>
          <p:nvPr/>
        </p:nvSpPr>
        <p:spPr>
          <a:xfrm>
            <a:off x="2133599" y="2492829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旧版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1828" y="3461658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新带数据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1828" y="4365173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数据入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5943" y="1066800"/>
            <a:ext cx="1828800" cy="117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缓存同步旧版不变，新增新的数据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同步</a:t>
            </a:r>
          </a:p>
        </p:txBody>
      </p:sp>
      <p:sp>
        <p:nvSpPr>
          <p:cNvPr id="9" name="矩形 8"/>
          <p:cNvSpPr/>
          <p:nvPr/>
        </p:nvSpPr>
        <p:spPr>
          <a:xfrm>
            <a:off x="6270171" y="2264229"/>
            <a:ext cx="1992085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餐厅端先取旧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需要更新查数据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，没有查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1850572" y="3652157"/>
            <a:ext cx="261256" cy="32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V="1">
            <a:off x="1850572" y="2928257"/>
            <a:ext cx="533399" cy="7239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7" idx="0"/>
          </p:cNvCxnSpPr>
          <p:nvPr/>
        </p:nvCxnSpPr>
        <p:spPr>
          <a:xfrm>
            <a:off x="1850572" y="3652157"/>
            <a:ext cx="1001485" cy="7130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0"/>
            <a:endCxn id="8" idx="1"/>
          </p:cNvCxnSpPr>
          <p:nvPr/>
        </p:nvCxnSpPr>
        <p:spPr>
          <a:xfrm rot="5400000" flipH="1" flipV="1">
            <a:off x="3020785" y="1507672"/>
            <a:ext cx="838200" cy="11321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8" idx="2"/>
          </p:cNvCxnSpPr>
          <p:nvPr/>
        </p:nvCxnSpPr>
        <p:spPr>
          <a:xfrm rot="5400000" flipH="1" flipV="1">
            <a:off x="3276600" y="1817915"/>
            <a:ext cx="1219201" cy="20682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96742" y="4278087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数据入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23" name="直接箭头连接符 22"/>
          <p:cNvCxnSpPr>
            <a:stCxn id="9" idx="2"/>
          </p:cNvCxnSpPr>
          <p:nvPr/>
        </p:nvCxnSpPr>
        <p:spPr>
          <a:xfrm rot="5400000">
            <a:off x="6838950" y="3959679"/>
            <a:ext cx="816428" cy="38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</a:t>
            </a:r>
            <a:r>
              <a:rPr altLang="zh-CN" dirty="0" smtClean="0"/>
              <a:t>redis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52575" y="10191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配置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品牌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餐厅：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dataCode_version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value:json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   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2575" y="18573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key:CONFIG_1: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CONFIG_BRAND_CONFIG_SYNC_10211 value:{}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3050" y="27336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配置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品牌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餐厅：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dataCode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value:MAP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version,json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)     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43050" y="35718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key:CONFIG_1: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CONFIG_BRAND_CONFIG_SYNC </a:t>
            </a:r>
            <a:r>
              <a:rPr lang="en-US" b="1" dirty="0" err="1" smtClean="0">
                <a:solidFill>
                  <a:srgbClr val="FF0000"/>
                </a:solidFill>
              </a:rPr>
              <a:t>value: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map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version,json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800" y="1123950"/>
            <a:ext cx="962025" cy="140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方案一</a:t>
            </a:r>
          </a:p>
        </p:txBody>
      </p:sp>
      <p:sp>
        <p:nvSpPr>
          <p:cNvPr id="25" name="矩形 24"/>
          <p:cNvSpPr/>
          <p:nvPr/>
        </p:nvSpPr>
        <p:spPr>
          <a:xfrm>
            <a:off x="266700" y="2762250"/>
            <a:ext cx="1009650" cy="140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方案二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38325" y="4410075"/>
            <a:ext cx="479107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倾向方案二对版本数据删除更新操作方便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3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总部配置同步优化实施细则</a:t>
            </a:r>
            <a:r>
              <a:rPr altLang="zh-CN" dirty="0" smtClean="0"/>
              <a:t>-</a:t>
            </a:r>
            <a:r>
              <a:rPr lang="zh-CN" altLang="en-US" dirty="0" smtClean="0"/>
              <a:t>品牌粒度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81000" y="1133475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品牌粒度配置下发项</a:t>
            </a:r>
          </a:p>
        </p:txBody>
      </p:sp>
      <p:sp>
        <p:nvSpPr>
          <p:cNvPr id="11" name="矩形 10"/>
          <p:cNvSpPr/>
          <p:nvPr/>
        </p:nvSpPr>
        <p:spPr>
          <a:xfrm>
            <a:off x="371475" y="21621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品牌业务配置同步</a:t>
            </a:r>
            <a:endParaRPr lang="en-US" altLang="zh-CN" i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81000" y="26289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交易渠道同步</a:t>
            </a:r>
            <a:endParaRPr lang="en-US" altLang="zh-CN" i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90525" y="31146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品牌默认取餐码同步</a:t>
            </a:r>
            <a:endParaRPr lang="en-US" altLang="zh-CN" i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390525" y="36004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品牌默认软件同步</a:t>
            </a:r>
            <a:endParaRPr lang="en-US" altLang="zh-CN" i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390525" y="40386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品牌默认模板同步</a:t>
            </a:r>
            <a:endParaRPr lang="en-US" altLang="zh-CN" i="1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143250" y="1123950"/>
            <a:ext cx="23622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单品牌数据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单品牌数据大小</a:t>
            </a:r>
            <a:r>
              <a:rPr lang="en-US" altLang="zh-CN" dirty="0" smtClean="0">
                <a:solidFill>
                  <a:schemeClr val="bg1"/>
                </a:solidFill>
              </a:rPr>
              <a:t>/13</a:t>
            </a:r>
            <a:r>
              <a:rPr lang="zh-CN" altLang="en-US" dirty="0" smtClean="0">
                <a:solidFill>
                  <a:schemeClr val="bg1"/>
                </a:solidFill>
              </a:rPr>
              <a:t>品牌总大小</a:t>
            </a:r>
          </a:p>
        </p:txBody>
      </p:sp>
      <p:sp>
        <p:nvSpPr>
          <p:cNvPr id="21" name="矩形 20"/>
          <p:cNvSpPr/>
          <p:nvPr/>
        </p:nvSpPr>
        <p:spPr>
          <a:xfrm>
            <a:off x="313372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20/5KB/65KB</a:t>
            </a:r>
          </a:p>
        </p:txBody>
      </p:sp>
      <p:sp>
        <p:nvSpPr>
          <p:cNvPr id="23" name="矩形 22"/>
          <p:cNvSpPr/>
          <p:nvPr/>
        </p:nvSpPr>
        <p:spPr>
          <a:xfrm>
            <a:off x="314325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10/6KB/78KB</a:t>
            </a:r>
          </a:p>
        </p:txBody>
      </p:sp>
      <p:sp>
        <p:nvSpPr>
          <p:cNvPr id="27" name="矩形 26"/>
          <p:cNvSpPr/>
          <p:nvPr/>
        </p:nvSpPr>
        <p:spPr>
          <a:xfrm>
            <a:off x="315277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1*10/40KB/520KB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6134100" y="1123950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方案</a:t>
            </a:r>
          </a:p>
        </p:txBody>
      </p:sp>
      <p:sp>
        <p:nvSpPr>
          <p:cNvPr id="31" name="矩形 30"/>
          <p:cNvSpPr/>
          <p:nvPr/>
        </p:nvSpPr>
        <p:spPr>
          <a:xfrm>
            <a:off x="612457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613410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3" name="矩形 32"/>
          <p:cNvSpPr/>
          <p:nvPr/>
        </p:nvSpPr>
        <p:spPr>
          <a:xfrm>
            <a:off x="614362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4" name="矩形 33"/>
          <p:cNvSpPr/>
          <p:nvPr/>
        </p:nvSpPr>
        <p:spPr>
          <a:xfrm>
            <a:off x="6143625" y="359092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软件下发记录进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6143625" y="40290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/>
              <a:t>模板</a:t>
            </a:r>
            <a:r>
              <a:rPr lang="zh-CN" altLang="en-US" i="1" dirty="0" smtClean="0"/>
              <a:t>下发记录进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4401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总部配置同步优化实施细则</a:t>
            </a:r>
            <a:r>
              <a:rPr altLang="zh-CN" dirty="0" smtClean="0"/>
              <a:t>-</a:t>
            </a:r>
            <a:r>
              <a:rPr lang="zh-CN" altLang="en-US" dirty="0"/>
              <a:t>餐厅</a:t>
            </a:r>
            <a:r>
              <a:rPr lang="zh-CN" altLang="en-US" dirty="0" smtClean="0"/>
              <a:t>粒度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81000" y="1133475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餐厅粒度配置下发项</a:t>
            </a:r>
          </a:p>
        </p:txBody>
      </p:sp>
      <p:sp>
        <p:nvSpPr>
          <p:cNvPr id="11" name="矩形 10"/>
          <p:cNvSpPr/>
          <p:nvPr/>
        </p:nvSpPr>
        <p:spPr>
          <a:xfrm>
            <a:off x="238126" y="2162175"/>
            <a:ext cx="253365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操作员及权限配置同步</a:t>
            </a:r>
            <a:endParaRPr lang="en-US" altLang="zh-CN" i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81000" y="26289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餐厅业务配置同步</a:t>
            </a:r>
            <a:endParaRPr lang="en-US" altLang="zh-CN" i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90525" y="31146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信用付账号列表同步</a:t>
            </a:r>
            <a:endParaRPr lang="en-US" altLang="zh-CN" i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390525" y="38100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键位售罄</a:t>
            </a:r>
            <a:r>
              <a:rPr lang="en-US" altLang="zh-CN" i="1" dirty="0" smtClean="0"/>
              <a:t>/</a:t>
            </a:r>
            <a:r>
              <a:rPr lang="zh-CN" altLang="en-US" i="1" dirty="0" smtClean="0"/>
              <a:t>恢复同步</a:t>
            </a:r>
            <a:endParaRPr lang="en-US" altLang="zh-CN" i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390525" y="44767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估清产品列表同步</a:t>
            </a:r>
            <a:endParaRPr lang="en-US" altLang="zh-CN" i="1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143249" y="1123950"/>
            <a:ext cx="265747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单餐厅数据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单餐厅数据大小</a:t>
            </a:r>
            <a:r>
              <a:rPr lang="en-US" altLang="zh-CN" dirty="0" smtClean="0">
                <a:solidFill>
                  <a:schemeClr val="bg1"/>
                </a:solidFill>
              </a:rPr>
              <a:t>/13000</a:t>
            </a:r>
            <a:r>
              <a:rPr lang="zh-CN" altLang="en-US" dirty="0" smtClean="0">
                <a:solidFill>
                  <a:schemeClr val="bg1"/>
                </a:solidFill>
              </a:rPr>
              <a:t>餐厅大小</a:t>
            </a:r>
          </a:p>
        </p:txBody>
      </p:sp>
      <p:sp>
        <p:nvSpPr>
          <p:cNvPr id="23" name="矩形 22"/>
          <p:cNvSpPr/>
          <p:nvPr/>
        </p:nvSpPr>
        <p:spPr>
          <a:xfrm>
            <a:off x="314325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51/21KB/270MB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6134100" y="1123950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方案</a:t>
            </a:r>
          </a:p>
        </p:txBody>
      </p:sp>
      <p:sp>
        <p:nvSpPr>
          <p:cNvPr id="31" name="矩形 30"/>
          <p:cNvSpPr/>
          <p:nvPr/>
        </p:nvSpPr>
        <p:spPr>
          <a:xfrm>
            <a:off x="612457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多表查询匹配不改</a:t>
            </a:r>
            <a:endParaRPr lang="en-US" altLang="zh-CN" i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5953125" y="2619375"/>
            <a:ext cx="2905125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有品牌默认是不是全部餐厅都使用不是可以写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3" name="矩形 32"/>
          <p:cNvSpPr/>
          <p:nvPr/>
        </p:nvSpPr>
        <p:spPr>
          <a:xfrm>
            <a:off x="6143625" y="33051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使用低暂时不改</a:t>
            </a:r>
            <a:endParaRPr lang="en-US" altLang="zh-CN" i="1" dirty="0" smtClean="0"/>
          </a:p>
        </p:txBody>
      </p:sp>
      <p:sp>
        <p:nvSpPr>
          <p:cNvPr id="34" name="矩形 33"/>
          <p:cNvSpPr/>
          <p:nvPr/>
        </p:nvSpPr>
        <p:spPr>
          <a:xfrm>
            <a:off x="6162675" y="3790949"/>
            <a:ext cx="2381250" cy="58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单餐厅数据变化量大且变化频繁不改</a:t>
            </a:r>
            <a:endParaRPr lang="en-US" altLang="zh-CN" i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6181725" y="446722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使用低暂时不改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8432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总部配置同步优化实施细则</a:t>
            </a:r>
            <a:r>
              <a:rPr altLang="zh-CN" dirty="0" smtClean="0"/>
              <a:t>-</a:t>
            </a:r>
            <a:r>
              <a:rPr lang="zh-CN" altLang="en-US" dirty="0"/>
              <a:t>餐厅</a:t>
            </a:r>
            <a:r>
              <a:rPr lang="zh-CN" altLang="en-US" dirty="0" smtClean="0"/>
              <a:t>粒度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81000" y="1133475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餐厅粒度配置下发项</a:t>
            </a:r>
          </a:p>
        </p:txBody>
      </p:sp>
      <p:sp>
        <p:nvSpPr>
          <p:cNvPr id="11" name="矩形 10"/>
          <p:cNvSpPr/>
          <p:nvPr/>
        </p:nvSpPr>
        <p:spPr>
          <a:xfrm>
            <a:off x="238126" y="2162175"/>
            <a:ext cx="253365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餐厅营业状态同步</a:t>
            </a:r>
            <a:endParaRPr lang="en-US" altLang="zh-CN" i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81000" y="26289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公告信息同步</a:t>
            </a:r>
            <a:endParaRPr lang="en-US" altLang="zh-CN" i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90525" y="31146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进单打印同步</a:t>
            </a:r>
            <a:endParaRPr lang="en-US" altLang="zh-CN" i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409575" y="39528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相关模板同步</a:t>
            </a:r>
            <a:endParaRPr lang="en-US" altLang="zh-CN" i="1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143249" y="1123950"/>
            <a:ext cx="265747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单餐厅数据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单餐厅数据大小</a:t>
            </a:r>
            <a:r>
              <a:rPr lang="en-US" altLang="zh-CN" dirty="0" smtClean="0">
                <a:solidFill>
                  <a:schemeClr val="bg1"/>
                </a:solidFill>
              </a:rPr>
              <a:t>/13000</a:t>
            </a:r>
            <a:r>
              <a:rPr lang="zh-CN" altLang="en-US" dirty="0" smtClean="0">
                <a:solidFill>
                  <a:schemeClr val="bg1"/>
                </a:solidFill>
              </a:rPr>
              <a:t>餐厅大小</a:t>
            </a:r>
          </a:p>
        </p:txBody>
      </p:sp>
      <p:sp>
        <p:nvSpPr>
          <p:cNvPr id="21" name="矩形 20"/>
          <p:cNvSpPr/>
          <p:nvPr/>
        </p:nvSpPr>
        <p:spPr>
          <a:xfrm>
            <a:off x="313372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1/0.21KB/2.76MB</a:t>
            </a:r>
          </a:p>
        </p:txBody>
      </p:sp>
      <p:sp>
        <p:nvSpPr>
          <p:cNvPr id="23" name="矩形 22"/>
          <p:cNvSpPr/>
          <p:nvPr/>
        </p:nvSpPr>
        <p:spPr>
          <a:xfrm>
            <a:off x="314325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10/6KB/78KB</a:t>
            </a:r>
          </a:p>
        </p:txBody>
      </p:sp>
      <p:sp>
        <p:nvSpPr>
          <p:cNvPr id="27" name="矩形 26"/>
          <p:cNvSpPr/>
          <p:nvPr/>
        </p:nvSpPr>
        <p:spPr>
          <a:xfrm>
            <a:off x="315277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10/2KB/25.4MB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6134100" y="1123950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方案</a:t>
            </a:r>
          </a:p>
        </p:txBody>
      </p:sp>
      <p:sp>
        <p:nvSpPr>
          <p:cNvPr id="31" name="矩形 30"/>
          <p:cNvSpPr/>
          <p:nvPr/>
        </p:nvSpPr>
        <p:spPr>
          <a:xfrm>
            <a:off x="612457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613410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3" name="矩形 32"/>
          <p:cNvSpPr/>
          <p:nvPr/>
        </p:nvSpPr>
        <p:spPr>
          <a:xfrm>
            <a:off x="614362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6181725" y="393382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/>
              <a:t>模板</a:t>
            </a:r>
            <a:r>
              <a:rPr lang="zh-CN" altLang="en-US" i="1" dirty="0" smtClean="0"/>
              <a:t>下发</a:t>
            </a:r>
            <a:r>
              <a:rPr lang="zh-CN" altLang="en-US" i="1" dirty="0"/>
              <a:t>记录进</a:t>
            </a:r>
            <a:r>
              <a:rPr lang="en-US" altLang="zh-CN" i="1" dirty="0" err="1"/>
              <a:t>redis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7089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tx2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27297</TotalTime>
  <Words>1540</Words>
  <Application>Microsoft Office PowerPoint</Application>
  <PresentationFormat>全屏显示(16:9)</PresentationFormat>
  <Paragraphs>221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PowerPoint 演示文稿</vt:lpstr>
      <vt:lpstr>PowerPoint 演示文稿</vt:lpstr>
      <vt:lpstr>PowerPoint 演示文稿</vt:lpstr>
      <vt:lpstr>总部配置同步优化</vt:lpstr>
      <vt:lpstr>总部配置同步优化redis结构</vt:lpstr>
      <vt:lpstr>总部配置同步优化实施细则-品牌粒度</vt:lpstr>
      <vt:lpstr>总部配置同步优化实施细则-餐厅粒度</vt:lpstr>
      <vt:lpstr>总部配置同步优化实施细则-餐厅粒度</vt:lpstr>
      <vt:lpstr>总部配置同步优化实施细则-改造</vt:lpstr>
      <vt:lpstr>PowerPoint 演示文稿</vt:lpstr>
      <vt:lpstr>总部非版本数据同步优化</vt:lpstr>
      <vt:lpstr>总部非版本数据同步优化redis结构</vt:lpstr>
      <vt:lpstr>总部非版本数据同步优化实施细则</vt:lpstr>
      <vt:lpstr>总部非版本数据同步优化实施细则</vt:lpstr>
      <vt:lpstr>总部非版本数据同步优化实施细则</vt:lpstr>
      <vt:lpstr>总部非版本数据同步优化实施细则</vt:lpstr>
      <vt:lpstr>总部非版本数据同步优化实施细则</vt:lpstr>
      <vt:lpstr>总部非版本数据同步优化实施细则-改造</vt:lpstr>
      <vt:lpstr>PowerPoint 演示文稿</vt:lpstr>
      <vt:lpstr>双向数据同步</vt:lpstr>
      <vt:lpstr>双向数据同步细则</vt:lpstr>
      <vt:lpstr>双向数据同步细则-改造</vt:lpstr>
      <vt:lpstr>PowerPoint 演示文稿</vt:lpstr>
      <vt:lpstr>餐厅数据上报优化</vt:lpstr>
      <vt:lpstr>餐厅数据上报优化细则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3686</cp:revision>
  <cp:lastPrinted>2018-07-31T03:56:48Z</cp:lastPrinted>
  <dcterms:created xsi:type="dcterms:W3CDTF">2018-07-31T03:56:48Z</dcterms:created>
  <dcterms:modified xsi:type="dcterms:W3CDTF">2020-02-24T09:32:47Z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