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27" r:id="rId3"/>
    <p:sldId id="629" r:id="rId4"/>
    <p:sldId id="623" r:id="rId5"/>
    <p:sldId id="604" r:id="rId6"/>
    <p:sldId id="605" r:id="rId7"/>
    <p:sldId id="617" r:id="rId8"/>
    <p:sldId id="606" r:id="rId9"/>
    <p:sldId id="618" r:id="rId10"/>
    <p:sldId id="619" r:id="rId11"/>
    <p:sldId id="609" r:id="rId12"/>
    <p:sldId id="614" r:id="rId13"/>
    <p:sldId id="611" r:id="rId14"/>
    <p:sldId id="612" r:id="rId15"/>
    <p:sldId id="621" r:id="rId16"/>
    <p:sldId id="616" r:id="rId17"/>
    <p:sldId id="608" r:id="rId18"/>
    <p:sldId id="613" r:id="rId1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B00"/>
    <a:srgbClr val="000000"/>
    <a:srgbClr val="CCFF99"/>
    <a:srgbClr val="999999"/>
    <a:srgbClr val="2C4B80"/>
    <a:srgbClr val="F78E1E"/>
    <a:srgbClr val="011E2D"/>
    <a:srgbClr val="135295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216" autoAdjust="0"/>
  </p:normalViewPr>
  <p:slideViewPr>
    <p:cSldViewPr snapToGrid="0" showGuides="1">
      <p:cViewPr varScale="1">
        <p:scale>
          <a:sx n="135" d="100"/>
          <a:sy n="135" d="100"/>
        </p:scale>
        <p:origin x="113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8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门店服务</a:t>
            </a:r>
            <a:r>
              <a:rPr lang="en-US" altLang="zh-CN" dirty="0"/>
              <a:t>-</a:t>
            </a:r>
            <a:r>
              <a:rPr lang="zh-CN" altLang="en-US" dirty="0"/>
              <a:t>订单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April, 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00910-4C16-40A8-B50F-3A206214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订单取单、锁单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331B210C-060C-4273-8952-A928FD1DF2D4}"/>
              </a:ext>
            </a:extLst>
          </p:cNvPr>
          <p:cNvSpPr/>
          <p:nvPr/>
        </p:nvSpPr>
        <p:spPr bwMode="auto">
          <a:xfrm>
            <a:off x="2567906" y="1433779"/>
            <a:ext cx="5868538" cy="2922786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zh-CN" altLang="en-US" sz="120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门店服务</a:t>
            </a:r>
            <a:r>
              <a:rPr lang="en-US" altLang="zh-CN" sz="120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-</a:t>
            </a:r>
            <a:r>
              <a:rPr lang="zh-CN" altLang="en-US" sz="120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订单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24C712F1-A156-467F-9F7C-07F990E05070}"/>
              </a:ext>
            </a:extLst>
          </p:cNvPr>
          <p:cNvSpPr/>
          <p:nvPr/>
        </p:nvSpPr>
        <p:spPr bwMode="auto">
          <a:xfrm>
            <a:off x="3382383" y="2438070"/>
            <a:ext cx="990061" cy="39343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取单接口</a:t>
            </a: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0B3909E0-FFC7-49DC-9C22-B5C5541C60F6}"/>
              </a:ext>
            </a:extLst>
          </p:cNvPr>
          <p:cNvSpPr/>
          <p:nvPr/>
        </p:nvSpPr>
        <p:spPr bwMode="auto">
          <a:xfrm>
            <a:off x="6822746" y="2042351"/>
            <a:ext cx="990061" cy="636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订单锁同步服务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13767E65-95CF-45CB-B5A1-54BCF3F01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205" y="2754415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路由餐厅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96FB9A42-2756-4627-A376-9427DA9DCD68}"/>
              </a:ext>
            </a:extLst>
          </p:cNvPr>
          <p:cNvSpPr/>
          <p:nvPr/>
        </p:nvSpPr>
        <p:spPr bwMode="auto">
          <a:xfrm>
            <a:off x="6822747" y="3265011"/>
            <a:ext cx="990061" cy="636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订单锁同步服务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7" name="矩形 7">
            <a:extLst>
              <a:ext uri="{FF2B5EF4-FFF2-40B4-BE49-F238E27FC236}">
                <a16:creationId xmlns:a16="http://schemas.microsoft.com/office/drawing/2014/main" id="{D16F1971-A17C-48E9-B5AD-3FE6E80206D9}"/>
              </a:ext>
            </a:extLst>
          </p:cNvPr>
          <p:cNvSpPr/>
          <p:nvPr/>
        </p:nvSpPr>
        <p:spPr bwMode="auto">
          <a:xfrm>
            <a:off x="217135" y="1433779"/>
            <a:ext cx="990061" cy="50269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zh-CN" altLang="en-US" sz="105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扫码点餐</a:t>
            </a:r>
            <a:endParaRPr lang="en-US" altLang="zh-CN" sz="1050" b="1" dirty="0">
              <a:solidFill>
                <a:schemeClr val="bg1"/>
              </a:solidFill>
              <a:ea typeface="仿宋" pitchFamily="49" charset="-122"/>
              <a:cs typeface="Arial" panose="02080604020202020204" charset="0"/>
            </a:endParaRPr>
          </a:p>
        </p:txBody>
      </p:sp>
      <p:cxnSp>
        <p:nvCxnSpPr>
          <p:cNvPr id="19" name="Straight Connector 4">
            <a:extLst>
              <a:ext uri="{FF2B5EF4-FFF2-40B4-BE49-F238E27FC236}">
                <a16:creationId xmlns:a16="http://schemas.microsoft.com/office/drawing/2014/main" id="{B3A3F432-1EF4-4A58-A714-244B5C7F8E7F}"/>
              </a:ext>
            </a:extLst>
          </p:cNvPr>
          <p:cNvCxnSpPr>
            <a:cxnSpLocks/>
          </p:cNvCxnSpPr>
          <p:nvPr/>
        </p:nvCxnSpPr>
        <p:spPr>
          <a:xfrm>
            <a:off x="2567906" y="3060611"/>
            <a:ext cx="58685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11">
            <a:extLst>
              <a:ext uri="{FF2B5EF4-FFF2-40B4-BE49-F238E27FC236}">
                <a16:creationId xmlns:a16="http://schemas.microsoft.com/office/drawing/2014/main" id="{4D308EEE-DE3C-4DD4-8EC7-8F47CCB39A91}"/>
              </a:ext>
            </a:extLst>
          </p:cNvPr>
          <p:cNvCxnSpPr>
            <a:cxnSpLocks/>
            <a:stCxn id="17" idx="2"/>
            <a:endCxn id="33" idx="1"/>
          </p:cNvCxnSpPr>
          <p:nvPr/>
        </p:nvCxnSpPr>
        <p:spPr>
          <a:xfrm rot="16200000" flipH="1">
            <a:off x="1939650" y="708992"/>
            <a:ext cx="215251" cy="2670218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7">
            <a:extLst>
              <a:ext uri="{FF2B5EF4-FFF2-40B4-BE49-F238E27FC236}">
                <a16:creationId xmlns:a16="http://schemas.microsoft.com/office/drawing/2014/main" id="{ADC40EF2-8B18-4B45-AA28-6E68EDA33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172" y="2036023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查询订单</a:t>
            </a:r>
          </a:p>
        </p:txBody>
      </p:sp>
      <p:sp>
        <p:nvSpPr>
          <p:cNvPr id="25" name="矩形 7">
            <a:extLst>
              <a:ext uri="{FF2B5EF4-FFF2-40B4-BE49-F238E27FC236}">
                <a16:creationId xmlns:a16="http://schemas.microsoft.com/office/drawing/2014/main" id="{5C2B211A-DF2F-4E58-ABD5-74CBC5DC7106}"/>
              </a:ext>
            </a:extLst>
          </p:cNvPr>
          <p:cNvSpPr/>
          <p:nvPr/>
        </p:nvSpPr>
        <p:spPr bwMode="auto">
          <a:xfrm>
            <a:off x="217135" y="3152779"/>
            <a:ext cx="990061" cy="50269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 sz="105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KIOSK</a:t>
            </a:r>
          </a:p>
        </p:txBody>
      </p:sp>
      <p:cxnSp>
        <p:nvCxnSpPr>
          <p:cNvPr id="26" name="Elbow Connector 111">
            <a:extLst>
              <a:ext uri="{FF2B5EF4-FFF2-40B4-BE49-F238E27FC236}">
                <a16:creationId xmlns:a16="http://schemas.microsoft.com/office/drawing/2014/main" id="{F66A9D17-1BDE-4530-B44C-45E8F9A2F517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>
            <a:off x="1207196" y="3404128"/>
            <a:ext cx="2175188" cy="572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7">
            <a:extLst>
              <a:ext uri="{FF2B5EF4-FFF2-40B4-BE49-F238E27FC236}">
                <a16:creationId xmlns:a16="http://schemas.microsoft.com/office/drawing/2014/main" id="{D63F7414-1216-4D49-988E-66C6203FB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622" y="2034497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提供订单</a:t>
            </a: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3AC453C9-BC4C-4C51-9105-AF346799E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1512" y="2427638"/>
            <a:ext cx="857192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产生订单锁</a:t>
            </a: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815A8732-9B56-4FD6-8F71-4C6551153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6616" y="3303744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提供订单</a:t>
            </a: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A1057519-2A8A-4D9A-9BF8-AD21CCD1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1512" y="3639147"/>
            <a:ext cx="857192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产生订单锁</a:t>
            </a:r>
          </a:p>
        </p:txBody>
      </p:sp>
      <p:sp>
        <p:nvSpPr>
          <p:cNvPr id="33" name="矩形 7">
            <a:extLst>
              <a:ext uri="{FF2B5EF4-FFF2-40B4-BE49-F238E27FC236}">
                <a16:creationId xmlns:a16="http://schemas.microsoft.com/office/drawing/2014/main" id="{3178EF12-0A4E-402E-BA3C-CF06312CC957}"/>
              </a:ext>
            </a:extLst>
          </p:cNvPr>
          <p:cNvSpPr/>
          <p:nvPr/>
        </p:nvSpPr>
        <p:spPr bwMode="auto">
          <a:xfrm>
            <a:off x="3382384" y="1955009"/>
            <a:ext cx="990061" cy="39343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订单查询接口</a:t>
            </a:r>
          </a:p>
        </p:txBody>
      </p:sp>
      <p:sp>
        <p:nvSpPr>
          <p:cNvPr id="41" name="矩形 7">
            <a:extLst>
              <a:ext uri="{FF2B5EF4-FFF2-40B4-BE49-F238E27FC236}">
                <a16:creationId xmlns:a16="http://schemas.microsoft.com/office/drawing/2014/main" id="{41379015-3A6F-4016-83EB-21FB72EDDDD5}"/>
              </a:ext>
            </a:extLst>
          </p:cNvPr>
          <p:cNvSpPr/>
          <p:nvPr/>
        </p:nvSpPr>
        <p:spPr bwMode="auto">
          <a:xfrm>
            <a:off x="3382383" y="3696191"/>
            <a:ext cx="990061" cy="39343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取单接口</a:t>
            </a:r>
          </a:p>
        </p:txBody>
      </p:sp>
      <p:sp>
        <p:nvSpPr>
          <p:cNvPr id="42" name="矩形 7">
            <a:extLst>
              <a:ext uri="{FF2B5EF4-FFF2-40B4-BE49-F238E27FC236}">
                <a16:creationId xmlns:a16="http://schemas.microsoft.com/office/drawing/2014/main" id="{E377701E-CE2C-47AF-BB54-4F8B183D40EA}"/>
              </a:ext>
            </a:extLst>
          </p:cNvPr>
          <p:cNvSpPr/>
          <p:nvPr/>
        </p:nvSpPr>
        <p:spPr bwMode="auto">
          <a:xfrm>
            <a:off x="3382384" y="3213130"/>
            <a:ext cx="990061" cy="39343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订单查询接口</a:t>
            </a:r>
          </a:p>
        </p:txBody>
      </p:sp>
      <p:cxnSp>
        <p:nvCxnSpPr>
          <p:cNvPr id="44" name="Elbow Connector 111">
            <a:extLst>
              <a:ext uri="{FF2B5EF4-FFF2-40B4-BE49-F238E27FC236}">
                <a16:creationId xmlns:a16="http://schemas.microsoft.com/office/drawing/2014/main" id="{4F1A1D79-6E2D-4DFA-B134-E46540757E56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4372444" y="2148797"/>
            <a:ext cx="1486178" cy="485991"/>
          </a:xfrm>
          <a:prstGeom prst="bentConnector3">
            <a:avLst>
              <a:gd name="adj1" fmla="val 79386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1">
            <a:extLst>
              <a:ext uri="{FF2B5EF4-FFF2-40B4-BE49-F238E27FC236}">
                <a16:creationId xmlns:a16="http://schemas.microsoft.com/office/drawing/2014/main" id="{7D828BDC-9643-4CBA-9905-98BD9BDA5D34}"/>
              </a:ext>
            </a:extLst>
          </p:cNvPr>
          <p:cNvCxnSpPr>
            <a:cxnSpLocks/>
            <a:stCxn id="41" idx="3"/>
            <a:endCxn id="31" idx="1"/>
          </p:cNvCxnSpPr>
          <p:nvPr/>
        </p:nvCxnSpPr>
        <p:spPr>
          <a:xfrm flipV="1">
            <a:off x="4372444" y="3418044"/>
            <a:ext cx="1494172" cy="474865"/>
          </a:xfrm>
          <a:prstGeom prst="bentConnector3">
            <a:avLst>
              <a:gd name="adj1" fmla="val 79229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11">
            <a:extLst>
              <a:ext uri="{FF2B5EF4-FFF2-40B4-BE49-F238E27FC236}">
                <a16:creationId xmlns:a16="http://schemas.microsoft.com/office/drawing/2014/main" id="{083341C9-926B-48A0-BCF7-A407A6E57077}"/>
              </a:ext>
            </a:extLst>
          </p:cNvPr>
          <p:cNvCxnSpPr>
            <a:cxnSpLocks/>
            <a:stCxn id="17" idx="2"/>
            <a:endCxn id="5" idx="1"/>
          </p:cNvCxnSpPr>
          <p:nvPr/>
        </p:nvCxnSpPr>
        <p:spPr>
          <a:xfrm rot="16200000" flipH="1">
            <a:off x="1698118" y="950523"/>
            <a:ext cx="698312" cy="2670217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7">
            <a:extLst>
              <a:ext uri="{FF2B5EF4-FFF2-40B4-BE49-F238E27FC236}">
                <a16:creationId xmlns:a16="http://schemas.microsoft.com/office/drawing/2014/main" id="{7227B0C3-8934-42C3-A194-5B8FB3AFA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58" y="2457381"/>
            <a:ext cx="723141" cy="3059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取单</a:t>
            </a:r>
            <a:endParaRPr lang="en-US" altLang="zh-CN" sz="1050" dirty="0"/>
          </a:p>
          <a:p>
            <a:r>
              <a:rPr lang="zh-CN" altLang="en-US" sz="1050" dirty="0"/>
              <a:t>改单结单</a:t>
            </a:r>
          </a:p>
        </p:txBody>
      </p:sp>
      <p:sp>
        <p:nvSpPr>
          <p:cNvPr id="56" name="Text Box 17">
            <a:extLst>
              <a:ext uri="{FF2B5EF4-FFF2-40B4-BE49-F238E27FC236}">
                <a16:creationId xmlns:a16="http://schemas.microsoft.com/office/drawing/2014/main" id="{F3843470-ABCC-4487-B04D-D2CDEBDD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479" y="2461340"/>
            <a:ext cx="723141" cy="30591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取单</a:t>
            </a:r>
            <a:endParaRPr lang="en-US" altLang="zh-CN" sz="1050" dirty="0"/>
          </a:p>
          <a:p>
            <a:r>
              <a:rPr lang="zh-CN" altLang="en-US" sz="1050" dirty="0"/>
              <a:t>取消订单</a:t>
            </a:r>
          </a:p>
        </p:txBody>
      </p:sp>
      <p:sp>
        <p:nvSpPr>
          <p:cNvPr id="57" name="Text Box 17">
            <a:extLst>
              <a:ext uri="{FF2B5EF4-FFF2-40B4-BE49-F238E27FC236}">
                <a16:creationId xmlns:a16="http://schemas.microsoft.com/office/drawing/2014/main" id="{7166FDD3-88A4-4F6B-A798-725E97435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32" y="2462325"/>
            <a:ext cx="723141" cy="3059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取单</a:t>
            </a:r>
            <a:endParaRPr lang="en-US" altLang="zh-CN" sz="1050" dirty="0"/>
          </a:p>
          <a:p>
            <a:r>
              <a:rPr lang="zh-CN" altLang="en-US" sz="1050" dirty="0"/>
              <a:t>退单</a:t>
            </a:r>
          </a:p>
        </p:txBody>
      </p:sp>
      <p:sp>
        <p:nvSpPr>
          <p:cNvPr id="60" name="Text Box 17">
            <a:extLst>
              <a:ext uri="{FF2B5EF4-FFF2-40B4-BE49-F238E27FC236}">
                <a16:creationId xmlns:a16="http://schemas.microsoft.com/office/drawing/2014/main" id="{6D5B5CAB-37D1-49D0-934E-50555B1A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296" y="2037426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查询订单</a:t>
            </a:r>
          </a:p>
        </p:txBody>
      </p:sp>
      <p:sp>
        <p:nvSpPr>
          <p:cNvPr id="69" name="Text Box 17">
            <a:extLst>
              <a:ext uri="{FF2B5EF4-FFF2-40B4-BE49-F238E27FC236}">
                <a16:creationId xmlns:a16="http://schemas.microsoft.com/office/drawing/2014/main" id="{DEF164A2-DDF9-4965-AF8B-B73EC255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570" y="3317405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查询订单</a:t>
            </a:r>
          </a:p>
        </p:txBody>
      </p:sp>
      <p:sp>
        <p:nvSpPr>
          <p:cNvPr id="72" name="Text Box 17">
            <a:extLst>
              <a:ext uri="{FF2B5EF4-FFF2-40B4-BE49-F238E27FC236}">
                <a16:creationId xmlns:a16="http://schemas.microsoft.com/office/drawing/2014/main" id="{97648ADA-9493-4DAC-86D9-6445938CE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805" y="3321492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查询订单</a:t>
            </a:r>
          </a:p>
        </p:txBody>
      </p:sp>
      <p:cxnSp>
        <p:nvCxnSpPr>
          <p:cNvPr id="76" name="Elbow Connector 111">
            <a:extLst>
              <a:ext uri="{FF2B5EF4-FFF2-40B4-BE49-F238E27FC236}">
                <a16:creationId xmlns:a16="http://schemas.microsoft.com/office/drawing/2014/main" id="{783F18D4-87A2-4080-A938-EADB57E6D24E}"/>
              </a:ext>
            </a:extLst>
          </p:cNvPr>
          <p:cNvCxnSpPr>
            <a:cxnSpLocks/>
            <a:stCxn id="25" idx="2"/>
            <a:endCxn id="41" idx="1"/>
          </p:cNvCxnSpPr>
          <p:nvPr/>
        </p:nvCxnSpPr>
        <p:spPr>
          <a:xfrm rot="16200000" flipH="1">
            <a:off x="1928558" y="2439083"/>
            <a:ext cx="237433" cy="2670217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7">
            <a:extLst>
              <a:ext uri="{FF2B5EF4-FFF2-40B4-BE49-F238E27FC236}">
                <a16:creationId xmlns:a16="http://schemas.microsoft.com/office/drawing/2014/main" id="{578213A1-74C6-4C13-A9C9-3CD73FF4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58" y="3764735"/>
            <a:ext cx="723141" cy="3059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取单</a:t>
            </a:r>
            <a:endParaRPr lang="en-US" altLang="zh-CN" sz="1050" dirty="0"/>
          </a:p>
          <a:p>
            <a:r>
              <a:rPr lang="zh-CN" altLang="en-US" sz="1050" dirty="0"/>
              <a:t>改单结单</a:t>
            </a:r>
          </a:p>
        </p:txBody>
      </p:sp>
      <p:sp>
        <p:nvSpPr>
          <p:cNvPr id="74" name="Text Box 17">
            <a:extLst>
              <a:ext uri="{FF2B5EF4-FFF2-40B4-BE49-F238E27FC236}">
                <a16:creationId xmlns:a16="http://schemas.microsoft.com/office/drawing/2014/main" id="{F8651B34-0F5A-48D9-A907-27E82504E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479" y="3768694"/>
            <a:ext cx="723141" cy="30591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取单</a:t>
            </a:r>
            <a:endParaRPr lang="en-US" altLang="zh-CN" sz="1050" dirty="0"/>
          </a:p>
          <a:p>
            <a:r>
              <a:rPr lang="zh-CN" altLang="en-US" sz="1050" dirty="0"/>
              <a:t>取消订单</a:t>
            </a:r>
          </a:p>
        </p:txBody>
      </p:sp>
      <p:sp>
        <p:nvSpPr>
          <p:cNvPr id="75" name="Text Box 17">
            <a:extLst>
              <a:ext uri="{FF2B5EF4-FFF2-40B4-BE49-F238E27FC236}">
                <a16:creationId xmlns:a16="http://schemas.microsoft.com/office/drawing/2014/main" id="{E3087C42-F503-40D9-8223-B35AE9D6A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32" y="3769679"/>
            <a:ext cx="723141" cy="3059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取单</a:t>
            </a:r>
            <a:endParaRPr lang="en-US" altLang="zh-CN" sz="1050" dirty="0"/>
          </a:p>
          <a:p>
            <a:r>
              <a:rPr lang="zh-CN" altLang="en-US" sz="1050" dirty="0"/>
              <a:t>退单</a:t>
            </a:r>
          </a:p>
        </p:txBody>
      </p:sp>
    </p:spTree>
    <p:extLst>
      <p:ext uri="{BB962C8B-B14F-4D97-AF65-F5344CB8AC3E}">
        <p14:creationId xmlns:p14="http://schemas.microsoft.com/office/powerpoint/2010/main" val="8981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39F7D-FF09-49E0-8682-0C5C93C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订单退单 </a:t>
            </a:r>
            <a:r>
              <a:rPr lang="en-US" altLang="zh-CN" dirty="0"/>
              <a:t>Counter</a:t>
            </a:r>
            <a:r>
              <a:rPr lang="zh-CN" altLang="en-US" dirty="0"/>
              <a:t>统一退单</a:t>
            </a:r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EEB995DE-BD2C-4B38-A815-63D5F6F4D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00" y="1440424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1E5F5B37-9779-41C6-9F2B-8980C63D6F75}"/>
              </a:ext>
            </a:extLst>
          </p:cNvPr>
          <p:cNvSpPr/>
          <p:nvPr/>
        </p:nvSpPr>
        <p:spPr bwMode="auto">
          <a:xfrm>
            <a:off x="2402959" y="1497694"/>
            <a:ext cx="5054009" cy="2922786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zh-CN" altLang="en-US" sz="120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门店服务</a:t>
            </a:r>
            <a:r>
              <a:rPr lang="en-US" altLang="zh-CN" sz="120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-</a:t>
            </a:r>
            <a:r>
              <a:rPr lang="zh-CN" altLang="en-US" sz="120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订单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E8FAFA32-8B46-45E5-8937-D18844A274A9}"/>
              </a:ext>
            </a:extLst>
          </p:cNvPr>
          <p:cNvSpPr/>
          <p:nvPr/>
        </p:nvSpPr>
        <p:spPr bwMode="auto">
          <a:xfrm>
            <a:off x="2971258" y="3685743"/>
            <a:ext cx="990061" cy="39343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</a:t>
            </a:r>
            <a:r>
              <a:rPr lang="en-US" altLang="zh-CN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/</a:t>
            </a: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订单上报接口</a:t>
            </a: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F8B38523-6C06-4757-8512-68E8E784D59F}"/>
              </a:ext>
            </a:extLst>
          </p:cNvPr>
          <p:cNvSpPr/>
          <p:nvPr/>
        </p:nvSpPr>
        <p:spPr bwMode="auto">
          <a:xfrm>
            <a:off x="5395594" y="1969293"/>
            <a:ext cx="990061" cy="2286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</a:t>
            </a:r>
            <a:r>
              <a:rPr lang="en-US" altLang="zh-CN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  <a:sym typeface="Wingdings" panose="05000000000000000000" pitchFamily="2" charset="2"/>
              </a:rPr>
              <a:t>&lt;-&gt;</a:t>
            </a: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同步服务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订单锁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订单报文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cxnSp>
        <p:nvCxnSpPr>
          <p:cNvPr id="11" name="Elbow Connector 111">
            <a:extLst>
              <a:ext uri="{FF2B5EF4-FFF2-40B4-BE49-F238E27FC236}">
                <a16:creationId xmlns:a16="http://schemas.microsoft.com/office/drawing/2014/main" id="{16E0F74D-1BC4-4987-83C1-A6DB9823C069}"/>
              </a:ext>
            </a:extLst>
          </p:cNvPr>
          <p:cNvCxnSpPr>
            <a:cxnSpLocks/>
            <a:stCxn id="3" idx="2"/>
            <a:endCxn id="19" idx="1"/>
          </p:cNvCxnSpPr>
          <p:nvPr/>
        </p:nvCxnSpPr>
        <p:spPr>
          <a:xfrm rot="16200000" flipH="1">
            <a:off x="1742052" y="986434"/>
            <a:ext cx="371921" cy="2086493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7">
            <a:extLst>
              <a:ext uri="{FF2B5EF4-FFF2-40B4-BE49-F238E27FC236}">
                <a16:creationId xmlns:a16="http://schemas.microsoft.com/office/drawing/2014/main" id="{0929242B-270E-4548-899B-38903EDF4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165" y="1969293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提供订单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BAE08225-4E76-41FF-BBBB-7DB3AAD7F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868" y="2250889"/>
            <a:ext cx="857192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产生订单锁</a:t>
            </a:r>
          </a:p>
        </p:txBody>
      </p:sp>
      <p:sp>
        <p:nvSpPr>
          <p:cNvPr id="19" name="矩形 7">
            <a:extLst>
              <a:ext uri="{FF2B5EF4-FFF2-40B4-BE49-F238E27FC236}">
                <a16:creationId xmlns:a16="http://schemas.microsoft.com/office/drawing/2014/main" id="{19E40451-0556-43A9-B9BD-A31C5B043EBE}"/>
              </a:ext>
            </a:extLst>
          </p:cNvPr>
          <p:cNvSpPr/>
          <p:nvPr/>
        </p:nvSpPr>
        <p:spPr bwMode="auto">
          <a:xfrm>
            <a:off x="2971259" y="2018924"/>
            <a:ext cx="990061" cy="39343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</a:t>
            </a:r>
            <a:r>
              <a:rPr lang="en-US" altLang="zh-CN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/</a:t>
            </a: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取单接口</a:t>
            </a:r>
          </a:p>
        </p:txBody>
      </p:sp>
      <p:cxnSp>
        <p:nvCxnSpPr>
          <p:cNvPr id="24" name="Elbow Connector 111">
            <a:extLst>
              <a:ext uri="{FF2B5EF4-FFF2-40B4-BE49-F238E27FC236}">
                <a16:creationId xmlns:a16="http://schemas.microsoft.com/office/drawing/2014/main" id="{21BA1686-6549-4B77-8F04-F4840E68D2AE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908642" y="1819845"/>
            <a:ext cx="2038740" cy="2086492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6411E7EE-48BF-43BC-A40C-3A9FFBBA0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247" y="3746460"/>
            <a:ext cx="723141" cy="30591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退单完成</a:t>
            </a: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72076BE6-3058-459F-AD20-AB5F61DF6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248" y="2069323"/>
            <a:ext cx="723141" cy="3059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取单</a:t>
            </a:r>
            <a:endParaRPr lang="en-US" altLang="zh-CN" sz="1050" dirty="0"/>
          </a:p>
          <a:p>
            <a:r>
              <a:rPr lang="zh-CN" altLang="en-US" sz="1050" dirty="0"/>
              <a:t>退单</a:t>
            </a: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A0133C3F-518B-4144-AFA7-3E6115E02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032" y="2908612"/>
            <a:ext cx="723141" cy="3059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终端退单退款处理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9D5B8724-2ACE-4E3A-879F-888A91A2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166" y="3457282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报文落地</a:t>
            </a: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15030DC5-12AD-4E43-B287-5CF2A387B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165" y="3734876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业务处理</a:t>
            </a: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7AA3F7FB-5CA7-4457-952B-6C43F25A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165" y="4026852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解除锁定</a:t>
            </a:r>
          </a:p>
        </p:txBody>
      </p:sp>
      <p:sp>
        <p:nvSpPr>
          <p:cNvPr id="44" name="矩形 7">
            <a:extLst>
              <a:ext uri="{FF2B5EF4-FFF2-40B4-BE49-F238E27FC236}">
                <a16:creationId xmlns:a16="http://schemas.microsoft.com/office/drawing/2014/main" id="{1F6C7A88-F6F7-4673-B201-CC1527A5EEF7}"/>
              </a:ext>
            </a:extLst>
          </p:cNvPr>
          <p:cNvSpPr/>
          <p:nvPr/>
        </p:nvSpPr>
        <p:spPr bwMode="auto">
          <a:xfrm>
            <a:off x="2831130" y="2841576"/>
            <a:ext cx="1270319" cy="439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支付数据标准化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券核销数据标准化</a:t>
            </a: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C0173FAB-DC76-411C-9C6D-76EF62F8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189" y="2906575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报文分发</a:t>
            </a:r>
          </a:p>
        </p:txBody>
      </p:sp>
      <p:sp>
        <p:nvSpPr>
          <p:cNvPr id="51" name="矩形 7">
            <a:extLst>
              <a:ext uri="{FF2B5EF4-FFF2-40B4-BE49-F238E27FC236}">
                <a16:creationId xmlns:a16="http://schemas.microsoft.com/office/drawing/2014/main" id="{2FA72BC2-0FB0-46CE-80A9-E3E4AB26E415}"/>
              </a:ext>
            </a:extLst>
          </p:cNvPr>
          <p:cNvSpPr/>
          <p:nvPr/>
        </p:nvSpPr>
        <p:spPr bwMode="auto">
          <a:xfrm>
            <a:off x="7861790" y="1440424"/>
            <a:ext cx="990061" cy="50269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 sz="105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OC</a:t>
            </a:r>
          </a:p>
        </p:txBody>
      </p:sp>
      <p:sp>
        <p:nvSpPr>
          <p:cNvPr id="52" name="矩形 7">
            <a:extLst>
              <a:ext uri="{FF2B5EF4-FFF2-40B4-BE49-F238E27FC236}">
                <a16:creationId xmlns:a16="http://schemas.microsoft.com/office/drawing/2014/main" id="{3B874592-9500-4C8F-A4E0-8CCB62E70BF4}"/>
              </a:ext>
            </a:extLst>
          </p:cNvPr>
          <p:cNvSpPr/>
          <p:nvPr/>
        </p:nvSpPr>
        <p:spPr bwMode="auto">
          <a:xfrm>
            <a:off x="7861790" y="3457282"/>
            <a:ext cx="990061" cy="50269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KDS</a:t>
            </a:r>
          </a:p>
        </p:txBody>
      </p:sp>
      <p:sp>
        <p:nvSpPr>
          <p:cNvPr id="53" name="矩形 7">
            <a:extLst>
              <a:ext uri="{FF2B5EF4-FFF2-40B4-BE49-F238E27FC236}">
                <a16:creationId xmlns:a16="http://schemas.microsoft.com/office/drawing/2014/main" id="{4EC67931-88AD-4E4E-9BD3-78EBE434E73F}"/>
              </a:ext>
            </a:extLst>
          </p:cNvPr>
          <p:cNvSpPr/>
          <p:nvPr/>
        </p:nvSpPr>
        <p:spPr bwMode="auto">
          <a:xfrm>
            <a:off x="7861790" y="4013140"/>
            <a:ext cx="990061" cy="50269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 sz="105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POS adapter</a:t>
            </a:r>
          </a:p>
        </p:txBody>
      </p:sp>
      <p:cxnSp>
        <p:nvCxnSpPr>
          <p:cNvPr id="54" name="Elbow Connector 111">
            <a:extLst>
              <a:ext uri="{FF2B5EF4-FFF2-40B4-BE49-F238E27FC236}">
                <a16:creationId xmlns:a16="http://schemas.microsoft.com/office/drawing/2014/main" id="{606144E2-8938-4BB6-B591-483A514A3CCE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7310330" y="1691773"/>
            <a:ext cx="551460" cy="13291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1">
            <a:extLst>
              <a:ext uri="{FF2B5EF4-FFF2-40B4-BE49-F238E27FC236}">
                <a16:creationId xmlns:a16="http://schemas.microsoft.com/office/drawing/2014/main" id="{3C4FA0A9-29F0-450E-8E1E-E6EE5E9690B2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7310330" y="3020875"/>
            <a:ext cx="551460" cy="6877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111">
            <a:extLst>
              <a:ext uri="{FF2B5EF4-FFF2-40B4-BE49-F238E27FC236}">
                <a16:creationId xmlns:a16="http://schemas.microsoft.com/office/drawing/2014/main" id="{4C7071EE-C572-47B8-9D3C-68952A83AA65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7310330" y="3020875"/>
            <a:ext cx="551460" cy="12436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CFF204B-DEE0-4F5B-9E47-869E885C2A65}"/>
              </a:ext>
            </a:extLst>
          </p:cNvPr>
          <p:cNvSpPr txBox="1"/>
          <p:nvPr/>
        </p:nvSpPr>
        <p:spPr>
          <a:xfrm>
            <a:off x="7570251" y="2194470"/>
            <a:ext cx="496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总部</a:t>
            </a:r>
            <a:endParaRPr lang="en-US" altLang="zh-CN" sz="105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B87CC66-F39B-4D35-9C91-B7DED2F0A161}"/>
              </a:ext>
            </a:extLst>
          </p:cNvPr>
          <p:cNvSpPr txBox="1"/>
          <p:nvPr/>
        </p:nvSpPr>
        <p:spPr>
          <a:xfrm>
            <a:off x="7565062" y="3180161"/>
            <a:ext cx="496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餐厅</a:t>
            </a:r>
            <a:endParaRPr lang="en-US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31003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CB634-AEFA-4E46-9561-6D822BDA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服务基础字段（待详设时完善）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577D4-EEC1-4514-B6B2-61AF49E1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308050"/>
          </a:xfrm>
        </p:spPr>
        <p:txBody>
          <a:bodyPr/>
          <a:lstStyle/>
          <a:p>
            <a:r>
              <a:rPr lang="zh-CN" altLang="en-US" sz="1600" dirty="0"/>
              <a:t>接入</a:t>
            </a:r>
            <a:r>
              <a:rPr lang="en-US" altLang="zh-CN" sz="1600" dirty="0"/>
              <a:t>/</a:t>
            </a:r>
            <a:r>
              <a:rPr lang="zh-CN" altLang="en-US" sz="1600" dirty="0"/>
              <a:t>调用渠道（服务端需有接入渠道配置（不分品牌，或需按业务类型分），在服务调用时进行验证）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若要减少改动，该参数可以考虑不增加，复用</a:t>
            </a:r>
            <a:r>
              <a:rPr lang="en-US" altLang="zh-CN" sz="1600" dirty="0">
                <a:solidFill>
                  <a:srgbClr val="FF0000"/>
                </a:solidFill>
              </a:rPr>
              <a:t>OC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en-US" altLang="zh-CN" sz="1600" dirty="0" err="1">
                <a:solidFill>
                  <a:srgbClr val="FF0000"/>
                </a:solidFill>
              </a:rPr>
              <a:t>platType</a:t>
            </a:r>
            <a:r>
              <a:rPr lang="zh-CN" altLang="en-US" sz="1600" dirty="0">
                <a:solidFill>
                  <a:srgbClr val="FF0000"/>
                </a:solidFill>
              </a:rPr>
              <a:t>，按该</a:t>
            </a:r>
            <a:r>
              <a:rPr lang="en-US" altLang="zh-CN" sz="1600" dirty="0" err="1">
                <a:solidFill>
                  <a:srgbClr val="FF0000"/>
                </a:solidFill>
              </a:rPr>
              <a:t>platType</a:t>
            </a:r>
            <a:r>
              <a:rPr lang="zh-CN" altLang="en-US" sz="1600" dirty="0">
                <a:solidFill>
                  <a:srgbClr val="FF0000"/>
                </a:solidFill>
              </a:rPr>
              <a:t>的码值在服务端配置哪些接入到</a:t>
            </a:r>
            <a:r>
              <a:rPr lang="en-US" altLang="zh-CN" sz="1600" dirty="0">
                <a:solidFill>
                  <a:srgbClr val="FF0000"/>
                </a:solidFill>
              </a:rPr>
              <a:t>CPOS</a:t>
            </a:r>
            <a:r>
              <a:rPr lang="zh-CN" altLang="en-US" sz="1600" dirty="0">
                <a:solidFill>
                  <a:srgbClr val="FF0000"/>
                </a:solidFill>
              </a:rPr>
              <a:t>了。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40FA3-45B1-4BA8-BE53-DD0B438C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/>
          <a:lstStyle/>
          <a:p>
            <a:r>
              <a:rPr lang="zh-CN" altLang="en-US"/>
              <a:t>订单数据标准 </a:t>
            </a:r>
            <a:r>
              <a:rPr lang="en-US" altLang="zh-CN"/>
              <a:t>–OC</a:t>
            </a:r>
            <a:r>
              <a:rPr lang="zh-CN" altLang="en-US"/>
              <a:t>标准</a:t>
            </a:r>
            <a:r>
              <a:rPr lang="en-US" altLang="zh-CN"/>
              <a:t>+</a:t>
            </a:r>
            <a:r>
              <a:rPr lang="zh-CN" altLang="en-US"/>
              <a:t>扩展属性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8A8C77-41E0-44FD-86BB-C8A52EC6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236"/>
            <a:ext cx="9144000" cy="29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4CCD5-2879-4380-9366-A4479ABF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支付数据标准（随订单）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9DB899-68B6-4823-86A9-1DA4AA4D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519"/>
            <a:ext cx="9144000" cy="14732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A0A528-32E1-47E5-BDEC-BE29570B6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014"/>
            <a:ext cx="9144000" cy="2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6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4CCD5-2879-4380-9366-A4479ABF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券、</a:t>
            </a:r>
            <a:r>
              <a:rPr lang="en-US" altLang="zh-CN" dirty="0"/>
              <a:t>Prime</a:t>
            </a:r>
            <a:r>
              <a:rPr lang="zh-CN" altLang="en-US" dirty="0"/>
              <a:t>核销数据标准（随订单）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C25B7F-7299-445C-A610-A237E49B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9816"/>
            <a:ext cx="9144000" cy="80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1387A-5347-4721-876F-C2BE1E1A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5829B-F47B-434E-9535-CE557560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95445"/>
          </a:xfrm>
        </p:spPr>
        <p:txBody>
          <a:bodyPr/>
          <a:lstStyle/>
          <a:p>
            <a:r>
              <a:rPr lang="en-US" altLang="zh-CN" sz="1600" dirty="0"/>
              <a:t>Counter</a:t>
            </a:r>
            <a:r>
              <a:rPr lang="zh-CN" altLang="en-US" sz="1600" dirty="0"/>
              <a:t>也需要对应调整：</a:t>
            </a:r>
            <a:endParaRPr lang="en-US" altLang="zh-CN" sz="1600" dirty="0"/>
          </a:p>
          <a:p>
            <a:pPr lvl="1"/>
            <a:r>
              <a:rPr lang="zh-CN" altLang="en-US" sz="1400" dirty="0"/>
              <a:t>适应服务端的接口变化。</a:t>
            </a:r>
            <a:endParaRPr lang="en-US" altLang="zh-CN" sz="1400" dirty="0"/>
          </a:p>
          <a:p>
            <a:pPr lvl="1"/>
            <a:r>
              <a:rPr lang="zh-CN" altLang="en-US" sz="1400" dirty="0"/>
              <a:t>接入渠道的配置获取（服务端应有接入渠道配置）。</a:t>
            </a:r>
            <a:endParaRPr lang="en-US" altLang="zh-CN" sz="1400" dirty="0"/>
          </a:p>
          <a:p>
            <a:pPr lvl="1"/>
            <a:r>
              <a:rPr lang="en-US" altLang="zh-CN" sz="1400" dirty="0"/>
              <a:t>Counter</a:t>
            </a:r>
            <a:r>
              <a:rPr lang="zh-CN" altLang="en-US" sz="1400" dirty="0"/>
              <a:t>相关操作需要按接入渠道开发对应处理（取单、取消订单、改单、结单、退单）。</a:t>
            </a:r>
            <a:endParaRPr lang="en-US" altLang="zh-CN" sz="1400" dirty="0"/>
          </a:p>
          <a:p>
            <a:pPr lvl="2"/>
            <a:r>
              <a:rPr lang="zh-CN" altLang="en-US" sz="1200" dirty="0"/>
              <a:t>即对于未接入的外部订单渠道，维持原处理，不允许取单，仅可查看，退单仅变更订单状态，推</a:t>
            </a:r>
            <a:r>
              <a:rPr lang="en-US" altLang="zh-CN" sz="1200" dirty="0"/>
              <a:t>OC</a:t>
            </a:r>
            <a:r>
              <a:rPr lang="zh-CN" altLang="en-US" sz="1200" dirty="0"/>
              <a:t>，由</a:t>
            </a:r>
            <a:r>
              <a:rPr lang="en-US" altLang="zh-CN" sz="1200" dirty="0"/>
              <a:t>OC</a:t>
            </a:r>
            <a:r>
              <a:rPr lang="zh-CN" altLang="en-US" sz="1200" dirty="0"/>
              <a:t>回给原下单渠道处理实际退款。</a:t>
            </a:r>
            <a:endParaRPr lang="en-US" altLang="zh-CN" sz="1200" dirty="0"/>
          </a:p>
          <a:p>
            <a:pPr lvl="2"/>
            <a:r>
              <a:rPr lang="zh-CN" altLang="en-US" sz="1200" dirty="0"/>
              <a:t>对于已接入的外部订单渠道，应能取单改单，以及退单时需支持在</a:t>
            </a:r>
            <a:r>
              <a:rPr lang="en-US" altLang="zh-CN" sz="1200" dirty="0"/>
              <a:t>Counter</a:t>
            </a:r>
            <a:r>
              <a:rPr lang="zh-CN" altLang="en-US" sz="1200" dirty="0"/>
              <a:t>完成退单。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1454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FDA1E-6134-4261-9735-103F9683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AAADA-C5CC-4E67-8C26-8CF0AFD15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24096"/>
          </a:xfrm>
        </p:spPr>
        <p:txBody>
          <a:bodyPr/>
          <a:lstStyle/>
          <a:p>
            <a:r>
              <a:rPr lang="zh-CN" altLang="en-US" sz="1600" dirty="0"/>
              <a:t>桌位管理暂不考虑。订单查询服务提供按桌位检索条件。扫码点餐和</a:t>
            </a:r>
            <a:r>
              <a:rPr lang="en-US" altLang="zh-CN" sz="1600" dirty="0"/>
              <a:t>Counter</a:t>
            </a:r>
            <a:r>
              <a:rPr lang="zh-CN" altLang="en-US" sz="1600" dirty="0"/>
              <a:t>需要在同一家餐厅下需要保持双方桌位标识定义一致。</a:t>
            </a:r>
            <a:endParaRPr lang="en-US" altLang="zh-CN" sz="1600" dirty="0"/>
          </a:p>
          <a:p>
            <a:r>
              <a:rPr lang="zh-CN" altLang="en-US" sz="1600" dirty="0"/>
              <a:t>订单结单、退单等操作不修改</a:t>
            </a:r>
            <a:r>
              <a:rPr lang="en-US" altLang="zh-CN" sz="1600" dirty="0" err="1"/>
              <a:t>platType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platType</a:t>
            </a:r>
            <a:r>
              <a:rPr lang="zh-CN" altLang="en-US" sz="1600" dirty="0"/>
              <a:t>始终保持原始下单时的下单渠道。额外增加订单扩展属性，保存结单、退单等操作记录（主要是结单、退单的渠道）。</a:t>
            </a:r>
            <a:endParaRPr lang="en-US" altLang="zh-CN" sz="1600" dirty="0"/>
          </a:p>
          <a:p>
            <a:r>
              <a:rPr lang="zh-CN" altLang="en-US" sz="1600" dirty="0"/>
              <a:t>订单上报接口用于存单、结单、取消订单、退单等订单稳定场景时上报报文，服务端会包含订单状态合并处理。对于</a:t>
            </a:r>
            <a:r>
              <a:rPr lang="en-US" altLang="zh-CN" sz="1600" dirty="0"/>
              <a:t>KDS</a:t>
            </a:r>
            <a:r>
              <a:rPr lang="zh-CN" altLang="en-US" sz="1600" dirty="0"/>
              <a:t>当前的边点边上屏等上屏模式，仅</a:t>
            </a:r>
            <a:r>
              <a:rPr lang="en-US" altLang="zh-CN" sz="1600" dirty="0"/>
              <a:t>Counter</a:t>
            </a:r>
            <a:r>
              <a:rPr lang="zh-CN" altLang="en-US" sz="1600" dirty="0"/>
              <a:t>支持，门店服务暂不提供该处理。</a:t>
            </a:r>
            <a:endParaRPr lang="en-US" altLang="zh-CN" sz="1600" dirty="0"/>
          </a:p>
          <a:p>
            <a:r>
              <a:rPr lang="zh-CN" altLang="en-US" sz="1600" dirty="0"/>
              <a:t>不涉及报表统计，比如：扫码点餐下单，</a:t>
            </a:r>
            <a:r>
              <a:rPr lang="en-US" altLang="zh-CN" sz="1600" dirty="0"/>
              <a:t>Counter</a:t>
            </a:r>
            <a:r>
              <a:rPr lang="zh-CN" altLang="en-US" sz="1600" dirty="0"/>
              <a:t>结单，维持现有报表统计逻辑，统计进外部订单。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扫码点餐在调用订单报文上报接口时，需先调用折扣分摊服务，完成拆分后，再进行上报。折扣分摊服务不在</a:t>
            </a:r>
            <a:r>
              <a:rPr lang="en-US" altLang="zh-CN" sz="1600" dirty="0">
                <a:solidFill>
                  <a:srgbClr val="FF0000"/>
                </a:solidFill>
              </a:rPr>
              <a:t>CPOS Counter</a:t>
            </a:r>
            <a:r>
              <a:rPr lang="zh-CN" altLang="en-US" sz="1600" dirty="0">
                <a:solidFill>
                  <a:srgbClr val="FF0000"/>
                </a:solidFill>
              </a:rPr>
              <a:t>负责范围内。</a:t>
            </a:r>
          </a:p>
        </p:txBody>
      </p:sp>
    </p:spTree>
    <p:extLst>
      <p:ext uri="{BB962C8B-B14F-4D97-AF65-F5344CB8AC3E}">
        <p14:creationId xmlns:p14="http://schemas.microsoft.com/office/powerpoint/2010/main" val="312765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AB78-FD5C-479B-9EDC-6D564789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87410-EF5E-4538-80CF-DB3BBAE7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754600"/>
          </a:xfrm>
        </p:spPr>
        <p:txBody>
          <a:bodyPr/>
          <a:lstStyle/>
          <a:p>
            <a:r>
              <a:rPr lang="zh-CN" altLang="en-US" sz="1600" dirty="0"/>
              <a:t>扫码点餐存单，</a:t>
            </a:r>
            <a:r>
              <a:rPr lang="en-US" altLang="zh-CN" sz="1600" dirty="0"/>
              <a:t>Counter</a:t>
            </a:r>
            <a:r>
              <a:rPr lang="zh-CN" altLang="en-US" sz="1600" dirty="0"/>
              <a:t>取单改单。</a:t>
            </a:r>
            <a:r>
              <a:rPr lang="en-US" altLang="zh-CN" sz="1600" dirty="0"/>
              <a:t>Counter</a:t>
            </a:r>
            <a:r>
              <a:rPr lang="zh-CN" altLang="en-US" sz="1600" dirty="0"/>
              <a:t>存单，扫码点餐取单改单。扫码点餐存单，</a:t>
            </a:r>
            <a:r>
              <a:rPr lang="en-US" altLang="zh-CN" sz="1600" dirty="0"/>
              <a:t>Counter</a:t>
            </a:r>
            <a:r>
              <a:rPr lang="zh-CN" altLang="en-US" sz="1600" dirty="0"/>
              <a:t>取单支付，扫码点餐退单？扫码点餐存单，</a:t>
            </a:r>
            <a:r>
              <a:rPr lang="en-US" altLang="zh-CN" sz="1600" dirty="0"/>
              <a:t>Kiosk</a:t>
            </a:r>
            <a:r>
              <a:rPr lang="zh-CN" altLang="en-US" sz="1600" dirty="0"/>
              <a:t>取单？</a:t>
            </a:r>
            <a:endParaRPr lang="en-US" altLang="zh-CN" sz="1600" dirty="0"/>
          </a:p>
          <a:p>
            <a:r>
              <a:rPr lang="zh-CN" altLang="en-US" sz="1600" dirty="0"/>
              <a:t>互操作后，</a:t>
            </a:r>
            <a:r>
              <a:rPr lang="en-US" altLang="zh-CN" sz="1600" dirty="0" err="1"/>
              <a:t>platType</a:t>
            </a:r>
            <a:r>
              <a:rPr lang="zh-CN" altLang="en-US" sz="1600" dirty="0"/>
              <a:t>是否应始终维持下单时的渠道不变？忽略结单渠道、退单渠道等。涉及：统计等因素。（考虑订单标准增加扩展属性，保存操作渠道等</a:t>
            </a:r>
            <a:r>
              <a:rPr lang="en-US" altLang="zh-CN" sz="1600" dirty="0"/>
              <a:t>trace</a:t>
            </a:r>
            <a:r>
              <a:rPr lang="zh-CN" altLang="en-US" sz="1600" dirty="0"/>
              <a:t>记录）</a:t>
            </a:r>
            <a:endParaRPr lang="en-US" altLang="zh-CN" sz="1600" dirty="0"/>
          </a:p>
          <a:p>
            <a:r>
              <a:rPr lang="zh-CN" altLang="en-US" sz="1600" dirty="0"/>
              <a:t>当前的订单路由规则为配置文件，有其他系统接入后，当有路由规则需要变更时，需要下发配置文件到所有餐厅，并重启餐厅服务？（当前评估未包含，现状按餐厅情况配置）</a:t>
            </a:r>
            <a:endParaRPr lang="en-US" altLang="zh-CN" sz="1600" dirty="0"/>
          </a:p>
          <a:p>
            <a:r>
              <a:rPr lang="zh-CN" altLang="en-US" sz="1600" dirty="0"/>
              <a:t>对于支付、券核销，是否存在支付时或核销时，和退款时或反核销时，调用渠道不一样，在支付渠道或</a:t>
            </a:r>
            <a:r>
              <a:rPr lang="en-US" altLang="zh-CN" sz="1600" dirty="0" err="1"/>
              <a:t>CouponCenter</a:t>
            </a:r>
            <a:r>
              <a:rPr lang="zh-CN" altLang="en-US" sz="1600" dirty="0"/>
              <a:t>侧有相关限制？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309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C9ECC7-E59D-419C-89FE-57F443DE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/>
          <a:lstStyle/>
          <a:p>
            <a:r>
              <a:rPr lang="zh-CN" altLang="en-US" dirty="0"/>
              <a:t>门店系统现状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E7CE60-DD3B-48EA-9413-6DC275E7BDDB}"/>
              </a:ext>
            </a:extLst>
          </p:cNvPr>
          <p:cNvSpPr/>
          <p:nvPr/>
        </p:nvSpPr>
        <p:spPr bwMode="auto">
          <a:xfrm>
            <a:off x="1178126" y="968926"/>
            <a:ext cx="6684447" cy="959112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门店销售系统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EEBD72-DD0D-4ABD-90C8-FB07B90B4653}"/>
              </a:ext>
            </a:extLst>
          </p:cNvPr>
          <p:cNvSpPr/>
          <p:nvPr/>
        </p:nvSpPr>
        <p:spPr bwMode="auto">
          <a:xfrm>
            <a:off x="1972796" y="1318182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Counter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ECD915-4A61-4968-99D9-27FD9F025859}"/>
              </a:ext>
            </a:extLst>
          </p:cNvPr>
          <p:cNvSpPr/>
          <p:nvPr/>
        </p:nvSpPr>
        <p:spPr bwMode="auto">
          <a:xfrm>
            <a:off x="3884617" y="1318182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Kiosk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C68431-630C-4778-BE78-831622B64000}"/>
              </a:ext>
            </a:extLst>
          </p:cNvPr>
          <p:cNvSpPr/>
          <p:nvPr/>
        </p:nvSpPr>
        <p:spPr bwMode="auto">
          <a:xfrm>
            <a:off x="5796438" y="1318182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扫码点餐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518C0C32-D55C-4327-BA46-211B946BF7A9}"/>
              </a:ext>
            </a:extLst>
          </p:cNvPr>
          <p:cNvSpPr/>
          <p:nvPr/>
        </p:nvSpPr>
        <p:spPr bwMode="auto">
          <a:xfrm>
            <a:off x="1178125" y="3905088"/>
            <a:ext cx="6684447" cy="10355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相关后端系统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676D1D09-C5F7-445F-ACFA-9680993D897C}"/>
              </a:ext>
            </a:extLst>
          </p:cNvPr>
          <p:cNvSpPr/>
          <p:nvPr/>
        </p:nvSpPr>
        <p:spPr bwMode="auto">
          <a:xfrm>
            <a:off x="1894824" y="4246412"/>
            <a:ext cx="62154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OC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1" name="矩形 7">
            <a:extLst>
              <a:ext uri="{FF2B5EF4-FFF2-40B4-BE49-F238E27FC236}">
                <a16:creationId xmlns:a16="http://schemas.microsoft.com/office/drawing/2014/main" id="{5D18D978-B52E-4CD7-AF08-42BF47B0CFC5}"/>
              </a:ext>
            </a:extLst>
          </p:cNvPr>
          <p:cNvSpPr/>
          <p:nvPr/>
        </p:nvSpPr>
        <p:spPr bwMode="auto">
          <a:xfrm>
            <a:off x="2609053" y="4246412"/>
            <a:ext cx="62154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MC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27610B5F-2B57-49A9-8E5F-93DB57CC8455}"/>
              </a:ext>
            </a:extLst>
          </p:cNvPr>
          <p:cNvSpPr/>
          <p:nvPr/>
        </p:nvSpPr>
        <p:spPr bwMode="auto">
          <a:xfrm>
            <a:off x="3323281" y="4246412"/>
            <a:ext cx="887213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Coupon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Center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9BA154D3-6FFE-401E-BE2A-1E091F547BA9}"/>
              </a:ext>
            </a:extLst>
          </p:cNvPr>
          <p:cNvSpPr/>
          <p:nvPr/>
        </p:nvSpPr>
        <p:spPr bwMode="auto">
          <a:xfrm>
            <a:off x="5731630" y="4246412"/>
            <a:ext cx="665775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KDS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DB66480B-504F-43C7-A4B9-FDF4FC5AC068}"/>
              </a:ext>
            </a:extLst>
          </p:cNvPr>
          <p:cNvSpPr/>
          <p:nvPr/>
        </p:nvSpPr>
        <p:spPr bwMode="auto">
          <a:xfrm>
            <a:off x="6490086" y="4246412"/>
            <a:ext cx="665775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叫号屏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A6E32F49-EEAC-460E-BE12-E6EB4344D5DB}"/>
              </a:ext>
            </a:extLst>
          </p:cNvPr>
          <p:cNvSpPr/>
          <p:nvPr/>
        </p:nvSpPr>
        <p:spPr bwMode="auto">
          <a:xfrm>
            <a:off x="4303174" y="4246412"/>
            <a:ext cx="62154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虚拟卡</a:t>
            </a:r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101E8F64-4FA1-4A0B-9688-0ADF44AC266F}"/>
              </a:ext>
            </a:extLst>
          </p:cNvPr>
          <p:cNvSpPr/>
          <p:nvPr/>
        </p:nvSpPr>
        <p:spPr bwMode="auto">
          <a:xfrm>
            <a:off x="5017402" y="4246412"/>
            <a:ext cx="62154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VPAY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63E66D1-566B-47CF-A47A-2010006E9E79}"/>
              </a:ext>
            </a:extLst>
          </p:cNvPr>
          <p:cNvCxnSpPr>
            <a:endCxn id="10" idx="0"/>
          </p:cNvCxnSpPr>
          <p:nvPr/>
        </p:nvCxnSpPr>
        <p:spPr>
          <a:xfrm flipH="1">
            <a:off x="2205598" y="1821588"/>
            <a:ext cx="403455" cy="24248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40207C7-10AC-44A2-86E4-0C2FD371E2D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205598" y="1821588"/>
            <a:ext cx="2307413" cy="24248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75EABE3-B059-48A6-815E-FDAC5305747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05598" y="1821588"/>
            <a:ext cx="4219234" cy="24248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2B90991-83B4-46A6-BBE3-C41298D6DBA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2601190" y="1821588"/>
            <a:ext cx="1165698" cy="24248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1426456-0332-484F-9A84-7048768AE341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3766888" y="1821588"/>
            <a:ext cx="746123" cy="24248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E2B9328-4645-468E-8E55-D95C8FAB867F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766888" y="1821588"/>
            <a:ext cx="2657944" cy="24248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B1EB746-B185-4CAE-BBA2-E50C89CF4D4D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601190" y="1821588"/>
            <a:ext cx="2726986" cy="24248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82ADBB5-EB9E-4D9D-A517-E5B05AF5FCCE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4513011" y="1821588"/>
            <a:ext cx="815165" cy="24248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151C9E-3EDE-43D5-A4E1-6B40A8AAD9E8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5328176" y="1821588"/>
            <a:ext cx="1096656" cy="24248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C0DC2FB-D00C-409B-BBBB-2F8AEA120181}"/>
              </a:ext>
            </a:extLst>
          </p:cNvPr>
          <p:cNvSpPr txBox="1"/>
          <p:nvPr/>
        </p:nvSpPr>
        <p:spPr>
          <a:xfrm>
            <a:off x="6258158" y="2907042"/>
            <a:ext cx="562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5888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8854A2B-4E9D-4772-A673-429DB038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/>
          <a:lstStyle/>
          <a:p>
            <a:r>
              <a:rPr lang="zh-CN" altLang="en-US" dirty="0"/>
              <a:t>门店服务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0D403BB8-D261-4C3C-9592-EB7B503A08C5}"/>
              </a:ext>
            </a:extLst>
          </p:cNvPr>
          <p:cNvSpPr/>
          <p:nvPr/>
        </p:nvSpPr>
        <p:spPr bwMode="auto">
          <a:xfrm>
            <a:off x="1178126" y="2047933"/>
            <a:ext cx="6684447" cy="1758524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门店服务</a:t>
            </a: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70615D5B-423F-4829-9759-667A70A06D5A}"/>
              </a:ext>
            </a:extLst>
          </p:cNvPr>
          <p:cNvSpPr/>
          <p:nvPr/>
        </p:nvSpPr>
        <p:spPr bwMode="auto">
          <a:xfrm>
            <a:off x="5796438" y="2394336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其他</a:t>
            </a: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POS</a:t>
            </a: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服务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POS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E86317-5046-40AC-AA9D-D12D8766C330}"/>
              </a:ext>
            </a:extLst>
          </p:cNvPr>
          <p:cNvSpPr/>
          <p:nvPr/>
        </p:nvSpPr>
        <p:spPr bwMode="auto">
          <a:xfrm>
            <a:off x="1972796" y="2394336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</a:t>
            </a:r>
            <a:endParaRPr lang="en-US" altLang="zh-CN" sz="1050" dirty="0">
              <a:solidFill>
                <a:srgbClr val="FF0000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Order</a:t>
            </a:r>
            <a:endParaRPr lang="zh-CN" altLang="en-US" sz="1050" dirty="0">
              <a:solidFill>
                <a:srgbClr val="FF0000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36B4D5-10EE-45D4-9220-A3B94B35085F}"/>
              </a:ext>
            </a:extLst>
          </p:cNvPr>
          <p:cNvSpPr/>
          <p:nvPr/>
        </p:nvSpPr>
        <p:spPr bwMode="auto">
          <a:xfrm>
            <a:off x="3884617" y="3165435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支付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Pay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B791C165-FF36-475F-992C-88CA9FA78FFB}"/>
              </a:ext>
            </a:extLst>
          </p:cNvPr>
          <p:cNvSpPr/>
          <p:nvPr/>
        </p:nvSpPr>
        <p:spPr bwMode="auto">
          <a:xfrm>
            <a:off x="1972796" y="3165435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菜单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Menu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E24BDB2F-4667-446A-AFC5-95E0544ED2C0}"/>
              </a:ext>
            </a:extLst>
          </p:cNvPr>
          <p:cNvSpPr/>
          <p:nvPr/>
        </p:nvSpPr>
        <p:spPr bwMode="auto">
          <a:xfrm>
            <a:off x="3884617" y="2394336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促销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Promotion</a:t>
            </a:r>
            <a:endParaRPr lang="zh-CN" altLang="en-US" sz="10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A71B09-1648-47D8-A944-C6B0F708E49D}"/>
              </a:ext>
            </a:extLst>
          </p:cNvPr>
          <p:cNvSpPr/>
          <p:nvPr/>
        </p:nvSpPr>
        <p:spPr bwMode="auto">
          <a:xfrm>
            <a:off x="1178126" y="968926"/>
            <a:ext cx="6684447" cy="959112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门店销售系统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74F7E6-563E-4001-9B20-6A1DCF17D321}"/>
              </a:ext>
            </a:extLst>
          </p:cNvPr>
          <p:cNvSpPr/>
          <p:nvPr/>
        </p:nvSpPr>
        <p:spPr bwMode="auto">
          <a:xfrm>
            <a:off x="1972796" y="1318182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Counter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452269-4B2F-46D7-BAAF-C65222D76F56}"/>
              </a:ext>
            </a:extLst>
          </p:cNvPr>
          <p:cNvSpPr/>
          <p:nvPr/>
        </p:nvSpPr>
        <p:spPr bwMode="auto">
          <a:xfrm>
            <a:off x="3884617" y="1318182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Kiosk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2B1783-C153-4F18-A111-BE97DB474063}"/>
              </a:ext>
            </a:extLst>
          </p:cNvPr>
          <p:cNvSpPr/>
          <p:nvPr/>
        </p:nvSpPr>
        <p:spPr bwMode="auto">
          <a:xfrm>
            <a:off x="5796438" y="1318182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扫码点餐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62842FB8-B436-4664-AF63-38CA799AED06}"/>
              </a:ext>
            </a:extLst>
          </p:cNvPr>
          <p:cNvSpPr/>
          <p:nvPr/>
        </p:nvSpPr>
        <p:spPr bwMode="auto">
          <a:xfrm>
            <a:off x="5796438" y="3165435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桌位管理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Table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8ACB2016-6DDD-4163-9354-CCF90164633A}"/>
              </a:ext>
            </a:extLst>
          </p:cNvPr>
          <p:cNvSpPr/>
          <p:nvPr/>
        </p:nvSpPr>
        <p:spPr bwMode="auto">
          <a:xfrm>
            <a:off x="1178125" y="3905088"/>
            <a:ext cx="6684447" cy="10355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相关后端系统</a:t>
            </a:r>
          </a:p>
        </p:txBody>
      </p:sp>
      <p:sp>
        <p:nvSpPr>
          <p:cNvPr id="17" name="矩形 7">
            <a:extLst>
              <a:ext uri="{FF2B5EF4-FFF2-40B4-BE49-F238E27FC236}">
                <a16:creationId xmlns:a16="http://schemas.microsoft.com/office/drawing/2014/main" id="{38E3854E-6DCD-4C02-BB5E-33FED5E882BB}"/>
              </a:ext>
            </a:extLst>
          </p:cNvPr>
          <p:cNvSpPr/>
          <p:nvPr/>
        </p:nvSpPr>
        <p:spPr bwMode="auto">
          <a:xfrm>
            <a:off x="1894824" y="4246412"/>
            <a:ext cx="62154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OC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:a16="http://schemas.microsoft.com/office/drawing/2014/main" id="{EAFF6C6C-FFB1-4B29-BA13-47A9BC297096}"/>
              </a:ext>
            </a:extLst>
          </p:cNvPr>
          <p:cNvSpPr/>
          <p:nvPr/>
        </p:nvSpPr>
        <p:spPr bwMode="auto">
          <a:xfrm>
            <a:off x="2609053" y="4246412"/>
            <a:ext cx="62154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MC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9" name="矩形 7">
            <a:extLst>
              <a:ext uri="{FF2B5EF4-FFF2-40B4-BE49-F238E27FC236}">
                <a16:creationId xmlns:a16="http://schemas.microsoft.com/office/drawing/2014/main" id="{3A3E6BBD-BC18-4831-8073-4A0E6B8C1F74}"/>
              </a:ext>
            </a:extLst>
          </p:cNvPr>
          <p:cNvSpPr/>
          <p:nvPr/>
        </p:nvSpPr>
        <p:spPr bwMode="auto">
          <a:xfrm>
            <a:off x="3323281" y="4246412"/>
            <a:ext cx="887213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Coupon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Center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20" name="矩形 7">
            <a:extLst>
              <a:ext uri="{FF2B5EF4-FFF2-40B4-BE49-F238E27FC236}">
                <a16:creationId xmlns:a16="http://schemas.microsoft.com/office/drawing/2014/main" id="{8F9A1782-0ECA-430D-886E-7D338E765CE0}"/>
              </a:ext>
            </a:extLst>
          </p:cNvPr>
          <p:cNvSpPr/>
          <p:nvPr/>
        </p:nvSpPr>
        <p:spPr bwMode="auto">
          <a:xfrm>
            <a:off x="5731630" y="4246412"/>
            <a:ext cx="665775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KDS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BF14E760-D3E1-4B43-B16E-304BF78739B2}"/>
              </a:ext>
            </a:extLst>
          </p:cNvPr>
          <p:cNvSpPr/>
          <p:nvPr/>
        </p:nvSpPr>
        <p:spPr bwMode="auto">
          <a:xfrm>
            <a:off x="6490086" y="4246412"/>
            <a:ext cx="665775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叫号屏</a:t>
            </a: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67DA07F5-0837-4036-B99B-143A96E2DEFB}"/>
              </a:ext>
            </a:extLst>
          </p:cNvPr>
          <p:cNvSpPr/>
          <p:nvPr/>
        </p:nvSpPr>
        <p:spPr bwMode="auto">
          <a:xfrm>
            <a:off x="4303174" y="4246412"/>
            <a:ext cx="62154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虚拟卡</a:t>
            </a: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4BFF498B-CD87-4E40-AB1D-9464AFEE89FE}"/>
              </a:ext>
            </a:extLst>
          </p:cNvPr>
          <p:cNvSpPr/>
          <p:nvPr/>
        </p:nvSpPr>
        <p:spPr bwMode="auto">
          <a:xfrm>
            <a:off x="5017402" y="4246412"/>
            <a:ext cx="62154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VPAY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4513E-CC8B-4717-A685-B83C833C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本期需求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0175A-7636-478E-9EA3-B75545D9C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815608"/>
          </a:xfrm>
        </p:spPr>
        <p:txBody>
          <a:bodyPr/>
          <a:lstStyle/>
          <a:p>
            <a:r>
              <a:rPr lang="zh-CN" altLang="en-US" sz="1600" dirty="0"/>
              <a:t>订单互操作。例如：扫码点餐下单，</a:t>
            </a:r>
            <a:r>
              <a:rPr lang="en-US" altLang="zh-CN" sz="1600" dirty="0"/>
              <a:t>Counter</a:t>
            </a:r>
            <a:r>
              <a:rPr lang="zh-CN" altLang="en-US" sz="1600" dirty="0"/>
              <a:t>可以取单改单以及支付，反之亦然。</a:t>
            </a:r>
            <a:endParaRPr lang="en-US" altLang="zh-CN" sz="1600" dirty="0"/>
          </a:p>
          <a:p>
            <a:r>
              <a:rPr lang="zh-CN" altLang="en-US" sz="1600" dirty="0"/>
              <a:t>订单统一退单。在</a:t>
            </a:r>
            <a:r>
              <a:rPr lang="en-US" altLang="zh-CN" sz="1600" dirty="0"/>
              <a:t>Counter</a:t>
            </a:r>
            <a:r>
              <a:rPr lang="zh-CN" altLang="en-US" sz="1600" dirty="0"/>
              <a:t>可以对扫码点餐结账单进行退单处理。</a:t>
            </a:r>
          </a:p>
        </p:txBody>
      </p:sp>
    </p:spTree>
    <p:extLst>
      <p:ext uri="{BB962C8B-B14F-4D97-AF65-F5344CB8AC3E}">
        <p14:creationId xmlns:p14="http://schemas.microsoft.com/office/powerpoint/2010/main" val="249630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0C132-18E7-47C2-BD6B-3B24E080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门店服务</a:t>
            </a:r>
            <a:r>
              <a:rPr lang="en-US" altLang="zh-CN" dirty="0"/>
              <a:t>-</a:t>
            </a:r>
            <a:r>
              <a:rPr lang="zh-CN" altLang="en-US" dirty="0"/>
              <a:t>订单</a:t>
            </a: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2D2F97E9-6AC2-4942-A408-329A588CC6C1}"/>
              </a:ext>
            </a:extLst>
          </p:cNvPr>
          <p:cNvSpPr/>
          <p:nvPr/>
        </p:nvSpPr>
        <p:spPr bwMode="auto">
          <a:xfrm>
            <a:off x="1229776" y="1451321"/>
            <a:ext cx="6684447" cy="2922786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门店服务</a:t>
            </a:r>
            <a:r>
              <a:rPr lang="en-US" altLang="zh-CN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-</a:t>
            </a: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</a:t>
            </a: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5BC73991-8E67-4040-83F4-AE5A138CF3D2}"/>
              </a:ext>
            </a:extLst>
          </p:cNvPr>
          <p:cNvSpPr/>
          <p:nvPr/>
        </p:nvSpPr>
        <p:spPr bwMode="auto">
          <a:xfrm>
            <a:off x="2031786" y="2003287"/>
            <a:ext cx="1256788" cy="503407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订单上报接口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ABC8B0-FCD2-4376-A4A2-DE35A81BCA92}"/>
              </a:ext>
            </a:extLst>
          </p:cNvPr>
          <p:cNvSpPr/>
          <p:nvPr/>
        </p:nvSpPr>
        <p:spPr bwMode="auto">
          <a:xfrm>
            <a:off x="5827566" y="2003287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订单查询接口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0ACD1396-B7C0-415B-92D8-32F3D4C1F12B}"/>
              </a:ext>
            </a:extLst>
          </p:cNvPr>
          <p:cNvSpPr/>
          <p:nvPr/>
        </p:nvSpPr>
        <p:spPr bwMode="auto">
          <a:xfrm>
            <a:off x="3936266" y="2774386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订单强制解锁接口</a:t>
            </a:r>
          </a:p>
        </p:txBody>
      </p:sp>
      <p:sp>
        <p:nvSpPr>
          <p:cNvPr id="11" name="矩形 7">
            <a:extLst>
              <a:ext uri="{FF2B5EF4-FFF2-40B4-BE49-F238E27FC236}">
                <a16:creationId xmlns:a16="http://schemas.microsoft.com/office/drawing/2014/main" id="{2165F5DF-B314-4004-9DF9-312D4E43DA54}"/>
              </a:ext>
            </a:extLst>
          </p:cNvPr>
          <p:cNvSpPr/>
          <p:nvPr/>
        </p:nvSpPr>
        <p:spPr bwMode="auto">
          <a:xfrm>
            <a:off x="3936266" y="2003287"/>
            <a:ext cx="1256788" cy="50340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取单接口（含锁单）</a:t>
            </a: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B92F4403-2A82-406B-8321-22D9953D3353}"/>
              </a:ext>
            </a:extLst>
          </p:cNvPr>
          <p:cNvSpPr/>
          <p:nvPr/>
        </p:nvSpPr>
        <p:spPr bwMode="auto">
          <a:xfrm>
            <a:off x="2031786" y="3554555"/>
            <a:ext cx="2192196" cy="503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订单数据标准化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（支持互相取单改单结单）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A4484B0C-945C-451A-B83F-92716788A909}"/>
              </a:ext>
            </a:extLst>
          </p:cNvPr>
          <p:cNvSpPr/>
          <p:nvPr/>
        </p:nvSpPr>
        <p:spPr bwMode="auto">
          <a:xfrm>
            <a:off x="4920020" y="3554555"/>
            <a:ext cx="2198174" cy="503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支付数据、券核销数据标准化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（支持统一退单）</a:t>
            </a:r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89E6A11A-C260-4294-BF90-BDFD1C71A84F}"/>
              </a:ext>
            </a:extLst>
          </p:cNvPr>
          <p:cNvSpPr/>
          <p:nvPr/>
        </p:nvSpPr>
        <p:spPr bwMode="auto">
          <a:xfrm>
            <a:off x="2031786" y="2774386"/>
            <a:ext cx="1256788" cy="503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订单报文同步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（已具备）</a:t>
            </a:r>
          </a:p>
        </p:txBody>
      </p:sp>
    </p:spTree>
    <p:extLst>
      <p:ext uri="{BB962C8B-B14F-4D97-AF65-F5344CB8AC3E}">
        <p14:creationId xmlns:p14="http://schemas.microsoft.com/office/powerpoint/2010/main" val="334846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7AF16-DE0D-47C8-B2A4-EBC71EDB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订单生命周期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85B67E4B-5474-4E07-8928-2D292A42C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620" y="1449131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点单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A61F26E8-A7B4-4BE2-8E02-10A405614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892" y="1449131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存单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597AA3EE-E0D1-4759-BFA3-FEB81835D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37" y="1449131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改单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4C7D85CC-7E7A-45D3-8ADD-6D0C093A6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892" y="3730105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结单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6CE4BB3C-A700-49E4-9345-9CC063F9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37" y="3730105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退单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88F7BCA5-0605-471A-A4F6-8A6E63141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892" y="2589618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取消订单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4A84DBB-3BC6-448B-A3F0-492B12138EED}"/>
              </a:ext>
            </a:extLst>
          </p:cNvPr>
          <p:cNvSpPr/>
          <p:nvPr/>
        </p:nvSpPr>
        <p:spPr>
          <a:xfrm>
            <a:off x="2299649" y="2571750"/>
            <a:ext cx="1005840" cy="33091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E64B158-B715-4B3E-835A-0E2D0CE063BB}"/>
              </a:ext>
            </a:extLst>
          </p:cNvPr>
          <p:cNvSpPr/>
          <p:nvPr/>
        </p:nvSpPr>
        <p:spPr>
          <a:xfrm>
            <a:off x="5399965" y="2558013"/>
            <a:ext cx="1005840" cy="33091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55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74858-14E3-4950-A1F0-C8FCE550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系统集成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E530231F-2929-4FDF-9D50-C1F8903FC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259" y="1553982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门店服务</a:t>
            </a:r>
            <a:endParaRPr lang="en-US" altLang="zh-CN" sz="105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订单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A03C98FD-E74A-44DC-9839-7B942E1B6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259" y="3214459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门店服务</a:t>
            </a:r>
            <a:endParaRPr lang="en-US" altLang="zh-CN" sz="105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订单</a:t>
            </a: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4C5C067B-2E88-4F1F-B6C4-A0E5E6DF080D}"/>
              </a:ext>
            </a:extLst>
          </p:cNvPr>
          <p:cNvCxnSpPr>
            <a:cxnSpLocks/>
          </p:cNvCxnSpPr>
          <p:nvPr/>
        </p:nvCxnSpPr>
        <p:spPr>
          <a:xfrm>
            <a:off x="0" y="27925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3">
            <a:extLst>
              <a:ext uri="{FF2B5EF4-FFF2-40B4-BE49-F238E27FC236}">
                <a16:creationId xmlns:a16="http://schemas.microsoft.com/office/drawing/2014/main" id="{38563AE4-5AE4-474B-8FAD-17F479207559}"/>
              </a:ext>
            </a:extLst>
          </p:cNvPr>
          <p:cNvSpPr txBox="1"/>
          <p:nvPr/>
        </p:nvSpPr>
        <p:spPr>
          <a:xfrm>
            <a:off x="0" y="1003917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10" name="TextBox 63">
            <a:extLst>
              <a:ext uri="{FF2B5EF4-FFF2-40B4-BE49-F238E27FC236}">
                <a16:creationId xmlns:a16="http://schemas.microsoft.com/office/drawing/2014/main" id="{B54275F8-E718-4731-ACCD-184C76B046EC}"/>
              </a:ext>
            </a:extLst>
          </p:cNvPr>
          <p:cNvSpPr txBox="1"/>
          <p:nvPr/>
        </p:nvSpPr>
        <p:spPr>
          <a:xfrm>
            <a:off x="0" y="2952849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73252A76-7F6F-4FD6-AE25-B1E67E1DE32B}"/>
              </a:ext>
            </a:extLst>
          </p:cNvPr>
          <p:cNvSpPr/>
          <p:nvPr/>
        </p:nvSpPr>
        <p:spPr>
          <a:xfrm>
            <a:off x="1273555" y="1375619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扫码点餐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273555" y="3214459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Kiosk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D6EB7457-7ED9-488A-B6B5-490DE0EC3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556" y="4066241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67695DF2-01F5-4910-B488-8CDB11D6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555" y="2149290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070763F2-25F4-462A-8EC2-B3BC6536C847}"/>
              </a:ext>
            </a:extLst>
          </p:cNvPr>
          <p:cNvSpPr/>
          <p:nvPr/>
        </p:nvSpPr>
        <p:spPr>
          <a:xfrm>
            <a:off x="6284558" y="1375618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92CB3F98-2A59-415C-83E0-8E0DA65A3DC1}"/>
              </a:ext>
            </a:extLst>
          </p:cNvPr>
          <p:cNvSpPr/>
          <p:nvPr/>
        </p:nvSpPr>
        <p:spPr>
          <a:xfrm>
            <a:off x="6284558" y="2949058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KDS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2E679208-8A5E-4BDE-811C-79EC276233EA}"/>
              </a:ext>
            </a:extLst>
          </p:cNvPr>
          <p:cNvSpPr/>
          <p:nvPr/>
        </p:nvSpPr>
        <p:spPr>
          <a:xfrm>
            <a:off x="7182236" y="4133741"/>
            <a:ext cx="96924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2G BOH</a:t>
            </a:r>
          </a:p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STORE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9073AB85-EBFF-44F1-9088-A736AC6D5DC2}"/>
              </a:ext>
            </a:extLst>
          </p:cNvPr>
          <p:cNvSpPr/>
          <p:nvPr/>
        </p:nvSpPr>
        <p:spPr>
          <a:xfrm>
            <a:off x="8283164" y="4133741"/>
            <a:ext cx="589561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EPQC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3489FC84-EC34-4C25-8F72-89ADD3AF330A}"/>
              </a:ext>
            </a:extLst>
          </p:cNvPr>
          <p:cNvSpPr/>
          <p:nvPr/>
        </p:nvSpPr>
        <p:spPr>
          <a:xfrm>
            <a:off x="6284558" y="4136701"/>
            <a:ext cx="765993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POS</a:t>
            </a:r>
          </a:p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adapter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EC65D241-55DB-4E01-9E30-FC063BB13362}"/>
              </a:ext>
            </a:extLst>
          </p:cNvPr>
          <p:cNvSpPr/>
          <p:nvPr/>
        </p:nvSpPr>
        <p:spPr>
          <a:xfrm>
            <a:off x="6284558" y="3536919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Straight Arrow Connector 59">
            <a:extLst>
              <a:ext uri="{FF2B5EF4-FFF2-40B4-BE49-F238E27FC236}">
                <a16:creationId xmlns:a16="http://schemas.microsoft.com/office/drawing/2014/main" id="{6CC7203F-582F-4F23-BF9E-44B7E613F5A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883718" y="3183703"/>
            <a:ext cx="1400840" cy="17618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9">
            <a:extLst>
              <a:ext uri="{FF2B5EF4-FFF2-40B4-BE49-F238E27FC236}">
                <a16:creationId xmlns:a16="http://schemas.microsoft.com/office/drawing/2014/main" id="{4C8CD4A3-9A84-4DBF-ABFF-65750492E73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4908306" y="3529367"/>
            <a:ext cx="1376252" cy="24219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9">
            <a:extLst>
              <a:ext uri="{FF2B5EF4-FFF2-40B4-BE49-F238E27FC236}">
                <a16:creationId xmlns:a16="http://schemas.microsoft.com/office/drawing/2014/main" id="{FB71787D-A2A8-4E3B-99A6-69707756F564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908306" y="3529367"/>
            <a:ext cx="1376252" cy="8419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6B0362B-4D33-423D-914C-8F1F51B2B0EA}"/>
              </a:ext>
            </a:extLst>
          </p:cNvPr>
          <p:cNvSpPr txBox="1"/>
          <p:nvPr/>
        </p:nvSpPr>
        <p:spPr>
          <a:xfrm>
            <a:off x="5017036" y="3600171"/>
            <a:ext cx="562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订单报文</a:t>
            </a:r>
          </a:p>
        </p:txBody>
      </p:sp>
      <p:cxnSp>
        <p:nvCxnSpPr>
          <p:cNvPr id="35" name="Straight Arrow Connector 59">
            <a:extLst>
              <a:ext uri="{FF2B5EF4-FFF2-40B4-BE49-F238E27FC236}">
                <a16:creationId xmlns:a16="http://schemas.microsoft.com/office/drawing/2014/main" id="{D49AD1D0-E7D4-4B4A-9D3D-C726D4758297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398087" y="3449104"/>
            <a:ext cx="1214172" cy="8026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9">
            <a:extLst>
              <a:ext uri="{FF2B5EF4-FFF2-40B4-BE49-F238E27FC236}">
                <a16:creationId xmlns:a16="http://schemas.microsoft.com/office/drawing/2014/main" id="{8EBC3C4A-7EFB-4190-AF94-4AF1F4D459F6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398088" y="3529367"/>
            <a:ext cx="1214171" cy="73852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9">
            <a:extLst>
              <a:ext uri="{FF2B5EF4-FFF2-40B4-BE49-F238E27FC236}">
                <a16:creationId xmlns:a16="http://schemas.microsoft.com/office/drawing/2014/main" id="{E8EF1753-11BC-4DD6-A47F-2295419DE85F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2398087" y="1610264"/>
            <a:ext cx="1214172" cy="25862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9">
            <a:extLst>
              <a:ext uri="{FF2B5EF4-FFF2-40B4-BE49-F238E27FC236}">
                <a16:creationId xmlns:a16="http://schemas.microsoft.com/office/drawing/2014/main" id="{53F53470-0996-4E3B-BD8B-75E9733F1F2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2398087" y="1868890"/>
            <a:ext cx="1214172" cy="48204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59">
            <a:extLst>
              <a:ext uri="{FF2B5EF4-FFF2-40B4-BE49-F238E27FC236}">
                <a16:creationId xmlns:a16="http://schemas.microsoft.com/office/drawing/2014/main" id="{53E100AD-D0B1-47DE-967D-4D599689BCD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8305" y="1610263"/>
            <a:ext cx="1376253" cy="23464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A26E3DC-D267-424D-871F-9366E0E0AF56}"/>
              </a:ext>
            </a:extLst>
          </p:cNvPr>
          <p:cNvSpPr txBox="1"/>
          <p:nvPr/>
        </p:nvSpPr>
        <p:spPr>
          <a:xfrm>
            <a:off x="5017036" y="1411136"/>
            <a:ext cx="562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订单报文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FEBDA71-BBE7-4149-B686-00F78C72F16E}"/>
              </a:ext>
            </a:extLst>
          </p:cNvPr>
          <p:cNvSpPr txBox="1"/>
          <p:nvPr/>
        </p:nvSpPr>
        <p:spPr>
          <a:xfrm>
            <a:off x="3047500" y="1423839"/>
            <a:ext cx="562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订单报文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88B8786-EF3A-4849-B505-AB0B3015503A}"/>
              </a:ext>
            </a:extLst>
          </p:cNvPr>
          <p:cNvSpPr txBox="1"/>
          <p:nvPr/>
        </p:nvSpPr>
        <p:spPr>
          <a:xfrm>
            <a:off x="3063783" y="3595281"/>
            <a:ext cx="562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订单报文</a:t>
            </a:r>
          </a:p>
        </p:txBody>
      </p:sp>
      <p:cxnSp>
        <p:nvCxnSpPr>
          <p:cNvPr id="53" name="Straight Arrow Connector 59">
            <a:extLst>
              <a:ext uri="{FF2B5EF4-FFF2-40B4-BE49-F238E27FC236}">
                <a16:creationId xmlns:a16="http://schemas.microsoft.com/office/drawing/2014/main" id="{9259A259-B4A0-4CA4-931A-76C8A13637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260283" y="2183798"/>
            <a:ext cx="0" cy="10306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B808F-49B8-4554-82DD-9A8D9FAD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/>
          <a:lstStyle/>
          <a:p>
            <a:r>
              <a:rPr lang="zh-CN" altLang="en-US" dirty="0"/>
              <a:t>订单上报</a:t>
            </a: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BFB77F41-4A80-49DD-9A68-A8E472F376F5}"/>
              </a:ext>
            </a:extLst>
          </p:cNvPr>
          <p:cNvSpPr/>
          <p:nvPr/>
        </p:nvSpPr>
        <p:spPr bwMode="auto">
          <a:xfrm>
            <a:off x="1569493" y="1410378"/>
            <a:ext cx="5868538" cy="2922786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zh-CN" altLang="en-US" sz="120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门店服务</a:t>
            </a:r>
            <a:r>
              <a:rPr lang="en-US" altLang="zh-CN" sz="120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-</a:t>
            </a:r>
            <a:r>
              <a:rPr lang="zh-CN" altLang="en-US" sz="120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订单</a:t>
            </a: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44B651F8-4AA9-4BDA-9005-6774B8CD35EC}"/>
              </a:ext>
            </a:extLst>
          </p:cNvPr>
          <p:cNvSpPr/>
          <p:nvPr/>
        </p:nvSpPr>
        <p:spPr bwMode="auto">
          <a:xfrm>
            <a:off x="1803550" y="2018951"/>
            <a:ext cx="990061" cy="636634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订单上报接口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21718408-CB73-4C25-96A9-C117B4886738}"/>
              </a:ext>
            </a:extLst>
          </p:cNvPr>
          <p:cNvSpPr/>
          <p:nvPr/>
        </p:nvSpPr>
        <p:spPr bwMode="auto">
          <a:xfrm>
            <a:off x="3981876" y="2018950"/>
            <a:ext cx="990061" cy="636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订单报文同步服务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1C0F4915-038D-4B64-B848-23235AF00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112" y="1942524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报文落地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5AF063F1-E4AF-4801-A732-34D906EDC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111" y="2220118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业务处理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F6C5902A-EF4F-42E9-8F14-2D8AC68C9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335" y="2731014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路由餐厅</a:t>
            </a: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280EF796-0006-477A-8820-AF05B11D973D}"/>
              </a:ext>
            </a:extLst>
          </p:cNvPr>
          <p:cNvSpPr/>
          <p:nvPr/>
        </p:nvSpPr>
        <p:spPr bwMode="auto">
          <a:xfrm>
            <a:off x="3981877" y="3241610"/>
            <a:ext cx="990061" cy="636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订单报文同步服务</a:t>
            </a:r>
            <a:endParaRPr lang="en-US" altLang="zh-CN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8301BA52-93AF-49EF-9E81-DE419DFE0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965" y="3194279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报文落地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343BDAC2-90C8-4709-A50B-D8E1A08A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964" y="3471873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业务处理</a:t>
            </a: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98299DC8-DFBB-4940-8438-3E97F55E9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581" y="2222966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报文分发</a:t>
            </a: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F49C4CB6-3A34-444D-ACCE-199C3F12C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581" y="3445627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报文分发</a:t>
            </a:r>
          </a:p>
        </p:txBody>
      </p:sp>
      <p:sp>
        <p:nvSpPr>
          <p:cNvPr id="27" name="矩形 7">
            <a:extLst>
              <a:ext uri="{FF2B5EF4-FFF2-40B4-BE49-F238E27FC236}">
                <a16:creationId xmlns:a16="http://schemas.microsoft.com/office/drawing/2014/main" id="{772977A0-FE9C-431A-9DD3-2D80D901CD06}"/>
              </a:ext>
            </a:extLst>
          </p:cNvPr>
          <p:cNvSpPr/>
          <p:nvPr/>
        </p:nvSpPr>
        <p:spPr bwMode="auto">
          <a:xfrm>
            <a:off x="6224981" y="3241610"/>
            <a:ext cx="990061" cy="636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订单报文同步接口</a:t>
            </a:r>
          </a:p>
        </p:txBody>
      </p:sp>
      <p:sp>
        <p:nvSpPr>
          <p:cNvPr id="28" name="矩形 7">
            <a:extLst>
              <a:ext uri="{FF2B5EF4-FFF2-40B4-BE49-F238E27FC236}">
                <a16:creationId xmlns:a16="http://schemas.microsoft.com/office/drawing/2014/main" id="{6ACC5B81-D2C4-4573-8828-80B90079BD3C}"/>
              </a:ext>
            </a:extLst>
          </p:cNvPr>
          <p:cNvSpPr/>
          <p:nvPr/>
        </p:nvSpPr>
        <p:spPr bwMode="auto">
          <a:xfrm>
            <a:off x="6224980" y="2018949"/>
            <a:ext cx="990061" cy="636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订单报文同步接口</a:t>
            </a:r>
          </a:p>
        </p:txBody>
      </p:sp>
      <p:sp>
        <p:nvSpPr>
          <p:cNvPr id="29" name="矩形 7">
            <a:extLst>
              <a:ext uri="{FF2B5EF4-FFF2-40B4-BE49-F238E27FC236}">
                <a16:creationId xmlns:a16="http://schemas.microsoft.com/office/drawing/2014/main" id="{29CBC9F5-FFE1-4B27-BE3B-0EDD2F616124}"/>
              </a:ext>
            </a:extLst>
          </p:cNvPr>
          <p:cNvSpPr/>
          <p:nvPr/>
        </p:nvSpPr>
        <p:spPr bwMode="auto">
          <a:xfrm>
            <a:off x="217135" y="1180857"/>
            <a:ext cx="990061" cy="50269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zh-CN" altLang="en-US" sz="105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扫码点餐</a:t>
            </a:r>
            <a:endParaRPr lang="en-US" altLang="zh-CN" sz="1050" b="1" dirty="0">
              <a:solidFill>
                <a:schemeClr val="bg1"/>
              </a:solidFill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34" name="矩形 7">
            <a:extLst>
              <a:ext uri="{FF2B5EF4-FFF2-40B4-BE49-F238E27FC236}">
                <a16:creationId xmlns:a16="http://schemas.microsoft.com/office/drawing/2014/main" id="{324BD97B-781A-4728-B518-6D994928AC6C}"/>
              </a:ext>
            </a:extLst>
          </p:cNvPr>
          <p:cNvSpPr/>
          <p:nvPr/>
        </p:nvSpPr>
        <p:spPr bwMode="auto">
          <a:xfrm>
            <a:off x="1799370" y="3241611"/>
            <a:ext cx="990061" cy="636634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</a:t>
            </a:r>
            <a:endParaRPr lang="en-US" altLang="zh-CN" sz="105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订单上报接口</a:t>
            </a:r>
          </a:p>
        </p:txBody>
      </p:sp>
      <p:cxnSp>
        <p:nvCxnSpPr>
          <p:cNvPr id="35" name="Straight Connector 4">
            <a:extLst>
              <a:ext uri="{FF2B5EF4-FFF2-40B4-BE49-F238E27FC236}">
                <a16:creationId xmlns:a16="http://schemas.microsoft.com/office/drawing/2014/main" id="{39EFF843-FE1A-4D64-BE90-94CC68CE4984}"/>
              </a:ext>
            </a:extLst>
          </p:cNvPr>
          <p:cNvCxnSpPr>
            <a:cxnSpLocks/>
          </p:cNvCxnSpPr>
          <p:nvPr/>
        </p:nvCxnSpPr>
        <p:spPr>
          <a:xfrm>
            <a:off x="1569493" y="3037210"/>
            <a:ext cx="58685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7">
            <a:extLst>
              <a:ext uri="{FF2B5EF4-FFF2-40B4-BE49-F238E27FC236}">
                <a16:creationId xmlns:a16="http://schemas.microsoft.com/office/drawing/2014/main" id="{09DFE9D5-8CFC-4866-BF56-5BCD35AF1A18}"/>
              </a:ext>
            </a:extLst>
          </p:cNvPr>
          <p:cNvSpPr/>
          <p:nvPr/>
        </p:nvSpPr>
        <p:spPr bwMode="auto">
          <a:xfrm>
            <a:off x="7751788" y="1207396"/>
            <a:ext cx="990061" cy="50269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 sz="105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OC</a:t>
            </a:r>
          </a:p>
        </p:txBody>
      </p:sp>
      <p:sp>
        <p:nvSpPr>
          <p:cNvPr id="40" name="矩形 7">
            <a:extLst>
              <a:ext uri="{FF2B5EF4-FFF2-40B4-BE49-F238E27FC236}">
                <a16:creationId xmlns:a16="http://schemas.microsoft.com/office/drawing/2014/main" id="{EF5CED7A-72AD-4A3C-B389-12FB23721794}"/>
              </a:ext>
            </a:extLst>
          </p:cNvPr>
          <p:cNvSpPr/>
          <p:nvPr/>
        </p:nvSpPr>
        <p:spPr bwMode="auto">
          <a:xfrm>
            <a:off x="7751788" y="3036753"/>
            <a:ext cx="990061" cy="50269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KDS</a:t>
            </a:r>
          </a:p>
        </p:txBody>
      </p:sp>
      <p:sp>
        <p:nvSpPr>
          <p:cNvPr id="41" name="矩形 7">
            <a:extLst>
              <a:ext uri="{FF2B5EF4-FFF2-40B4-BE49-F238E27FC236}">
                <a16:creationId xmlns:a16="http://schemas.microsoft.com/office/drawing/2014/main" id="{1B115A0B-E583-4548-AEED-B3042592C0B8}"/>
              </a:ext>
            </a:extLst>
          </p:cNvPr>
          <p:cNvSpPr/>
          <p:nvPr/>
        </p:nvSpPr>
        <p:spPr bwMode="auto">
          <a:xfrm>
            <a:off x="7751788" y="3684755"/>
            <a:ext cx="990061" cy="50269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 sz="105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POS adapter</a:t>
            </a:r>
          </a:p>
        </p:txBody>
      </p:sp>
      <p:cxnSp>
        <p:nvCxnSpPr>
          <p:cNvPr id="42" name="Elbow Connector 111">
            <a:extLst>
              <a:ext uri="{FF2B5EF4-FFF2-40B4-BE49-F238E27FC236}">
                <a16:creationId xmlns:a16="http://schemas.microsoft.com/office/drawing/2014/main" id="{CCDCBD18-B14B-4D1F-9568-34030A3C1C70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1207196" y="1432206"/>
            <a:ext cx="596354" cy="905062"/>
          </a:xfrm>
          <a:prstGeom prst="bentConnector3">
            <a:avLst>
              <a:gd name="adj1" fmla="val 31692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7">
            <a:extLst>
              <a:ext uri="{FF2B5EF4-FFF2-40B4-BE49-F238E27FC236}">
                <a16:creationId xmlns:a16="http://schemas.microsoft.com/office/drawing/2014/main" id="{EA093775-5FB3-48F6-B35B-693220D3C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8" y="1773685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存单</a:t>
            </a: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EF648945-487E-45A3-AA9A-5DEE2EC5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96" y="2030800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结单</a:t>
            </a: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58E03D12-1403-4A5D-8D99-B15AA1220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57" y="2293886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取消订单</a:t>
            </a:r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7724E76D-B873-417D-AA5B-611FF8A58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54" y="2561284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退单</a:t>
            </a:r>
          </a:p>
        </p:txBody>
      </p:sp>
      <p:sp>
        <p:nvSpPr>
          <p:cNvPr id="46" name="矩形 7">
            <a:extLst>
              <a:ext uri="{FF2B5EF4-FFF2-40B4-BE49-F238E27FC236}">
                <a16:creationId xmlns:a16="http://schemas.microsoft.com/office/drawing/2014/main" id="{CFDFB2A0-57F4-48FE-851F-E533C657E5A3}"/>
              </a:ext>
            </a:extLst>
          </p:cNvPr>
          <p:cNvSpPr/>
          <p:nvPr/>
        </p:nvSpPr>
        <p:spPr bwMode="auto">
          <a:xfrm>
            <a:off x="217135" y="3036753"/>
            <a:ext cx="990061" cy="50269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 sz="1050" b="1" dirty="0">
                <a:solidFill>
                  <a:schemeClr val="bg1"/>
                </a:solidFill>
                <a:ea typeface="仿宋" pitchFamily="49" charset="-122"/>
                <a:cs typeface="Arial" panose="02080604020202020204" charset="0"/>
              </a:rPr>
              <a:t>KIOSK</a:t>
            </a:r>
          </a:p>
        </p:txBody>
      </p:sp>
      <p:cxnSp>
        <p:nvCxnSpPr>
          <p:cNvPr id="48" name="Elbow Connector 111">
            <a:extLst>
              <a:ext uri="{FF2B5EF4-FFF2-40B4-BE49-F238E27FC236}">
                <a16:creationId xmlns:a16="http://schemas.microsoft.com/office/drawing/2014/main" id="{0A97C2A0-9F48-48D1-AD5D-1429871BBEB7}"/>
              </a:ext>
            </a:extLst>
          </p:cNvPr>
          <p:cNvCxnSpPr>
            <a:cxnSpLocks/>
            <a:stCxn id="28" idx="3"/>
            <a:endCxn id="39" idx="1"/>
          </p:cNvCxnSpPr>
          <p:nvPr/>
        </p:nvCxnSpPr>
        <p:spPr>
          <a:xfrm flipV="1">
            <a:off x="7215041" y="1458745"/>
            <a:ext cx="536747" cy="878522"/>
          </a:xfrm>
          <a:prstGeom prst="bentConnector3">
            <a:avLst>
              <a:gd name="adj1" fmla="val 67799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11">
            <a:extLst>
              <a:ext uri="{FF2B5EF4-FFF2-40B4-BE49-F238E27FC236}">
                <a16:creationId xmlns:a16="http://schemas.microsoft.com/office/drawing/2014/main" id="{7AB8E6E1-AB52-44D8-B458-5404B5CF0210}"/>
              </a:ext>
            </a:extLst>
          </p:cNvPr>
          <p:cNvCxnSpPr>
            <a:cxnSpLocks/>
            <a:stCxn id="46" idx="3"/>
            <a:endCxn id="34" idx="1"/>
          </p:cNvCxnSpPr>
          <p:nvPr/>
        </p:nvCxnSpPr>
        <p:spPr>
          <a:xfrm>
            <a:off x="1207196" y="3288102"/>
            <a:ext cx="592174" cy="2718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111">
            <a:extLst>
              <a:ext uri="{FF2B5EF4-FFF2-40B4-BE49-F238E27FC236}">
                <a16:creationId xmlns:a16="http://schemas.microsoft.com/office/drawing/2014/main" id="{D2C87585-6F07-4FA7-9B23-02ABE416231D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7215042" y="3288102"/>
            <a:ext cx="536746" cy="271826"/>
          </a:xfrm>
          <a:prstGeom prst="bentConnector3">
            <a:avLst>
              <a:gd name="adj1" fmla="val 66528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111">
            <a:extLst>
              <a:ext uri="{FF2B5EF4-FFF2-40B4-BE49-F238E27FC236}">
                <a16:creationId xmlns:a16="http://schemas.microsoft.com/office/drawing/2014/main" id="{2E020307-3C17-4182-95D3-A16D7F13D061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7215042" y="3559928"/>
            <a:ext cx="536746" cy="376176"/>
          </a:xfrm>
          <a:prstGeom prst="bentConnector3">
            <a:avLst>
              <a:gd name="adj1" fmla="val 66527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17">
            <a:extLst>
              <a:ext uri="{FF2B5EF4-FFF2-40B4-BE49-F238E27FC236}">
                <a16:creationId xmlns:a16="http://schemas.microsoft.com/office/drawing/2014/main" id="{8BDA3BBB-55FA-4728-BDB6-A0B149BF8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111" y="2512094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解除锁定</a:t>
            </a:r>
          </a:p>
        </p:txBody>
      </p:sp>
      <p:sp>
        <p:nvSpPr>
          <p:cNvPr id="75" name="Text Box 17">
            <a:extLst>
              <a:ext uri="{FF2B5EF4-FFF2-40B4-BE49-F238E27FC236}">
                <a16:creationId xmlns:a16="http://schemas.microsoft.com/office/drawing/2014/main" id="{2D2CB805-D37E-4E75-8ACD-844A0A1C3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963" y="3755641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解除锁定</a:t>
            </a:r>
          </a:p>
        </p:txBody>
      </p:sp>
      <p:sp>
        <p:nvSpPr>
          <p:cNvPr id="76" name="Text Box 17">
            <a:extLst>
              <a:ext uri="{FF2B5EF4-FFF2-40B4-BE49-F238E27FC236}">
                <a16:creationId xmlns:a16="http://schemas.microsoft.com/office/drawing/2014/main" id="{8D217399-CA90-48E4-9DAA-9E753F4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74" y="3606419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存单</a:t>
            </a:r>
          </a:p>
        </p:txBody>
      </p:sp>
      <p:sp>
        <p:nvSpPr>
          <p:cNvPr id="77" name="Text Box 17">
            <a:extLst>
              <a:ext uri="{FF2B5EF4-FFF2-40B4-BE49-F238E27FC236}">
                <a16:creationId xmlns:a16="http://schemas.microsoft.com/office/drawing/2014/main" id="{923BA589-6238-4F56-88F8-45C49348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92" y="3863534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结单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D24A7CC7-3EAC-4184-82FD-11BD277FA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53" y="4126620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取消订单</a:t>
            </a:r>
          </a:p>
        </p:txBody>
      </p:sp>
      <p:sp>
        <p:nvSpPr>
          <p:cNvPr id="79" name="Text Box 17">
            <a:extLst>
              <a:ext uri="{FF2B5EF4-FFF2-40B4-BE49-F238E27FC236}">
                <a16:creationId xmlns:a16="http://schemas.microsoft.com/office/drawing/2014/main" id="{A7E25236-0FA6-41A6-8156-1BB944848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50" y="4394018"/>
            <a:ext cx="723141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退单</a:t>
            </a:r>
          </a:p>
        </p:txBody>
      </p:sp>
    </p:spTree>
    <p:extLst>
      <p:ext uri="{BB962C8B-B14F-4D97-AF65-F5344CB8AC3E}">
        <p14:creationId xmlns:p14="http://schemas.microsoft.com/office/powerpoint/2010/main" val="12582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0C10-8997-43B8-8BEA-3693DAE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订单上报</a:t>
            </a:r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8F49A0F5-A069-4B81-B7A0-577B8C7C0488}"/>
              </a:ext>
            </a:extLst>
          </p:cNvPr>
          <p:cNvSpPr/>
          <p:nvPr/>
        </p:nvSpPr>
        <p:spPr bwMode="auto">
          <a:xfrm>
            <a:off x="340382" y="1322360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下单渠道</a:t>
            </a:r>
            <a:endParaRPr lang="en-US" altLang="zh-CN" sz="105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32567600-615B-43FB-B2ED-C01A553C21CF}"/>
              </a:ext>
            </a:extLst>
          </p:cNvPr>
          <p:cNvSpPr/>
          <p:nvPr/>
        </p:nvSpPr>
        <p:spPr bwMode="auto">
          <a:xfrm>
            <a:off x="2552369" y="1124360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总部服务</a:t>
            </a:r>
            <a:endParaRPr lang="en-US" altLang="zh-CN" sz="105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0418AA29-7066-4162-8B2D-8B9695F00A92}"/>
              </a:ext>
            </a:extLst>
          </p:cNvPr>
          <p:cNvSpPr/>
          <p:nvPr/>
        </p:nvSpPr>
        <p:spPr bwMode="auto">
          <a:xfrm>
            <a:off x="5583662" y="1124360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餐厅服务</a:t>
            </a:r>
            <a:endParaRPr lang="en-US" altLang="zh-CN" sz="105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4B38D83-030C-4E98-9A0D-FA1B5B632BDA}"/>
              </a:ext>
            </a:extLst>
          </p:cNvPr>
          <p:cNvSpPr/>
          <p:nvPr/>
        </p:nvSpPr>
        <p:spPr>
          <a:xfrm>
            <a:off x="7028444" y="1359624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KDS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E4FBFA57-FDA1-458F-A6E8-281D69A01C6A}"/>
              </a:ext>
            </a:extLst>
          </p:cNvPr>
          <p:cNvSpPr/>
          <p:nvPr/>
        </p:nvSpPr>
        <p:spPr>
          <a:xfrm>
            <a:off x="6966914" y="1275057"/>
            <a:ext cx="1044000" cy="388584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+mj-lt"/>
            </a:endParaRP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FA96D3C2-4EB5-4AC2-8CC7-81B6A388A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53" y="2297840"/>
            <a:ext cx="658350" cy="288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订单报文</a:t>
            </a:r>
            <a:endParaRPr lang="en-US" altLang="zh-CN" dirty="0"/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04C70216-E425-4433-8C00-155E4F2B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214" y="2302021"/>
            <a:ext cx="658350" cy="288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订单报文</a:t>
            </a:r>
            <a:endParaRPr lang="en-US" altLang="zh-CN" dirty="0"/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6BA8E13-3626-4508-BAAB-00B7547E0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05" y="2302021"/>
            <a:ext cx="734386" cy="288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发送记录表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Redis</a:t>
            </a:r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A53CFA12-2928-427C-A43F-B8CE43542CD9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2819564" y="2446021"/>
            <a:ext cx="62054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F4D3BB00-882E-4DFA-9D71-639D76B52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716" y="3392376"/>
            <a:ext cx="795346" cy="288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当前订单表</a:t>
            </a:r>
            <a:endParaRPr lang="en-US" altLang="zh-CN" dirty="0"/>
          </a:p>
        </p:txBody>
      </p: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E014F6B3-D75D-4478-9BB6-0B3C7D1319A4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 flipV="1">
            <a:off x="2490389" y="2590021"/>
            <a:ext cx="0" cy="80235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1BA90C2-9220-4315-B6E7-D74AA7F2767F}"/>
              </a:ext>
            </a:extLst>
          </p:cNvPr>
          <p:cNvSpPr txBox="1"/>
          <p:nvPr/>
        </p:nvSpPr>
        <p:spPr>
          <a:xfrm>
            <a:off x="4747246" y="3120902"/>
            <a:ext cx="928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业务处理</a:t>
            </a:r>
            <a:endParaRPr lang="en-US" altLang="zh-CN" sz="1050" b="1" dirty="0"/>
          </a:p>
        </p:txBody>
      </p:sp>
      <p:sp>
        <p:nvSpPr>
          <p:cNvPr id="47" name="Text Box 17">
            <a:extLst>
              <a:ext uri="{FF2B5EF4-FFF2-40B4-BE49-F238E27FC236}">
                <a16:creationId xmlns:a16="http://schemas.microsoft.com/office/drawing/2014/main" id="{7AABAE3D-6D9F-4DE1-99EA-4371F8F80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276" y="2297840"/>
            <a:ext cx="658350" cy="288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订单报文</a:t>
            </a:r>
            <a:endParaRPr lang="en-US" altLang="zh-CN" dirty="0"/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D18EF5AB-1CFD-4250-B623-8A1DF188A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778" y="3388195"/>
            <a:ext cx="795346" cy="288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当前订单表</a:t>
            </a:r>
            <a:endParaRPr lang="en-US" altLang="zh-CN" dirty="0"/>
          </a:p>
        </p:txBody>
      </p: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E70E05E4-133D-4BE2-ACC3-AAD833CCF107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5540451" y="2585840"/>
            <a:ext cx="0" cy="80235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3E62658E-E419-4DE5-A8AF-EB10CD391D1F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flipH="1">
            <a:off x="4174491" y="2441840"/>
            <a:ext cx="1036785" cy="41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FD3D11D-0297-48B7-8998-6838117A3299}"/>
              </a:ext>
            </a:extLst>
          </p:cNvPr>
          <p:cNvSpPr txBox="1"/>
          <p:nvPr/>
        </p:nvSpPr>
        <p:spPr>
          <a:xfrm>
            <a:off x="2642789" y="3120902"/>
            <a:ext cx="928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业务处理</a:t>
            </a:r>
            <a:endParaRPr lang="en-US" altLang="zh-CN" sz="105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498A882-459A-42A8-BD2D-63BF8D07CE50}"/>
              </a:ext>
            </a:extLst>
          </p:cNvPr>
          <p:cNvSpPr txBox="1"/>
          <p:nvPr/>
        </p:nvSpPr>
        <p:spPr>
          <a:xfrm>
            <a:off x="4302120" y="2499174"/>
            <a:ext cx="1103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数据同步</a:t>
            </a:r>
            <a:endParaRPr lang="en-US" altLang="zh-CN" sz="1050" b="1" dirty="0"/>
          </a:p>
          <a:p>
            <a:r>
              <a:rPr lang="zh-CN" altLang="en-US" sz="1050" b="1" dirty="0"/>
              <a:t>服务端推</a:t>
            </a:r>
            <a:r>
              <a:rPr lang="en-US" altLang="zh-CN" sz="1050" b="1" dirty="0"/>
              <a:t>(</a:t>
            </a:r>
            <a:r>
              <a:rPr lang="zh-CN" altLang="en-US" sz="1050" b="1" dirty="0"/>
              <a:t>左</a:t>
            </a:r>
            <a:r>
              <a:rPr lang="en-US" altLang="zh-CN" sz="1050" b="1" dirty="0"/>
              <a:t>)</a:t>
            </a:r>
          </a:p>
        </p:txBody>
      </p:sp>
      <p:cxnSp>
        <p:nvCxnSpPr>
          <p:cNvPr id="53" name="Straight Arrow Connector 24">
            <a:extLst>
              <a:ext uri="{FF2B5EF4-FFF2-40B4-BE49-F238E27FC236}">
                <a16:creationId xmlns:a16="http://schemas.microsoft.com/office/drawing/2014/main" id="{CCF1E08D-0F96-40FD-B62B-F31C9926C925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 flipV="1">
            <a:off x="1168803" y="2441840"/>
            <a:ext cx="992411" cy="41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746A001-F636-4D3D-9F24-7845D293E61E}"/>
              </a:ext>
            </a:extLst>
          </p:cNvPr>
          <p:cNvSpPr txBox="1"/>
          <p:nvPr/>
        </p:nvSpPr>
        <p:spPr>
          <a:xfrm>
            <a:off x="1252059" y="2514507"/>
            <a:ext cx="9280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数据同步</a:t>
            </a:r>
            <a:endParaRPr lang="en-US" altLang="zh-CN" sz="1050" b="1" dirty="0"/>
          </a:p>
          <a:p>
            <a:r>
              <a:rPr lang="zh-CN" altLang="en-US" sz="1050" b="1" dirty="0"/>
              <a:t>客户端推</a:t>
            </a:r>
            <a:endParaRPr lang="en-US" altLang="zh-CN" sz="1050" b="1" dirty="0"/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C9D44E41-482A-4864-927B-6B5DAFF35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699" y="2295750"/>
            <a:ext cx="734386" cy="288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发送记录表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数据库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24">
            <a:extLst>
              <a:ext uri="{FF2B5EF4-FFF2-40B4-BE49-F238E27FC236}">
                <a16:creationId xmlns:a16="http://schemas.microsoft.com/office/drawing/2014/main" id="{26B326D9-BF25-4389-97DE-B08DF32EEF4D}"/>
              </a:ext>
            </a:extLst>
          </p:cNvPr>
          <p:cNvCxnSpPr>
            <a:cxnSpLocks/>
            <a:stCxn id="55" idx="1"/>
            <a:endCxn id="47" idx="3"/>
          </p:cNvCxnSpPr>
          <p:nvPr/>
        </p:nvCxnSpPr>
        <p:spPr>
          <a:xfrm flipH="1">
            <a:off x="5869626" y="2439750"/>
            <a:ext cx="508073" cy="2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17">
            <a:extLst>
              <a:ext uri="{FF2B5EF4-FFF2-40B4-BE49-F238E27FC236}">
                <a16:creationId xmlns:a16="http://schemas.microsoft.com/office/drawing/2014/main" id="{32EE798F-C85A-490D-A42F-97CE4C8C0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299" y="2291370"/>
            <a:ext cx="658350" cy="288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订单报文</a:t>
            </a:r>
            <a:endParaRPr lang="en-US" altLang="zh-CN" dirty="0"/>
          </a:p>
        </p:txBody>
      </p:sp>
      <p:cxnSp>
        <p:nvCxnSpPr>
          <p:cNvPr id="58" name="Straight Arrow Connector 24">
            <a:extLst>
              <a:ext uri="{FF2B5EF4-FFF2-40B4-BE49-F238E27FC236}">
                <a16:creationId xmlns:a16="http://schemas.microsoft.com/office/drawing/2014/main" id="{E346BD56-4B4A-45CA-8256-085D296B768F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>
            <a:off x="7112085" y="2435370"/>
            <a:ext cx="635214" cy="438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D21EE10-4CDE-47CF-9CC8-F9A2954991F2}"/>
              </a:ext>
            </a:extLst>
          </p:cNvPr>
          <p:cNvSpPr txBox="1"/>
          <p:nvPr/>
        </p:nvSpPr>
        <p:spPr>
          <a:xfrm>
            <a:off x="7100401" y="2528792"/>
            <a:ext cx="1030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数据同步</a:t>
            </a:r>
            <a:endParaRPr lang="en-US" altLang="zh-CN" sz="1050" b="1" dirty="0"/>
          </a:p>
          <a:p>
            <a:r>
              <a:rPr lang="zh-CN" altLang="en-US" sz="1050" b="1" dirty="0"/>
              <a:t>客户端拉取</a:t>
            </a:r>
            <a:r>
              <a:rPr lang="en-US" altLang="zh-CN" sz="1050" b="1" dirty="0"/>
              <a:t>(</a:t>
            </a:r>
            <a:r>
              <a:rPr lang="zh-CN" altLang="en-US" sz="1050" b="1" dirty="0"/>
              <a:t>右</a:t>
            </a:r>
            <a:r>
              <a:rPr lang="en-US" altLang="zh-CN" sz="1050" b="1" dirty="0"/>
              <a:t>)</a:t>
            </a:r>
          </a:p>
        </p:txBody>
      </p:sp>
      <p:sp>
        <p:nvSpPr>
          <p:cNvPr id="60" name="Text Box 17">
            <a:extLst>
              <a:ext uri="{FF2B5EF4-FFF2-40B4-BE49-F238E27FC236}">
                <a16:creationId xmlns:a16="http://schemas.microsoft.com/office/drawing/2014/main" id="{C7DDBB58-08AA-4896-B4A9-C756C6BD0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716" y="4223923"/>
            <a:ext cx="795346" cy="288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订单锁</a:t>
            </a:r>
            <a:endParaRPr lang="en-US" altLang="zh-CN" dirty="0"/>
          </a:p>
        </p:txBody>
      </p:sp>
      <p:cxnSp>
        <p:nvCxnSpPr>
          <p:cNvPr id="63" name="Straight Arrow Connector 24">
            <a:extLst>
              <a:ext uri="{FF2B5EF4-FFF2-40B4-BE49-F238E27FC236}">
                <a16:creationId xmlns:a16="http://schemas.microsoft.com/office/drawing/2014/main" id="{3330D0B9-03A0-41A0-9FC5-E732C85B6D38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2490389" y="3680376"/>
            <a:ext cx="0" cy="54354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A341A99-BD2C-4C3B-8784-D16D82F54E00}"/>
              </a:ext>
            </a:extLst>
          </p:cNvPr>
          <p:cNvSpPr txBox="1"/>
          <p:nvPr/>
        </p:nvSpPr>
        <p:spPr>
          <a:xfrm>
            <a:off x="2757993" y="3952149"/>
            <a:ext cx="524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解除</a:t>
            </a:r>
            <a:endParaRPr lang="en-US" altLang="zh-CN" sz="1050" b="1" dirty="0"/>
          </a:p>
        </p:txBody>
      </p:sp>
      <p:sp>
        <p:nvSpPr>
          <p:cNvPr id="68" name="Text Box 17">
            <a:extLst>
              <a:ext uri="{FF2B5EF4-FFF2-40B4-BE49-F238E27FC236}">
                <a16:creationId xmlns:a16="http://schemas.microsoft.com/office/drawing/2014/main" id="{E7E4F036-B410-45F6-84F6-31A880D69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778" y="4223923"/>
            <a:ext cx="795346" cy="288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订单锁</a:t>
            </a:r>
            <a:endParaRPr lang="en-US" altLang="zh-CN" dirty="0"/>
          </a:p>
        </p:txBody>
      </p:sp>
      <p:cxnSp>
        <p:nvCxnSpPr>
          <p:cNvPr id="69" name="Straight Arrow Connector 24">
            <a:extLst>
              <a:ext uri="{FF2B5EF4-FFF2-40B4-BE49-F238E27FC236}">
                <a16:creationId xmlns:a16="http://schemas.microsoft.com/office/drawing/2014/main" id="{E7CCA63A-B2C3-40E8-B991-40A498593F43}"/>
              </a:ext>
            </a:extLst>
          </p:cNvPr>
          <p:cNvCxnSpPr>
            <a:cxnSpLocks/>
            <a:stCxn id="68" idx="0"/>
            <a:endCxn id="48" idx="2"/>
          </p:cNvCxnSpPr>
          <p:nvPr/>
        </p:nvCxnSpPr>
        <p:spPr>
          <a:xfrm flipV="1">
            <a:off x="5540451" y="3676195"/>
            <a:ext cx="0" cy="54772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AA60FD5B-4053-4893-BAB9-96DAFE4C3F2A}"/>
              </a:ext>
            </a:extLst>
          </p:cNvPr>
          <p:cNvSpPr txBox="1"/>
          <p:nvPr/>
        </p:nvSpPr>
        <p:spPr>
          <a:xfrm>
            <a:off x="5808055" y="3952149"/>
            <a:ext cx="524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解除</a:t>
            </a:r>
            <a:endParaRPr lang="en-US" altLang="zh-CN" sz="1050" b="1" dirty="0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973DC0F9-74F7-4926-8A82-425C81B8A05D}"/>
              </a:ext>
            </a:extLst>
          </p:cNvPr>
          <p:cNvSpPr/>
          <p:nvPr/>
        </p:nvSpPr>
        <p:spPr>
          <a:xfrm>
            <a:off x="3884909" y="1359624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OC</a:t>
            </a: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8AB94D06-FD9D-4290-BD38-C303DC212FE0}"/>
              </a:ext>
            </a:extLst>
          </p:cNvPr>
          <p:cNvSpPr/>
          <p:nvPr/>
        </p:nvSpPr>
        <p:spPr>
          <a:xfrm>
            <a:off x="3823379" y="1275057"/>
            <a:ext cx="1044000" cy="388584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10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18649</TotalTime>
  <Words>1170</Words>
  <Application>Microsoft Office PowerPoint</Application>
  <PresentationFormat>全屏显示(16:9)</PresentationFormat>
  <Paragraphs>250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HelveticaNeueLT Std</vt:lpstr>
      <vt:lpstr>仿宋</vt:lpstr>
      <vt:lpstr>微软雅黑</vt:lpstr>
      <vt:lpstr>Arial</vt:lpstr>
      <vt:lpstr>Wingdings</vt:lpstr>
      <vt:lpstr>2016 HDS Corporate</vt:lpstr>
      <vt:lpstr>CPOS Counter项目</vt:lpstr>
      <vt:lpstr>门店系统现状</vt:lpstr>
      <vt:lpstr>门店服务</vt:lpstr>
      <vt:lpstr>本期需求</vt:lpstr>
      <vt:lpstr>门店服务-订单</vt:lpstr>
      <vt:lpstr>订单生命周期</vt:lpstr>
      <vt:lpstr>系统集成</vt:lpstr>
      <vt:lpstr>订单上报</vt:lpstr>
      <vt:lpstr>订单上报</vt:lpstr>
      <vt:lpstr>订单取单、锁单</vt:lpstr>
      <vt:lpstr>订单退单 Counter统一退单</vt:lpstr>
      <vt:lpstr>服务基础字段（待详设时完善）</vt:lpstr>
      <vt:lpstr>订单数据标准 –OC标准+扩展属性</vt:lpstr>
      <vt:lpstr>支付数据标准（随订单）</vt:lpstr>
      <vt:lpstr>券、Prime核销数据标准（随订单）</vt:lpstr>
      <vt:lpstr>其他关联</vt:lpstr>
      <vt:lpstr>部分假设</vt:lpstr>
      <vt:lpstr>问题点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Diver Ding</cp:lastModifiedBy>
  <cp:revision>3177</cp:revision>
  <cp:lastPrinted>2018-07-31T03:56:48Z</cp:lastPrinted>
  <dcterms:created xsi:type="dcterms:W3CDTF">2018-07-31T03:56:48Z</dcterms:created>
  <dcterms:modified xsi:type="dcterms:W3CDTF">2019-06-04T06:22:11Z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