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1" r:id="rId3"/>
    <p:sldId id="628" r:id="rId4"/>
    <p:sldId id="627" r:id="rId5"/>
    <p:sldId id="626" r:id="rId6"/>
    <p:sldId id="632" r:id="rId7"/>
    <p:sldId id="633" r:id="rId8"/>
    <p:sldId id="634" r:id="rId9"/>
    <p:sldId id="641" r:id="rId10"/>
    <p:sldId id="635" r:id="rId11"/>
    <p:sldId id="642" r:id="rId12"/>
    <p:sldId id="636" r:id="rId13"/>
    <p:sldId id="637" r:id="rId14"/>
    <p:sldId id="639" r:id="rId15"/>
    <p:sldId id="643" r:id="rId16"/>
    <p:sldId id="638" r:id="rId17"/>
    <p:sldId id="640" r:id="rId18"/>
    <p:sldId id="629" r:id="rId1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00"/>
    <a:srgbClr val="000000"/>
    <a:srgbClr val="CCFF99"/>
    <a:srgbClr val="999999"/>
    <a:srgbClr val="2C4B80"/>
    <a:srgbClr val="F78E1E"/>
    <a:srgbClr val="011E2D"/>
    <a:srgbClr val="135295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1951" autoAdjust="0"/>
  </p:normalViewPr>
  <p:slideViewPr>
    <p:cSldViewPr snapToGrid="0" showGuides="1">
      <p:cViewPr varScale="1">
        <p:scale>
          <a:sx n="133" d="100"/>
          <a:sy n="133" d="100"/>
        </p:scale>
        <p:origin x="1050" y="120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78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68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8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72.0.0.1:5555/XX/XX/XX/&#20840;&#22269;&#36890;&#29992;&#37197;&#32622;.zip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72.0.0.1:5555/XX/XX/XX/XX&#27963;&#21160;&#19987;&#29992;&#37197;&#32622;.zip" TargetMode="External"/><Relationship Id="rId2" Type="http://schemas.openxmlformats.org/officeDocument/2006/relationships/hyperlink" Target="http://172.0.0.1:5555/XX/XX/XX/&#20840;&#22269;&#36890;&#29992;&#37197;&#32622;.zip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72.0.0.1:5555/XX/XX/XX/KFC&#20840;&#22269;&#36890;&#29992;&#37197;&#32622;.zi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172.0.0.1:5555/XX/XX/XX/&#24517;&#32988;&#23458;&#20840;&#22269;&#36890;&#29992;&#37197;&#32622;.zip" TargetMode="External"/><Relationship Id="rId4" Type="http://schemas.openxmlformats.org/officeDocument/2006/relationships/hyperlink" Target="http://172.0.0.1:5555/XX/XX/XX/KFCXX&#27963;&#21160;&#19987;&#29992;&#37197;&#32622;.zi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72.0.0.1:5555/XX/XX/XX/KFC&#20840;&#22269;&#36890;&#29992;&#37197;&#32622;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172.0.0.1:5555/XX/XX/XX/&#24517;&#32988;&#23458;&#20840;&#22269;&#36890;&#29992;&#37197;&#32622;.zip" TargetMode="External"/><Relationship Id="rId4" Type="http://schemas.openxmlformats.org/officeDocument/2006/relationships/hyperlink" Target="http://172.0.0.1:5555/XX/XX/XX/KFCXX&#27963;&#21160;&#19987;&#29992;&#37197;&#32622;.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/>
              <a:t>COD</a:t>
            </a:r>
            <a:r>
              <a:rPr lang="zh-CN" altLang="en-US" dirty="0"/>
              <a:t>配置下发（对接</a:t>
            </a:r>
            <a:r>
              <a:rPr lang="en-US" altLang="zh-CN" dirty="0"/>
              <a:t>DMB</a:t>
            </a:r>
            <a:r>
              <a:rPr lang="zh-CN" altLang="en-US" dirty="0"/>
              <a:t>）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April,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4E0E-9AC9-4E48-A9D2-95C34C1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4.1 </a:t>
            </a:r>
            <a:r>
              <a:rPr lang="zh-CN" altLang="en-US" dirty="0"/>
              <a:t>餐厅服务拉取配置数据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8ADC7C1-180A-4842-B6F3-3E905AB3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92" y="1070080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餐厅端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cxnSp>
        <p:nvCxnSpPr>
          <p:cNvPr id="9" name="Straight Arrow Connector 59">
            <a:extLst>
              <a:ext uri="{FF2B5EF4-FFF2-40B4-BE49-F238E27FC236}">
                <a16:creationId xmlns:a16="http://schemas.microsoft.com/office/drawing/2014/main" id="{BAC357A7-0010-43A9-A175-9DEE05CD9E17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322839" y="1384988"/>
            <a:ext cx="3400033" cy="15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11">
            <a:extLst>
              <a:ext uri="{FF2B5EF4-FFF2-40B4-BE49-F238E27FC236}">
                <a16:creationId xmlns:a16="http://schemas.microsoft.com/office/drawing/2014/main" id="{88BB34DC-BB6D-4B35-81AE-9C5272FED022}"/>
              </a:ext>
            </a:extLst>
          </p:cNvPr>
          <p:cNvCxnSpPr>
            <a:cxnSpLocks/>
          </p:cNvCxnSpPr>
          <p:nvPr/>
        </p:nvCxnSpPr>
        <p:spPr>
          <a:xfrm flipH="1">
            <a:off x="2322840" y="1505610"/>
            <a:ext cx="340003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11">
            <a:extLst>
              <a:ext uri="{FF2B5EF4-FFF2-40B4-BE49-F238E27FC236}">
                <a16:creationId xmlns:a16="http://schemas.microsoft.com/office/drawing/2014/main" id="{047B658C-5875-4516-8802-3D6559DDF925}"/>
              </a:ext>
            </a:extLst>
          </p:cNvPr>
          <p:cNvCxnSpPr>
            <a:cxnSpLocks/>
          </p:cNvCxnSpPr>
          <p:nvPr/>
        </p:nvCxnSpPr>
        <p:spPr>
          <a:xfrm>
            <a:off x="7493431" y="1019610"/>
            <a:ext cx="623777" cy="5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3BA2E3-AB85-4F3E-89CA-994FDA008775}"/>
              </a:ext>
            </a:extLst>
          </p:cNvPr>
          <p:cNvSpPr txBox="1"/>
          <p:nvPr/>
        </p:nvSpPr>
        <p:spPr>
          <a:xfrm>
            <a:off x="8117208" y="912422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接口调用方向</a:t>
            </a:r>
            <a:endParaRPr lang="en-US" altLang="zh-CN" sz="9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D1285-43F3-43AE-979C-A582012F77CB}"/>
              </a:ext>
            </a:extLst>
          </p:cNvPr>
          <p:cNvSpPr txBox="1"/>
          <p:nvPr/>
        </p:nvSpPr>
        <p:spPr>
          <a:xfrm>
            <a:off x="8117208" y="1189505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数据流向</a:t>
            </a:r>
            <a:endParaRPr lang="en-US" altLang="zh-CN" sz="900" b="1" dirty="0"/>
          </a:p>
        </p:txBody>
      </p:sp>
      <p:cxnSp>
        <p:nvCxnSpPr>
          <p:cNvPr id="16" name="Straight Arrow Connector 59">
            <a:extLst>
              <a:ext uri="{FF2B5EF4-FFF2-40B4-BE49-F238E27FC236}">
                <a16:creationId xmlns:a16="http://schemas.microsoft.com/office/drawing/2014/main" id="{613D96B7-98AE-4591-AC95-562D2E12F4A3}"/>
              </a:ext>
            </a:extLst>
          </p:cNvPr>
          <p:cNvCxnSpPr>
            <a:cxnSpLocks/>
          </p:cNvCxnSpPr>
          <p:nvPr/>
        </p:nvCxnSpPr>
        <p:spPr>
          <a:xfrm flipV="1">
            <a:off x="7493431" y="1304946"/>
            <a:ext cx="623777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0B398C2-605E-42BB-B979-5556A699F35E}"/>
              </a:ext>
            </a:extLst>
          </p:cNvPr>
          <p:cNvSpPr/>
          <p:nvPr/>
        </p:nvSpPr>
        <p:spPr>
          <a:xfrm>
            <a:off x="2633852" y="1055737"/>
            <a:ext cx="9488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配置包数据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D817D910-2398-4FBE-9130-E490CAD3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72" y="1071624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75804C01-5D2D-417F-A8D0-BB8BEE76C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46" y="1761890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调用接口</a:t>
            </a: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B1A105D1-1FA7-4B89-B51C-0AAC901D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72" y="1761889"/>
            <a:ext cx="1239494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根据餐厅编号从</a:t>
            </a:r>
            <a:r>
              <a:rPr lang="en-US" altLang="zh-CN" sz="900" dirty="0" err="1"/>
              <a:t>redis</a:t>
            </a:r>
            <a:r>
              <a:rPr lang="zh-CN" altLang="en-US" sz="900" dirty="0"/>
              <a:t>获取餐厅</a:t>
            </a:r>
            <a:r>
              <a:rPr lang="en-US" altLang="zh-CN" sz="900" dirty="0"/>
              <a:t>COD</a:t>
            </a:r>
            <a:r>
              <a:rPr lang="zh-CN" altLang="en-US" sz="900" dirty="0"/>
              <a:t>配置</a:t>
            </a:r>
          </a:p>
        </p:txBody>
      </p:sp>
      <p:cxnSp>
        <p:nvCxnSpPr>
          <p:cNvPr id="45" name="Elbow Connector 111">
            <a:extLst>
              <a:ext uri="{FF2B5EF4-FFF2-40B4-BE49-F238E27FC236}">
                <a16:creationId xmlns:a16="http://schemas.microsoft.com/office/drawing/2014/main" id="{2231A5CD-5FB7-45D1-A705-62DEC1A5BC1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2171086" y="1990490"/>
            <a:ext cx="355178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DB3C29-1906-4526-B083-8C3CA5F05C4D}"/>
              </a:ext>
            </a:extLst>
          </p:cNvPr>
          <p:cNvSpPr txBox="1"/>
          <p:nvPr/>
        </p:nvSpPr>
        <p:spPr>
          <a:xfrm>
            <a:off x="2748871" y="2751518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删除</a:t>
            </a:r>
            <a:endParaRPr lang="en-US" altLang="zh-CN" sz="800" dirty="0"/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AB21A08A-13B2-4B95-8128-4682A2C9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92" y="2469965"/>
            <a:ext cx="1365762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根据总部端返回的配置</a:t>
            </a:r>
            <a:endParaRPr lang="en-US" altLang="zh-CN" sz="900" dirty="0"/>
          </a:p>
          <a:p>
            <a:r>
              <a:rPr lang="zh-CN" altLang="en-US" sz="900" dirty="0"/>
              <a:t>比较餐厅端本地的配置</a:t>
            </a:r>
          </a:p>
        </p:txBody>
      </p:sp>
      <p:cxnSp>
        <p:nvCxnSpPr>
          <p:cNvPr id="49" name="Elbow Connector 111">
            <a:extLst>
              <a:ext uri="{FF2B5EF4-FFF2-40B4-BE49-F238E27FC236}">
                <a16:creationId xmlns:a16="http://schemas.microsoft.com/office/drawing/2014/main" id="{1EFC5A1F-6713-4456-B3D4-1B0322E79E1A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rot="5400000">
            <a:off x="3900709" y="28054"/>
            <a:ext cx="250875" cy="46329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决策 49">
            <a:extLst>
              <a:ext uri="{FF2B5EF4-FFF2-40B4-BE49-F238E27FC236}">
                <a16:creationId xmlns:a16="http://schemas.microsoft.com/office/drawing/2014/main" id="{A8D1198C-4233-42A8-AA52-D6CE7E202C09}"/>
              </a:ext>
            </a:extLst>
          </p:cNvPr>
          <p:cNvSpPr/>
          <p:nvPr/>
        </p:nvSpPr>
        <p:spPr>
          <a:xfrm>
            <a:off x="1106714" y="3078374"/>
            <a:ext cx="1205917" cy="816825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比较子店类型对应的配置包</a:t>
            </a: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id="{8551A2D7-1C72-4DFD-A111-28EC08A0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52" y="2503183"/>
            <a:ext cx="1426739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总部端没有的，餐厅端有的删除餐厅端配置（以及对应的包清理）</a:t>
            </a:r>
          </a:p>
        </p:txBody>
      </p:sp>
      <p:cxnSp>
        <p:nvCxnSpPr>
          <p:cNvPr id="55" name="Elbow Connector 111">
            <a:extLst>
              <a:ext uri="{FF2B5EF4-FFF2-40B4-BE49-F238E27FC236}">
                <a16:creationId xmlns:a16="http://schemas.microsoft.com/office/drawing/2014/main" id="{59B4A833-2D1E-4113-8299-1CCA2EBD9EC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1709673" y="2927166"/>
            <a:ext cx="0" cy="1512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11">
            <a:extLst>
              <a:ext uri="{FF2B5EF4-FFF2-40B4-BE49-F238E27FC236}">
                <a16:creationId xmlns:a16="http://schemas.microsoft.com/office/drawing/2014/main" id="{FEE55961-409E-48DB-81F1-49F12BE45C2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2312631" y="2731784"/>
            <a:ext cx="887821" cy="7550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11">
            <a:extLst>
              <a:ext uri="{FF2B5EF4-FFF2-40B4-BE49-F238E27FC236}">
                <a16:creationId xmlns:a16="http://schemas.microsoft.com/office/drawing/2014/main" id="{B6F6D13E-E93A-40E0-A6AE-345D6EAAF06A}"/>
              </a:ext>
            </a:extLst>
          </p:cNvPr>
          <p:cNvCxnSpPr>
            <a:cxnSpLocks/>
            <a:stCxn id="50" idx="3"/>
            <a:endCxn id="71" idx="1"/>
          </p:cNvCxnSpPr>
          <p:nvPr/>
        </p:nvCxnSpPr>
        <p:spPr>
          <a:xfrm flipV="1">
            <a:off x="2312631" y="3326710"/>
            <a:ext cx="887821" cy="1600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54DABD8-E9F2-4B9B-B621-B8A374B08D51}"/>
              </a:ext>
            </a:extLst>
          </p:cNvPr>
          <p:cNvSpPr txBox="1"/>
          <p:nvPr/>
        </p:nvSpPr>
        <p:spPr>
          <a:xfrm>
            <a:off x="2675150" y="1730665"/>
            <a:ext cx="1133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传递餐厅编号</a:t>
            </a:r>
            <a:endParaRPr lang="en-US" altLang="zh-CN" sz="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C1F8D1D-22D2-46C1-AD14-12D2209B34AF}"/>
              </a:ext>
            </a:extLst>
          </p:cNvPr>
          <p:cNvSpPr txBox="1"/>
          <p:nvPr/>
        </p:nvSpPr>
        <p:spPr>
          <a:xfrm>
            <a:off x="2756541" y="3388359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新增</a:t>
            </a:r>
            <a:endParaRPr lang="en-US" altLang="zh-CN" sz="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619751E-D2E2-4EB5-B55D-EBA54440DCF9}"/>
              </a:ext>
            </a:extLst>
          </p:cNvPr>
          <p:cNvSpPr txBox="1"/>
          <p:nvPr/>
        </p:nvSpPr>
        <p:spPr>
          <a:xfrm>
            <a:off x="2748870" y="4036099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更新</a:t>
            </a:r>
            <a:endParaRPr lang="en-US" altLang="zh-CN" sz="800" dirty="0"/>
          </a:p>
        </p:txBody>
      </p:sp>
      <p:sp>
        <p:nvSpPr>
          <p:cNvPr id="71" name="Text Box 17">
            <a:extLst>
              <a:ext uri="{FF2B5EF4-FFF2-40B4-BE49-F238E27FC236}">
                <a16:creationId xmlns:a16="http://schemas.microsoft.com/office/drawing/2014/main" id="{52D3FF38-41D3-47B4-B4BE-880C159E0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52" y="3098109"/>
            <a:ext cx="887822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总部端有的，餐厅端没有</a:t>
            </a:r>
          </a:p>
        </p:txBody>
      </p:sp>
      <p:sp>
        <p:nvSpPr>
          <p:cNvPr id="74" name="Text Box 17">
            <a:extLst>
              <a:ext uri="{FF2B5EF4-FFF2-40B4-BE49-F238E27FC236}">
                <a16:creationId xmlns:a16="http://schemas.microsoft.com/office/drawing/2014/main" id="{37F2C14D-F178-4B45-A6F7-B2810F8C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52" y="3807029"/>
            <a:ext cx="887822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总部端有的，餐厅端有，版本不一致</a:t>
            </a:r>
          </a:p>
        </p:txBody>
      </p:sp>
      <p:cxnSp>
        <p:nvCxnSpPr>
          <p:cNvPr id="76" name="Elbow Connector 111">
            <a:extLst>
              <a:ext uri="{FF2B5EF4-FFF2-40B4-BE49-F238E27FC236}">
                <a16:creationId xmlns:a16="http://schemas.microsoft.com/office/drawing/2014/main" id="{2FE9C69D-4850-4BA6-8536-53A9B1A0822D}"/>
              </a:ext>
            </a:extLst>
          </p:cNvPr>
          <p:cNvCxnSpPr>
            <a:cxnSpLocks/>
            <a:stCxn id="50" idx="3"/>
            <a:endCxn id="74" idx="1"/>
          </p:cNvCxnSpPr>
          <p:nvPr/>
        </p:nvCxnSpPr>
        <p:spPr>
          <a:xfrm>
            <a:off x="2312631" y="3486787"/>
            <a:ext cx="887821" cy="5488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11">
            <a:extLst>
              <a:ext uri="{FF2B5EF4-FFF2-40B4-BE49-F238E27FC236}">
                <a16:creationId xmlns:a16="http://schemas.microsoft.com/office/drawing/2014/main" id="{E29590A5-20C9-498D-B0F5-687BD2C133F9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4088274" y="3160599"/>
            <a:ext cx="1634598" cy="1661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17">
            <a:extLst>
              <a:ext uri="{FF2B5EF4-FFF2-40B4-BE49-F238E27FC236}">
                <a16:creationId xmlns:a16="http://schemas.microsoft.com/office/drawing/2014/main" id="{70497AD2-9587-49EA-B9A7-9EEBE028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72" y="2931998"/>
            <a:ext cx="1239494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根据配置包、版本，拉取配置包信息（</a:t>
            </a:r>
            <a:r>
              <a:rPr lang="en-US" altLang="zh-CN" sz="900" dirty="0" err="1"/>
              <a:t>url</a:t>
            </a:r>
            <a:r>
              <a:rPr lang="zh-CN" altLang="en-US" sz="900" dirty="0"/>
              <a:t>、名称等信息）</a:t>
            </a:r>
          </a:p>
        </p:txBody>
      </p:sp>
      <p:cxnSp>
        <p:nvCxnSpPr>
          <p:cNvPr id="88" name="Elbow Connector 111">
            <a:extLst>
              <a:ext uri="{FF2B5EF4-FFF2-40B4-BE49-F238E27FC236}">
                <a16:creationId xmlns:a16="http://schemas.microsoft.com/office/drawing/2014/main" id="{1135EEB1-C265-40A6-8960-4646525B79E7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 flipV="1">
            <a:off x="4088274" y="3160599"/>
            <a:ext cx="1634598" cy="8750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17">
            <a:extLst>
              <a:ext uri="{FF2B5EF4-FFF2-40B4-BE49-F238E27FC236}">
                <a16:creationId xmlns:a16="http://schemas.microsoft.com/office/drawing/2014/main" id="{6A82DF09-E250-47A5-8B53-C5E9A662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52" y="4515949"/>
            <a:ext cx="997148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更新餐厅端本地数据，以及拉包状态为“待拉包”</a:t>
            </a:r>
          </a:p>
        </p:txBody>
      </p:sp>
      <p:cxnSp>
        <p:nvCxnSpPr>
          <p:cNvPr id="92" name="Elbow Connector 111">
            <a:extLst>
              <a:ext uri="{FF2B5EF4-FFF2-40B4-BE49-F238E27FC236}">
                <a16:creationId xmlns:a16="http://schemas.microsoft.com/office/drawing/2014/main" id="{1DA7005F-B23B-4DBB-B004-A879AA0C5B0E}"/>
              </a:ext>
            </a:extLst>
          </p:cNvPr>
          <p:cNvCxnSpPr>
            <a:cxnSpLocks/>
            <a:stCxn id="86" idx="2"/>
            <a:endCxn id="91" idx="3"/>
          </p:cNvCxnSpPr>
          <p:nvPr/>
        </p:nvCxnSpPr>
        <p:spPr>
          <a:xfrm rot="5400000">
            <a:off x="4592435" y="2994365"/>
            <a:ext cx="1355351" cy="2145019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BD341C9-E7D7-4022-8B13-34C34314301F}"/>
              </a:ext>
            </a:extLst>
          </p:cNvPr>
          <p:cNvSpPr txBox="1"/>
          <p:nvPr/>
        </p:nvSpPr>
        <p:spPr>
          <a:xfrm>
            <a:off x="960981" y="3993627"/>
            <a:ext cx="16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注意容错处理：若按配置包、版本未获取到总部端配置包信息，则餐厅端该条记录不更新。</a:t>
            </a:r>
            <a:endParaRPr lang="en-US" altLang="zh-CN" sz="800" dirty="0"/>
          </a:p>
          <a:p>
            <a:r>
              <a:rPr lang="zh-CN" altLang="en-US" sz="800" dirty="0"/>
              <a:t>若总部端该餐厅未配置子店类型，则，应支持餐厅的</a:t>
            </a:r>
            <a:r>
              <a:rPr lang="en-US" altLang="zh-CN" sz="800" dirty="0"/>
              <a:t>COD</a:t>
            </a:r>
            <a:r>
              <a:rPr lang="zh-CN" altLang="en-US" sz="800" dirty="0"/>
              <a:t>配置为空集合的更新情况（建议集合完全为空的，餐厅端不更新！）。</a:t>
            </a:r>
            <a:endParaRPr lang="en-US" altLang="zh-CN" sz="8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B4812E4-EB77-4535-BA2A-7B87AF8413FE}"/>
              </a:ext>
            </a:extLst>
          </p:cNvPr>
          <p:cNvSpPr/>
          <p:nvPr/>
        </p:nvSpPr>
        <p:spPr>
          <a:xfrm>
            <a:off x="7093102" y="1867440"/>
            <a:ext cx="7244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接口一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2F3333-E1A1-499D-AC73-6A6E76F4B74A}"/>
              </a:ext>
            </a:extLst>
          </p:cNvPr>
          <p:cNvSpPr/>
          <p:nvPr/>
        </p:nvSpPr>
        <p:spPr>
          <a:xfrm>
            <a:off x="7093101" y="3033640"/>
            <a:ext cx="7244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接口二</a:t>
            </a:r>
          </a:p>
        </p:txBody>
      </p:sp>
    </p:spTree>
    <p:extLst>
      <p:ext uri="{BB962C8B-B14F-4D97-AF65-F5344CB8AC3E}">
        <p14:creationId xmlns:p14="http://schemas.microsoft.com/office/powerpoint/2010/main" val="15796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FF710-E089-45BA-9A78-313B36EF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4.1 </a:t>
            </a:r>
            <a:r>
              <a:rPr lang="zh-CN" altLang="en-US" dirty="0"/>
              <a:t>餐厅服务拉取配置数据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3D99F1F-503C-42D5-B6F1-61BB4043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618" y="1249538"/>
            <a:ext cx="751360" cy="253916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HZH086</a:t>
            </a:r>
            <a:endParaRPr lang="zh-CN" altLang="en-US" sz="90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D616A86-43CA-4CBF-8E2A-1C7F9383E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981364"/>
            <a:ext cx="751360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H</a:t>
            </a:r>
          </a:p>
          <a:p>
            <a:r>
              <a:rPr lang="zh-CN" altLang="en-US" sz="900" dirty="0"/>
              <a:t>标准柜台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15F9543-2358-4B00-9706-E4F41B65A82A}"/>
              </a:ext>
            </a:extLst>
          </p:cNvPr>
          <p:cNvSpPr/>
          <p:nvPr/>
        </p:nvSpPr>
        <p:spPr>
          <a:xfrm>
            <a:off x="1778890" y="1037851"/>
            <a:ext cx="356366" cy="65167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F30EAB4C-85F4-43C0-9520-713FA5D80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956625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标准柜台</a:t>
            </a:r>
            <a:r>
              <a:rPr lang="en-US" altLang="zh-CN" sz="900" b="0" dirty="0">
                <a:solidFill>
                  <a:schemeClr val="tx1"/>
                </a:solidFill>
              </a:rPr>
              <a:t>H</a:t>
            </a:r>
            <a:r>
              <a:rPr lang="zh-CN" altLang="en-US" sz="900" b="0" dirty="0">
                <a:solidFill>
                  <a:schemeClr val="tx1"/>
                </a:solidFill>
              </a:rPr>
              <a:t>全国通用配置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r>
              <a:rPr lang="en-US" altLang="zh-CN" sz="900" b="0" dirty="0">
                <a:solidFill>
                  <a:schemeClr val="tx1"/>
                </a:solidFill>
              </a:rPr>
              <a:t>2b014774-03de-41af-838f-12ae0b33ff8a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3252297E-0F15-4EA1-BA16-FA53BF620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1431026"/>
            <a:ext cx="822388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J</a:t>
            </a:r>
          </a:p>
          <a:p>
            <a:r>
              <a:rPr lang="zh-CN" altLang="en-US" sz="900" dirty="0"/>
              <a:t>甜品站窗口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82ECE71B-82AA-4A5E-ADF0-91FE66D9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956625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20190430153356786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01A896D-A53D-4105-A543-8B840395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1372123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甜品站</a:t>
            </a:r>
            <a:r>
              <a:rPr lang="en-US" altLang="zh-CN" sz="900" b="0" dirty="0">
                <a:solidFill>
                  <a:schemeClr val="tx1"/>
                </a:solidFill>
              </a:rPr>
              <a:t>JXX</a:t>
            </a:r>
            <a:r>
              <a:rPr lang="zh-CN" altLang="en-US" sz="900" b="0" dirty="0">
                <a:solidFill>
                  <a:schemeClr val="tx1"/>
                </a:solidFill>
              </a:rPr>
              <a:t>活动专用配置</a:t>
            </a:r>
          </a:p>
          <a:p>
            <a:r>
              <a:rPr lang="en-US" altLang="zh-CN" sz="900" b="0" dirty="0">
                <a:solidFill>
                  <a:schemeClr val="tx1"/>
                </a:solidFill>
              </a:rPr>
              <a:t>51b6d179-8973-47a5-970a-8c0b3beb891c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5DEA7BE2-881E-4665-ABE5-EF8D1CCA7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1364671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20190430154023675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A0C8F7-D244-465E-BFFB-39F8AFDC4420}"/>
              </a:ext>
            </a:extLst>
          </p:cNvPr>
          <p:cNvSpPr txBox="1"/>
          <p:nvPr/>
        </p:nvSpPr>
        <p:spPr>
          <a:xfrm>
            <a:off x="315351" y="1119051"/>
            <a:ext cx="751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总部端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DD0B7391-56FE-4EA7-BAC8-8D018C2FB6D9}"/>
              </a:ext>
            </a:extLst>
          </p:cNvPr>
          <p:cNvCxnSpPr>
            <a:cxnSpLocks/>
          </p:cNvCxnSpPr>
          <p:nvPr/>
        </p:nvCxnSpPr>
        <p:spPr>
          <a:xfrm>
            <a:off x="0" y="1863810"/>
            <a:ext cx="9144000" cy="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B9E7A68-AE90-44DD-9F2A-8B425A8C3EB6}"/>
              </a:ext>
            </a:extLst>
          </p:cNvPr>
          <p:cNvSpPr txBox="1"/>
          <p:nvPr/>
        </p:nvSpPr>
        <p:spPr>
          <a:xfrm>
            <a:off x="315351" y="1974514"/>
            <a:ext cx="751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餐厅端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867FACF3-8571-49DC-BD26-8B0A534B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618" y="2252275"/>
            <a:ext cx="751360" cy="253916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HZH086</a:t>
            </a:r>
            <a:endParaRPr lang="zh-CN" altLang="en-US" sz="900" dirty="0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BBECD612-8CC9-4A39-BD32-6ECBDFF1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1984101"/>
            <a:ext cx="751360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H</a:t>
            </a:r>
          </a:p>
          <a:p>
            <a:r>
              <a:rPr lang="zh-CN" altLang="en-US" sz="900" dirty="0"/>
              <a:t>标准柜台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AD4985E4-0D5F-469C-8411-7165C92EAF16}"/>
              </a:ext>
            </a:extLst>
          </p:cNvPr>
          <p:cNvSpPr/>
          <p:nvPr/>
        </p:nvSpPr>
        <p:spPr>
          <a:xfrm>
            <a:off x="1778890" y="2040588"/>
            <a:ext cx="356366" cy="65167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6629280B-EA53-472E-A097-7C4CFC0E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1959362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标准柜台</a:t>
            </a:r>
            <a:r>
              <a:rPr lang="en-US" altLang="zh-CN" sz="900" b="0" dirty="0">
                <a:solidFill>
                  <a:schemeClr val="tx1"/>
                </a:solidFill>
              </a:rPr>
              <a:t>H</a:t>
            </a:r>
            <a:r>
              <a:rPr lang="zh-CN" altLang="en-US" sz="900" b="0" dirty="0">
                <a:solidFill>
                  <a:schemeClr val="tx1"/>
                </a:solidFill>
              </a:rPr>
              <a:t>全国通用配置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r>
              <a:rPr lang="en-US" altLang="zh-CN" sz="900" b="0" dirty="0">
                <a:solidFill>
                  <a:schemeClr val="tx1"/>
                </a:solidFill>
              </a:rPr>
              <a:t>2b014774-03de-41af-838f-12ae0b33ff8a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0E3CA7F9-680E-4EFD-9781-22CC3716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2433763"/>
            <a:ext cx="822388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B</a:t>
            </a:r>
          </a:p>
          <a:p>
            <a:r>
              <a:rPr lang="en-US" altLang="zh-CN" sz="900" dirty="0"/>
              <a:t>K-Bar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C6D9B359-1EBB-468D-80AB-89AB922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1959362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20190425201145478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2441C2F0-7060-4C18-A789-D6888652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2374860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 </a:t>
            </a:r>
            <a:r>
              <a:rPr lang="en-US" altLang="zh-CN" sz="900" b="0" dirty="0">
                <a:solidFill>
                  <a:schemeClr val="tx1"/>
                </a:solidFill>
              </a:rPr>
              <a:t>K-BAR B XX</a:t>
            </a:r>
            <a:r>
              <a:rPr lang="zh-CN" altLang="en-US" sz="900" b="0" dirty="0">
                <a:solidFill>
                  <a:schemeClr val="tx1"/>
                </a:solidFill>
              </a:rPr>
              <a:t>活动专用配置</a:t>
            </a:r>
          </a:p>
          <a:p>
            <a:r>
              <a:rPr lang="en-US" altLang="zh-CN" sz="900" b="0" dirty="0">
                <a:solidFill>
                  <a:schemeClr val="tx1"/>
                </a:solidFill>
              </a:rPr>
              <a:t>63b6d179-8973-87a5-920a-7a0b3beb861c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175B8D40-C302-4743-ADED-BBF4E506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2367408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20190423160727895</a:t>
            </a:r>
          </a:p>
        </p:txBody>
      </p:sp>
      <p:sp>
        <p:nvSpPr>
          <p:cNvPr id="34" name="箭头: 右弧形 33">
            <a:extLst>
              <a:ext uri="{FF2B5EF4-FFF2-40B4-BE49-F238E27FC236}">
                <a16:creationId xmlns:a16="http://schemas.microsoft.com/office/drawing/2014/main" id="{222375FE-0DCA-425E-9D7E-60BD9A002A84}"/>
              </a:ext>
            </a:extLst>
          </p:cNvPr>
          <p:cNvSpPr/>
          <p:nvPr/>
        </p:nvSpPr>
        <p:spPr>
          <a:xfrm>
            <a:off x="8186382" y="1489299"/>
            <a:ext cx="356366" cy="1137878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D7B6961C-A6C5-4E71-964E-699471261A55}"/>
              </a:ext>
            </a:extLst>
          </p:cNvPr>
          <p:cNvSpPr/>
          <p:nvPr/>
        </p:nvSpPr>
        <p:spPr>
          <a:xfrm>
            <a:off x="8131759" y="2903183"/>
            <a:ext cx="356366" cy="27431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0C4E1F0E-7CD9-488A-A623-ACD7B26A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618" y="3236794"/>
            <a:ext cx="751360" cy="253916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HZH086</a:t>
            </a:r>
            <a:endParaRPr lang="zh-CN" altLang="en-US" sz="900" dirty="0"/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D63B3155-8DC8-4EDF-8C25-5B6B55AF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2968620"/>
            <a:ext cx="751360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H</a:t>
            </a:r>
          </a:p>
          <a:p>
            <a:r>
              <a:rPr lang="zh-CN" altLang="en-US" sz="900" dirty="0"/>
              <a:t>标准柜台</a:t>
            </a: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F557919-A45C-4CA2-B12C-E4FAC8F2D577}"/>
              </a:ext>
            </a:extLst>
          </p:cNvPr>
          <p:cNvSpPr/>
          <p:nvPr/>
        </p:nvSpPr>
        <p:spPr>
          <a:xfrm>
            <a:off x="1778890" y="3025107"/>
            <a:ext cx="356366" cy="1026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4005DD35-04DD-41A0-BC78-BA0312DF5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2953307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标准柜台</a:t>
            </a:r>
            <a:r>
              <a:rPr lang="en-US" altLang="zh-CN" sz="900" b="0" dirty="0">
                <a:solidFill>
                  <a:schemeClr val="tx1"/>
                </a:solidFill>
              </a:rPr>
              <a:t>H</a:t>
            </a:r>
            <a:r>
              <a:rPr lang="zh-CN" altLang="en-US" sz="900" b="0" dirty="0">
                <a:solidFill>
                  <a:schemeClr val="tx1"/>
                </a:solidFill>
              </a:rPr>
              <a:t>全国通用配置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r>
              <a:rPr lang="en-US" altLang="zh-CN" sz="900" b="0" dirty="0">
                <a:solidFill>
                  <a:schemeClr val="tx1"/>
                </a:solidFill>
              </a:rPr>
              <a:t>2b014774-03de-41af-838f-12ae0b33ff8a</a:t>
            </a: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6A666473-CEBE-4356-8191-13365B2CA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3418282"/>
            <a:ext cx="822388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strike="dblStrike" dirty="0"/>
              <a:t>B  K-Bar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48C3F8CD-8C7A-43AD-8EB6-25A17921E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2953307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rgbClr val="FF0000"/>
                </a:solidFill>
              </a:rPr>
              <a:t>20190430153356786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5848ED6-9A11-442F-BF67-145E0C5C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3368805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strike="dblStrike" dirty="0">
                <a:solidFill>
                  <a:schemeClr val="tx1"/>
                </a:solidFill>
              </a:rPr>
              <a:t>KFC</a:t>
            </a:r>
            <a:r>
              <a:rPr lang="zh-CN" altLang="en-US" sz="900" b="0" strike="dblStrike" dirty="0">
                <a:solidFill>
                  <a:schemeClr val="tx1"/>
                </a:solidFill>
              </a:rPr>
              <a:t> </a:t>
            </a:r>
            <a:r>
              <a:rPr lang="en-US" altLang="zh-CN" sz="900" b="0" strike="dblStrike" dirty="0">
                <a:solidFill>
                  <a:schemeClr val="tx1"/>
                </a:solidFill>
              </a:rPr>
              <a:t>K-BAR B XX</a:t>
            </a:r>
            <a:r>
              <a:rPr lang="zh-CN" altLang="en-US" sz="900" b="0" strike="dblStrike" dirty="0">
                <a:solidFill>
                  <a:schemeClr val="tx1"/>
                </a:solidFill>
              </a:rPr>
              <a:t>活动专用配置</a:t>
            </a:r>
          </a:p>
          <a:p>
            <a:r>
              <a:rPr lang="en-US" altLang="zh-CN" sz="900" b="0" strike="dblStrike" dirty="0">
                <a:solidFill>
                  <a:schemeClr val="tx1"/>
                </a:solidFill>
              </a:rPr>
              <a:t>63b6d179-8973-87a5-920a-7a0b3beb861c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F6C5CBF0-D8E2-476F-996E-1CC9A493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3361353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strike="dblStrike" dirty="0">
                <a:solidFill>
                  <a:schemeClr val="tx1"/>
                </a:solidFill>
              </a:rPr>
              <a:t>20190423160727895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AFF41321-E1B5-4AB0-8ADE-97C3944B3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824" y="1959361"/>
            <a:ext cx="572390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b="0" dirty="0">
                <a:solidFill>
                  <a:schemeClr val="tx1"/>
                </a:solidFill>
              </a:rPr>
              <a:t>已拉包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2DBB38E6-1BF7-459F-83B3-11B8D4D9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824" y="2361123"/>
            <a:ext cx="572390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b="0" dirty="0">
                <a:solidFill>
                  <a:schemeClr val="tx1"/>
                </a:solidFill>
              </a:rPr>
              <a:t>已拉包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B9F4F878-082F-4115-A9CB-3396F3A7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824" y="2953307"/>
            <a:ext cx="572390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b="0" dirty="0">
                <a:solidFill>
                  <a:srgbClr val="FF0000"/>
                </a:solidFill>
              </a:rPr>
              <a:t>待拉包</a:t>
            </a:r>
            <a:endParaRPr lang="en-US" altLang="zh-CN" sz="900" b="0" dirty="0">
              <a:solidFill>
                <a:srgbClr val="FF0000"/>
              </a:solidFill>
            </a:endParaRPr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4058DD71-2492-46F8-9CAD-B47BFFDD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12" y="3826328"/>
            <a:ext cx="822388" cy="27537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J</a:t>
            </a:r>
          </a:p>
          <a:p>
            <a:r>
              <a:rPr lang="zh-CN" altLang="en-US" sz="900" dirty="0"/>
              <a:t>甜品站窗口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3C423883-9116-41B3-AD53-CBD0D958E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89" y="3776851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rgbClr val="FF0000"/>
                </a:solidFill>
              </a:rPr>
              <a:t>KFC</a:t>
            </a:r>
            <a:r>
              <a:rPr lang="zh-CN" altLang="en-US" sz="900" b="0" dirty="0">
                <a:solidFill>
                  <a:srgbClr val="FF0000"/>
                </a:solidFill>
              </a:rPr>
              <a:t>甜品站</a:t>
            </a:r>
            <a:r>
              <a:rPr lang="en-US" altLang="zh-CN" sz="900" b="0" dirty="0">
                <a:solidFill>
                  <a:srgbClr val="FF0000"/>
                </a:solidFill>
              </a:rPr>
              <a:t>JXX</a:t>
            </a:r>
            <a:r>
              <a:rPr lang="zh-CN" altLang="en-US" sz="900" b="0" dirty="0">
                <a:solidFill>
                  <a:srgbClr val="FF0000"/>
                </a:solidFill>
              </a:rPr>
              <a:t>活动专用配置</a:t>
            </a:r>
          </a:p>
          <a:p>
            <a:r>
              <a:rPr lang="en-US" altLang="zh-CN" sz="900" b="0" dirty="0">
                <a:solidFill>
                  <a:srgbClr val="FF0000"/>
                </a:solidFill>
              </a:rPr>
              <a:t>51b6d179-8973-47a5-970a-8c0b3beb891c</a:t>
            </a: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5EA1D35D-BB53-436C-A7FF-78AEC893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79" y="3769399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rgbClr val="FF0000"/>
                </a:solidFill>
              </a:rPr>
              <a:t>20190430154023675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77B5FA8F-3BF7-434D-B48F-7D77A933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114" y="3771768"/>
            <a:ext cx="572390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b="0" dirty="0">
                <a:solidFill>
                  <a:srgbClr val="FF0000"/>
                </a:solidFill>
              </a:rPr>
              <a:t>待拉包</a:t>
            </a:r>
            <a:endParaRPr lang="en-US" altLang="zh-CN" sz="900" b="0" dirty="0">
              <a:solidFill>
                <a:srgbClr val="FF0000"/>
              </a:solidFill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D553F43-C8A9-423A-A406-EDB71F2D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99292"/>
              </p:ext>
            </p:extLst>
          </p:nvPr>
        </p:nvGraphicFramePr>
        <p:xfrm>
          <a:off x="315351" y="4178802"/>
          <a:ext cx="867025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47">
                  <a:extLst>
                    <a:ext uri="{9D8B030D-6E8A-4147-A177-3AD203B41FA5}">
                      <a16:colId xmlns:a16="http://schemas.microsoft.com/office/drawing/2014/main" val="3841059733"/>
                    </a:ext>
                  </a:extLst>
                </a:gridCol>
                <a:gridCol w="1418802">
                  <a:extLst>
                    <a:ext uri="{9D8B030D-6E8A-4147-A177-3AD203B41FA5}">
                      <a16:colId xmlns:a16="http://schemas.microsoft.com/office/drawing/2014/main" val="99505720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074968572"/>
                    </a:ext>
                  </a:extLst>
                </a:gridCol>
                <a:gridCol w="1526400">
                  <a:extLst>
                    <a:ext uri="{9D8B030D-6E8A-4147-A177-3AD203B41FA5}">
                      <a16:colId xmlns:a16="http://schemas.microsoft.com/office/drawing/2014/main" val="3692842054"/>
                    </a:ext>
                  </a:extLst>
                </a:gridCol>
                <a:gridCol w="1216800">
                  <a:extLst>
                    <a:ext uri="{9D8B030D-6E8A-4147-A177-3AD203B41FA5}">
                      <a16:colId xmlns:a16="http://schemas.microsoft.com/office/drawing/2014/main" val="1219259306"/>
                    </a:ext>
                  </a:extLst>
                </a:gridCol>
                <a:gridCol w="640800">
                  <a:extLst>
                    <a:ext uri="{9D8B030D-6E8A-4147-A177-3AD203B41FA5}">
                      <a16:colId xmlns:a16="http://schemas.microsoft.com/office/drawing/2014/main" val="164755022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7737522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274141214"/>
                    </a:ext>
                  </a:extLst>
                </a:gridCol>
                <a:gridCol w="777601">
                  <a:extLst>
                    <a:ext uri="{9D8B030D-6E8A-4147-A177-3AD203B41FA5}">
                      <a16:colId xmlns:a16="http://schemas.microsoft.com/office/drawing/2014/main" val="445026150"/>
                    </a:ext>
                  </a:extLst>
                </a:gridCol>
              </a:tblGrid>
              <a:tr h="308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子店类型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配置包唯一标识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版本号</a:t>
                      </a:r>
                      <a:endParaRPr lang="en-US" altLang="zh-C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yyyyMMddHHmmssSSS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原始文件地址</a:t>
                      </a:r>
                      <a:r>
                        <a:rPr lang="en-US" altLang="zh-CN" sz="900" dirty="0"/>
                        <a:t>URL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原始文件</a:t>
                      </a:r>
                      <a:r>
                        <a:rPr lang="en-US" altLang="zh-CN" sz="900" dirty="0"/>
                        <a:t>MD5</a:t>
                      </a:r>
                      <a:r>
                        <a:rPr lang="zh-CN" altLang="en-US" sz="9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拉包状态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计划拉包时间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餐厅端文件地址</a:t>
                      </a:r>
                      <a:r>
                        <a:rPr lang="en-US" altLang="zh-CN" sz="900" dirty="0"/>
                        <a:t>URL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J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51b6d179-8973-47a5-970a-8c0b3beb891c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KFC</a:t>
                      </a:r>
                      <a:r>
                        <a:rPr lang="zh-CN" altLang="en-US" sz="900" dirty="0"/>
                        <a:t>甜品站</a:t>
                      </a:r>
                      <a:r>
                        <a:rPr lang="en-US" altLang="zh-CN" sz="900" dirty="0"/>
                        <a:t>JXX</a:t>
                      </a:r>
                      <a:r>
                        <a:rPr lang="zh-CN" altLang="en-US" sz="900" dirty="0"/>
                        <a:t>活动专用配置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20190430154023675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hlinkClick r:id="rId2"/>
                        </a:rPr>
                        <a:t>http://172.0.0.1:5555/XX/XX/XX/KFCXX</a:t>
                      </a:r>
                      <a:r>
                        <a:rPr lang="zh-CN" altLang="en-US" sz="900" dirty="0">
                          <a:hlinkClick r:id="rId2"/>
                        </a:rPr>
                        <a:t>活动专用配置</a:t>
                      </a:r>
                      <a:r>
                        <a:rPr lang="en-US" altLang="zh-CN" sz="900" dirty="0">
                          <a:hlinkClick r:id="rId2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0 </a:t>
                      </a:r>
                      <a:r>
                        <a:rPr lang="zh-CN" altLang="en-US" sz="900" dirty="0"/>
                        <a:t>待拉包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2019-04-30 16:05:23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8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4E0E-9AC9-4E48-A9D2-95C34C19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468640" cy="732441"/>
          </a:xfrm>
        </p:spPr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4.2 </a:t>
            </a:r>
            <a:r>
              <a:rPr lang="zh-CN" altLang="en-US" dirty="0"/>
              <a:t>餐厅服务拉取配置文件（异步）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8ADC7C1-180A-4842-B6F3-3E905AB3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339" y="961319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餐厅端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cxnSp>
        <p:nvCxnSpPr>
          <p:cNvPr id="9" name="Straight Arrow Connector 59">
            <a:extLst>
              <a:ext uri="{FF2B5EF4-FFF2-40B4-BE49-F238E27FC236}">
                <a16:creationId xmlns:a16="http://schemas.microsoft.com/office/drawing/2014/main" id="{BAC357A7-0010-43A9-A175-9DEE05CD9E1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68386" y="1276227"/>
            <a:ext cx="1376252" cy="42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11">
            <a:extLst>
              <a:ext uri="{FF2B5EF4-FFF2-40B4-BE49-F238E27FC236}">
                <a16:creationId xmlns:a16="http://schemas.microsoft.com/office/drawing/2014/main" id="{88BB34DC-BB6D-4B35-81AE-9C5272FED022}"/>
              </a:ext>
            </a:extLst>
          </p:cNvPr>
          <p:cNvCxnSpPr>
            <a:cxnSpLocks/>
          </p:cNvCxnSpPr>
          <p:nvPr/>
        </p:nvCxnSpPr>
        <p:spPr>
          <a:xfrm flipH="1" flipV="1">
            <a:off x="3968386" y="1396848"/>
            <a:ext cx="1403292" cy="63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11">
            <a:extLst>
              <a:ext uri="{FF2B5EF4-FFF2-40B4-BE49-F238E27FC236}">
                <a16:creationId xmlns:a16="http://schemas.microsoft.com/office/drawing/2014/main" id="{047B658C-5875-4516-8802-3D6559DDF925}"/>
              </a:ext>
            </a:extLst>
          </p:cNvPr>
          <p:cNvCxnSpPr>
            <a:cxnSpLocks/>
          </p:cNvCxnSpPr>
          <p:nvPr/>
        </p:nvCxnSpPr>
        <p:spPr>
          <a:xfrm>
            <a:off x="7493431" y="1019610"/>
            <a:ext cx="623777" cy="5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3BA2E3-AB85-4F3E-89CA-994FDA008775}"/>
              </a:ext>
            </a:extLst>
          </p:cNvPr>
          <p:cNvSpPr txBox="1"/>
          <p:nvPr/>
        </p:nvSpPr>
        <p:spPr>
          <a:xfrm>
            <a:off x="8117208" y="912422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接口调用方向</a:t>
            </a:r>
            <a:endParaRPr lang="en-US" altLang="zh-CN" sz="9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D1285-43F3-43AE-979C-A582012F77CB}"/>
              </a:ext>
            </a:extLst>
          </p:cNvPr>
          <p:cNvSpPr txBox="1"/>
          <p:nvPr/>
        </p:nvSpPr>
        <p:spPr>
          <a:xfrm>
            <a:off x="8117208" y="1189505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数据流向</a:t>
            </a:r>
            <a:endParaRPr lang="en-US" altLang="zh-CN" sz="900" b="1" dirty="0"/>
          </a:p>
        </p:txBody>
      </p:sp>
      <p:cxnSp>
        <p:nvCxnSpPr>
          <p:cNvPr id="16" name="Straight Arrow Connector 59">
            <a:extLst>
              <a:ext uri="{FF2B5EF4-FFF2-40B4-BE49-F238E27FC236}">
                <a16:creationId xmlns:a16="http://schemas.microsoft.com/office/drawing/2014/main" id="{613D96B7-98AE-4591-AC95-562D2E12F4A3}"/>
              </a:ext>
            </a:extLst>
          </p:cNvPr>
          <p:cNvCxnSpPr>
            <a:cxnSpLocks/>
          </p:cNvCxnSpPr>
          <p:nvPr/>
        </p:nvCxnSpPr>
        <p:spPr>
          <a:xfrm flipV="1">
            <a:off x="7493431" y="1304946"/>
            <a:ext cx="623777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0B398C2-605E-42BB-B979-5556A699F35E}"/>
              </a:ext>
            </a:extLst>
          </p:cNvPr>
          <p:cNvSpPr/>
          <p:nvPr/>
        </p:nvSpPr>
        <p:spPr>
          <a:xfrm>
            <a:off x="4279399" y="946976"/>
            <a:ext cx="9488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配置包文件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CCA8EACD-5356-4784-AB3B-9AFFFD8D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638" y="1075837"/>
            <a:ext cx="1124532" cy="40329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总部</a:t>
            </a:r>
            <a:endParaRPr lang="en-US" altLang="zh-CN" dirty="0"/>
          </a:p>
          <a:p>
            <a:r>
              <a:rPr lang="zh-CN" altLang="en-US" dirty="0"/>
              <a:t>文件服务器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FAE5DB0C-58C9-4647-BA18-7FEF06A0C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346" y="1706440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HTTP</a:t>
            </a:r>
            <a:r>
              <a:rPr lang="zh-CN" altLang="en-US" sz="1050" dirty="0"/>
              <a:t>请求</a:t>
            </a:r>
            <a:endParaRPr lang="en-US" altLang="zh-CN" sz="1050" dirty="0"/>
          </a:p>
          <a:p>
            <a:r>
              <a:rPr lang="zh-CN" altLang="en-US" sz="1050" dirty="0"/>
              <a:t>下载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9757FF5A-4AA8-4A27-9A6F-E13F930B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984" y="1706440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配置文件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16E98BCF-74E1-4007-96C3-5F769D2C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746" y="2968248"/>
            <a:ext cx="1101040" cy="73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更新餐厅端</a:t>
            </a:r>
            <a:r>
              <a:rPr lang="en-US" altLang="zh-CN" sz="1050" dirty="0"/>
              <a:t>COD</a:t>
            </a:r>
            <a:r>
              <a:rPr lang="zh-CN" altLang="en-US" sz="1050" dirty="0"/>
              <a:t>配置文件地址</a:t>
            </a:r>
            <a:r>
              <a:rPr lang="en-US" altLang="zh-CN" sz="1050" dirty="0"/>
              <a:t>URL</a:t>
            </a:r>
            <a:r>
              <a:rPr lang="zh-CN" altLang="en-US" sz="1050" dirty="0"/>
              <a:t>为餐厅端存放地址</a:t>
            </a:r>
          </a:p>
        </p:txBody>
      </p:sp>
      <p:cxnSp>
        <p:nvCxnSpPr>
          <p:cNvPr id="32" name="Elbow Connector 111">
            <a:extLst>
              <a:ext uri="{FF2B5EF4-FFF2-40B4-BE49-F238E27FC236}">
                <a16:creationId xmlns:a16="http://schemas.microsoft.com/office/drawing/2014/main" id="{07399660-3F7C-49EA-B339-5CE925A25BE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873186" y="1935040"/>
            <a:ext cx="153079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7">
            <a:extLst>
              <a:ext uri="{FF2B5EF4-FFF2-40B4-BE49-F238E27FC236}">
                <a16:creationId xmlns:a16="http://schemas.microsoft.com/office/drawing/2014/main" id="{ABF36C0C-5E9F-4A2B-9FDB-7E1C733AB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346" y="2325283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下载成功</a:t>
            </a:r>
          </a:p>
        </p:txBody>
      </p:sp>
      <p:cxnSp>
        <p:nvCxnSpPr>
          <p:cNvPr id="34" name="Elbow Connector 111">
            <a:extLst>
              <a:ext uri="{FF2B5EF4-FFF2-40B4-BE49-F238E27FC236}">
                <a16:creationId xmlns:a16="http://schemas.microsoft.com/office/drawing/2014/main" id="{607D8C40-C22E-43CE-842E-997DE303AEC0}"/>
              </a:ext>
            </a:extLst>
          </p:cNvPr>
          <p:cNvCxnSpPr>
            <a:cxnSpLocks/>
            <a:stCxn id="38" idx="2"/>
            <a:endCxn id="31" idx="1"/>
          </p:cNvCxnSpPr>
          <p:nvPr/>
        </p:nvCxnSpPr>
        <p:spPr>
          <a:xfrm rot="16200000" flipH="1">
            <a:off x="2089724" y="2605787"/>
            <a:ext cx="553326" cy="906717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11">
            <a:extLst>
              <a:ext uri="{FF2B5EF4-FFF2-40B4-BE49-F238E27FC236}">
                <a16:creationId xmlns:a16="http://schemas.microsoft.com/office/drawing/2014/main" id="{06EBD716-948A-4661-BBF9-72927C6C5980}"/>
              </a:ext>
            </a:extLst>
          </p:cNvPr>
          <p:cNvCxnSpPr>
            <a:cxnSpLocks/>
            <a:stCxn id="29" idx="2"/>
            <a:endCxn id="33" idx="3"/>
          </p:cNvCxnSpPr>
          <p:nvPr/>
        </p:nvCxnSpPr>
        <p:spPr>
          <a:xfrm rot="5400000">
            <a:off x="4694924" y="1341902"/>
            <a:ext cx="390243" cy="2033718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7">
            <a:extLst>
              <a:ext uri="{FF2B5EF4-FFF2-40B4-BE49-F238E27FC236}">
                <a16:creationId xmlns:a16="http://schemas.microsoft.com/office/drawing/2014/main" id="{1C84692E-6D72-46D5-8117-22DC7F7C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109" y="2325283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校验文件</a:t>
            </a:r>
            <a:r>
              <a:rPr lang="en-US" altLang="zh-CN" sz="1050" dirty="0"/>
              <a:t>MD5</a:t>
            </a:r>
            <a:r>
              <a:rPr lang="zh-CN" altLang="en-US" sz="1050" dirty="0"/>
              <a:t>值</a:t>
            </a:r>
          </a:p>
        </p:txBody>
      </p:sp>
      <p:cxnSp>
        <p:nvCxnSpPr>
          <p:cNvPr id="39" name="Elbow Connector 111">
            <a:extLst>
              <a:ext uri="{FF2B5EF4-FFF2-40B4-BE49-F238E27FC236}">
                <a16:creationId xmlns:a16="http://schemas.microsoft.com/office/drawing/2014/main" id="{5AED8F77-BAF9-46D4-8CC1-8968E7E6DE89}"/>
              </a:ext>
            </a:extLst>
          </p:cNvPr>
          <p:cNvCxnSpPr>
            <a:cxnSpLocks/>
            <a:stCxn id="33" idx="1"/>
            <a:endCxn id="38" idx="3"/>
          </p:cNvCxnSpPr>
          <p:nvPr/>
        </p:nvCxnSpPr>
        <p:spPr>
          <a:xfrm flipH="1">
            <a:off x="2415949" y="2553883"/>
            <a:ext cx="45139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DE69FB9-757C-4A05-9657-370B48EA5086}"/>
              </a:ext>
            </a:extLst>
          </p:cNvPr>
          <p:cNvSpPr txBox="1"/>
          <p:nvPr/>
        </p:nvSpPr>
        <p:spPr>
          <a:xfrm>
            <a:off x="1902524" y="3120301"/>
            <a:ext cx="59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成功</a:t>
            </a:r>
            <a:endParaRPr lang="en-US" altLang="zh-CN" sz="800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B55CFE8-19E5-47B5-8EB6-0E21897FF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1056"/>
              </p:ext>
            </p:extLst>
          </p:nvPr>
        </p:nvGraphicFramePr>
        <p:xfrm>
          <a:off x="355010" y="3788055"/>
          <a:ext cx="853699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25">
                  <a:extLst>
                    <a:ext uri="{9D8B030D-6E8A-4147-A177-3AD203B41FA5}">
                      <a16:colId xmlns:a16="http://schemas.microsoft.com/office/drawing/2014/main" val="3841059733"/>
                    </a:ext>
                  </a:extLst>
                </a:gridCol>
                <a:gridCol w="1270665">
                  <a:extLst>
                    <a:ext uri="{9D8B030D-6E8A-4147-A177-3AD203B41FA5}">
                      <a16:colId xmlns:a16="http://schemas.microsoft.com/office/drawing/2014/main" val="9950572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074968572"/>
                    </a:ext>
                  </a:extLst>
                </a:gridCol>
                <a:gridCol w="928800">
                  <a:extLst>
                    <a:ext uri="{9D8B030D-6E8A-4147-A177-3AD203B41FA5}">
                      <a16:colId xmlns:a16="http://schemas.microsoft.com/office/drawing/2014/main" val="3692842054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121925930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647550226"/>
                    </a:ext>
                  </a:extLst>
                </a:gridCol>
                <a:gridCol w="611250">
                  <a:extLst>
                    <a:ext uri="{9D8B030D-6E8A-4147-A177-3AD203B41FA5}">
                      <a16:colId xmlns:a16="http://schemas.microsoft.com/office/drawing/2014/main" val="2477375220"/>
                    </a:ext>
                  </a:extLst>
                </a:gridCol>
                <a:gridCol w="828750">
                  <a:extLst>
                    <a:ext uri="{9D8B030D-6E8A-4147-A177-3AD203B41FA5}">
                      <a16:colId xmlns:a16="http://schemas.microsoft.com/office/drawing/2014/main" val="4274141214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445026150"/>
                    </a:ext>
                  </a:extLst>
                </a:gridCol>
              </a:tblGrid>
              <a:tr h="308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子店类型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配置包唯一标识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版本号</a:t>
                      </a:r>
                      <a:endParaRPr lang="en-US" altLang="zh-C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yyyyMMddHHmmssSSS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原始文件地址</a:t>
                      </a:r>
                      <a:r>
                        <a:rPr lang="en-US" altLang="zh-CN" sz="900" dirty="0"/>
                        <a:t>URL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原始文件</a:t>
                      </a:r>
                      <a:r>
                        <a:rPr lang="en-US" altLang="zh-CN" sz="900" dirty="0"/>
                        <a:t>MD5</a:t>
                      </a:r>
                      <a:r>
                        <a:rPr lang="zh-CN" altLang="en-US" sz="900" dirty="0"/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拉包状态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计划拉包时间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餐厅端文件地址</a:t>
                      </a:r>
                      <a:r>
                        <a:rPr lang="en-US" altLang="zh-CN" sz="900" dirty="0"/>
                        <a:t>URL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J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51b6d179-8973-47a5-970a-8c0b3beb891c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KFC</a:t>
                      </a:r>
                      <a:r>
                        <a:rPr lang="zh-CN" altLang="en-US" sz="900" dirty="0"/>
                        <a:t>甜品站</a:t>
                      </a:r>
                      <a:r>
                        <a:rPr lang="en-US" altLang="zh-CN" sz="900" dirty="0"/>
                        <a:t>JXX</a:t>
                      </a:r>
                      <a:r>
                        <a:rPr lang="zh-CN" altLang="en-US" sz="900" dirty="0"/>
                        <a:t>活动专用配置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20190430154023675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hlinkClick r:id="rId2"/>
                        </a:rPr>
                        <a:t>http://172.0.0.1:5555/XX/XX/XX/KFCXX</a:t>
                      </a:r>
                      <a:r>
                        <a:rPr lang="zh-CN" altLang="en-US" sz="900" dirty="0">
                          <a:hlinkClick r:id="rId2"/>
                        </a:rPr>
                        <a:t>活动专用配置</a:t>
                      </a:r>
                      <a:r>
                        <a:rPr lang="en-US" altLang="zh-CN" sz="900" dirty="0">
                          <a:hlinkClick r:id="rId2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1 </a:t>
                      </a:r>
                      <a:r>
                        <a:rPr lang="zh-CN" altLang="en-US" sz="900" dirty="0"/>
                        <a:t>已拉包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2019-04-30 16:05:23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hlinkClick r:id="rId3"/>
                        </a:rPr>
                        <a:t>http://cpos.store.file.yumchina.com:8080/XX/XX/XX/KFCXX</a:t>
                      </a:r>
                      <a:r>
                        <a:rPr lang="zh-CN" altLang="en-US" sz="900" dirty="0">
                          <a:hlinkClick r:id="rId3"/>
                        </a:rPr>
                        <a:t>活动专用配置</a:t>
                      </a:r>
                      <a:r>
                        <a:rPr lang="en-US" altLang="zh-CN" sz="900" dirty="0">
                          <a:hlinkClick r:id="rId3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8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Elbow Connector 111">
            <a:extLst>
              <a:ext uri="{FF2B5EF4-FFF2-40B4-BE49-F238E27FC236}">
                <a16:creationId xmlns:a16="http://schemas.microsoft.com/office/drawing/2014/main" id="{D618C55E-D2CF-4B4E-BF37-B9896E3F62D2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4679707" y="2140750"/>
            <a:ext cx="305307" cy="5282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F05518A-3413-4147-AEF1-94D4EFCE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5 COD</a:t>
            </a:r>
            <a:r>
              <a:rPr lang="zh-CN" altLang="en-US" dirty="0"/>
              <a:t>从餐厅端获取配置</a:t>
            </a:r>
          </a:p>
        </p:txBody>
      </p:sp>
      <p:cxnSp>
        <p:nvCxnSpPr>
          <p:cNvPr id="5" name="Straight Arrow Connector 59">
            <a:extLst>
              <a:ext uri="{FF2B5EF4-FFF2-40B4-BE49-F238E27FC236}">
                <a16:creationId xmlns:a16="http://schemas.microsoft.com/office/drawing/2014/main" id="{688DAC4A-CFD5-4F80-86BD-6984F077FDE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455895" y="1250243"/>
            <a:ext cx="5054319" cy="15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111">
            <a:extLst>
              <a:ext uri="{FF2B5EF4-FFF2-40B4-BE49-F238E27FC236}">
                <a16:creationId xmlns:a16="http://schemas.microsoft.com/office/drawing/2014/main" id="{6ED32910-B6F5-4B6A-BDE1-9868E26595D9}"/>
              </a:ext>
            </a:extLst>
          </p:cNvPr>
          <p:cNvCxnSpPr>
            <a:cxnSpLocks/>
          </p:cNvCxnSpPr>
          <p:nvPr/>
        </p:nvCxnSpPr>
        <p:spPr>
          <a:xfrm flipH="1">
            <a:off x="2458690" y="1370864"/>
            <a:ext cx="50515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FF25FAD-D1BB-4956-926E-442115FFAC22}"/>
              </a:ext>
            </a:extLst>
          </p:cNvPr>
          <p:cNvSpPr/>
          <p:nvPr/>
        </p:nvSpPr>
        <p:spPr>
          <a:xfrm>
            <a:off x="2769701" y="920992"/>
            <a:ext cx="9488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配置包</a:t>
            </a:r>
            <a:r>
              <a:rPr lang="en-US" altLang="zh-CN" sz="1050" b="1" dirty="0"/>
              <a:t>+</a:t>
            </a:r>
            <a:r>
              <a:rPr lang="zh-CN" altLang="en-US" sz="1050" b="1" dirty="0"/>
              <a:t>文件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63F01895-8C1A-472D-B3F5-FDC4AB1F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214" y="936879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餐厅端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3873EF53-ED5B-48A4-889E-910FC8A7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363" y="1048594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COD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E5A72D65-0591-4095-B86C-EC9A7CA0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709" y="1625090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调用接口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23E1FA73-5FE9-4E53-B1BB-D8F766A0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317" y="1625090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返回餐厅端配置数据</a:t>
            </a:r>
          </a:p>
        </p:txBody>
      </p:sp>
      <p:cxnSp>
        <p:nvCxnSpPr>
          <p:cNvPr id="35" name="Elbow Connector 111">
            <a:extLst>
              <a:ext uri="{FF2B5EF4-FFF2-40B4-BE49-F238E27FC236}">
                <a16:creationId xmlns:a16="http://schemas.microsoft.com/office/drawing/2014/main" id="{8B93CCB8-A72A-4EA4-B208-4E449B1F4560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2396549" y="1853690"/>
            <a:ext cx="525876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C91CE9B-DDE4-4075-8797-ABA60AC131D3}"/>
              </a:ext>
            </a:extLst>
          </p:cNvPr>
          <p:cNvSpPr txBox="1"/>
          <p:nvPr/>
        </p:nvSpPr>
        <p:spPr>
          <a:xfrm>
            <a:off x="2455895" y="1629830"/>
            <a:ext cx="1133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传递餐厅编号</a:t>
            </a:r>
            <a:endParaRPr lang="en-US" altLang="zh-CN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DA430FA-D640-4D10-98FB-A1C32A176D18}"/>
              </a:ext>
            </a:extLst>
          </p:cNvPr>
          <p:cNvSpPr txBox="1"/>
          <p:nvPr/>
        </p:nvSpPr>
        <p:spPr>
          <a:xfrm>
            <a:off x="1928835" y="2685760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删除</a:t>
            </a:r>
            <a:endParaRPr lang="en-US" altLang="zh-CN" sz="800" dirty="0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D5D44392-7111-4A3A-9388-3E063BDD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56" y="2404207"/>
            <a:ext cx="1365762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根据餐厅端返回的配置</a:t>
            </a:r>
            <a:endParaRPr lang="en-US" altLang="zh-CN" sz="900" dirty="0"/>
          </a:p>
          <a:p>
            <a:r>
              <a:rPr lang="zh-CN" altLang="en-US" sz="900" dirty="0"/>
              <a:t>比较</a:t>
            </a:r>
            <a:r>
              <a:rPr lang="en-US" altLang="zh-CN" sz="900" dirty="0"/>
              <a:t>COD</a:t>
            </a:r>
            <a:r>
              <a:rPr lang="zh-CN" altLang="en-US" sz="900" dirty="0"/>
              <a:t>本地的配置</a:t>
            </a:r>
          </a:p>
        </p:txBody>
      </p:sp>
      <p:sp>
        <p:nvSpPr>
          <p:cNvPr id="40" name="流程图: 决策 39">
            <a:extLst>
              <a:ext uri="{FF2B5EF4-FFF2-40B4-BE49-F238E27FC236}">
                <a16:creationId xmlns:a16="http://schemas.microsoft.com/office/drawing/2014/main" id="{167B9AEE-AE19-4A9E-A9B5-F074685EE102}"/>
              </a:ext>
            </a:extLst>
          </p:cNvPr>
          <p:cNvSpPr/>
          <p:nvPr/>
        </p:nvSpPr>
        <p:spPr>
          <a:xfrm>
            <a:off x="286678" y="3012616"/>
            <a:ext cx="1205917" cy="816825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比较子店类型对应的配置包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3CA4770B-A590-406A-89BD-32ECDAB7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16" y="2437425"/>
            <a:ext cx="903548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服务端没有的，</a:t>
            </a:r>
            <a:r>
              <a:rPr lang="en-US" altLang="zh-CN" sz="900" dirty="0"/>
              <a:t>COD</a:t>
            </a:r>
            <a:r>
              <a:rPr lang="zh-CN" altLang="en-US" sz="900" dirty="0"/>
              <a:t>本地有的</a:t>
            </a:r>
          </a:p>
        </p:txBody>
      </p:sp>
      <p:cxnSp>
        <p:nvCxnSpPr>
          <p:cNvPr id="42" name="Elbow Connector 111">
            <a:extLst>
              <a:ext uri="{FF2B5EF4-FFF2-40B4-BE49-F238E27FC236}">
                <a16:creationId xmlns:a16="http://schemas.microsoft.com/office/drawing/2014/main" id="{3B40C9A9-E35B-4A33-ADB8-1F1526664D2B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89637" y="2861408"/>
            <a:ext cx="0" cy="1512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11">
            <a:extLst>
              <a:ext uri="{FF2B5EF4-FFF2-40B4-BE49-F238E27FC236}">
                <a16:creationId xmlns:a16="http://schemas.microsoft.com/office/drawing/2014/main" id="{6E577F03-670F-4170-B0D9-5E33640A865F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492595" y="2666026"/>
            <a:ext cx="887821" cy="7550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1">
            <a:extLst>
              <a:ext uri="{FF2B5EF4-FFF2-40B4-BE49-F238E27FC236}">
                <a16:creationId xmlns:a16="http://schemas.microsoft.com/office/drawing/2014/main" id="{620B904E-7FA2-4AF8-AB97-D6260F895943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>
            <a:off x="1492595" y="3421029"/>
            <a:ext cx="887821" cy="985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ACC5E93-60C5-45ED-B89A-C0213CD17562}"/>
              </a:ext>
            </a:extLst>
          </p:cNvPr>
          <p:cNvSpPr txBox="1"/>
          <p:nvPr/>
        </p:nvSpPr>
        <p:spPr>
          <a:xfrm>
            <a:off x="1936505" y="3566774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新增</a:t>
            </a:r>
            <a:endParaRPr lang="en-US" altLang="zh-CN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E5246D7-DF7B-409C-9C37-ECE0FBDE1235}"/>
              </a:ext>
            </a:extLst>
          </p:cNvPr>
          <p:cNvSpPr txBox="1"/>
          <p:nvPr/>
        </p:nvSpPr>
        <p:spPr>
          <a:xfrm>
            <a:off x="1928834" y="4405145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更新</a:t>
            </a:r>
            <a:endParaRPr lang="en-US" altLang="zh-CN" sz="800" dirty="0"/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BEA2A3BE-BCBE-4F48-A5AC-AA8A24E51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16" y="3290950"/>
            <a:ext cx="963704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服务端有的，</a:t>
            </a:r>
            <a:r>
              <a:rPr lang="en-US" altLang="zh-CN" sz="900" dirty="0"/>
              <a:t>COD</a:t>
            </a:r>
            <a:r>
              <a:rPr lang="zh-CN" altLang="en-US" sz="900" dirty="0"/>
              <a:t>本地没有的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707071B1-1464-4022-BA6E-43732A75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16" y="4108471"/>
            <a:ext cx="963704" cy="56539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服务端有的，</a:t>
            </a:r>
            <a:r>
              <a:rPr lang="en-US" altLang="zh-CN" sz="900" dirty="0"/>
              <a:t>COD</a:t>
            </a:r>
            <a:r>
              <a:rPr lang="zh-CN" altLang="en-US" sz="900" dirty="0"/>
              <a:t>本地有的，配置包标识</a:t>
            </a:r>
            <a:r>
              <a:rPr lang="en-US" altLang="zh-CN" sz="900" dirty="0"/>
              <a:t>+</a:t>
            </a:r>
            <a:r>
              <a:rPr lang="zh-CN" altLang="en-US" sz="900" dirty="0"/>
              <a:t>版本不一致</a:t>
            </a:r>
          </a:p>
        </p:txBody>
      </p:sp>
      <p:cxnSp>
        <p:nvCxnSpPr>
          <p:cNvPr id="51" name="Elbow Connector 111">
            <a:extLst>
              <a:ext uri="{FF2B5EF4-FFF2-40B4-BE49-F238E27FC236}">
                <a16:creationId xmlns:a16="http://schemas.microsoft.com/office/drawing/2014/main" id="{B062408F-5D7B-4204-8B0C-B806AAE888F1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>
            <a:off x="1492595" y="3421029"/>
            <a:ext cx="887821" cy="97013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7">
            <a:extLst>
              <a:ext uri="{FF2B5EF4-FFF2-40B4-BE49-F238E27FC236}">
                <a16:creationId xmlns:a16="http://schemas.microsoft.com/office/drawing/2014/main" id="{3CF223FD-6984-458E-BFE9-EB32BB0C0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014" y="1912149"/>
            <a:ext cx="952748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删除</a:t>
            </a:r>
            <a:r>
              <a:rPr lang="en-US" altLang="zh-CN" sz="900" dirty="0"/>
              <a:t>COD</a:t>
            </a:r>
            <a:r>
              <a:rPr lang="zh-CN" altLang="en-US" sz="900" dirty="0"/>
              <a:t>本地的配置（以及对应的包清理）</a:t>
            </a:r>
          </a:p>
        </p:txBody>
      </p: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B47E0262-0348-47FE-8CE9-2C9678D439DB}"/>
              </a:ext>
            </a:extLst>
          </p:cNvPr>
          <p:cNvSpPr/>
          <p:nvPr/>
        </p:nvSpPr>
        <p:spPr>
          <a:xfrm>
            <a:off x="3504016" y="2318090"/>
            <a:ext cx="1175691" cy="701726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</a:t>
            </a: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当前在用的子店类型</a:t>
            </a:r>
          </a:p>
        </p:txBody>
      </p:sp>
      <p:sp>
        <p:nvSpPr>
          <p:cNvPr id="67" name="流程图: 决策 66">
            <a:extLst>
              <a:ext uri="{FF2B5EF4-FFF2-40B4-BE49-F238E27FC236}">
                <a16:creationId xmlns:a16="http://schemas.microsoft.com/office/drawing/2014/main" id="{6E51004F-444B-45E1-B86A-5224074AE8A2}"/>
              </a:ext>
            </a:extLst>
          </p:cNvPr>
          <p:cNvSpPr/>
          <p:nvPr/>
        </p:nvSpPr>
        <p:spPr>
          <a:xfrm>
            <a:off x="3687828" y="3586412"/>
            <a:ext cx="1064171" cy="585276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餐厅端是否已拉包</a:t>
            </a:r>
          </a:p>
        </p:txBody>
      </p:sp>
      <p:cxnSp>
        <p:nvCxnSpPr>
          <p:cNvPr id="70" name="Elbow Connector 111">
            <a:extLst>
              <a:ext uri="{FF2B5EF4-FFF2-40B4-BE49-F238E27FC236}">
                <a16:creationId xmlns:a16="http://schemas.microsoft.com/office/drawing/2014/main" id="{6801C534-D38A-4C62-AC6D-CFC2202B8B17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3344120" y="3519551"/>
            <a:ext cx="343708" cy="3594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11">
            <a:extLst>
              <a:ext uri="{FF2B5EF4-FFF2-40B4-BE49-F238E27FC236}">
                <a16:creationId xmlns:a16="http://schemas.microsoft.com/office/drawing/2014/main" id="{362ED2C9-C8E7-4A63-A849-1570237F2EB2}"/>
              </a:ext>
            </a:extLst>
          </p:cNvPr>
          <p:cNvCxnSpPr>
            <a:cxnSpLocks/>
            <a:stCxn id="50" idx="3"/>
            <a:endCxn id="67" idx="1"/>
          </p:cNvCxnSpPr>
          <p:nvPr/>
        </p:nvCxnSpPr>
        <p:spPr>
          <a:xfrm flipV="1">
            <a:off x="3344120" y="3879050"/>
            <a:ext cx="343708" cy="5121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7">
            <a:extLst>
              <a:ext uri="{FF2B5EF4-FFF2-40B4-BE49-F238E27FC236}">
                <a16:creationId xmlns:a16="http://schemas.microsoft.com/office/drawing/2014/main" id="{5551C4D6-A952-469C-BFD6-893E0B660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33" y="3646156"/>
            <a:ext cx="952748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从餐厅端拉包以及更新</a:t>
            </a:r>
            <a:r>
              <a:rPr lang="en-US" altLang="zh-CN" sz="900" dirty="0"/>
              <a:t>COD</a:t>
            </a:r>
            <a:r>
              <a:rPr lang="zh-CN" altLang="en-US" sz="900" dirty="0"/>
              <a:t>本地配置记录</a:t>
            </a:r>
          </a:p>
        </p:txBody>
      </p:sp>
      <p:cxnSp>
        <p:nvCxnSpPr>
          <p:cNvPr id="84" name="Elbow Connector 111">
            <a:extLst>
              <a:ext uri="{FF2B5EF4-FFF2-40B4-BE49-F238E27FC236}">
                <a16:creationId xmlns:a16="http://schemas.microsoft.com/office/drawing/2014/main" id="{6B4EC462-0295-4199-A386-9B8419E36FB2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>
          <a:xfrm flipV="1">
            <a:off x="4751999" y="3874757"/>
            <a:ext cx="201734" cy="42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17">
            <a:extLst>
              <a:ext uri="{FF2B5EF4-FFF2-40B4-BE49-F238E27FC236}">
                <a16:creationId xmlns:a16="http://schemas.microsoft.com/office/drawing/2014/main" id="{D0390E7B-FEF2-4F62-AE64-53CC9C4C5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33" y="4445263"/>
            <a:ext cx="952748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不更新，跳过该条配置处理</a:t>
            </a:r>
          </a:p>
        </p:txBody>
      </p:sp>
      <p:cxnSp>
        <p:nvCxnSpPr>
          <p:cNvPr id="88" name="Elbow Connector 111">
            <a:extLst>
              <a:ext uri="{FF2B5EF4-FFF2-40B4-BE49-F238E27FC236}">
                <a16:creationId xmlns:a16="http://schemas.microsoft.com/office/drawing/2014/main" id="{6AEA1F19-4001-45C1-8C75-C2CB2ADE066B}"/>
              </a:ext>
            </a:extLst>
          </p:cNvPr>
          <p:cNvCxnSpPr>
            <a:cxnSpLocks/>
            <a:stCxn id="67" idx="2"/>
            <a:endCxn id="87" idx="1"/>
          </p:cNvCxnSpPr>
          <p:nvPr/>
        </p:nvCxnSpPr>
        <p:spPr>
          <a:xfrm rot="16200000" flipH="1">
            <a:off x="4335735" y="4055866"/>
            <a:ext cx="502176" cy="733819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6E7EFB8-8447-44EA-8EC5-240045E69287}"/>
              </a:ext>
            </a:extLst>
          </p:cNvPr>
          <p:cNvSpPr txBox="1"/>
          <p:nvPr/>
        </p:nvSpPr>
        <p:spPr>
          <a:xfrm>
            <a:off x="4551852" y="3459052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已拉包</a:t>
            </a:r>
            <a:endParaRPr lang="en-US" altLang="zh-CN" sz="8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90A6E46-690F-4FA1-9062-94916AA20391}"/>
              </a:ext>
            </a:extLst>
          </p:cNvPr>
          <p:cNvSpPr txBox="1"/>
          <p:nvPr/>
        </p:nvSpPr>
        <p:spPr>
          <a:xfrm>
            <a:off x="4219913" y="4426057"/>
            <a:ext cx="566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未拉包</a:t>
            </a:r>
            <a:endParaRPr lang="en-US" altLang="zh-CN" sz="800" dirty="0"/>
          </a:p>
        </p:txBody>
      </p:sp>
      <p:sp>
        <p:nvSpPr>
          <p:cNvPr id="94" name="流程图: 决策 93">
            <a:extLst>
              <a:ext uri="{FF2B5EF4-FFF2-40B4-BE49-F238E27FC236}">
                <a16:creationId xmlns:a16="http://schemas.microsoft.com/office/drawing/2014/main" id="{6EDEB90F-A996-4F08-956B-65D2CB2DBF98}"/>
              </a:ext>
            </a:extLst>
          </p:cNvPr>
          <p:cNvSpPr/>
          <p:nvPr/>
        </p:nvSpPr>
        <p:spPr>
          <a:xfrm>
            <a:off x="6407778" y="3372925"/>
            <a:ext cx="1175691" cy="701726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</a:t>
            </a: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当前在用的子店类型</a:t>
            </a:r>
          </a:p>
        </p:txBody>
      </p:sp>
      <p:cxnSp>
        <p:nvCxnSpPr>
          <p:cNvPr id="95" name="Elbow Connector 111">
            <a:extLst>
              <a:ext uri="{FF2B5EF4-FFF2-40B4-BE49-F238E27FC236}">
                <a16:creationId xmlns:a16="http://schemas.microsoft.com/office/drawing/2014/main" id="{1B1A7039-2531-4DA3-94D6-3014C868FA8D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 flipV="1">
            <a:off x="5906481" y="3723788"/>
            <a:ext cx="501297" cy="1509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34792BE3-631C-4027-A216-82A47FB882DC}"/>
              </a:ext>
            </a:extLst>
          </p:cNvPr>
          <p:cNvSpPr txBox="1"/>
          <p:nvPr/>
        </p:nvSpPr>
        <p:spPr>
          <a:xfrm>
            <a:off x="4586823" y="2198191"/>
            <a:ext cx="34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否</a:t>
            </a:r>
            <a:endParaRPr lang="en-US" altLang="zh-CN" sz="800" dirty="0"/>
          </a:p>
        </p:txBody>
      </p:sp>
      <p:cxnSp>
        <p:nvCxnSpPr>
          <p:cNvPr id="101" name="Elbow Connector 111">
            <a:extLst>
              <a:ext uri="{FF2B5EF4-FFF2-40B4-BE49-F238E27FC236}">
                <a16:creationId xmlns:a16="http://schemas.microsoft.com/office/drawing/2014/main" id="{55C378E4-F710-473B-9A54-A1BBA92A2092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3283964" y="2666026"/>
            <a:ext cx="220052" cy="29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7">
            <a:extLst>
              <a:ext uri="{FF2B5EF4-FFF2-40B4-BE49-F238E27FC236}">
                <a16:creationId xmlns:a16="http://schemas.microsoft.com/office/drawing/2014/main" id="{AED4FD8E-70DD-43A0-BB23-2729C36D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014" y="2618449"/>
            <a:ext cx="952748" cy="45720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/>
              <a:t>不处理，跳过该条配置处理</a:t>
            </a:r>
          </a:p>
        </p:txBody>
      </p:sp>
      <p:cxnSp>
        <p:nvCxnSpPr>
          <p:cNvPr id="105" name="Elbow Connector 111">
            <a:extLst>
              <a:ext uri="{FF2B5EF4-FFF2-40B4-BE49-F238E27FC236}">
                <a16:creationId xmlns:a16="http://schemas.microsoft.com/office/drawing/2014/main" id="{DBFD2882-C0D9-48A3-A1B8-886674D387CF}"/>
              </a:ext>
            </a:extLst>
          </p:cNvPr>
          <p:cNvCxnSpPr>
            <a:cxnSpLocks/>
            <a:stCxn id="57" idx="3"/>
            <a:endCxn id="104" idx="1"/>
          </p:cNvCxnSpPr>
          <p:nvPr/>
        </p:nvCxnSpPr>
        <p:spPr>
          <a:xfrm>
            <a:off x="4679707" y="2668953"/>
            <a:ext cx="305307" cy="1780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8B858AB-EFBA-4638-BF0E-84174BE02809}"/>
              </a:ext>
            </a:extLst>
          </p:cNvPr>
          <p:cNvSpPr txBox="1"/>
          <p:nvPr/>
        </p:nvSpPr>
        <p:spPr>
          <a:xfrm>
            <a:off x="4586956" y="2797037"/>
            <a:ext cx="34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是</a:t>
            </a:r>
            <a:endParaRPr lang="en-US" altLang="zh-CN" sz="800" dirty="0"/>
          </a:p>
        </p:txBody>
      </p:sp>
      <p:sp>
        <p:nvSpPr>
          <p:cNvPr id="117" name="Text Box 17">
            <a:extLst>
              <a:ext uri="{FF2B5EF4-FFF2-40B4-BE49-F238E27FC236}">
                <a16:creationId xmlns:a16="http://schemas.microsoft.com/office/drawing/2014/main" id="{E8EA2571-FD51-4600-878F-E6D4B453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30" y="4442057"/>
            <a:ext cx="1913908" cy="457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按子店类型加载配置包</a:t>
            </a:r>
            <a:endParaRPr lang="en-US" altLang="zh-CN" sz="1050" dirty="0"/>
          </a:p>
          <a:p>
            <a:r>
              <a:rPr lang="zh-CN" altLang="en-US" sz="1050" dirty="0"/>
              <a:t>按全屏半屏加载包中</a:t>
            </a:r>
            <a:r>
              <a:rPr lang="en-US" altLang="zh-CN" sz="1050" dirty="0"/>
              <a:t>display</a:t>
            </a:r>
            <a:endParaRPr lang="zh-CN" altLang="en-US" sz="1050" dirty="0"/>
          </a:p>
        </p:txBody>
      </p:sp>
      <p:cxnSp>
        <p:nvCxnSpPr>
          <p:cNvPr id="118" name="Elbow Connector 111">
            <a:extLst>
              <a:ext uri="{FF2B5EF4-FFF2-40B4-BE49-F238E27FC236}">
                <a16:creationId xmlns:a16="http://schemas.microsoft.com/office/drawing/2014/main" id="{4DFFD1BD-14CE-4124-A6EC-D39C92D6EAB8}"/>
              </a:ext>
            </a:extLst>
          </p:cNvPr>
          <p:cNvCxnSpPr>
            <a:cxnSpLocks/>
            <a:stCxn id="94" idx="2"/>
            <a:endCxn id="117" idx="0"/>
          </p:cNvCxnSpPr>
          <p:nvPr/>
        </p:nvCxnSpPr>
        <p:spPr>
          <a:xfrm rot="16200000" flipH="1">
            <a:off x="6907251" y="4163024"/>
            <a:ext cx="367406" cy="1906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6FF0849-C559-4C3F-8C16-33B2A99BCD2F}"/>
              </a:ext>
            </a:extLst>
          </p:cNvPr>
          <p:cNvSpPr txBox="1"/>
          <p:nvPr/>
        </p:nvSpPr>
        <p:spPr>
          <a:xfrm>
            <a:off x="7143737" y="4031053"/>
            <a:ext cx="34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是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11163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5518A-3413-4147-AEF1-94D4EFCE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6 Counter</a:t>
            </a:r>
            <a:r>
              <a:rPr lang="zh-CN" altLang="en-US" dirty="0"/>
              <a:t>和</a:t>
            </a:r>
            <a:r>
              <a:rPr lang="en-US" altLang="zh-CN" dirty="0"/>
              <a:t>COD</a:t>
            </a:r>
            <a:r>
              <a:rPr lang="zh-CN" altLang="en-US" dirty="0"/>
              <a:t>配对</a:t>
            </a:r>
          </a:p>
        </p:txBody>
      </p:sp>
      <p:cxnSp>
        <p:nvCxnSpPr>
          <p:cNvPr id="5" name="Straight Arrow Connector 59">
            <a:extLst>
              <a:ext uri="{FF2B5EF4-FFF2-40B4-BE49-F238E27FC236}">
                <a16:creationId xmlns:a16="http://schemas.microsoft.com/office/drawing/2014/main" id="{688DAC4A-CFD5-4F80-86BD-6984F077FDE8}"/>
              </a:ext>
            </a:extLst>
          </p:cNvPr>
          <p:cNvCxnSpPr>
            <a:cxnSpLocks/>
            <a:stCxn id="9" idx="3"/>
            <a:endCxn id="102" idx="1"/>
          </p:cNvCxnSpPr>
          <p:nvPr/>
        </p:nvCxnSpPr>
        <p:spPr>
          <a:xfrm>
            <a:off x="3306058" y="1318564"/>
            <a:ext cx="2367088" cy="32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111">
            <a:extLst>
              <a:ext uri="{FF2B5EF4-FFF2-40B4-BE49-F238E27FC236}">
                <a16:creationId xmlns:a16="http://schemas.microsoft.com/office/drawing/2014/main" id="{6ED32910-B6F5-4B6A-BDE1-9868E26595D9}"/>
              </a:ext>
            </a:extLst>
          </p:cNvPr>
          <p:cNvCxnSpPr>
            <a:cxnSpLocks/>
          </p:cNvCxnSpPr>
          <p:nvPr/>
        </p:nvCxnSpPr>
        <p:spPr>
          <a:xfrm flipH="1">
            <a:off x="3306058" y="1441551"/>
            <a:ext cx="236708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7">
            <a:extLst>
              <a:ext uri="{FF2B5EF4-FFF2-40B4-BE49-F238E27FC236}">
                <a16:creationId xmlns:a16="http://schemas.microsoft.com/office/drawing/2014/main" id="{3873EF53-ED5B-48A4-889E-910FC8A7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526" y="1116915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C3A0DE08-C5E6-4545-8BE6-2655FBD1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380" y="288291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根据终端业务类别获取</a:t>
            </a:r>
            <a:endParaRPr lang="en-US" altLang="zh-CN" sz="1050" dirty="0"/>
          </a:p>
          <a:p>
            <a:r>
              <a:rPr lang="zh-CN" altLang="en-US" sz="1050" dirty="0"/>
              <a:t>子店类型</a:t>
            </a:r>
          </a:p>
        </p:txBody>
      </p:sp>
      <p:sp>
        <p:nvSpPr>
          <p:cNvPr id="73" name="Text Box 17">
            <a:extLst>
              <a:ext uri="{FF2B5EF4-FFF2-40B4-BE49-F238E27FC236}">
                <a16:creationId xmlns:a16="http://schemas.microsoft.com/office/drawing/2014/main" id="{3DF45E09-EE64-4B65-8AF3-F2995CA04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92" y="3621250"/>
            <a:ext cx="1913908" cy="457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按子店类型加载配置包</a:t>
            </a:r>
            <a:endParaRPr lang="en-US" altLang="zh-CN" sz="1050" dirty="0"/>
          </a:p>
          <a:p>
            <a:r>
              <a:rPr lang="zh-CN" altLang="en-US" sz="1050" dirty="0"/>
              <a:t>按全屏半屏加载包中</a:t>
            </a:r>
            <a:r>
              <a:rPr lang="en-US" altLang="zh-CN" sz="1050" dirty="0"/>
              <a:t>display</a:t>
            </a:r>
            <a:endParaRPr lang="zh-CN" altLang="en-US" sz="1050" dirty="0"/>
          </a:p>
        </p:txBody>
      </p:sp>
      <p:cxnSp>
        <p:nvCxnSpPr>
          <p:cNvPr id="74" name="Elbow Connector 111">
            <a:extLst>
              <a:ext uri="{FF2B5EF4-FFF2-40B4-BE49-F238E27FC236}">
                <a16:creationId xmlns:a16="http://schemas.microsoft.com/office/drawing/2014/main" id="{6FA8F1A1-901B-43D9-9188-018CF5EA0454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2357200" y="1859648"/>
            <a:ext cx="783164" cy="72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7">
            <a:extLst>
              <a:ext uri="{FF2B5EF4-FFF2-40B4-BE49-F238E27FC236}">
                <a16:creationId xmlns:a16="http://schemas.microsoft.com/office/drawing/2014/main" id="{84DCF237-C124-4212-84CD-EFFFE4A6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360" y="1631768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外设配置</a:t>
            </a:r>
            <a:endParaRPr lang="en-US" altLang="zh-CN" sz="1050" dirty="0"/>
          </a:p>
          <a:p>
            <a:r>
              <a:rPr lang="en-US" altLang="zh-CN" sz="1050" dirty="0"/>
              <a:t>COD</a:t>
            </a:r>
            <a:endParaRPr lang="zh-CN" altLang="en-US" sz="1050" dirty="0"/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8CBDF28A-070C-4019-B5F5-E3FF48916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364" y="1631048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配对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A57FE07-9623-4B7E-849C-559626AA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92" y="288291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接收子店类型</a:t>
            </a:r>
          </a:p>
        </p:txBody>
      </p:sp>
      <p:cxnSp>
        <p:nvCxnSpPr>
          <p:cNvPr id="38" name="Elbow Connector 111">
            <a:extLst>
              <a:ext uri="{FF2B5EF4-FFF2-40B4-BE49-F238E27FC236}">
                <a16:creationId xmlns:a16="http://schemas.microsoft.com/office/drawing/2014/main" id="{63F33450-521D-47D0-A0DB-2C1DDB9987D5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rot="5400000">
            <a:off x="2346461" y="1586087"/>
            <a:ext cx="794663" cy="17989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1">
            <a:extLst>
              <a:ext uri="{FF2B5EF4-FFF2-40B4-BE49-F238E27FC236}">
                <a16:creationId xmlns:a16="http://schemas.microsoft.com/office/drawing/2014/main" id="{D5C5D71B-02D5-45FF-B3CA-BC87BD85640D}"/>
              </a:ext>
            </a:extLst>
          </p:cNvPr>
          <p:cNvCxnSpPr>
            <a:cxnSpLocks/>
            <a:stCxn id="67" idx="3"/>
            <a:endCxn id="35" idx="1"/>
          </p:cNvCxnSpPr>
          <p:nvPr/>
        </p:nvCxnSpPr>
        <p:spPr>
          <a:xfrm>
            <a:off x="4146204" y="3111511"/>
            <a:ext cx="158628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11">
            <a:extLst>
              <a:ext uri="{FF2B5EF4-FFF2-40B4-BE49-F238E27FC236}">
                <a16:creationId xmlns:a16="http://schemas.microsoft.com/office/drawing/2014/main" id="{2A082D84-8D0A-42E3-B3AB-24B8FBCB87FF}"/>
              </a:ext>
            </a:extLst>
          </p:cNvPr>
          <p:cNvCxnSpPr>
            <a:cxnSpLocks/>
            <a:stCxn id="35" idx="2"/>
            <a:endCxn id="73" idx="0"/>
          </p:cNvCxnSpPr>
          <p:nvPr/>
        </p:nvCxnSpPr>
        <p:spPr>
          <a:xfrm>
            <a:off x="6235412" y="3340111"/>
            <a:ext cx="454034" cy="281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E59670B1-B88E-4385-9ADE-3F2AA0B2A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364" y="438872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外设配置成功</a:t>
            </a:r>
          </a:p>
        </p:txBody>
      </p: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C99C1F49-F226-45B2-9D84-508E2242873A}"/>
              </a:ext>
            </a:extLst>
          </p:cNvPr>
          <p:cNvSpPr/>
          <p:nvPr/>
        </p:nvSpPr>
        <p:spPr>
          <a:xfrm>
            <a:off x="3140364" y="3564520"/>
            <a:ext cx="1005841" cy="579447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配对成功失败</a:t>
            </a:r>
          </a:p>
        </p:txBody>
      </p:sp>
      <p:cxnSp>
        <p:nvCxnSpPr>
          <p:cNvPr id="54" name="Elbow Connector 111">
            <a:extLst>
              <a:ext uri="{FF2B5EF4-FFF2-40B4-BE49-F238E27FC236}">
                <a16:creationId xmlns:a16="http://schemas.microsoft.com/office/drawing/2014/main" id="{C539A507-18B4-4978-843F-ADC4B47EFB2A}"/>
              </a:ext>
            </a:extLst>
          </p:cNvPr>
          <p:cNvCxnSpPr>
            <a:cxnSpLocks/>
            <a:stCxn id="73" idx="1"/>
            <a:endCxn id="53" idx="3"/>
          </p:cNvCxnSpPr>
          <p:nvPr/>
        </p:nvCxnSpPr>
        <p:spPr>
          <a:xfrm flipH="1">
            <a:off x="4146205" y="3849850"/>
            <a:ext cx="1586287" cy="43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11">
            <a:extLst>
              <a:ext uri="{FF2B5EF4-FFF2-40B4-BE49-F238E27FC236}">
                <a16:creationId xmlns:a16="http://schemas.microsoft.com/office/drawing/2014/main" id="{2FB4DBBB-58F5-4E63-8D68-A7421CAC5394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3643284" y="4143967"/>
            <a:ext cx="1" cy="2447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7">
            <a:extLst>
              <a:ext uri="{FF2B5EF4-FFF2-40B4-BE49-F238E27FC236}">
                <a16:creationId xmlns:a16="http://schemas.microsoft.com/office/drawing/2014/main" id="{D9D9DEFD-2669-4558-8B7B-707514B6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364" y="288291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调用接口</a:t>
            </a:r>
          </a:p>
        </p:txBody>
      </p:sp>
      <p:cxnSp>
        <p:nvCxnSpPr>
          <p:cNvPr id="82" name="Elbow Connector 111">
            <a:extLst>
              <a:ext uri="{FF2B5EF4-FFF2-40B4-BE49-F238E27FC236}">
                <a16:creationId xmlns:a16="http://schemas.microsoft.com/office/drawing/2014/main" id="{B7B0F467-9441-4CE4-9944-936BCF6635E4}"/>
              </a:ext>
            </a:extLst>
          </p:cNvPr>
          <p:cNvCxnSpPr>
            <a:cxnSpLocks/>
            <a:stCxn id="23" idx="3"/>
            <a:endCxn id="67" idx="1"/>
          </p:cNvCxnSpPr>
          <p:nvPr/>
        </p:nvCxnSpPr>
        <p:spPr>
          <a:xfrm>
            <a:off x="2347220" y="3111511"/>
            <a:ext cx="79314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17">
            <a:extLst>
              <a:ext uri="{FF2B5EF4-FFF2-40B4-BE49-F238E27FC236}">
                <a16:creationId xmlns:a16="http://schemas.microsoft.com/office/drawing/2014/main" id="{F7FBA847-76D9-45F7-9BA3-C1E019ED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379" y="4393776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外设配置失败</a:t>
            </a:r>
          </a:p>
        </p:txBody>
      </p:sp>
      <p:cxnSp>
        <p:nvCxnSpPr>
          <p:cNvPr id="88" name="Elbow Connector 111">
            <a:extLst>
              <a:ext uri="{FF2B5EF4-FFF2-40B4-BE49-F238E27FC236}">
                <a16:creationId xmlns:a16="http://schemas.microsoft.com/office/drawing/2014/main" id="{C455EC63-BFC4-4E1F-80F7-D24A2034A5FB}"/>
              </a:ext>
            </a:extLst>
          </p:cNvPr>
          <p:cNvCxnSpPr>
            <a:cxnSpLocks/>
            <a:stCxn id="53" idx="1"/>
            <a:endCxn id="87" idx="0"/>
          </p:cNvCxnSpPr>
          <p:nvPr/>
        </p:nvCxnSpPr>
        <p:spPr>
          <a:xfrm rot="10800000" flipV="1">
            <a:off x="1844300" y="3854244"/>
            <a:ext cx="1296065" cy="539532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A05CBB5-860D-4D0F-B5C6-01AF1CE03B45}"/>
              </a:ext>
            </a:extLst>
          </p:cNvPr>
          <p:cNvSpPr txBox="1"/>
          <p:nvPr/>
        </p:nvSpPr>
        <p:spPr>
          <a:xfrm>
            <a:off x="1854280" y="4016288"/>
            <a:ext cx="451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失败</a:t>
            </a:r>
            <a:endParaRPr lang="en-US" altLang="zh-CN" sz="8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76DACB6-5C01-4DC3-A807-4B53142CE3BA}"/>
              </a:ext>
            </a:extLst>
          </p:cNvPr>
          <p:cNvSpPr txBox="1"/>
          <p:nvPr/>
        </p:nvSpPr>
        <p:spPr>
          <a:xfrm>
            <a:off x="3688750" y="4124010"/>
            <a:ext cx="451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成功</a:t>
            </a:r>
            <a:endParaRPr lang="en-US" altLang="zh-CN" sz="800" dirty="0"/>
          </a:p>
        </p:txBody>
      </p:sp>
      <p:sp>
        <p:nvSpPr>
          <p:cNvPr id="102" name="Text Box 17">
            <a:extLst>
              <a:ext uri="{FF2B5EF4-FFF2-40B4-BE49-F238E27FC236}">
                <a16:creationId xmlns:a16="http://schemas.microsoft.com/office/drawing/2014/main" id="{AA137796-D1F5-44CF-88B2-98D26200A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146" y="1120162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COD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1DFF68-13C2-4DA1-9F7B-EB65F8729F06}"/>
              </a:ext>
            </a:extLst>
          </p:cNvPr>
          <p:cNvSpPr txBox="1"/>
          <p:nvPr/>
        </p:nvSpPr>
        <p:spPr>
          <a:xfrm>
            <a:off x="6849466" y="3036475"/>
            <a:ext cx="164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按子店类型加载对应的配置包，若未加载到，播放默认图片（建议默认图片打入安装包中，分品牌）。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9415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A179-4B09-4804-9513-0AEF9DC5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6 Counter </a:t>
            </a:r>
            <a:r>
              <a:rPr lang="zh-CN" altLang="en-US" dirty="0"/>
              <a:t>终端业务类别变化时</a:t>
            </a:r>
          </a:p>
        </p:txBody>
      </p:sp>
      <p:cxnSp>
        <p:nvCxnSpPr>
          <p:cNvPr id="4" name="Straight Arrow Connector 59">
            <a:extLst>
              <a:ext uri="{FF2B5EF4-FFF2-40B4-BE49-F238E27FC236}">
                <a16:creationId xmlns:a16="http://schemas.microsoft.com/office/drawing/2014/main" id="{14323652-D5E6-4515-91AB-05855C3E3D39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3246712" y="1321810"/>
            <a:ext cx="2426434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11">
            <a:extLst>
              <a:ext uri="{FF2B5EF4-FFF2-40B4-BE49-F238E27FC236}">
                <a16:creationId xmlns:a16="http://schemas.microsoft.com/office/drawing/2014/main" id="{2A9A81D1-D46D-47B4-AE2F-465522DECAD6}"/>
              </a:ext>
            </a:extLst>
          </p:cNvPr>
          <p:cNvCxnSpPr>
            <a:cxnSpLocks/>
          </p:cNvCxnSpPr>
          <p:nvPr/>
        </p:nvCxnSpPr>
        <p:spPr>
          <a:xfrm flipH="1">
            <a:off x="3246712" y="1441551"/>
            <a:ext cx="242643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7">
            <a:extLst>
              <a:ext uri="{FF2B5EF4-FFF2-40B4-BE49-F238E27FC236}">
                <a16:creationId xmlns:a16="http://schemas.microsoft.com/office/drawing/2014/main" id="{B8E4AC78-52A3-454D-80BA-806DD111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180" y="1120161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7DD149FB-29B6-427C-9BE7-2B567351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526" y="2417203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子店类型变化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86BB180D-D618-4184-B9BA-38BD456B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92" y="3794738"/>
            <a:ext cx="1913908" cy="457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按子店类型加载配置包</a:t>
            </a:r>
            <a:endParaRPr lang="en-US" altLang="zh-CN" sz="1050" dirty="0"/>
          </a:p>
          <a:p>
            <a:r>
              <a:rPr lang="zh-CN" altLang="en-US" sz="1050" dirty="0"/>
              <a:t>按全屏半屏加载包中</a:t>
            </a:r>
            <a:r>
              <a:rPr lang="en-US" altLang="zh-CN" sz="1050" dirty="0"/>
              <a:t>display</a:t>
            </a:r>
            <a:endParaRPr lang="zh-CN" altLang="en-US" sz="1050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387C3385-C0A0-41FF-940E-C7121CD0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526" y="1670279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终端业务类别变化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B3E52208-2CA5-455A-A842-94F6163D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92" y="3056399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接收子店类型</a:t>
            </a:r>
          </a:p>
        </p:txBody>
      </p:sp>
      <p:cxnSp>
        <p:nvCxnSpPr>
          <p:cNvPr id="13" name="Elbow Connector 111">
            <a:extLst>
              <a:ext uri="{FF2B5EF4-FFF2-40B4-BE49-F238E27FC236}">
                <a16:creationId xmlns:a16="http://schemas.microsoft.com/office/drawing/2014/main" id="{1C2600A4-D8F9-46BC-B08E-A8759BB8E89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684446" y="2127479"/>
            <a:ext cx="0" cy="2897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11">
            <a:extLst>
              <a:ext uri="{FF2B5EF4-FFF2-40B4-BE49-F238E27FC236}">
                <a16:creationId xmlns:a16="http://schemas.microsoft.com/office/drawing/2014/main" id="{557D1352-144B-47F1-BE28-0087C8B0D00E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3187366" y="3284999"/>
            <a:ext cx="2545126" cy="41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11">
            <a:extLst>
              <a:ext uri="{FF2B5EF4-FFF2-40B4-BE49-F238E27FC236}">
                <a16:creationId xmlns:a16="http://schemas.microsoft.com/office/drawing/2014/main" id="{473DB4C4-A32B-4D30-A54A-DB33609A9F98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235412" y="3513599"/>
            <a:ext cx="454034" cy="281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7">
            <a:extLst>
              <a:ext uri="{FF2B5EF4-FFF2-40B4-BE49-F238E27FC236}">
                <a16:creationId xmlns:a16="http://schemas.microsoft.com/office/drawing/2014/main" id="{A0B714E8-2837-4905-8BC6-B1B57DAF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526" y="3060525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调用接口</a:t>
            </a:r>
          </a:p>
        </p:txBody>
      </p:sp>
      <p:cxnSp>
        <p:nvCxnSpPr>
          <p:cNvPr id="21" name="Elbow Connector 111">
            <a:extLst>
              <a:ext uri="{FF2B5EF4-FFF2-40B4-BE49-F238E27FC236}">
                <a16:creationId xmlns:a16="http://schemas.microsoft.com/office/drawing/2014/main" id="{A5146E3F-E5E8-4100-A9B7-E4BC8217D790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2684446" y="2874403"/>
            <a:ext cx="0" cy="1861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51225FEE-F583-4EAD-B35B-9D816FE7B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146" y="1120162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COD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567D53-5BC8-4A7D-8F9D-D0BC506B3692}"/>
              </a:ext>
            </a:extLst>
          </p:cNvPr>
          <p:cNvSpPr txBox="1"/>
          <p:nvPr/>
        </p:nvSpPr>
        <p:spPr>
          <a:xfrm>
            <a:off x="7056699" y="3399820"/>
            <a:ext cx="164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按子店类型加载对应的配置包，若未加载到，播放默认图片。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2212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46ADF-873F-43F7-9ABD-A067CDC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7754"/>
              </p:ext>
            </p:extLst>
          </p:nvPr>
        </p:nvGraphicFramePr>
        <p:xfrm>
          <a:off x="822251" y="888642"/>
          <a:ext cx="749949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13">
                  <a:extLst>
                    <a:ext uri="{9D8B030D-6E8A-4147-A177-3AD203B41FA5}">
                      <a16:colId xmlns:a16="http://schemas.microsoft.com/office/drawing/2014/main" val="47696712"/>
                    </a:ext>
                  </a:extLst>
                </a:gridCol>
                <a:gridCol w="6165285">
                  <a:extLst>
                    <a:ext uri="{9D8B030D-6E8A-4147-A177-3AD203B41FA5}">
                      <a16:colId xmlns:a16="http://schemas.microsoft.com/office/drawing/2014/main" val="2214005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50" dirty="0"/>
                        <a:t>DMB</a:t>
                      </a:r>
                      <a:endParaRPr lang="zh-CN" altLang="en-US" sz="9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完善配置功能，提供对</a:t>
                      </a:r>
                      <a:r>
                        <a:rPr lang="en-US" altLang="zh-CN" sz="950" dirty="0"/>
                        <a:t>CPOS COD</a:t>
                      </a:r>
                      <a:r>
                        <a:rPr lang="zh-CN" altLang="en-US" sz="950" dirty="0"/>
                        <a:t>配置粒度的支持。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7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50" dirty="0"/>
                        <a:t>DMB</a:t>
                      </a:r>
                      <a:endParaRPr lang="zh-CN" altLang="en-US" sz="9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定时任务，根据配置数据生成配置文件。并记录配置包对应的版本、文件地址</a:t>
                      </a:r>
                      <a:r>
                        <a:rPr lang="en-US" altLang="zh-CN" sz="950" dirty="0"/>
                        <a:t>URL</a:t>
                      </a:r>
                      <a:r>
                        <a:rPr lang="zh-CN" altLang="en-US" sz="95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45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50" dirty="0"/>
                        <a:t>DMB</a:t>
                      </a:r>
                      <a:endParaRPr lang="zh-CN" altLang="en-US" sz="9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提供接口。调用时，</a:t>
                      </a:r>
                      <a:r>
                        <a:rPr lang="en-US" altLang="zh-CN" sz="950" dirty="0"/>
                        <a:t>DMB</a:t>
                      </a:r>
                      <a:r>
                        <a:rPr lang="zh-CN" altLang="en-US" sz="950" dirty="0"/>
                        <a:t>返回有效的配置包的数据，包括：品牌、配置包标识、名称、版本号、文件地址</a:t>
                      </a:r>
                      <a:r>
                        <a:rPr lang="en-US" altLang="zh-CN" sz="950" dirty="0"/>
                        <a:t>URL</a:t>
                      </a:r>
                      <a:r>
                        <a:rPr lang="zh-CN" altLang="en-US" sz="95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98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50" dirty="0"/>
                        <a:t>CPOS Counter</a:t>
                      </a:r>
                    </a:p>
                    <a:p>
                      <a:pPr algn="l"/>
                      <a:r>
                        <a:rPr lang="zh-CN" altLang="en-US" sz="950" dirty="0"/>
                        <a:t>总部端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每日定时请求</a:t>
                      </a:r>
                      <a:r>
                        <a:rPr lang="en-US" altLang="zh-CN" sz="950" dirty="0"/>
                        <a:t>DMB</a:t>
                      </a:r>
                      <a:r>
                        <a:rPr lang="zh-CN" altLang="en-US" sz="950" dirty="0"/>
                        <a:t>接口，分品牌获取全量配置数据，保存，并调用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配置下发数据刷新方法（该方法见下一条）。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CPOS Counter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/>
                        <a:t>总部端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提供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配置下发数据刷新方法，根据根据餐厅选择的配置，按最新同步的配置包的版本信息，更新</a:t>
                      </a:r>
                      <a:r>
                        <a:rPr lang="en-US" altLang="zh-CN" sz="950" dirty="0" err="1"/>
                        <a:t>redis</a:t>
                      </a:r>
                      <a:r>
                        <a:rPr lang="zh-CN" altLang="en-US" sz="950" dirty="0"/>
                        <a:t>缓存。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41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CPOS Counter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/>
                        <a:t>总部端 </a:t>
                      </a:r>
                      <a:r>
                        <a:rPr lang="en-US" altLang="zh-CN" sz="950" dirty="0"/>
                        <a:t>WEB</a:t>
                      </a:r>
                      <a:endParaRPr lang="zh-CN" altLang="en-US" sz="9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为便于应急处理，开发功能支持在页面上触发调度从</a:t>
                      </a:r>
                      <a:r>
                        <a:rPr lang="en-US" altLang="zh-CN" sz="950" dirty="0"/>
                        <a:t>DMB</a:t>
                      </a:r>
                      <a:r>
                        <a:rPr lang="zh-CN" altLang="en-US" sz="950" dirty="0"/>
                        <a:t>同步数据，以及刷新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配置下发数据。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87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总部端 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WEB</a:t>
                      </a:r>
                      <a:endParaRPr lang="zh-CN" altLang="en-US" sz="9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提供按餐厅分子店类型选择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配置的功能（含：构造下发数据更新到</a:t>
                      </a:r>
                      <a:r>
                        <a:rPr lang="en-US" altLang="zh-CN" sz="950" dirty="0" err="1">
                          <a:solidFill>
                            <a:srgbClr val="FF0000"/>
                          </a:solidFill>
                        </a:rPr>
                        <a:t>redis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）。按餐厅按子店类型选择配置包（可新增、删除、修改已配置的子店类型的配置包，容错处理：支持餐厅无任何配置的情况）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8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总部端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提供接口，接收餐厅端的配置包标识和版本信息。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提供接口，根据配置包标识、配置包版本，获取对应的配置包信息（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地址、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MD5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值等），支持批量。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餐厅端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定时调用总部端接口，和餐厅端本地配置比较，按子店类型同步配置信息，更新本地配置包标识及版本信息。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32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餐厅端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异步处理拉包。根据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从总部文件服务器拉取配置文件到本地，并更新配置文件餐厅端地址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到库表中。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5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46ADF-873F-43F7-9ABD-A067CDC5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96934"/>
              </p:ext>
            </p:extLst>
          </p:nvPr>
        </p:nvGraphicFramePr>
        <p:xfrm>
          <a:off x="822251" y="960642"/>
          <a:ext cx="7499498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13">
                  <a:extLst>
                    <a:ext uri="{9D8B030D-6E8A-4147-A177-3AD203B41FA5}">
                      <a16:colId xmlns:a16="http://schemas.microsoft.com/office/drawing/2014/main" val="47696712"/>
                    </a:ext>
                  </a:extLst>
                </a:gridCol>
                <a:gridCol w="6165285">
                  <a:extLst>
                    <a:ext uri="{9D8B030D-6E8A-4147-A177-3AD203B41FA5}">
                      <a16:colId xmlns:a16="http://schemas.microsoft.com/office/drawing/2014/main" val="2214005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餐厅端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提供接口供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调用，返回餐厅端的分子店类型的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配置数据。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端自行比较更新版本。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45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终端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和餐厅服务分子店类型，比较配置数据（配置包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版本），根据</a:t>
                      </a:r>
                      <a:r>
                        <a:rPr lang="en-US" altLang="zh-CN" sz="95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从餐厅服务拉取配置包（配置和资源文件），并按</a:t>
                      </a: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当前子店类型，调用配置加载服务（见下一条）。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98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终端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根据自身的所属的子店类型，加载对应的配置包（解压？），按全屏半屏，加载配置包中配置文件中的对应配置数据。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CPOS Counter</a:t>
                      </a:r>
                      <a:r>
                        <a:rPr lang="zh-CN" altLang="en-US" sz="950" dirty="0"/>
                        <a:t> </a:t>
                      </a:r>
                      <a:endParaRPr lang="en-US" altLang="zh-CN" sz="9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终端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提供接口，供</a:t>
                      </a:r>
                      <a:r>
                        <a:rPr lang="en-US" altLang="zh-CN" sz="950" dirty="0"/>
                        <a:t>Counter</a:t>
                      </a:r>
                      <a:r>
                        <a:rPr lang="zh-CN" altLang="en-US" sz="950" dirty="0"/>
                        <a:t>配对时调用，根据传入的子店类型，调用配置加载服务（上一条），返回成功、失败结果。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7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CPOS Counter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zh-CN" sz="95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终端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50" dirty="0">
                          <a:solidFill>
                            <a:srgbClr val="FF0000"/>
                          </a:solidFill>
                        </a:rPr>
                        <a:t>COD</a:t>
                      </a:r>
                      <a:r>
                        <a:rPr lang="zh-CN" altLang="en-US" sz="950" dirty="0">
                          <a:solidFill>
                            <a:srgbClr val="FF0000"/>
                          </a:solidFill>
                        </a:rPr>
                        <a:t>增加功能，查看当前子店类型、在用的配置包、配置包版本。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2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CPOS Counter</a:t>
                      </a:r>
                      <a:r>
                        <a:rPr lang="zh-CN" altLang="en-US" sz="950" dirty="0"/>
                        <a:t> </a:t>
                      </a:r>
                      <a:endParaRPr lang="en-US" altLang="zh-CN" sz="9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Counter</a:t>
                      </a:r>
                      <a:r>
                        <a:rPr lang="zh-CN" altLang="en-US" sz="950" dirty="0"/>
                        <a:t>终端 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外设配置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功能中，选择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时，增加配对处理，调用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接口，传递子店类型，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返回成功后，外设配置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视为成功。</a:t>
                      </a:r>
                      <a:endParaRPr lang="en-US" altLang="zh-CN" sz="950" dirty="0"/>
                    </a:p>
                    <a:p>
                      <a:r>
                        <a:rPr lang="en-US" altLang="zh-CN" sz="950" dirty="0"/>
                        <a:t>Counter</a:t>
                      </a:r>
                      <a:r>
                        <a:rPr lang="zh-CN" altLang="en-US" sz="950" dirty="0"/>
                        <a:t>传递的子店类型，根据</a:t>
                      </a:r>
                      <a:r>
                        <a:rPr lang="en-US" altLang="zh-CN" sz="950" dirty="0"/>
                        <a:t>Counter</a:t>
                      </a:r>
                      <a:r>
                        <a:rPr lang="zh-CN" altLang="en-US" sz="950" dirty="0"/>
                        <a:t>对应的终端业务类型查找映射配置，得到子店类型。</a:t>
                      </a:r>
                      <a:endParaRPr lang="en-US" altLang="zh-CN" sz="950" dirty="0"/>
                    </a:p>
                    <a:p>
                      <a:r>
                        <a:rPr lang="en-US" altLang="zh-CN" sz="950" dirty="0"/>
                        <a:t>Counter</a:t>
                      </a:r>
                      <a:r>
                        <a:rPr lang="zh-CN" altLang="en-US" sz="950" dirty="0"/>
                        <a:t>终端业务类别修改时，需重新 进行外设配置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配对，以便使修改后的子店类型可以生效到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上。</a:t>
                      </a:r>
                      <a:endParaRPr lang="en-US" altLang="zh-CN" sz="9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8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dirty="0"/>
                        <a:t>CPOS Counter</a:t>
                      </a:r>
                      <a:r>
                        <a:rPr lang="zh-CN" altLang="en-US" sz="950" dirty="0"/>
                        <a:t> </a:t>
                      </a:r>
                      <a:endParaRPr lang="en-US" altLang="zh-CN" sz="9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dirty="0"/>
                        <a:t>总部端 </a:t>
                      </a:r>
                      <a:r>
                        <a:rPr lang="en-US" altLang="zh-CN" sz="950" dirty="0"/>
                        <a:t>WEB</a:t>
                      </a:r>
                      <a:endParaRPr lang="zh-CN" altLang="en-US" sz="9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/>
                        <a:t>现有的业务类别维护功能中，增加维护业务类别对应的子店类型功能。且维护后的数据，随业务类别下发到终端。</a:t>
                      </a:r>
                      <a:endParaRPr lang="en-US" altLang="zh-CN" sz="950" dirty="0"/>
                    </a:p>
                    <a:p>
                      <a:r>
                        <a:rPr lang="zh-CN" altLang="en-US" sz="950" dirty="0"/>
                        <a:t>终端在与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配对时，根据终端对应的业务类别，找到对应的子店类型传递给</a:t>
                      </a:r>
                      <a:r>
                        <a:rPr lang="en-US" altLang="zh-CN" sz="950" dirty="0"/>
                        <a:t>COD</a:t>
                      </a:r>
                      <a:r>
                        <a:rPr lang="zh-CN" altLang="en-US" sz="95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78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2D1D-E260-45A0-A16B-8D404ADE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 </a:t>
            </a:r>
            <a:r>
              <a:rPr lang="en-US" altLang="zh-CN" dirty="0"/>
              <a:t>- </a:t>
            </a:r>
            <a:r>
              <a:rPr lang="zh-CN" altLang="en-US" dirty="0"/>
              <a:t>主档 子店类型</a:t>
            </a:r>
          </a:p>
        </p:txBody>
      </p:sp>
      <p:graphicFrame>
        <p:nvGraphicFramePr>
          <p:cNvPr id="4" name="表格 1">
            <a:extLst>
              <a:ext uri="{FF2B5EF4-FFF2-40B4-BE49-F238E27FC236}">
                <a16:creationId xmlns:a16="http://schemas.microsoft.com/office/drawing/2014/main" id="{4C04151B-9A4B-4F37-B607-D2EAF748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23418"/>
              </p:ext>
            </p:extLst>
          </p:nvPr>
        </p:nvGraphicFramePr>
        <p:xfrm>
          <a:off x="134256" y="1235802"/>
          <a:ext cx="8875487" cy="3383280"/>
        </p:xfrm>
        <a:graphic>
          <a:graphicData uri="http://schemas.openxmlformats.org/drawingml/2006/table">
            <a:tbl>
              <a:tblPr firstRow="1" bandRow="1"/>
              <a:tblGrid>
                <a:gridCol w="55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8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8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197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子店类型</a:t>
                      </a:r>
                    </a:p>
                  </a:txBody>
                  <a:tcPr marL="34290" marR="34290" marT="22860" marB="2286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代码</a:t>
                      </a:r>
                    </a:p>
                  </a:txBody>
                  <a:tcPr marL="34290" marR="34290" marT="22860" marB="2286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展示类别</a:t>
                      </a:r>
                    </a:p>
                  </a:txBody>
                  <a:tcPr marL="34290" marR="34290" marT="22860" marB="2286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下拉框显示</a:t>
                      </a:r>
                    </a:p>
                  </a:txBody>
                  <a:tcPr marL="34290" marR="34290" marT="22860" marB="2286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菜单</a:t>
                      </a:r>
                    </a:p>
                  </a:txBody>
                  <a:tcPr marL="34290" marR="34290" marT="22860" marB="2286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接单方式</a:t>
                      </a:r>
                    </a:p>
                  </a:txBody>
                  <a:tcPr marL="34290" marR="34290" marT="22860" marB="2286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i="1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甜品站窗口（店内）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同母店位置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锁死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甜品站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打印小票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i="1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甜品站（店外独立位置）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独立位置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锁死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甜品站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打印小票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咖啡角（现有主档</a:t>
                      </a:r>
                      <a:r>
                        <a:rPr lang="en-US" altLang="zh-CN" sz="1050" b="1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DMB</a:t>
                      </a:r>
                      <a:r>
                        <a:rPr lang="zh-CN" altLang="en-US" sz="1050" b="1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同母店位置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可选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“独立位置”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咖啡角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打印小票？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K-bar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同母店位置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可选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“独立位置”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Helvetica Neue"/>
                          <a:sym typeface="Helvetica Neue Light"/>
                        </a:rPr>
                        <a:t> NA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Helvetica Neue"/>
                          <a:sym typeface="Helvetica Neue Light"/>
                        </a:rPr>
                        <a:t>上</a:t>
                      </a:r>
                      <a:r>
                        <a:rPr lang="en-US" altLang="zh-CN" sz="105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Helvetica Neue"/>
                          <a:sym typeface="Helvetica Neue Light"/>
                        </a:rPr>
                        <a:t>KDS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快闪店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流动位置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锁死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快闪店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不打印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不上</a:t>
                      </a: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KDS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i="1" u="sng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外卖口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独立位置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可选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“独立位置”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外卖口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打印小票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汽车穿梭（</a:t>
                      </a: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DT</a:t>
                      </a: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同母店位置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锁死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常规柜台</a:t>
                      </a:r>
                      <a:endParaRPr lang="en-US" altLang="zh-CN" sz="105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（默认打钩）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</a:t>
                      </a: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KDS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多层</a:t>
                      </a: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多个柜台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同母店位置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锁死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常规柜台</a:t>
                      </a:r>
                      <a:endParaRPr lang="en-US" altLang="zh-CN" sz="105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（默认打钩）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</a:t>
                      </a: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KDS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备用店（命名待定）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同母店位置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可选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“独立位置”</a:t>
                      </a: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86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标准柜台（母店）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</a:t>
                      </a:r>
                      <a:endParaRPr lang="zh-CN" altLang="en-US" sz="105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NA</a:t>
                      </a: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" marR="34290" marT="22860" marB="228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</a:t>
                      </a:r>
                      <a:r>
                        <a:rPr lang="en-US" altLang="zh-CN" sz="105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KDS</a:t>
                      </a:r>
                    </a:p>
                  </a:txBody>
                  <a:tcPr marL="34290" marR="34290" marT="22860" marB="2286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D913-53A9-458D-8EA2-58A18139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7D0A5-4C06-4205-BFA9-EBCC1F39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50497"/>
          </a:xfrm>
        </p:spPr>
        <p:txBody>
          <a:bodyPr/>
          <a:lstStyle/>
          <a:p>
            <a:r>
              <a:rPr lang="zh-CN" altLang="en-US" sz="1800" dirty="0"/>
              <a:t>从</a:t>
            </a:r>
            <a:r>
              <a:rPr lang="en-US" altLang="zh-CN" sz="1800" dirty="0"/>
              <a:t>DMB</a:t>
            </a:r>
            <a:r>
              <a:rPr lang="zh-CN" altLang="en-US" sz="1800" dirty="0"/>
              <a:t>同步方案，每日定时拉取全量，还是定时比较版本方式。</a:t>
            </a:r>
            <a:endParaRPr lang="en-US" altLang="zh-CN" sz="1800" dirty="0"/>
          </a:p>
          <a:p>
            <a:pPr lvl="1"/>
            <a:r>
              <a:rPr lang="zh-CN" altLang="en-US" sz="1600" dirty="0"/>
              <a:t>定时比较版本</a:t>
            </a:r>
            <a:endParaRPr lang="en-US" altLang="zh-CN" sz="1600" dirty="0"/>
          </a:p>
          <a:p>
            <a:r>
              <a:rPr lang="en-US" altLang="zh-CN" sz="1800" dirty="0"/>
              <a:t>DMB</a:t>
            </a:r>
            <a:r>
              <a:rPr lang="zh-CN" altLang="en-US" sz="1800" dirty="0"/>
              <a:t>如何适配</a:t>
            </a:r>
            <a:r>
              <a:rPr lang="en-US" altLang="zh-CN" sz="1800" dirty="0"/>
              <a:t>CPOS COD</a:t>
            </a:r>
            <a:r>
              <a:rPr lang="zh-CN" altLang="en-US" sz="1800" dirty="0"/>
              <a:t>需要的配置粒度。</a:t>
            </a:r>
            <a:endParaRPr lang="en-US" altLang="zh-CN" sz="1800" dirty="0"/>
          </a:p>
          <a:p>
            <a:pPr lvl="1"/>
            <a:r>
              <a:rPr lang="en-US" altLang="zh-CN" sz="1600" dirty="0"/>
              <a:t>Displays</a:t>
            </a:r>
            <a:r>
              <a:rPr lang="zh-CN" altLang="en-US" sz="1600" dirty="0"/>
              <a:t>中包含 全屏半屏的配置，全屏半屏（</a:t>
            </a:r>
            <a:r>
              <a:rPr lang="en-US" altLang="zh-CN" sz="1600" dirty="0"/>
              <a:t>FULL</a:t>
            </a:r>
            <a:r>
              <a:rPr lang="zh-CN" altLang="en-US" sz="1600" dirty="0"/>
              <a:t>、</a:t>
            </a:r>
            <a:r>
              <a:rPr lang="en-US" altLang="zh-CN" sz="1600" dirty="0"/>
              <a:t>HALF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r>
              <a:rPr lang="en-US" altLang="zh-CN" sz="1800" dirty="0"/>
              <a:t>COD</a:t>
            </a:r>
            <a:r>
              <a:rPr lang="zh-CN" altLang="en-US" sz="1800" dirty="0"/>
              <a:t>加载是否要使用子店类型，若使用，在未对接子店前，统一采用默认值？</a:t>
            </a:r>
            <a:endParaRPr lang="en-US" altLang="zh-CN" sz="1800" dirty="0"/>
          </a:p>
          <a:p>
            <a:pPr lvl="1"/>
            <a:r>
              <a:rPr lang="zh-CN" altLang="en-US" sz="1600" dirty="0"/>
              <a:t>增加终端业务类别和子店类型的映射，多对一。若终端业务类别未配置映射，则走默认值 </a:t>
            </a:r>
            <a:r>
              <a:rPr lang="en-US" altLang="zh-CN" sz="1600" dirty="0"/>
              <a:t>H </a:t>
            </a:r>
            <a:r>
              <a:rPr lang="zh-CN" altLang="en-US" sz="1600" dirty="0"/>
              <a:t>标准柜台（母店）</a:t>
            </a:r>
          </a:p>
        </p:txBody>
      </p:sp>
    </p:spTree>
    <p:extLst>
      <p:ext uri="{BB962C8B-B14F-4D97-AF65-F5344CB8AC3E}">
        <p14:creationId xmlns:p14="http://schemas.microsoft.com/office/powerpoint/2010/main" val="20312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C3DE-38F9-44BF-A9BF-DA54605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zh-CN" altLang="en-US" dirty="0"/>
              <a:t>下发粒度、配置粒度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F65922-8382-4255-A455-8F97A086841A}"/>
              </a:ext>
            </a:extLst>
          </p:cNvPr>
          <p:cNvSpPr/>
          <p:nvPr/>
        </p:nvSpPr>
        <p:spPr>
          <a:xfrm>
            <a:off x="603345" y="3749272"/>
            <a:ext cx="79373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DMB</a:t>
            </a:r>
            <a:r>
              <a:rPr lang="zh-CN" altLang="en-US" sz="1050" dirty="0"/>
              <a:t>提供的给</a:t>
            </a:r>
            <a:r>
              <a:rPr lang="en-US" altLang="zh-CN" sz="1050" dirty="0"/>
              <a:t>COD</a:t>
            </a:r>
            <a:r>
              <a:rPr lang="zh-CN" altLang="en-US" sz="1050" dirty="0"/>
              <a:t>的配置包，一个配置包对应一种</a:t>
            </a:r>
            <a:r>
              <a:rPr lang="en-US" altLang="zh-CN" sz="1050" dirty="0"/>
              <a:t>COD</a:t>
            </a:r>
            <a:r>
              <a:rPr lang="zh-CN" altLang="en-US" sz="1050" dirty="0"/>
              <a:t>配置，即：</a:t>
            </a:r>
            <a:r>
              <a:rPr lang="en-US" altLang="zh-CN" sz="1050" dirty="0"/>
              <a:t>displays.xml</a:t>
            </a:r>
            <a:r>
              <a:rPr lang="zh-CN" altLang="en-US" sz="1050" dirty="0"/>
              <a:t>中包含全屏、半屏两条</a:t>
            </a:r>
            <a:r>
              <a:rPr lang="en-US" altLang="zh-CN" sz="1050" dirty="0"/>
              <a:t>display name</a:t>
            </a:r>
            <a:r>
              <a:rPr lang="zh-CN" altLang="en-US" sz="1050" dirty="0"/>
              <a:t>。</a:t>
            </a:r>
            <a:endParaRPr lang="en-US" altLang="zh-CN" sz="1050" dirty="0"/>
          </a:p>
          <a:p>
            <a:r>
              <a:rPr lang="zh-CN" altLang="en-US" sz="1050" dirty="0"/>
              <a:t>比如：</a:t>
            </a:r>
            <a:r>
              <a:rPr lang="en-US" altLang="zh-CN" sz="1050" dirty="0"/>
              <a:t>KFC</a:t>
            </a:r>
            <a:r>
              <a:rPr lang="zh-CN" altLang="en-US" sz="1050" dirty="0"/>
              <a:t>品牌，标准柜台</a:t>
            </a:r>
            <a:r>
              <a:rPr lang="en-US" altLang="zh-CN" sz="1050" dirty="0"/>
              <a:t>H</a:t>
            </a:r>
            <a:r>
              <a:rPr lang="zh-CN" altLang="en-US" sz="1050" dirty="0"/>
              <a:t>的</a:t>
            </a:r>
            <a:r>
              <a:rPr lang="en-US" altLang="zh-CN" sz="1050" dirty="0"/>
              <a:t>COD</a:t>
            </a:r>
            <a:r>
              <a:rPr lang="zh-CN" altLang="en-US" sz="1050" dirty="0"/>
              <a:t>配置有</a:t>
            </a:r>
            <a:r>
              <a:rPr lang="en-US" altLang="zh-CN" sz="1050" dirty="0"/>
              <a:t>4</a:t>
            </a:r>
            <a:r>
              <a:rPr lang="zh-CN" altLang="en-US" sz="1050" dirty="0"/>
              <a:t>种，甜品站窗口</a:t>
            </a:r>
            <a:r>
              <a:rPr lang="en-US" altLang="zh-CN" sz="1050" dirty="0"/>
              <a:t>J</a:t>
            </a:r>
            <a:r>
              <a:rPr lang="zh-CN" altLang="en-US" sz="1050" dirty="0"/>
              <a:t>的</a:t>
            </a:r>
            <a:r>
              <a:rPr lang="en-US" altLang="zh-CN" sz="1050" dirty="0"/>
              <a:t>COD</a:t>
            </a:r>
            <a:r>
              <a:rPr lang="zh-CN" altLang="en-US" sz="1050" dirty="0"/>
              <a:t>配置有</a:t>
            </a:r>
            <a:r>
              <a:rPr lang="en-US" altLang="zh-CN" sz="1050" dirty="0"/>
              <a:t>5</a:t>
            </a:r>
            <a:r>
              <a:rPr lang="zh-CN" altLang="en-US" sz="1050" dirty="0"/>
              <a:t>种，则最终提供 </a:t>
            </a:r>
            <a:r>
              <a:rPr lang="en-US" altLang="zh-CN" sz="1050" dirty="0"/>
              <a:t>4+5</a:t>
            </a:r>
            <a:r>
              <a:rPr lang="zh-CN" altLang="en-US" sz="1050" dirty="0"/>
              <a:t>，共</a:t>
            </a:r>
            <a:r>
              <a:rPr lang="en-US" altLang="zh-CN" sz="1050" dirty="0"/>
              <a:t>9</a:t>
            </a:r>
            <a:r>
              <a:rPr lang="zh-CN" altLang="en-US" sz="1050" dirty="0"/>
              <a:t>个配置包。</a:t>
            </a:r>
            <a:endParaRPr lang="en-US" altLang="zh-CN" sz="105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03ACA805-E9B8-40F6-8068-676C3F22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50" y="1460118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最小下发粒度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AEC795D-FB52-4D6F-84E1-A6EC4B60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96" y="2434790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餐厅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EBB4E490-7B93-428A-93ED-8A22116D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508" y="1258469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最小配置粒度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548DC96D-0EED-416C-A0F2-D0B89357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783" y="223314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餐厅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8B228347-71DB-490E-BEE6-D12D7C04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08" y="2228606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显示屏</a:t>
            </a:r>
          </a:p>
        </p:txBody>
      </p:sp>
      <p:cxnSp>
        <p:nvCxnSpPr>
          <p:cNvPr id="10" name="Elbow Connector 111">
            <a:extLst>
              <a:ext uri="{FF2B5EF4-FFF2-40B4-BE49-F238E27FC236}">
                <a16:creationId xmlns:a16="http://schemas.microsoft.com/office/drawing/2014/main" id="{20D1DE59-F6E3-47B8-AD1A-BCAD84CF6FE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43516" y="1863415"/>
            <a:ext cx="0" cy="5713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11">
            <a:extLst>
              <a:ext uri="{FF2B5EF4-FFF2-40B4-BE49-F238E27FC236}">
                <a16:creationId xmlns:a16="http://schemas.microsoft.com/office/drawing/2014/main" id="{66DAC1C9-FBB4-460E-BD90-4D25A40FD14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813551" y="1599919"/>
            <a:ext cx="571376" cy="6950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11">
            <a:extLst>
              <a:ext uri="{FF2B5EF4-FFF2-40B4-BE49-F238E27FC236}">
                <a16:creationId xmlns:a16="http://schemas.microsoft.com/office/drawing/2014/main" id="{807B47A0-9E36-4634-AB45-CF275F18C09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7514381" y="1594159"/>
            <a:ext cx="566840" cy="7020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7">
            <a:extLst>
              <a:ext uri="{FF2B5EF4-FFF2-40B4-BE49-F238E27FC236}">
                <a16:creationId xmlns:a16="http://schemas.microsoft.com/office/drawing/2014/main" id="{DFCDFF85-D9C5-42F1-B936-E9BD04C3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468" y="289531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COD</a:t>
            </a:r>
            <a:r>
              <a:rPr lang="zh-CN" altLang="en-US" sz="1050" dirty="0"/>
              <a:t>全屏、半屏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B9BA010-56CF-49F4-B2F6-2173EAAC2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309" y="1460118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最小配置粒度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409898A0-E090-4E20-A105-10C928D2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584" y="2434791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餐厅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E1D7D39-C1AA-4BC2-8D82-D83A8C5B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709" y="2430255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显示屏</a:t>
            </a:r>
          </a:p>
        </p:txBody>
      </p:sp>
      <p:cxnSp>
        <p:nvCxnSpPr>
          <p:cNvPr id="23" name="Elbow Connector 111">
            <a:extLst>
              <a:ext uri="{FF2B5EF4-FFF2-40B4-BE49-F238E27FC236}">
                <a16:creationId xmlns:a16="http://schemas.microsoft.com/office/drawing/2014/main" id="{A82D4B58-CA46-4B69-B904-4F0C3846C1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3600352" y="1801568"/>
            <a:ext cx="571376" cy="6950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11">
            <a:extLst>
              <a:ext uri="{FF2B5EF4-FFF2-40B4-BE49-F238E27FC236}">
                <a16:creationId xmlns:a16="http://schemas.microsoft.com/office/drawing/2014/main" id="{D9173431-7E33-4CB2-9FBA-B52D4AC7E7E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4301182" y="1795808"/>
            <a:ext cx="566840" cy="7020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">
            <a:extLst>
              <a:ext uri="{FF2B5EF4-FFF2-40B4-BE49-F238E27FC236}">
                <a16:creationId xmlns:a16="http://schemas.microsoft.com/office/drawing/2014/main" id="{0B7B6B80-7A0F-4841-A036-B8F46076A9CC}"/>
              </a:ext>
            </a:extLst>
          </p:cNvPr>
          <p:cNvCxnSpPr>
            <a:cxnSpLocks/>
          </p:cNvCxnSpPr>
          <p:nvPr/>
        </p:nvCxnSpPr>
        <p:spPr>
          <a:xfrm>
            <a:off x="2561771" y="878114"/>
            <a:ext cx="0" cy="275771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DC59038C-FB83-48ED-B44E-7928E866F6E7}"/>
              </a:ext>
            </a:extLst>
          </p:cNvPr>
          <p:cNvCxnSpPr>
            <a:cxnSpLocks/>
          </p:cNvCxnSpPr>
          <p:nvPr/>
        </p:nvCxnSpPr>
        <p:spPr>
          <a:xfrm>
            <a:off x="5979886" y="878114"/>
            <a:ext cx="0" cy="275771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581A143-64EB-4A51-AF75-7300340401C8}"/>
              </a:ext>
            </a:extLst>
          </p:cNvPr>
          <p:cNvSpPr txBox="1"/>
          <p:nvPr/>
        </p:nvSpPr>
        <p:spPr>
          <a:xfrm>
            <a:off x="3837292" y="969744"/>
            <a:ext cx="79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DMB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DE824A-28C8-4959-9A5B-C88BD87BEE04}"/>
              </a:ext>
            </a:extLst>
          </p:cNvPr>
          <p:cNvSpPr txBox="1"/>
          <p:nvPr/>
        </p:nvSpPr>
        <p:spPr>
          <a:xfrm>
            <a:off x="6860219" y="974140"/>
            <a:ext cx="1124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CPOS COD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Elbow Connector 111">
            <a:extLst>
              <a:ext uri="{FF2B5EF4-FFF2-40B4-BE49-F238E27FC236}">
                <a16:creationId xmlns:a16="http://schemas.microsoft.com/office/drawing/2014/main" id="{FD6D3E86-4670-4437-9A6A-5840EB347B43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7446388" y="1661766"/>
            <a:ext cx="386" cy="123354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06177-4AFB-400C-9521-124998E6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 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A9B64406-A36C-4E72-B015-C042A7670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31" y="156299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 err="1"/>
              <a:t>MediaFile</a:t>
            </a:r>
            <a:endParaRPr lang="zh-CN" altLang="en-US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B4BE6F-B39C-4C43-B1A1-60E769441685}"/>
              </a:ext>
            </a:extLst>
          </p:cNvPr>
          <p:cNvSpPr/>
          <p:nvPr/>
        </p:nvSpPr>
        <p:spPr>
          <a:xfrm>
            <a:off x="582576" y="3691214"/>
            <a:ext cx="79373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b="1" dirty="0"/>
              <a:t>MediaFiles：</a:t>
            </a:r>
            <a:r>
              <a:rPr lang="zh-CN" altLang="en-US" sz="1050" dirty="0"/>
              <a:t>素材。播放文件的基本定义。</a:t>
            </a:r>
            <a:endParaRPr lang="en-US" altLang="zh-CN" sz="105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050" b="1" dirty="0"/>
              <a:t>Packages</a:t>
            </a:r>
            <a:r>
              <a:rPr lang="zh-CN" altLang="en-US" sz="1050" b="1" dirty="0"/>
              <a:t>：</a:t>
            </a:r>
            <a:r>
              <a:rPr lang="zh-CN" altLang="en-US" sz="1050" dirty="0"/>
              <a:t>播放内容。一个</a:t>
            </a:r>
            <a:r>
              <a:rPr lang="en-US" altLang="zh-CN" sz="1050" dirty="0"/>
              <a:t>package</a:t>
            </a:r>
            <a:r>
              <a:rPr lang="zh-CN" altLang="en-US" sz="1050" dirty="0"/>
              <a:t>代表一整套布局配置，内含多个</a:t>
            </a:r>
            <a:r>
              <a:rPr lang="en-US" altLang="zh-CN" sz="1050" dirty="0"/>
              <a:t>panel</a:t>
            </a:r>
            <a:r>
              <a:rPr lang="zh-CN" altLang="en-US" sz="1050" dirty="0"/>
              <a:t>，</a:t>
            </a:r>
            <a:r>
              <a:rPr lang="en-US" altLang="zh-CN" sz="1050" dirty="0"/>
              <a:t>panel</a:t>
            </a:r>
            <a:r>
              <a:rPr lang="zh-CN" altLang="en-US" sz="1050" dirty="0"/>
              <a:t>决定了页面布局分割为几块，每个</a:t>
            </a:r>
            <a:r>
              <a:rPr lang="en-US" altLang="zh-CN" sz="1050" dirty="0"/>
              <a:t>panel</a:t>
            </a:r>
            <a:r>
              <a:rPr lang="zh-CN" altLang="en-US" sz="1050" dirty="0"/>
              <a:t>内可设置多个</a:t>
            </a:r>
            <a:r>
              <a:rPr lang="en-US" altLang="zh-CN" sz="1050" dirty="0" err="1"/>
              <a:t>mediaFile</a:t>
            </a:r>
            <a:r>
              <a:rPr lang="zh-CN" altLang="en-US" sz="1050" dirty="0"/>
              <a:t>，进行轮播</a:t>
            </a:r>
            <a:endParaRPr lang="en-US" altLang="zh-CN" sz="105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050" b="1" dirty="0"/>
              <a:t>Schedules</a:t>
            </a:r>
            <a:r>
              <a:rPr lang="zh-CN" altLang="en-US" sz="1050" b="1" dirty="0"/>
              <a:t>：</a:t>
            </a:r>
            <a:r>
              <a:rPr lang="zh-CN" altLang="en-US" sz="1050" dirty="0"/>
              <a:t>播放时间。定义何时播放。一个</a:t>
            </a:r>
            <a:r>
              <a:rPr lang="en-US" altLang="zh-CN" sz="1050" dirty="0"/>
              <a:t>schedule</a:t>
            </a:r>
            <a:r>
              <a:rPr lang="zh-CN" altLang="en-US" sz="1050" dirty="0"/>
              <a:t>下可以有多个</a:t>
            </a:r>
            <a:r>
              <a:rPr lang="en-US" altLang="zh-CN" sz="1050" dirty="0"/>
              <a:t>Program</a:t>
            </a:r>
            <a:r>
              <a:rPr lang="zh-CN" altLang="en-US" sz="1050" dirty="0"/>
              <a:t>，</a:t>
            </a:r>
            <a:r>
              <a:rPr lang="en-US" altLang="zh-CN" sz="1050" dirty="0"/>
              <a:t>Program</a:t>
            </a:r>
            <a:r>
              <a:rPr lang="zh-CN" altLang="en-US" sz="1050" dirty="0"/>
              <a:t>指定何时播放以及配置</a:t>
            </a:r>
            <a:r>
              <a:rPr lang="en-US" altLang="zh-CN" sz="1050" dirty="0"/>
              <a:t>package</a:t>
            </a:r>
            <a:r>
              <a:rPr lang="zh-CN" altLang="en-US" sz="1050" dirty="0"/>
              <a:t>，即用于标识 何时播放什么内容。</a:t>
            </a:r>
            <a:endParaRPr lang="en-US" altLang="zh-CN" sz="105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050" b="1" dirty="0"/>
              <a:t>Displays</a:t>
            </a:r>
            <a:r>
              <a:rPr lang="zh-CN" altLang="en-US" sz="1050" b="1" dirty="0"/>
              <a:t>：</a:t>
            </a:r>
            <a:r>
              <a:rPr lang="zh-CN" altLang="en-US" sz="1050" dirty="0"/>
              <a:t>终端参数配置。应该是</a:t>
            </a:r>
            <a:r>
              <a:rPr lang="en-US" altLang="zh-CN" sz="1050" dirty="0"/>
              <a:t>DBM</a:t>
            </a:r>
            <a:r>
              <a:rPr lang="zh-CN" altLang="en-US" sz="1050" dirty="0"/>
              <a:t>系统的具体的屏幕的参数配置，包括屏幕使用的</a:t>
            </a:r>
            <a:r>
              <a:rPr lang="en-US" altLang="zh-CN" sz="1050" dirty="0"/>
              <a:t>schedule</a:t>
            </a:r>
            <a:r>
              <a:rPr lang="zh-CN" altLang="en-US" sz="1050" dirty="0"/>
              <a:t>。</a:t>
            </a:r>
            <a:endParaRPr lang="en-US" altLang="zh-CN" sz="105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050" b="1" dirty="0"/>
              <a:t>Player</a:t>
            </a:r>
            <a:r>
              <a:rPr lang="zh-CN" altLang="en-US" sz="1050" b="1" dirty="0"/>
              <a:t>：</a:t>
            </a:r>
            <a:r>
              <a:rPr lang="zh-CN" altLang="en-US" sz="1050" dirty="0"/>
              <a:t>系统参数配置。应该是</a:t>
            </a:r>
            <a:r>
              <a:rPr lang="en-US" altLang="zh-CN" sz="1050" dirty="0"/>
              <a:t>DMB</a:t>
            </a:r>
            <a:r>
              <a:rPr lang="zh-CN" altLang="en-US" sz="1050" dirty="0"/>
              <a:t>系统参数配置。和</a:t>
            </a:r>
            <a:r>
              <a:rPr lang="en-US" altLang="zh-CN" sz="1050" dirty="0"/>
              <a:t>display</a:t>
            </a:r>
            <a:r>
              <a:rPr lang="zh-CN" altLang="en-US" sz="1050" dirty="0"/>
              <a:t>的区别应该是配置粒度，</a:t>
            </a:r>
            <a:r>
              <a:rPr lang="en-US" altLang="zh-CN" sz="1050" dirty="0"/>
              <a:t>player</a:t>
            </a:r>
            <a:r>
              <a:rPr lang="zh-CN" altLang="en-US" sz="1050" dirty="0"/>
              <a:t>应该是整个系统粒度的。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4EFE541E-C01B-43B5-B969-A3B5995A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247" y="156299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Display</a:t>
            </a:r>
            <a:endParaRPr lang="zh-CN" altLang="en-US" sz="1050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5F0DF8F-1343-4C9D-9326-8C676733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395" y="2894709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Panel</a:t>
            </a:r>
            <a:endParaRPr lang="zh-CN" altLang="en-US" sz="1050" dirty="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8F3B5D73-9A5E-4B2F-8C5C-E8A8DC3D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829" y="156299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Player</a:t>
            </a:r>
            <a:endParaRPr lang="zh-CN" altLang="en-US" sz="10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A526C6-22EB-4E4D-B3FD-931B1AF45672}"/>
              </a:ext>
            </a:extLst>
          </p:cNvPr>
          <p:cNvSpPr/>
          <p:nvPr/>
        </p:nvSpPr>
        <p:spPr>
          <a:xfrm>
            <a:off x="691433" y="1066803"/>
            <a:ext cx="1434913" cy="24506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MediaFiles</a:t>
            </a:r>
            <a:r>
              <a:rPr lang="en-US" altLang="zh-CN" sz="1050" b="1" dirty="0">
                <a:solidFill>
                  <a:schemeClr val="tx1"/>
                </a:solidFill>
              </a:rPr>
              <a:t>.xml</a:t>
            </a:r>
            <a:endParaRPr lang="zh-CN" alt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49D811-A368-47A5-B0FB-D1C24A55541A}"/>
              </a:ext>
            </a:extLst>
          </p:cNvPr>
          <p:cNvSpPr/>
          <p:nvPr/>
        </p:nvSpPr>
        <p:spPr>
          <a:xfrm>
            <a:off x="2271859" y="1061773"/>
            <a:ext cx="1434913" cy="24506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Packages.xml</a:t>
            </a:r>
            <a:endParaRPr lang="zh-CN" alt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B6CB31-E684-496E-864A-C31124FA9734}"/>
              </a:ext>
            </a:extLst>
          </p:cNvPr>
          <p:cNvSpPr/>
          <p:nvPr/>
        </p:nvSpPr>
        <p:spPr>
          <a:xfrm>
            <a:off x="3852285" y="1061773"/>
            <a:ext cx="1434913" cy="24506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Schedules.xml</a:t>
            </a:r>
            <a:endParaRPr lang="zh-CN" alt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90EDB6-2485-4E61-AE73-AA7A2437DAB7}"/>
              </a:ext>
            </a:extLst>
          </p:cNvPr>
          <p:cNvSpPr/>
          <p:nvPr/>
        </p:nvSpPr>
        <p:spPr>
          <a:xfrm>
            <a:off x="5432711" y="1052113"/>
            <a:ext cx="1434913" cy="24506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Displays.xml</a:t>
            </a:r>
            <a:endParaRPr lang="zh-CN" alt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C14B72-BC22-4207-8D1F-45D9FF585AE9}"/>
              </a:ext>
            </a:extLst>
          </p:cNvPr>
          <p:cNvSpPr/>
          <p:nvPr/>
        </p:nvSpPr>
        <p:spPr>
          <a:xfrm>
            <a:off x="7013137" y="1061773"/>
            <a:ext cx="1434913" cy="245068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Player.xml</a:t>
            </a:r>
            <a:endParaRPr lang="zh-CN" alt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6AE7BAF-B485-40D8-A14A-5AB2A1D7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05" y="156299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Package</a:t>
            </a:r>
            <a:endParaRPr lang="zh-CN" altLang="en-US" sz="1050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7843F45C-AC68-4282-BB73-12D0A467A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821" y="156299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Schedule</a:t>
            </a:r>
            <a:endParaRPr lang="zh-CN" altLang="en-US" sz="1050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DD1CB5D3-1E25-43D5-9852-F9D1FCEA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821" y="2894709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Program</a:t>
            </a:r>
            <a:endParaRPr lang="zh-CN" altLang="en-US" sz="1050" dirty="0"/>
          </a:p>
        </p:txBody>
      </p:sp>
      <p:cxnSp>
        <p:nvCxnSpPr>
          <p:cNvPr id="20" name="Elbow Connector 111">
            <a:extLst>
              <a:ext uri="{FF2B5EF4-FFF2-40B4-BE49-F238E27FC236}">
                <a16:creationId xmlns:a16="http://schemas.microsoft.com/office/drawing/2014/main" id="{5F26509A-2A6E-4DF8-B9C0-D1A214F2CAE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20171" y="1791592"/>
            <a:ext cx="566224" cy="13317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B90E45D-454B-46C7-B140-1AF6D628285E}"/>
              </a:ext>
            </a:extLst>
          </p:cNvPr>
          <p:cNvSpPr txBox="1"/>
          <p:nvPr/>
        </p:nvSpPr>
        <p:spPr>
          <a:xfrm>
            <a:off x="1885935" y="1664634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1B6A0B-9E57-4459-964B-B75CD496A111}"/>
              </a:ext>
            </a:extLst>
          </p:cNvPr>
          <p:cNvSpPr txBox="1"/>
          <p:nvPr/>
        </p:nvSpPr>
        <p:spPr>
          <a:xfrm>
            <a:off x="2318974" y="2647243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Elbow Connector 111">
            <a:extLst>
              <a:ext uri="{FF2B5EF4-FFF2-40B4-BE49-F238E27FC236}">
                <a16:creationId xmlns:a16="http://schemas.microsoft.com/office/drawing/2014/main" id="{24E5DBC8-2B1D-4406-92D0-C51E89A77398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2988225" y="2020192"/>
            <a:ext cx="1090" cy="8745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8AB447-7A33-4901-A054-ADFF062938B6}"/>
              </a:ext>
            </a:extLst>
          </p:cNvPr>
          <p:cNvSpPr txBox="1"/>
          <p:nvPr/>
        </p:nvSpPr>
        <p:spPr>
          <a:xfrm>
            <a:off x="2986639" y="2640793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7420BE-5148-43BB-A40F-ECBE9339A4C2}"/>
              </a:ext>
            </a:extLst>
          </p:cNvPr>
          <p:cNvSpPr txBox="1"/>
          <p:nvPr/>
        </p:nvSpPr>
        <p:spPr>
          <a:xfrm>
            <a:off x="2986639" y="2020673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4C44D7-E9CB-4AA7-B740-5FBEFF1F530E}"/>
              </a:ext>
            </a:extLst>
          </p:cNvPr>
          <p:cNvSpPr txBox="1"/>
          <p:nvPr/>
        </p:nvSpPr>
        <p:spPr>
          <a:xfrm>
            <a:off x="1277923" y="1351951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3FBFF8-AA62-48A7-BBAE-97420B76180C}"/>
              </a:ext>
            </a:extLst>
          </p:cNvPr>
          <p:cNvSpPr txBox="1"/>
          <p:nvPr/>
        </p:nvSpPr>
        <p:spPr>
          <a:xfrm>
            <a:off x="2852288" y="1351951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9C9F7B-E4C2-4750-B795-A2F32EE77ED1}"/>
              </a:ext>
            </a:extLst>
          </p:cNvPr>
          <p:cNvSpPr txBox="1"/>
          <p:nvPr/>
        </p:nvSpPr>
        <p:spPr>
          <a:xfrm>
            <a:off x="4411903" y="1341826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33A1B2-4B23-4D44-9123-E094F32F07AA}"/>
              </a:ext>
            </a:extLst>
          </p:cNvPr>
          <p:cNvSpPr txBox="1"/>
          <p:nvPr/>
        </p:nvSpPr>
        <p:spPr>
          <a:xfrm>
            <a:off x="6010839" y="1341826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E8DD8E-55C7-42BF-9A24-08DD4DE0AC58}"/>
              </a:ext>
            </a:extLst>
          </p:cNvPr>
          <p:cNvSpPr txBox="1"/>
          <p:nvPr/>
        </p:nvSpPr>
        <p:spPr>
          <a:xfrm>
            <a:off x="7587421" y="1351951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Elbow Connector 111">
            <a:extLst>
              <a:ext uri="{FF2B5EF4-FFF2-40B4-BE49-F238E27FC236}">
                <a16:creationId xmlns:a16="http://schemas.microsoft.com/office/drawing/2014/main" id="{F9CC2453-DDB9-4846-A19C-4064CEDB788C}"/>
              </a:ext>
            </a:extLst>
          </p:cNvPr>
          <p:cNvCxnSpPr>
            <a:cxnSpLocks/>
          </p:cNvCxnSpPr>
          <p:nvPr/>
        </p:nvCxnSpPr>
        <p:spPr>
          <a:xfrm>
            <a:off x="4552817" y="2019711"/>
            <a:ext cx="1090" cy="8745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E3716FE-DB33-4D32-87C9-30B802B36D53}"/>
              </a:ext>
            </a:extLst>
          </p:cNvPr>
          <p:cNvSpPr txBox="1"/>
          <p:nvPr/>
        </p:nvSpPr>
        <p:spPr>
          <a:xfrm>
            <a:off x="4551231" y="2640312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27EB34B-7D15-40F4-B750-A34F6FF44721}"/>
              </a:ext>
            </a:extLst>
          </p:cNvPr>
          <p:cNvSpPr txBox="1"/>
          <p:nvPr/>
        </p:nvSpPr>
        <p:spPr>
          <a:xfrm>
            <a:off x="4551231" y="2020192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Elbow Connector 111">
            <a:extLst>
              <a:ext uri="{FF2B5EF4-FFF2-40B4-BE49-F238E27FC236}">
                <a16:creationId xmlns:a16="http://schemas.microsoft.com/office/drawing/2014/main" id="{D02E1C1E-F293-4011-9349-6C269D64526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491145" y="1791592"/>
            <a:ext cx="575676" cy="13317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76DD455-F3BB-4B1C-9201-652F294D25E8}"/>
              </a:ext>
            </a:extLst>
          </p:cNvPr>
          <p:cNvSpPr txBox="1"/>
          <p:nvPr/>
        </p:nvSpPr>
        <p:spPr>
          <a:xfrm>
            <a:off x="3881244" y="2640312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57BF0C-EE95-4650-96C7-6E8E4BD27B7D}"/>
              </a:ext>
            </a:extLst>
          </p:cNvPr>
          <p:cNvSpPr txBox="1"/>
          <p:nvPr/>
        </p:nvSpPr>
        <p:spPr>
          <a:xfrm>
            <a:off x="3466361" y="1659149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Elbow Connector 111">
            <a:extLst>
              <a:ext uri="{FF2B5EF4-FFF2-40B4-BE49-F238E27FC236}">
                <a16:creationId xmlns:a16="http://schemas.microsoft.com/office/drawing/2014/main" id="{D4A3F274-7920-4890-A774-331DE2B80AAC}"/>
              </a:ext>
            </a:extLst>
          </p:cNvPr>
          <p:cNvCxnSpPr>
            <a:cxnSpLocks/>
            <a:stCxn id="6" idx="1"/>
            <a:endCxn id="18" idx="3"/>
          </p:cNvCxnSpPr>
          <p:nvPr/>
        </p:nvCxnSpPr>
        <p:spPr>
          <a:xfrm flipH="1">
            <a:off x="5072661" y="1791592"/>
            <a:ext cx="57458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D8E2A98-E935-47BE-BD09-464EB36B9A97}"/>
              </a:ext>
            </a:extLst>
          </p:cNvPr>
          <p:cNvSpPr txBox="1"/>
          <p:nvPr/>
        </p:nvSpPr>
        <p:spPr>
          <a:xfrm>
            <a:off x="4994412" y="1564025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8CC7B19-EF80-4BE1-9F61-748C24DFF170}"/>
              </a:ext>
            </a:extLst>
          </p:cNvPr>
          <p:cNvSpPr txBox="1"/>
          <p:nvPr/>
        </p:nvSpPr>
        <p:spPr>
          <a:xfrm>
            <a:off x="5416247" y="1560297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Elbow Connector 111">
            <a:extLst>
              <a:ext uri="{FF2B5EF4-FFF2-40B4-BE49-F238E27FC236}">
                <a16:creationId xmlns:a16="http://schemas.microsoft.com/office/drawing/2014/main" id="{B2DF8031-E09D-490C-9647-7856B6B5BACB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653087" y="1791592"/>
            <a:ext cx="5707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4B9B240-A9FF-4E37-A5AC-D4FE716478E0}"/>
              </a:ext>
            </a:extLst>
          </p:cNvPr>
          <p:cNvSpPr txBox="1"/>
          <p:nvPr/>
        </p:nvSpPr>
        <p:spPr>
          <a:xfrm>
            <a:off x="6621028" y="1560297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4EB2F70-418E-4504-BEE6-108F0E10585B}"/>
              </a:ext>
            </a:extLst>
          </p:cNvPr>
          <p:cNvSpPr txBox="1"/>
          <p:nvPr/>
        </p:nvSpPr>
        <p:spPr>
          <a:xfrm>
            <a:off x="6984620" y="1561231"/>
            <a:ext cx="278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4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39FE8-CB3B-46DF-B01D-44EC95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</a:t>
            </a:r>
            <a:r>
              <a:rPr lang="zh-CN" altLang="en-US" dirty="0"/>
              <a:t>对接</a:t>
            </a:r>
            <a:r>
              <a:rPr lang="en-US" altLang="zh-CN" dirty="0"/>
              <a:t>DMB</a:t>
            </a:r>
            <a:r>
              <a:rPr lang="zh-CN" altLang="en-US" dirty="0"/>
              <a:t>下发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017" y="166579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134BF79-E699-495E-A765-70AB051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016" y="3555179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餐厅端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7925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1003917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2952849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A3E35E24-65B8-49C7-A2AE-A5402FB5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959" y="3664733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COD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A4BA2FB-3ED0-4BBF-B709-3D0B4FCE830F}"/>
              </a:ext>
            </a:extLst>
          </p:cNvPr>
          <p:cNvSpPr/>
          <p:nvPr/>
        </p:nvSpPr>
        <p:spPr>
          <a:xfrm>
            <a:off x="3952316" y="174322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DMB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59">
            <a:extLst>
              <a:ext uri="{FF2B5EF4-FFF2-40B4-BE49-F238E27FC236}">
                <a16:creationId xmlns:a16="http://schemas.microsoft.com/office/drawing/2014/main" id="{CBD606FC-D623-4092-A245-CB50745DC6C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2576063" y="3866382"/>
            <a:ext cx="908896" cy="37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9">
            <a:extLst>
              <a:ext uri="{FF2B5EF4-FFF2-40B4-BE49-F238E27FC236}">
                <a16:creationId xmlns:a16="http://schemas.microsoft.com/office/drawing/2014/main" id="{DAC22DBF-EF30-4575-8652-818CCC8F9E2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576064" y="1977873"/>
            <a:ext cx="1376252" cy="28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57ECAE4-A199-461A-9567-A541DEE6B89B}"/>
              </a:ext>
            </a:extLst>
          </p:cNvPr>
          <p:cNvSpPr txBox="1"/>
          <p:nvPr/>
        </p:nvSpPr>
        <p:spPr>
          <a:xfrm>
            <a:off x="1880071" y="2281184"/>
            <a:ext cx="64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4.1.</a:t>
            </a:r>
            <a:r>
              <a:rPr lang="zh-CN" altLang="en-US" sz="800" dirty="0"/>
              <a:t>定时：按餐厅获取是否更换了配置包，以及是否有新版本，若有则获取数据</a:t>
            </a:r>
            <a:endParaRPr lang="en-US" altLang="zh-CN" sz="800" dirty="0"/>
          </a:p>
        </p:txBody>
      </p:sp>
      <p:cxnSp>
        <p:nvCxnSpPr>
          <p:cNvPr id="31" name="Straight Arrow Connector 59">
            <a:extLst>
              <a:ext uri="{FF2B5EF4-FFF2-40B4-BE49-F238E27FC236}">
                <a16:creationId xmlns:a16="http://schemas.microsoft.com/office/drawing/2014/main" id="{D9AFEC77-256C-4BB0-9184-4D9E95C1FC5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928040" y="2295608"/>
            <a:ext cx="1" cy="12595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137DB1-7DCC-4F93-86F8-3290925055BF}"/>
              </a:ext>
            </a:extLst>
          </p:cNvPr>
          <p:cNvSpPr txBox="1"/>
          <p:nvPr/>
        </p:nvSpPr>
        <p:spPr>
          <a:xfrm>
            <a:off x="2742027" y="1597090"/>
            <a:ext cx="112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2.</a:t>
            </a:r>
            <a:r>
              <a:rPr lang="zh-CN" altLang="en-US" sz="800" dirty="0"/>
              <a:t>每日定时分品牌拉取 配置包列表（含品牌、配置包标识、名称、版本号、文件地址</a:t>
            </a:r>
            <a:r>
              <a:rPr lang="en-US" altLang="zh-CN" sz="800" dirty="0"/>
              <a:t>URL</a:t>
            </a:r>
            <a:r>
              <a:rPr lang="zh-CN" altLang="en-US" sz="800" dirty="0"/>
              <a:t>、</a:t>
            </a:r>
            <a:r>
              <a:rPr lang="en-US" altLang="zh-CN" sz="800" dirty="0"/>
              <a:t>MD5</a:t>
            </a:r>
            <a:r>
              <a:rPr lang="zh-CN" altLang="en-US" sz="800" dirty="0"/>
              <a:t>值）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1FBEDE46-B873-442F-841E-826C8BE4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568" y="1776223"/>
            <a:ext cx="1124532" cy="40329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文件服务器</a:t>
            </a:r>
            <a:endParaRPr lang="zh-CN" altLang="en-US" dirty="0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D095CE6-0AC1-4310-8B6C-4F49E55D5F36}"/>
              </a:ext>
            </a:extLst>
          </p:cNvPr>
          <p:cNvCxnSpPr>
            <a:stCxn id="13" idx="0"/>
            <a:endCxn id="35" idx="0"/>
          </p:cNvCxnSpPr>
          <p:nvPr/>
        </p:nvCxnSpPr>
        <p:spPr>
          <a:xfrm rot="16200000" flipH="1">
            <a:off x="5186210" y="1071599"/>
            <a:ext cx="32995" cy="1376252"/>
          </a:xfrm>
          <a:prstGeom prst="curvedConnector3">
            <a:avLst>
              <a:gd name="adj1" fmla="val -692832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4DC05F5-840F-4D88-9984-E8D52BA6C131}"/>
              </a:ext>
            </a:extLst>
          </p:cNvPr>
          <p:cNvSpPr txBox="1"/>
          <p:nvPr/>
        </p:nvSpPr>
        <p:spPr>
          <a:xfrm>
            <a:off x="4898778" y="1248757"/>
            <a:ext cx="60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1.</a:t>
            </a:r>
            <a:r>
              <a:rPr lang="zh-CN" altLang="en-US" sz="800" dirty="0"/>
              <a:t>定时生成上传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085F031-1398-483D-A499-BE5D841BC73B}"/>
              </a:ext>
            </a:extLst>
          </p:cNvPr>
          <p:cNvSpPr txBox="1"/>
          <p:nvPr/>
        </p:nvSpPr>
        <p:spPr>
          <a:xfrm>
            <a:off x="2648731" y="3452253"/>
            <a:ext cx="78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5.</a:t>
            </a:r>
            <a:r>
              <a:rPr lang="zh-CN" altLang="en-US" sz="800" dirty="0"/>
              <a:t>定时比较版本拉取</a:t>
            </a:r>
            <a:r>
              <a:rPr lang="en-US" altLang="zh-CN" sz="800" dirty="0"/>
              <a:t>URL</a:t>
            </a:r>
            <a:r>
              <a:rPr lang="zh-CN" altLang="en-US" sz="800" dirty="0"/>
              <a:t>，并拉取配置文件</a:t>
            </a:r>
            <a:endParaRPr lang="en-US" altLang="zh-CN" sz="800" dirty="0"/>
          </a:p>
        </p:txBody>
      </p:sp>
      <p:cxnSp>
        <p:nvCxnSpPr>
          <p:cNvPr id="47" name="Straight Arrow Connector 59">
            <a:extLst>
              <a:ext uri="{FF2B5EF4-FFF2-40B4-BE49-F238E27FC236}">
                <a16:creationId xmlns:a16="http://schemas.microsoft.com/office/drawing/2014/main" id="{6DEB97AD-ACDD-4B9F-A977-8E60C80F33A8}"/>
              </a:ext>
            </a:extLst>
          </p:cNvPr>
          <p:cNvCxnSpPr>
            <a:cxnSpLocks/>
            <a:stCxn id="5" idx="0"/>
            <a:endCxn id="35" idx="2"/>
          </p:cNvCxnSpPr>
          <p:nvPr/>
        </p:nvCxnSpPr>
        <p:spPr>
          <a:xfrm flipV="1">
            <a:off x="1928040" y="2179520"/>
            <a:ext cx="3962794" cy="13756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AAAA5CF-2653-456E-8B6B-2B2D9BEECE24}"/>
              </a:ext>
            </a:extLst>
          </p:cNvPr>
          <p:cNvSpPr txBox="1"/>
          <p:nvPr/>
        </p:nvSpPr>
        <p:spPr>
          <a:xfrm>
            <a:off x="3484960" y="2467504"/>
            <a:ext cx="78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4.2.</a:t>
            </a:r>
            <a:r>
              <a:rPr lang="zh-CN" altLang="en-US" sz="800" dirty="0"/>
              <a:t>通过</a:t>
            </a:r>
            <a:r>
              <a:rPr lang="en-US" altLang="zh-CN" sz="800" dirty="0"/>
              <a:t>URL</a:t>
            </a:r>
            <a:r>
              <a:rPr lang="zh-CN" altLang="en-US" sz="800" dirty="0"/>
              <a:t>拉取配置文件，更新文件地址</a:t>
            </a:r>
            <a:r>
              <a:rPr lang="en-US" altLang="zh-CN" sz="800" dirty="0"/>
              <a:t>URL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EE8AA0F-B4E2-4B38-B66E-F233A3C3C90F}"/>
              </a:ext>
            </a:extLst>
          </p:cNvPr>
          <p:cNvSpPr/>
          <p:nvPr/>
        </p:nvSpPr>
        <p:spPr>
          <a:xfrm>
            <a:off x="7706082" y="961412"/>
            <a:ext cx="471057" cy="216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lt"/>
              </a:rPr>
              <a:t>资源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722CF32-F6D8-4A5F-8E9A-F63E8FCD6286}"/>
              </a:ext>
            </a:extLst>
          </p:cNvPr>
          <p:cNvSpPr/>
          <p:nvPr/>
        </p:nvSpPr>
        <p:spPr>
          <a:xfrm>
            <a:off x="7706081" y="1526773"/>
            <a:ext cx="471057" cy="216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lt"/>
              </a:rPr>
              <a:t>配置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D7963030-BB14-4D16-9B03-1477C539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016" y="902994"/>
            <a:ext cx="938984" cy="103008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E0AFDF9D-66E1-4460-9462-F00BB87BBB16}"/>
              </a:ext>
            </a:extLst>
          </p:cNvPr>
          <p:cNvSpPr txBox="1"/>
          <p:nvPr/>
        </p:nvSpPr>
        <p:spPr>
          <a:xfrm>
            <a:off x="3549600" y="4101613"/>
            <a:ext cx="101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7. </a:t>
            </a:r>
            <a:r>
              <a:rPr lang="zh-CN" altLang="en-US" sz="800" dirty="0"/>
              <a:t>按子店类型加载对应的配置包，按全屏、半屏加载包中对应的配置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FFCCFE-02DD-4743-A79F-D08446050D98}"/>
              </a:ext>
            </a:extLst>
          </p:cNvPr>
          <p:cNvSpPr txBox="1"/>
          <p:nvPr/>
        </p:nvSpPr>
        <p:spPr>
          <a:xfrm>
            <a:off x="665176" y="1490435"/>
            <a:ext cx="641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3.</a:t>
            </a:r>
            <a:r>
              <a:rPr lang="zh-CN" altLang="en-US" sz="800" dirty="0"/>
              <a:t>从配置包列表中，提供按餐厅分子店类型选择对应的</a:t>
            </a:r>
            <a:r>
              <a:rPr lang="en-US" altLang="zh-CN" sz="800" dirty="0"/>
              <a:t>COD</a:t>
            </a:r>
            <a:r>
              <a:rPr lang="zh-CN" altLang="en-US" sz="800" dirty="0"/>
              <a:t>配置包</a:t>
            </a:r>
            <a:endParaRPr lang="en-US" altLang="zh-CN" sz="800" dirty="0"/>
          </a:p>
        </p:txBody>
      </p:sp>
      <p:cxnSp>
        <p:nvCxnSpPr>
          <p:cNvPr id="30" name="Elbow Connector 111">
            <a:extLst>
              <a:ext uri="{FF2B5EF4-FFF2-40B4-BE49-F238E27FC236}">
                <a16:creationId xmlns:a16="http://schemas.microsoft.com/office/drawing/2014/main" id="{A6375562-A1D6-480D-8C6E-63DC7250A266}"/>
              </a:ext>
            </a:extLst>
          </p:cNvPr>
          <p:cNvCxnSpPr>
            <a:cxnSpLocks/>
          </p:cNvCxnSpPr>
          <p:nvPr/>
        </p:nvCxnSpPr>
        <p:spPr>
          <a:xfrm>
            <a:off x="7394194" y="3269843"/>
            <a:ext cx="623777" cy="5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20FAEDD-3221-4640-AD2D-02EE8B0A58FE}"/>
              </a:ext>
            </a:extLst>
          </p:cNvPr>
          <p:cNvSpPr txBox="1"/>
          <p:nvPr/>
        </p:nvSpPr>
        <p:spPr>
          <a:xfrm>
            <a:off x="8017971" y="3162655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接口调用方向</a:t>
            </a:r>
            <a:endParaRPr lang="en-US" altLang="zh-CN" sz="9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F9CDD5-A806-4FD9-B17D-1D43F3A32297}"/>
              </a:ext>
            </a:extLst>
          </p:cNvPr>
          <p:cNvSpPr txBox="1"/>
          <p:nvPr/>
        </p:nvSpPr>
        <p:spPr>
          <a:xfrm>
            <a:off x="8017971" y="3439738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数据流向</a:t>
            </a:r>
            <a:endParaRPr lang="en-US" altLang="zh-CN" sz="900" b="1" dirty="0"/>
          </a:p>
        </p:txBody>
      </p:sp>
      <p:cxnSp>
        <p:nvCxnSpPr>
          <p:cNvPr id="37" name="Straight Arrow Connector 59">
            <a:extLst>
              <a:ext uri="{FF2B5EF4-FFF2-40B4-BE49-F238E27FC236}">
                <a16:creationId xmlns:a16="http://schemas.microsoft.com/office/drawing/2014/main" id="{9781E09A-A36A-48A3-B4FF-15253A5B6AB5}"/>
              </a:ext>
            </a:extLst>
          </p:cNvPr>
          <p:cNvCxnSpPr>
            <a:cxnSpLocks/>
          </p:cNvCxnSpPr>
          <p:nvPr/>
        </p:nvCxnSpPr>
        <p:spPr>
          <a:xfrm flipV="1">
            <a:off x="7394194" y="3555179"/>
            <a:ext cx="623777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11">
            <a:extLst>
              <a:ext uri="{FF2B5EF4-FFF2-40B4-BE49-F238E27FC236}">
                <a16:creationId xmlns:a16="http://schemas.microsoft.com/office/drawing/2014/main" id="{01E310B9-69C6-415A-B689-8598F5587894}"/>
              </a:ext>
            </a:extLst>
          </p:cNvPr>
          <p:cNvCxnSpPr>
            <a:cxnSpLocks/>
          </p:cNvCxnSpPr>
          <p:nvPr/>
        </p:nvCxnSpPr>
        <p:spPr>
          <a:xfrm flipH="1">
            <a:off x="1793850" y="2295608"/>
            <a:ext cx="7304" cy="12545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11">
            <a:extLst>
              <a:ext uri="{FF2B5EF4-FFF2-40B4-BE49-F238E27FC236}">
                <a16:creationId xmlns:a16="http://schemas.microsoft.com/office/drawing/2014/main" id="{A6085C6B-A096-41AE-9C21-9127E8286AF3}"/>
              </a:ext>
            </a:extLst>
          </p:cNvPr>
          <p:cNvCxnSpPr>
            <a:cxnSpLocks/>
          </p:cNvCxnSpPr>
          <p:nvPr/>
        </p:nvCxnSpPr>
        <p:spPr>
          <a:xfrm flipH="1">
            <a:off x="2264786" y="2212515"/>
            <a:ext cx="3817040" cy="13376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1">
            <a:extLst>
              <a:ext uri="{FF2B5EF4-FFF2-40B4-BE49-F238E27FC236}">
                <a16:creationId xmlns:a16="http://schemas.microsoft.com/office/drawing/2014/main" id="{BDABAA2D-5163-40C1-B9A9-D9BB219E15BE}"/>
              </a:ext>
            </a:extLst>
          </p:cNvPr>
          <p:cNvCxnSpPr>
            <a:cxnSpLocks/>
          </p:cNvCxnSpPr>
          <p:nvPr/>
        </p:nvCxnSpPr>
        <p:spPr>
          <a:xfrm flipH="1" flipV="1">
            <a:off x="2576063" y="2121629"/>
            <a:ext cx="1403292" cy="63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11">
            <a:extLst>
              <a:ext uri="{FF2B5EF4-FFF2-40B4-BE49-F238E27FC236}">
                <a16:creationId xmlns:a16="http://schemas.microsoft.com/office/drawing/2014/main" id="{AAC2621D-3C2E-4119-89A5-35012E3CE44C}"/>
              </a:ext>
            </a:extLst>
          </p:cNvPr>
          <p:cNvCxnSpPr>
            <a:cxnSpLocks/>
          </p:cNvCxnSpPr>
          <p:nvPr/>
        </p:nvCxnSpPr>
        <p:spPr>
          <a:xfrm>
            <a:off x="2569813" y="3989967"/>
            <a:ext cx="91514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7">
            <a:extLst>
              <a:ext uri="{FF2B5EF4-FFF2-40B4-BE49-F238E27FC236}">
                <a16:creationId xmlns:a16="http://schemas.microsoft.com/office/drawing/2014/main" id="{BDC41A49-434F-44A2-A454-A18AB944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06" y="3664733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59">
            <a:extLst>
              <a:ext uri="{FF2B5EF4-FFF2-40B4-BE49-F238E27FC236}">
                <a16:creationId xmlns:a16="http://schemas.microsoft.com/office/drawing/2014/main" id="{29675AAA-5F08-4980-92E7-5FAB9B3FF3D6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609491" y="3866382"/>
            <a:ext cx="77841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11">
            <a:extLst>
              <a:ext uri="{FF2B5EF4-FFF2-40B4-BE49-F238E27FC236}">
                <a16:creationId xmlns:a16="http://schemas.microsoft.com/office/drawing/2014/main" id="{BD492449-A505-473A-9369-9C90EAA24D7F}"/>
              </a:ext>
            </a:extLst>
          </p:cNvPr>
          <p:cNvCxnSpPr>
            <a:cxnSpLocks/>
          </p:cNvCxnSpPr>
          <p:nvPr/>
        </p:nvCxnSpPr>
        <p:spPr>
          <a:xfrm>
            <a:off x="4609491" y="3989967"/>
            <a:ext cx="77841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4605FED-5DDB-4D55-AEE8-AD9D95555EF3}"/>
              </a:ext>
            </a:extLst>
          </p:cNvPr>
          <p:cNvSpPr txBox="1"/>
          <p:nvPr/>
        </p:nvSpPr>
        <p:spPr>
          <a:xfrm>
            <a:off x="4697443" y="3315785"/>
            <a:ext cx="720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6.</a:t>
            </a:r>
            <a:r>
              <a:rPr lang="zh-CN" altLang="en-US" sz="800" dirty="0"/>
              <a:t>和</a:t>
            </a:r>
            <a:r>
              <a:rPr lang="en-US" altLang="zh-CN" sz="800" dirty="0"/>
              <a:t>COD</a:t>
            </a:r>
            <a:r>
              <a:rPr lang="zh-CN" altLang="en-US" sz="800" dirty="0"/>
              <a:t>配对时，</a:t>
            </a:r>
            <a:r>
              <a:rPr lang="en-US" altLang="zh-CN" sz="800" dirty="0"/>
              <a:t>Counter</a:t>
            </a:r>
            <a:r>
              <a:rPr lang="zh-CN" altLang="en-US" sz="800" dirty="0"/>
              <a:t>传递子店类型给</a:t>
            </a:r>
            <a:r>
              <a:rPr lang="en-US" altLang="zh-CN" sz="800" dirty="0"/>
              <a:t>COD</a:t>
            </a:r>
            <a:endParaRPr lang="zh-CN" altLang="en-US" sz="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67A6B2-0153-4178-A865-723A1D11A985}"/>
              </a:ext>
            </a:extLst>
          </p:cNvPr>
          <p:cNvSpPr/>
          <p:nvPr/>
        </p:nvSpPr>
        <p:spPr>
          <a:xfrm>
            <a:off x="6553336" y="986461"/>
            <a:ext cx="831339" cy="5345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lt"/>
              </a:rPr>
              <a:t>XX</a:t>
            </a:r>
            <a:r>
              <a:rPr lang="zh-CN" altLang="en-US" sz="900" dirty="0">
                <a:latin typeface="+mj-lt"/>
              </a:rPr>
              <a:t>市场标准柜台 </a:t>
            </a:r>
            <a:endParaRPr lang="en-US" altLang="zh-CN" sz="900" dirty="0">
              <a:latin typeface="+mj-lt"/>
            </a:endParaRPr>
          </a:p>
          <a:p>
            <a:pPr algn="ctr"/>
            <a:r>
              <a:rPr lang="zh-CN" altLang="en-US" sz="900" dirty="0">
                <a:latin typeface="+mj-lt"/>
              </a:rPr>
              <a:t>配置包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376A345-0145-4C22-A3CF-48C3A90B0E17}"/>
              </a:ext>
            </a:extLst>
          </p:cNvPr>
          <p:cNvSpPr/>
          <p:nvPr/>
        </p:nvSpPr>
        <p:spPr>
          <a:xfrm>
            <a:off x="7428517" y="1003917"/>
            <a:ext cx="219245" cy="723161"/>
          </a:xfrm>
          <a:prstGeom prst="leftBrace">
            <a:avLst>
              <a:gd name="adj1" fmla="val 40664"/>
              <a:gd name="adj2" fmla="val 5098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AA14B7-A798-4666-86B3-9E91DF0436A5}"/>
              </a:ext>
            </a:extLst>
          </p:cNvPr>
          <p:cNvSpPr/>
          <p:nvPr/>
        </p:nvSpPr>
        <p:spPr>
          <a:xfrm>
            <a:off x="6559691" y="1557209"/>
            <a:ext cx="824984" cy="437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lt"/>
              </a:rPr>
              <a:t>XX</a:t>
            </a:r>
            <a:r>
              <a:rPr lang="zh-CN" altLang="en-US" sz="900" dirty="0">
                <a:latin typeface="+mj-lt"/>
              </a:rPr>
              <a:t>活动甜品站配置包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4D3903B-3A4A-4601-9798-7FF559A94773}"/>
              </a:ext>
            </a:extLst>
          </p:cNvPr>
          <p:cNvSpPr/>
          <p:nvPr/>
        </p:nvSpPr>
        <p:spPr>
          <a:xfrm>
            <a:off x="6559691" y="2034490"/>
            <a:ext cx="831339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lt"/>
              </a:rPr>
              <a:t>XX</a:t>
            </a:r>
            <a:r>
              <a:rPr lang="zh-CN" altLang="en-US" sz="900" dirty="0">
                <a:latin typeface="+mj-lt"/>
              </a:rPr>
              <a:t>专用</a:t>
            </a:r>
            <a:r>
              <a:rPr lang="en-US" altLang="zh-CN" sz="900" dirty="0">
                <a:latin typeface="+mj-lt"/>
              </a:rPr>
              <a:t>DT</a:t>
            </a:r>
            <a:r>
              <a:rPr lang="zh-CN" altLang="en-US" sz="900" dirty="0">
                <a:latin typeface="+mj-lt"/>
              </a:rPr>
              <a:t> </a:t>
            </a:r>
            <a:endParaRPr lang="en-US" altLang="zh-CN" sz="900" dirty="0">
              <a:latin typeface="+mj-lt"/>
            </a:endParaRPr>
          </a:p>
          <a:p>
            <a:pPr algn="ctr"/>
            <a:r>
              <a:rPr lang="zh-CN" altLang="en-US" sz="900" dirty="0">
                <a:latin typeface="+mj-lt"/>
              </a:rPr>
              <a:t>配置包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C2DA71-CBA0-46E0-9B7D-69ACB3E3D989}"/>
              </a:ext>
            </a:extLst>
          </p:cNvPr>
          <p:cNvSpPr txBox="1"/>
          <p:nvPr/>
        </p:nvSpPr>
        <p:spPr>
          <a:xfrm>
            <a:off x="6751245" y="2360822"/>
            <a:ext cx="55186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900" b="1" dirty="0"/>
              <a:t>。。。</a:t>
            </a:r>
            <a:endParaRPr lang="en-US" altLang="zh-CN" sz="900" b="1" dirty="0"/>
          </a:p>
        </p:txBody>
      </p:sp>
    </p:spTree>
    <p:extLst>
      <p:ext uri="{BB962C8B-B14F-4D97-AF65-F5344CB8AC3E}">
        <p14:creationId xmlns:p14="http://schemas.microsoft.com/office/powerpoint/2010/main" val="31528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E799-2525-42AC-8DC5-40077CF9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1 DMB</a:t>
            </a:r>
            <a:r>
              <a:rPr lang="zh-CN" altLang="en-US" dirty="0"/>
              <a:t>生成配置文件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EA46D1-3D50-455F-B6A7-4609AB7068FF}"/>
              </a:ext>
            </a:extLst>
          </p:cNvPr>
          <p:cNvSpPr/>
          <p:nvPr/>
        </p:nvSpPr>
        <p:spPr>
          <a:xfrm>
            <a:off x="2568016" y="1352318"/>
            <a:ext cx="471057" cy="216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lt"/>
              </a:rPr>
              <a:t>资源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57B9CE-2EA6-48A9-8A5A-AE19F9EFE25B}"/>
              </a:ext>
            </a:extLst>
          </p:cNvPr>
          <p:cNvSpPr/>
          <p:nvPr/>
        </p:nvSpPr>
        <p:spPr>
          <a:xfrm>
            <a:off x="2568015" y="1917679"/>
            <a:ext cx="471057" cy="216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lt"/>
              </a:rPr>
              <a:t>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E9566-5AE9-4515-85D0-A8360F02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50" y="1293900"/>
            <a:ext cx="938984" cy="10300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1DDF62-2834-4DEE-9058-5850D0B2862A}"/>
              </a:ext>
            </a:extLst>
          </p:cNvPr>
          <p:cNvSpPr/>
          <p:nvPr/>
        </p:nvSpPr>
        <p:spPr>
          <a:xfrm>
            <a:off x="1400695" y="1449928"/>
            <a:ext cx="831339" cy="5596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XX</a:t>
            </a:r>
            <a:r>
              <a:rPr lang="zh-CN" altLang="en-US" sz="900" dirty="0"/>
              <a:t>市场标准柜台 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配置包</a:t>
            </a:r>
            <a:endParaRPr lang="zh-CN" altLang="en-US" sz="900" dirty="0">
              <a:latin typeface="+mj-lt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43A91E3-D25F-4F28-BFF8-366521B1B737}"/>
              </a:ext>
            </a:extLst>
          </p:cNvPr>
          <p:cNvSpPr/>
          <p:nvPr/>
        </p:nvSpPr>
        <p:spPr>
          <a:xfrm>
            <a:off x="2290451" y="1394823"/>
            <a:ext cx="219245" cy="723161"/>
          </a:xfrm>
          <a:prstGeom prst="leftBrace">
            <a:avLst>
              <a:gd name="adj1" fmla="val 40664"/>
              <a:gd name="adj2" fmla="val 5098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2415F8-ACAA-44C2-BB51-2894E4B22CBB}"/>
              </a:ext>
            </a:extLst>
          </p:cNvPr>
          <p:cNvSpPr/>
          <p:nvPr/>
        </p:nvSpPr>
        <p:spPr>
          <a:xfrm>
            <a:off x="4033811" y="1486213"/>
            <a:ext cx="877521" cy="2164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lt"/>
              </a:rPr>
              <a:t>Displays.xml</a:t>
            </a:r>
            <a:endParaRPr lang="zh-CN" altLang="en-US" sz="900" dirty="0"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6F9A27-9C6A-4553-B33E-5F5CA9BB2A8C}"/>
              </a:ext>
            </a:extLst>
          </p:cNvPr>
          <p:cNvSpPr/>
          <p:nvPr/>
        </p:nvSpPr>
        <p:spPr>
          <a:xfrm>
            <a:off x="5187346" y="1420970"/>
            <a:ext cx="877521" cy="346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lt"/>
              </a:rPr>
              <a:t>全屏、半屏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8336D5D0-E37E-49FB-95AA-FD437E01ACA6}"/>
              </a:ext>
            </a:extLst>
          </p:cNvPr>
          <p:cNvSpPr/>
          <p:nvPr/>
        </p:nvSpPr>
        <p:spPr>
          <a:xfrm>
            <a:off x="6170089" y="1161403"/>
            <a:ext cx="219245" cy="819970"/>
          </a:xfrm>
          <a:prstGeom prst="leftBrace">
            <a:avLst>
              <a:gd name="adj1" fmla="val 40664"/>
              <a:gd name="adj2" fmla="val 5098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AA4C2B-EBDE-4A85-8D28-E17749325591}"/>
              </a:ext>
            </a:extLst>
          </p:cNvPr>
          <p:cNvSpPr/>
          <p:nvPr/>
        </p:nvSpPr>
        <p:spPr>
          <a:xfrm>
            <a:off x="6494557" y="1139274"/>
            <a:ext cx="1109330" cy="346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lt"/>
              </a:rPr>
              <a:t>FULL</a:t>
            </a:r>
          </a:p>
          <a:p>
            <a:pPr algn="ctr"/>
            <a:r>
              <a:rPr lang="zh-CN" altLang="en-US" sz="900" dirty="0">
                <a:latin typeface="+mj-lt"/>
              </a:rPr>
              <a:t>全屏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AC9DBE-4BD0-427D-A1C0-C3C8EDF89647}"/>
              </a:ext>
            </a:extLst>
          </p:cNvPr>
          <p:cNvSpPr/>
          <p:nvPr/>
        </p:nvSpPr>
        <p:spPr>
          <a:xfrm>
            <a:off x="6494557" y="1632711"/>
            <a:ext cx="1109330" cy="346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lt"/>
              </a:rPr>
              <a:t>HALF</a:t>
            </a:r>
          </a:p>
          <a:p>
            <a:pPr algn="ctr"/>
            <a:r>
              <a:rPr lang="zh-CN" altLang="en-US" sz="900" dirty="0">
                <a:latin typeface="+mj-lt"/>
              </a:rPr>
              <a:t>半屏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9D8CE54-95E1-4BB7-9EC1-2FB8750F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96180"/>
              </p:ext>
            </p:extLst>
          </p:nvPr>
        </p:nvGraphicFramePr>
        <p:xfrm>
          <a:off x="542155" y="2567998"/>
          <a:ext cx="8290715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653176004"/>
                    </a:ext>
                  </a:extLst>
                </a:gridCol>
                <a:gridCol w="2362365">
                  <a:extLst>
                    <a:ext uri="{9D8B030D-6E8A-4147-A177-3AD203B41FA5}">
                      <a16:colId xmlns:a16="http://schemas.microsoft.com/office/drawing/2014/main" val="995057202"/>
                    </a:ext>
                  </a:extLst>
                </a:gridCol>
                <a:gridCol w="1267200">
                  <a:extLst>
                    <a:ext uri="{9D8B030D-6E8A-4147-A177-3AD203B41FA5}">
                      <a16:colId xmlns:a16="http://schemas.microsoft.com/office/drawing/2014/main" val="3074968572"/>
                    </a:ext>
                  </a:extLst>
                </a:gridCol>
                <a:gridCol w="1533600">
                  <a:extLst>
                    <a:ext uri="{9D8B030D-6E8A-4147-A177-3AD203B41FA5}">
                      <a16:colId xmlns:a16="http://schemas.microsoft.com/office/drawing/2014/main" val="3692842054"/>
                    </a:ext>
                  </a:extLst>
                </a:gridCol>
                <a:gridCol w="1690470">
                  <a:extLst>
                    <a:ext uri="{9D8B030D-6E8A-4147-A177-3AD203B41FA5}">
                      <a16:colId xmlns:a16="http://schemas.microsoft.com/office/drawing/2014/main" val="1219259306"/>
                    </a:ext>
                  </a:extLst>
                </a:gridCol>
                <a:gridCol w="619200">
                  <a:extLst>
                    <a:ext uri="{9D8B030D-6E8A-4147-A177-3AD203B41FA5}">
                      <a16:colId xmlns:a16="http://schemas.microsoft.com/office/drawing/2014/main" val="2790708370"/>
                    </a:ext>
                  </a:extLst>
                </a:gridCol>
              </a:tblGrid>
              <a:tr h="308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品牌</a:t>
                      </a:r>
                      <a:endParaRPr lang="en-US" altLang="zh-CN" sz="900" dirty="0"/>
                    </a:p>
                    <a:p>
                      <a:pPr algn="ctr"/>
                      <a:r>
                        <a:rPr lang="en-US" altLang="zh-CN" sz="900" dirty="0" err="1"/>
                        <a:t>brandCode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配置包唯一标识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版本号</a:t>
                      </a:r>
                      <a:endParaRPr lang="en-US" altLang="zh-C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yyyyMMddHHmmssSSS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文件地址</a:t>
                      </a:r>
                      <a:r>
                        <a:rPr lang="en-US" altLang="zh-CN" sz="900" dirty="0"/>
                        <a:t>URL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MD5</a:t>
                      </a:r>
                      <a:r>
                        <a:rPr lang="zh-CN" altLang="en-US" sz="900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2b014774-03de-41af-838f-12ae0b33ff8a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KFC</a:t>
                      </a:r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标准柜台</a:t>
                      </a:r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zh-CN" altLang="en-US" sz="900" dirty="0"/>
                        <a:t>全国通用配置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20190430153356786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hlinkClick r:id="rId3"/>
                        </a:rPr>
                        <a:t>http://172.0.0.1:5555/XX/XX/XX/KFC</a:t>
                      </a:r>
                      <a:r>
                        <a:rPr lang="zh-CN" altLang="en-US" sz="900" dirty="0">
                          <a:hlinkClick r:id="rId3"/>
                        </a:rPr>
                        <a:t>标准柜台</a:t>
                      </a:r>
                      <a:r>
                        <a:rPr lang="en-US" altLang="zh-CN" sz="900" dirty="0">
                          <a:hlinkClick r:id="rId3"/>
                        </a:rPr>
                        <a:t>H</a:t>
                      </a:r>
                      <a:r>
                        <a:rPr lang="zh-CN" altLang="en-US" sz="900" dirty="0">
                          <a:hlinkClick r:id="rId3"/>
                        </a:rPr>
                        <a:t>全国通用配置</a:t>
                      </a:r>
                      <a:r>
                        <a:rPr lang="en-US" altLang="zh-CN" sz="900" dirty="0">
                          <a:hlinkClick r:id="rId3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0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51b6d179-8973-47a5-970a-8c0b3beb891c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KFC</a:t>
                      </a:r>
                      <a:r>
                        <a:rPr lang="zh-CN" altLang="en-US" sz="900" dirty="0"/>
                        <a:t>甜品站</a:t>
                      </a:r>
                      <a:r>
                        <a:rPr lang="en-US" altLang="zh-CN" sz="900" dirty="0"/>
                        <a:t>JXX</a:t>
                      </a:r>
                      <a:r>
                        <a:rPr lang="zh-CN" altLang="en-US" sz="900" dirty="0"/>
                        <a:t>活动专用配置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20190430154023675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hlinkClick r:id="rId4"/>
                        </a:rPr>
                        <a:t>http://172.0.0.1:5555/XX/XX/XX/KFC</a:t>
                      </a:r>
                      <a:r>
                        <a:rPr lang="zh-CN" altLang="en-US" sz="900" dirty="0">
                          <a:hlinkClick r:id="rId4"/>
                        </a:rPr>
                        <a:t>甜品站</a:t>
                      </a:r>
                      <a:r>
                        <a:rPr lang="en-US" altLang="zh-CN" sz="900" dirty="0">
                          <a:hlinkClick r:id="rId4"/>
                        </a:rPr>
                        <a:t>JXX</a:t>
                      </a:r>
                      <a:r>
                        <a:rPr lang="zh-CN" altLang="en-US" sz="900" dirty="0">
                          <a:hlinkClick r:id="rId4"/>
                        </a:rPr>
                        <a:t>活动专用配置</a:t>
                      </a:r>
                      <a:r>
                        <a:rPr lang="en-US" altLang="zh-CN" sz="900" dirty="0">
                          <a:hlinkClick r:id="rId4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8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32502a16-961a-480b-8e2f-9cf88b4b54c2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必胜客</a:t>
                      </a:r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标准柜台</a:t>
                      </a:r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zh-CN" altLang="en-US" sz="900" dirty="0"/>
                        <a:t>全国通用配置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20190430153356786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hlinkClick r:id="rId5"/>
                        </a:rPr>
                        <a:t>http://172.0.0.1:5555/XX/XX/XX/</a:t>
                      </a:r>
                      <a:r>
                        <a:rPr lang="zh-CN" altLang="en-US" sz="900" dirty="0">
                          <a:hlinkClick r:id="rId5"/>
                        </a:rPr>
                        <a:t>必胜客标准柜台</a:t>
                      </a:r>
                      <a:r>
                        <a:rPr lang="en-US" altLang="zh-CN" sz="900" dirty="0">
                          <a:hlinkClick r:id="rId5"/>
                        </a:rPr>
                        <a:t>H</a:t>
                      </a:r>
                      <a:r>
                        <a:rPr lang="zh-CN" altLang="en-US" sz="900" dirty="0">
                          <a:hlinkClick r:id="rId5"/>
                        </a:rPr>
                        <a:t>全国通用配置</a:t>
                      </a:r>
                      <a:r>
                        <a:rPr lang="en-US" altLang="zh-CN" sz="900" dirty="0">
                          <a:hlinkClick r:id="rId5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47537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AAD3F855-406E-4AC8-9C76-A7C8BAA3C9E7}"/>
              </a:ext>
            </a:extLst>
          </p:cNvPr>
          <p:cNvSpPr/>
          <p:nvPr/>
        </p:nvSpPr>
        <p:spPr>
          <a:xfrm>
            <a:off x="665926" y="4559578"/>
            <a:ext cx="79373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配置包唯一标识，</a:t>
            </a:r>
            <a:r>
              <a:rPr lang="en-US" altLang="zh-CN" sz="1050" dirty="0"/>
              <a:t>DMB</a:t>
            </a:r>
            <a:r>
              <a:rPr lang="zh-CN" altLang="en-US" sz="1050" dirty="0"/>
              <a:t> 新增一套配置时创建，每次更新配置文件时应维持不变，若该标识变化，对于</a:t>
            </a:r>
            <a:r>
              <a:rPr lang="en-US" altLang="zh-CN" sz="1050" dirty="0"/>
              <a:t>Counter</a:t>
            </a:r>
            <a:r>
              <a:rPr lang="zh-CN" altLang="en-US" sz="1050" dirty="0"/>
              <a:t>会视为一套新的配置包。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70F705-D430-4F12-9A10-74D431B0BEBE}"/>
              </a:ext>
            </a:extLst>
          </p:cNvPr>
          <p:cNvSpPr/>
          <p:nvPr/>
        </p:nvSpPr>
        <p:spPr>
          <a:xfrm>
            <a:off x="216785" y="3221161"/>
            <a:ext cx="26416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配置包数据</a:t>
            </a:r>
          </a:p>
        </p:txBody>
      </p:sp>
    </p:spTree>
    <p:extLst>
      <p:ext uri="{BB962C8B-B14F-4D97-AF65-F5344CB8AC3E}">
        <p14:creationId xmlns:p14="http://schemas.microsoft.com/office/powerpoint/2010/main" val="14476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4E0E-9AC9-4E48-A9D2-95C34C1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2 CPOS</a:t>
            </a:r>
            <a:r>
              <a:rPr lang="zh-CN" altLang="en-US" dirty="0"/>
              <a:t>总部获取配置数据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8ADC7C1-180A-4842-B6F3-3E905AB3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514" y="1143254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服务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51094E4-EEBE-4618-996D-610BD3AFF241}"/>
              </a:ext>
            </a:extLst>
          </p:cNvPr>
          <p:cNvSpPr/>
          <p:nvPr/>
        </p:nvSpPr>
        <p:spPr>
          <a:xfrm>
            <a:off x="5355813" y="122777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DMB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59">
            <a:extLst>
              <a:ext uri="{FF2B5EF4-FFF2-40B4-BE49-F238E27FC236}">
                <a16:creationId xmlns:a16="http://schemas.microsoft.com/office/drawing/2014/main" id="{BAC357A7-0010-43A9-A175-9DEE05CD9E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9561" y="1458162"/>
            <a:ext cx="1376252" cy="42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11">
            <a:extLst>
              <a:ext uri="{FF2B5EF4-FFF2-40B4-BE49-F238E27FC236}">
                <a16:creationId xmlns:a16="http://schemas.microsoft.com/office/drawing/2014/main" id="{88BB34DC-BB6D-4B35-81AE-9C5272FED022}"/>
              </a:ext>
            </a:extLst>
          </p:cNvPr>
          <p:cNvCxnSpPr>
            <a:cxnSpLocks/>
          </p:cNvCxnSpPr>
          <p:nvPr/>
        </p:nvCxnSpPr>
        <p:spPr>
          <a:xfrm flipH="1" flipV="1">
            <a:off x="3979561" y="1578783"/>
            <a:ext cx="1403292" cy="63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11">
            <a:extLst>
              <a:ext uri="{FF2B5EF4-FFF2-40B4-BE49-F238E27FC236}">
                <a16:creationId xmlns:a16="http://schemas.microsoft.com/office/drawing/2014/main" id="{047B658C-5875-4516-8802-3D6559DDF925}"/>
              </a:ext>
            </a:extLst>
          </p:cNvPr>
          <p:cNvCxnSpPr>
            <a:cxnSpLocks/>
          </p:cNvCxnSpPr>
          <p:nvPr/>
        </p:nvCxnSpPr>
        <p:spPr>
          <a:xfrm>
            <a:off x="7493431" y="1019610"/>
            <a:ext cx="623777" cy="5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3BA2E3-AB85-4F3E-89CA-994FDA008775}"/>
              </a:ext>
            </a:extLst>
          </p:cNvPr>
          <p:cNvSpPr txBox="1"/>
          <p:nvPr/>
        </p:nvSpPr>
        <p:spPr>
          <a:xfrm>
            <a:off x="8117208" y="912422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接口调用方向</a:t>
            </a:r>
            <a:endParaRPr lang="en-US" altLang="zh-CN" sz="9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D1285-43F3-43AE-979C-A582012F77CB}"/>
              </a:ext>
            </a:extLst>
          </p:cNvPr>
          <p:cNvSpPr txBox="1"/>
          <p:nvPr/>
        </p:nvSpPr>
        <p:spPr>
          <a:xfrm>
            <a:off x="8117208" y="1189505"/>
            <a:ext cx="9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数据流向</a:t>
            </a:r>
            <a:endParaRPr lang="en-US" altLang="zh-CN" sz="900" b="1" dirty="0"/>
          </a:p>
        </p:txBody>
      </p:sp>
      <p:cxnSp>
        <p:nvCxnSpPr>
          <p:cNvPr id="16" name="Straight Arrow Connector 59">
            <a:extLst>
              <a:ext uri="{FF2B5EF4-FFF2-40B4-BE49-F238E27FC236}">
                <a16:creationId xmlns:a16="http://schemas.microsoft.com/office/drawing/2014/main" id="{613D96B7-98AE-4591-AC95-562D2E12F4A3}"/>
              </a:ext>
            </a:extLst>
          </p:cNvPr>
          <p:cNvCxnSpPr>
            <a:cxnSpLocks/>
          </p:cNvCxnSpPr>
          <p:nvPr/>
        </p:nvCxnSpPr>
        <p:spPr>
          <a:xfrm flipV="1">
            <a:off x="7493431" y="1304946"/>
            <a:ext cx="623777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7">
            <a:extLst>
              <a:ext uri="{FF2B5EF4-FFF2-40B4-BE49-F238E27FC236}">
                <a16:creationId xmlns:a16="http://schemas.microsoft.com/office/drawing/2014/main" id="{9B8CCE92-B7F9-48AF-9B4D-307CCAE9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521" y="1945035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调用接口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A871055-3DAD-4790-8D50-4D61B7BA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159" y="1945035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提供数据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19462DFC-90D1-4AE6-8EE9-741090E4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38" y="267476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配置包数据表</a:t>
            </a:r>
            <a:endParaRPr lang="en-US" altLang="zh-CN" sz="1050" dirty="0"/>
          </a:p>
          <a:p>
            <a:r>
              <a:rPr lang="zh-CN" altLang="en-US" sz="1050" dirty="0"/>
              <a:t>全删全增</a:t>
            </a:r>
          </a:p>
        </p:txBody>
      </p:sp>
      <p:cxnSp>
        <p:nvCxnSpPr>
          <p:cNvPr id="20" name="Elbow Connector 111">
            <a:extLst>
              <a:ext uri="{FF2B5EF4-FFF2-40B4-BE49-F238E27FC236}">
                <a16:creationId xmlns:a16="http://schemas.microsoft.com/office/drawing/2014/main" id="{F3FA03F2-EAAA-48BA-8C56-A5258EB717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884361" y="2173635"/>
            <a:ext cx="153079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7">
            <a:extLst>
              <a:ext uri="{FF2B5EF4-FFF2-40B4-BE49-F238E27FC236}">
                <a16:creationId xmlns:a16="http://schemas.microsoft.com/office/drawing/2014/main" id="{3F21EDE6-A1E7-4EF1-9A10-9B13E85D5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521" y="2674761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返回成功</a:t>
            </a:r>
          </a:p>
        </p:txBody>
      </p:sp>
      <p:cxnSp>
        <p:nvCxnSpPr>
          <p:cNvPr id="24" name="Elbow Connector 111">
            <a:extLst>
              <a:ext uri="{FF2B5EF4-FFF2-40B4-BE49-F238E27FC236}">
                <a16:creationId xmlns:a16="http://schemas.microsoft.com/office/drawing/2014/main" id="{BB8F5C93-E53F-4463-84B7-44E41AE18992}"/>
              </a:ext>
            </a:extLst>
          </p:cNvPr>
          <p:cNvCxnSpPr>
            <a:cxnSpLocks/>
            <a:stCxn id="23" idx="1"/>
            <a:endCxn id="19" idx="3"/>
          </p:cNvCxnSpPr>
          <p:nvPr/>
        </p:nvCxnSpPr>
        <p:spPr>
          <a:xfrm flipH="1">
            <a:off x="1761078" y="2903361"/>
            <a:ext cx="111744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11">
            <a:extLst>
              <a:ext uri="{FF2B5EF4-FFF2-40B4-BE49-F238E27FC236}">
                <a16:creationId xmlns:a16="http://schemas.microsoft.com/office/drawing/2014/main" id="{55BACEF4-4321-4D1A-B02A-8FCAE917DDFF}"/>
              </a:ext>
            </a:extLst>
          </p:cNvPr>
          <p:cNvCxnSpPr>
            <a:cxnSpLocks/>
            <a:stCxn id="18" idx="2"/>
            <a:endCxn id="23" idx="3"/>
          </p:cNvCxnSpPr>
          <p:nvPr/>
        </p:nvCxnSpPr>
        <p:spPr>
          <a:xfrm rot="5400000">
            <a:off x="4650657" y="1635939"/>
            <a:ext cx="501126" cy="2033718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4F4B71C-944C-4EE6-9CFB-E76E3A9C5B36}"/>
              </a:ext>
            </a:extLst>
          </p:cNvPr>
          <p:cNvSpPr/>
          <p:nvPr/>
        </p:nvSpPr>
        <p:spPr>
          <a:xfrm>
            <a:off x="805142" y="4382975"/>
            <a:ext cx="731206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获取配置包数据，先更新配置包数据表，然后根据品牌默认</a:t>
            </a:r>
            <a:r>
              <a:rPr lang="en-US" altLang="zh-CN" sz="1050" dirty="0"/>
              <a:t>COD</a:t>
            </a:r>
            <a:r>
              <a:rPr lang="zh-CN" altLang="en-US" sz="1050" dirty="0"/>
              <a:t>配置刷新</a:t>
            </a:r>
            <a:r>
              <a:rPr lang="en-US" altLang="zh-CN" sz="1050" dirty="0" err="1"/>
              <a:t>redis</a:t>
            </a:r>
            <a:r>
              <a:rPr lang="zh-CN" altLang="en-US" sz="1050" dirty="0"/>
              <a:t>中品牌数据，根据餐厅</a:t>
            </a:r>
            <a:r>
              <a:rPr lang="en-US" altLang="zh-CN" sz="1050" dirty="0"/>
              <a:t>COD</a:t>
            </a:r>
            <a:r>
              <a:rPr lang="zh-CN" altLang="en-US" sz="1050" dirty="0"/>
              <a:t>配置刷新</a:t>
            </a:r>
            <a:r>
              <a:rPr lang="en-US" altLang="zh-CN" sz="1050" dirty="0" err="1"/>
              <a:t>redis</a:t>
            </a:r>
            <a:r>
              <a:rPr lang="zh-CN" altLang="en-US" sz="1050" dirty="0"/>
              <a:t>中对应餐厅的配置数据。</a:t>
            </a:r>
            <a:endParaRPr lang="en-US" altLang="zh-CN" sz="1050" dirty="0"/>
          </a:p>
          <a:p>
            <a:r>
              <a:rPr lang="zh-CN" altLang="en-US" sz="1050" dirty="0"/>
              <a:t>每日定时更新，并提供手工触发功能。另外，建议对重新构造下发数据放入</a:t>
            </a:r>
            <a:r>
              <a:rPr lang="en-US" altLang="zh-CN" sz="1050" dirty="0" err="1"/>
              <a:t>redis</a:t>
            </a:r>
            <a:r>
              <a:rPr lang="zh-CN" altLang="en-US" sz="1050" dirty="0"/>
              <a:t>也封装方法，可以在总部端前台调用。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0B398C2-605E-42BB-B979-5556A699F35E}"/>
              </a:ext>
            </a:extLst>
          </p:cNvPr>
          <p:cNvSpPr/>
          <p:nvPr/>
        </p:nvSpPr>
        <p:spPr>
          <a:xfrm>
            <a:off x="4290574" y="1128911"/>
            <a:ext cx="9488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配置包数据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901E3A3D-C427-4DEB-9CE6-5F8833F5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521" y="3463852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放入</a:t>
            </a:r>
            <a:r>
              <a:rPr lang="en-US" altLang="zh-CN" sz="1050" dirty="0" err="1"/>
              <a:t>redis</a:t>
            </a:r>
            <a:endParaRPr lang="zh-CN" altLang="en-US" sz="1050" dirty="0"/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89DDA977-89F7-4E9E-BE09-FAE26F8C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38" y="3463853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重新构造</a:t>
            </a:r>
            <a:endParaRPr lang="en-US" altLang="zh-CN" sz="1050" dirty="0"/>
          </a:p>
          <a:p>
            <a:r>
              <a:rPr lang="zh-CN" altLang="en-US" sz="1050" dirty="0"/>
              <a:t>下发数据</a:t>
            </a:r>
          </a:p>
        </p:txBody>
      </p:sp>
      <p:cxnSp>
        <p:nvCxnSpPr>
          <p:cNvPr id="38" name="Elbow Connector 111">
            <a:extLst>
              <a:ext uri="{FF2B5EF4-FFF2-40B4-BE49-F238E27FC236}">
                <a16:creationId xmlns:a16="http://schemas.microsoft.com/office/drawing/2014/main" id="{92F5A857-F314-4A10-AFCB-6E236A83885A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1761078" y="3692452"/>
            <a:ext cx="111744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1">
            <a:extLst>
              <a:ext uri="{FF2B5EF4-FFF2-40B4-BE49-F238E27FC236}">
                <a16:creationId xmlns:a16="http://schemas.microsoft.com/office/drawing/2014/main" id="{FCA679FF-AAB0-4ACC-85DF-2388DA3ABE31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>
          <a:xfrm>
            <a:off x="1258158" y="3131961"/>
            <a:ext cx="0" cy="33189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69E9755-B948-48FF-ADF8-F86E8DFBD172}"/>
              </a:ext>
            </a:extLst>
          </p:cNvPr>
          <p:cNvSpPr/>
          <p:nvPr/>
        </p:nvSpPr>
        <p:spPr>
          <a:xfrm>
            <a:off x="3979562" y="2891976"/>
            <a:ext cx="440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Key: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   餐厅</a:t>
            </a:r>
            <a:r>
              <a:rPr lang="en-US" altLang="zh-CN" sz="1050" dirty="0">
                <a:solidFill>
                  <a:srgbClr val="FF0000"/>
                </a:solidFill>
              </a:rPr>
              <a:t>COD</a:t>
            </a:r>
            <a:r>
              <a:rPr lang="zh-CN" altLang="en-US" sz="1050" dirty="0">
                <a:solidFill>
                  <a:srgbClr val="FF0000"/>
                </a:solidFill>
              </a:rPr>
              <a:t>配置，</a:t>
            </a:r>
            <a:r>
              <a:rPr lang="en-US" altLang="zh-CN" sz="1050" dirty="0">
                <a:solidFill>
                  <a:srgbClr val="FF0000"/>
                </a:solidFill>
              </a:rPr>
              <a:t>key</a:t>
            </a:r>
            <a:r>
              <a:rPr lang="zh-CN" altLang="en-US" sz="1050" dirty="0">
                <a:solidFill>
                  <a:srgbClr val="FF0000"/>
                </a:solidFill>
              </a:rPr>
              <a:t>为  </a:t>
            </a:r>
            <a:r>
              <a:rPr lang="en-US" altLang="zh-CN" sz="1050" dirty="0">
                <a:solidFill>
                  <a:srgbClr val="FF0000"/>
                </a:solidFill>
              </a:rPr>
              <a:t>S + </a:t>
            </a:r>
            <a:r>
              <a:rPr lang="zh-CN" altLang="en-US" sz="1050" dirty="0">
                <a:solidFill>
                  <a:srgbClr val="FF0000"/>
                </a:solidFill>
              </a:rPr>
              <a:t>下划线 </a:t>
            </a:r>
            <a:r>
              <a:rPr lang="en-US" altLang="zh-CN" sz="1050" dirty="0">
                <a:solidFill>
                  <a:srgbClr val="FF0000"/>
                </a:solidFill>
              </a:rPr>
              <a:t>+ </a:t>
            </a:r>
            <a:r>
              <a:rPr lang="zh-CN" altLang="en-US" sz="1050" dirty="0">
                <a:solidFill>
                  <a:srgbClr val="FF0000"/>
                </a:solidFill>
              </a:rPr>
              <a:t>餐厅</a:t>
            </a:r>
            <a:r>
              <a:rPr lang="en-US" altLang="zh-CN" sz="1050" dirty="0">
                <a:solidFill>
                  <a:srgbClr val="FF0000"/>
                </a:solidFill>
              </a:rPr>
              <a:t>code</a:t>
            </a:r>
            <a:r>
              <a:rPr lang="zh-CN" altLang="en-US" sz="1050" dirty="0">
                <a:solidFill>
                  <a:srgbClr val="FF0000"/>
                </a:solidFill>
              </a:rPr>
              <a:t>，如：</a:t>
            </a:r>
            <a:r>
              <a:rPr lang="en-US" altLang="zh-CN" sz="1050" dirty="0">
                <a:solidFill>
                  <a:srgbClr val="FF0000"/>
                </a:solidFill>
              </a:rPr>
              <a:t>S_HZH086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Value:</a:t>
            </a:r>
          </a:p>
          <a:p>
            <a:r>
              <a:rPr lang="en-US" altLang="zh-CN" sz="1050" dirty="0">
                <a:solidFill>
                  <a:srgbClr val="FF0000"/>
                </a:solidFill>
              </a:rPr>
              <a:t>    JSON</a:t>
            </a:r>
            <a:r>
              <a:rPr lang="zh-CN" altLang="en-US" sz="1050" dirty="0">
                <a:solidFill>
                  <a:srgbClr val="FF0000"/>
                </a:solidFill>
              </a:rPr>
              <a:t>格式，</a:t>
            </a:r>
            <a:r>
              <a:rPr lang="en-US" altLang="zh-CN" sz="1050" dirty="0">
                <a:solidFill>
                  <a:srgbClr val="FF0000"/>
                </a:solidFill>
              </a:rPr>
              <a:t>{ </a:t>
            </a:r>
            <a:r>
              <a:rPr lang="zh-CN" altLang="en-US" sz="1050" dirty="0">
                <a:solidFill>
                  <a:srgbClr val="FF0000"/>
                </a:solidFill>
              </a:rPr>
              <a:t>子店类型</a:t>
            </a:r>
            <a:r>
              <a:rPr lang="en-US" altLang="zh-CN" sz="1050" dirty="0">
                <a:solidFill>
                  <a:srgbClr val="FF0000"/>
                </a:solidFill>
              </a:rPr>
              <a:t>:</a:t>
            </a:r>
            <a:r>
              <a:rPr lang="zh-CN" altLang="en-US" sz="1050" dirty="0">
                <a:solidFill>
                  <a:srgbClr val="FF0000"/>
                </a:solidFill>
              </a:rPr>
              <a:t>配置包标识</a:t>
            </a:r>
            <a:r>
              <a:rPr lang="en-US" altLang="zh-CN" sz="1050" dirty="0">
                <a:solidFill>
                  <a:srgbClr val="FF0000"/>
                </a:solidFill>
              </a:rPr>
              <a:t>+ | + </a:t>
            </a:r>
            <a:r>
              <a:rPr lang="zh-CN" altLang="en-US" sz="1050" dirty="0">
                <a:solidFill>
                  <a:srgbClr val="FF0000"/>
                </a:solidFill>
              </a:rPr>
              <a:t>版本号</a:t>
            </a:r>
            <a:r>
              <a:rPr lang="en-US" altLang="zh-CN" sz="1050" dirty="0">
                <a:solidFill>
                  <a:srgbClr val="FF0000"/>
                </a:solidFill>
              </a:rPr>
              <a:t> , </a:t>
            </a:r>
            <a:r>
              <a:rPr lang="zh-CN" altLang="en-US" sz="1050" dirty="0">
                <a:solidFill>
                  <a:srgbClr val="FF0000"/>
                </a:solidFill>
              </a:rPr>
              <a:t>子店类型</a:t>
            </a:r>
            <a:r>
              <a:rPr lang="en-US" altLang="zh-CN" sz="1050" dirty="0">
                <a:solidFill>
                  <a:srgbClr val="FF0000"/>
                </a:solidFill>
              </a:rPr>
              <a:t>:</a:t>
            </a:r>
            <a:r>
              <a:rPr lang="zh-CN" altLang="en-US" sz="1050" dirty="0">
                <a:solidFill>
                  <a:srgbClr val="FF0000"/>
                </a:solidFill>
              </a:rPr>
              <a:t>配置包标识</a:t>
            </a:r>
            <a:r>
              <a:rPr lang="en-US" altLang="zh-CN" sz="1050" dirty="0">
                <a:solidFill>
                  <a:srgbClr val="FF0000"/>
                </a:solidFill>
              </a:rPr>
              <a:t>+ | + </a:t>
            </a:r>
            <a:r>
              <a:rPr lang="zh-CN" altLang="en-US" sz="1050" dirty="0">
                <a:solidFill>
                  <a:srgbClr val="FF0000"/>
                </a:solidFill>
              </a:rPr>
              <a:t>版本号</a:t>
            </a:r>
            <a:r>
              <a:rPr lang="en-US" altLang="zh-CN" sz="1050" dirty="0">
                <a:solidFill>
                  <a:srgbClr val="FF0000"/>
                </a:solidFill>
              </a:rPr>
              <a:t> , …}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   例如：</a:t>
            </a:r>
            <a:r>
              <a:rPr lang="en-US" altLang="zh-CN" sz="1050" dirty="0">
                <a:solidFill>
                  <a:srgbClr val="FF0000"/>
                </a:solidFill>
              </a:rPr>
              <a:t>{ “H”:” 2b014774-03de-41af-838f-12ae0b33ff8a|20190430153356786”,”J”:” 51b6d179-8973-47a5-970a-8c0b3beb891c|20190430154023675”}</a:t>
            </a:r>
          </a:p>
        </p:txBody>
      </p:sp>
    </p:spTree>
    <p:extLst>
      <p:ext uri="{BB962C8B-B14F-4D97-AF65-F5344CB8AC3E}">
        <p14:creationId xmlns:p14="http://schemas.microsoft.com/office/powerpoint/2010/main" val="7531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4E0E-9AC9-4E48-A9D2-95C34C1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3 </a:t>
            </a:r>
            <a:r>
              <a:rPr lang="zh-CN" altLang="en-US" dirty="0"/>
              <a:t>总部端进行</a:t>
            </a:r>
            <a:r>
              <a:rPr lang="en-US" altLang="zh-CN" dirty="0"/>
              <a:t>COD</a:t>
            </a:r>
            <a:r>
              <a:rPr lang="zh-CN" altLang="en-US" dirty="0"/>
              <a:t>配置选择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7178C4-EAF0-4B6A-911B-9524BDB30173}"/>
              </a:ext>
            </a:extLst>
          </p:cNvPr>
          <p:cNvSpPr/>
          <p:nvPr/>
        </p:nvSpPr>
        <p:spPr>
          <a:xfrm>
            <a:off x="288561" y="1755756"/>
            <a:ext cx="26416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配置包数据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559A7A-5FB6-4681-B2FB-8A4BEFF9B922}"/>
              </a:ext>
            </a:extLst>
          </p:cNvPr>
          <p:cNvSpPr/>
          <p:nvPr/>
        </p:nvSpPr>
        <p:spPr>
          <a:xfrm>
            <a:off x="288561" y="3504733"/>
            <a:ext cx="264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餐厅配置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F0F1994-EA61-457F-ABD5-0F0BB513D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2419"/>
              </p:ext>
            </p:extLst>
          </p:nvPr>
        </p:nvGraphicFramePr>
        <p:xfrm>
          <a:off x="650154" y="3320345"/>
          <a:ext cx="473600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6">
                  <a:extLst>
                    <a:ext uri="{9D8B030D-6E8A-4147-A177-3AD203B41FA5}">
                      <a16:colId xmlns:a16="http://schemas.microsoft.com/office/drawing/2014/main" val="1270674802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459644404"/>
                    </a:ext>
                  </a:extLst>
                </a:gridCol>
                <a:gridCol w="813600">
                  <a:extLst>
                    <a:ext uri="{9D8B030D-6E8A-4147-A177-3AD203B41FA5}">
                      <a16:colId xmlns:a16="http://schemas.microsoft.com/office/drawing/2014/main" val="143503192"/>
                    </a:ext>
                  </a:extLst>
                </a:gridCol>
                <a:gridCol w="2333358">
                  <a:extLst>
                    <a:ext uri="{9D8B030D-6E8A-4147-A177-3AD203B41FA5}">
                      <a16:colId xmlns:a16="http://schemas.microsoft.com/office/drawing/2014/main" val="995057202"/>
                    </a:ext>
                  </a:extLst>
                </a:gridCol>
              </a:tblGrid>
              <a:tr h="308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餐厅 </a:t>
                      </a:r>
                      <a:r>
                        <a:rPr lang="en-US" altLang="zh-CN" sz="900" dirty="0" err="1"/>
                        <a:t>storeCode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餐厅简称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子店类型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配置包唯一标识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HZH086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宁波外滩（</a:t>
                      </a:r>
                      <a:r>
                        <a:rPr lang="en-US" altLang="zh-CN" sz="900" dirty="0"/>
                        <a:t>KFC</a:t>
                      </a:r>
                      <a:r>
                        <a:rPr lang="zh-CN" altLang="en-US" sz="9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H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2b014774-03de-41af-838f-12ae0b33ff8a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0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HZH086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宁波外滩（</a:t>
                      </a:r>
                      <a:r>
                        <a:rPr lang="en-US" altLang="zh-CN" sz="900" dirty="0"/>
                        <a:t>KFC</a:t>
                      </a:r>
                      <a:r>
                        <a:rPr lang="zh-CN" altLang="en-US" sz="9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J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51b6d179-8973-47a5-970a-8c0b3beb891c</a:t>
                      </a:r>
                      <a:endParaRPr lang="zh-CN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009960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02218BF8-9701-4E8B-88A1-3AFE90F39F82}"/>
              </a:ext>
            </a:extLst>
          </p:cNvPr>
          <p:cNvSpPr/>
          <p:nvPr/>
        </p:nvSpPr>
        <p:spPr>
          <a:xfrm>
            <a:off x="698514" y="4537101"/>
            <a:ext cx="79373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餐厅未配置时，走品牌默认配置的配置包。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7CAAC2BE-18F3-4E39-ACF3-F4F9B9A09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984" y="4000502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放入</a:t>
            </a:r>
            <a:r>
              <a:rPr lang="en-US" altLang="zh-CN" sz="1050" dirty="0" err="1"/>
              <a:t>redis</a:t>
            </a:r>
            <a:endParaRPr lang="zh-CN" altLang="en-US" sz="1050" dirty="0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ABE64FE6-CB76-4131-BC50-48CCAE6B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175" y="3999263"/>
            <a:ext cx="100584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重新构造</a:t>
            </a:r>
            <a:endParaRPr lang="en-US" altLang="zh-CN" sz="1050" dirty="0"/>
          </a:p>
          <a:p>
            <a:r>
              <a:rPr lang="zh-CN" altLang="en-US" sz="1050" dirty="0"/>
              <a:t>下发数据</a:t>
            </a:r>
          </a:p>
        </p:txBody>
      </p:sp>
      <p:cxnSp>
        <p:nvCxnSpPr>
          <p:cNvPr id="40" name="Elbow Connector 111">
            <a:extLst>
              <a:ext uri="{FF2B5EF4-FFF2-40B4-BE49-F238E27FC236}">
                <a16:creationId xmlns:a16="http://schemas.microsoft.com/office/drawing/2014/main" id="{052BC05C-D7C1-4AE8-84BB-DAC5162AEAFE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869015" y="4227863"/>
            <a:ext cx="760969" cy="12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282DD63-96ED-4E70-972F-1041799B0792}"/>
              </a:ext>
            </a:extLst>
          </p:cNvPr>
          <p:cNvSpPr/>
          <p:nvPr/>
        </p:nvSpPr>
        <p:spPr>
          <a:xfrm>
            <a:off x="5753367" y="3412611"/>
            <a:ext cx="2992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Key </a:t>
            </a:r>
            <a:r>
              <a:rPr lang="zh-CN" altLang="en-US" sz="1050" dirty="0">
                <a:solidFill>
                  <a:srgbClr val="FF0000"/>
                </a:solidFill>
              </a:rPr>
              <a:t>餐厅编号，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en-US" altLang="zh-CN" sz="1050" dirty="0">
                <a:solidFill>
                  <a:srgbClr val="FF0000"/>
                </a:solidFill>
              </a:rPr>
              <a:t>Value  Map</a:t>
            </a:r>
            <a:r>
              <a:rPr lang="zh-CN" altLang="en-US" sz="1050" dirty="0">
                <a:solidFill>
                  <a:srgbClr val="FF0000"/>
                </a:solidFill>
              </a:rPr>
              <a:t>，子店类型</a:t>
            </a:r>
            <a:r>
              <a:rPr lang="en-US" altLang="zh-CN" sz="1050" dirty="0">
                <a:solidFill>
                  <a:srgbClr val="FF0000"/>
                </a:solidFill>
              </a:rPr>
              <a:t>:</a:t>
            </a:r>
            <a:r>
              <a:rPr lang="zh-CN" altLang="en-US" sz="1050" dirty="0">
                <a:solidFill>
                  <a:srgbClr val="FF0000"/>
                </a:solidFill>
              </a:rPr>
              <a:t>配置包标识</a:t>
            </a:r>
            <a:r>
              <a:rPr lang="en-US" altLang="zh-CN" sz="1050" dirty="0">
                <a:solidFill>
                  <a:srgbClr val="FF0000"/>
                </a:solidFill>
              </a:rPr>
              <a:t>+ | + </a:t>
            </a:r>
            <a:r>
              <a:rPr lang="zh-CN" altLang="en-US" sz="1050" dirty="0">
                <a:solidFill>
                  <a:srgbClr val="FF0000"/>
                </a:solidFill>
              </a:rPr>
              <a:t>版本号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545EC3B-0D42-4EEA-B8EC-31A550CA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17634"/>
              </p:ext>
            </p:extLst>
          </p:nvPr>
        </p:nvGraphicFramePr>
        <p:xfrm>
          <a:off x="650154" y="1108802"/>
          <a:ext cx="8290715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653176004"/>
                    </a:ext>
                  </a:extLst>
                </a:gridCol>
                <a:gridCol w="2362365">
                  <a:extLst>
                    <a:ext uri="{9D8B030D-6E8A-4147-A177-3AD203B41FA5}">
                      <a16:colId xmlns:a16="http://schemas.microsoft.com/office/drawing/2014/main" val="995057202"/>
                    </a:ext>
                  </a:extLst>
                </a:gridCol>
                <a:gridCol w="1267200">
                  <a:extLst>
                    <a:ext uri="{9D8B030D-6E8A-4147-A177-3AD203B41FA5}">
                      <a16:colId xmlns:a16="http://schemas.microsoft.com/office/drawing/2014/main" val="3074968572"/>
                    </a:ext>
                  </a:extLst>
                </a:gridCol>
                <a:gridCol w="1533600">
                  <a:extLst>
                    <a:ext uri="{9D8B030D-6E8A-4147-A177-3AD203B41FA5}">
                      <a16:colId xmlns:a16="http://schemas.microsoft.com/office/drawing/2014/main" val="3692842054"/>
                    </a:ext>
                  </a:extLst>
                </a:gridCol>
                <a:gridCol w="1690470">
                  <a:extLst>
                    <a:ext uri="{9D8B030D-6E8A-4147-A177-3AD203B41FA5}">
                      <a16:colId xmlns:a16="http://schemas.microsoft.com/office/drawing/2014/main" val="1219259306"/>
                    </a:ext>
                  </a:extLst>
                </a:gridCol>
                <a:gridCol w="619200">
                  <a:extLst>
                    <a:ext uri="{9D8B030D-6E8A-4147-A177-3AD203B41FA5}">
                      <a16:colId xmlns:a16="http://schemas.microsoft.com/office/drawing/2014/main" val="2790708370"/>
                    </a:ext>
                  </a:extLst>
                </a:gridCol>
              </a:tblGrid>
              <a:tr h="308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品牌</a:t>
                      </a:r>
                      <a:endParaRPr lang="en-US" altLang="zh-CN" sz="900" dirty="0"/>
                    </a:p>
                    <a:p>
                      <a:pPr algn="ctr"/>
                      <a:r>
                        <a:rPr lang="en-US" altLang="zh-CN" sz="900" dirty="0" err="1"/>
                        <a:t>brandCode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配置包唯一标识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配置包名称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版本号</a:t>
                      </a:r>
                      <a:endParaRPr lang="en-US" altLang="zh-C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/>
                        <a:t>yyyyMMddHHmmssSSS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文件地址</a:t>
                      </a:r>
                      <a:r>
                        <a:rPr lang="en-US" altLang="zh-CN" sz="900" dirty="0"/>
                        <a:t>URL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MD5</a:t>
                      </a:r>
                      <a:r>
                        <a:rPr lang="zh-CN" altLang="en-US" sz="900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5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2b014774-03de-41af-838f-12ae0b33ff8a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KFC</a:t>
                      </a:r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标准柜台</a:t>
                      </a:r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zh-CN" altLang="en-US" sz="900" dirty="0"/>
                        <a:t>全国通用配置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20190430153356786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hlinkClick r:id="rId3"/>
                        </a:rPr>
                        <a:t>http://172.0.0.1:5555/XX/XX/XX/KFC</a:t>
                      </a:r>
                      <a:r>
                        <a:rPr lang="zh-CN" altLang="en-US" sz="900" dirty="0">
                          <a:hlinkClick r:id="rId3"/>
                        </a:rPr>
                        <a:t>标准柜台</a:t>
                      </a:r>
                      <a:r>
                        <a:rPr lang="en-US" altLang="zh-CN" sz="900" dirty="0">
                          <a:hlinkClick r:id="rId3"/>
                        </a:rPr>
                        <a:t>H</a:t>
                      </a:r>
                      <a:r>
                        <a:rPr lang="zh-CN" altLang="en-US" sz="900" dirty="0">
                          <a:hlinkClick r:id="rId3"/>
                        </a:rPr>
                        <a:t>全国通用配置</a:t>
                      </a:r>
                      <a:r>
                        <a:rPr lang="en-US" altLang="zh-CN" sz="900" dirty="0">
                          <a:hlinkClick r:id="rId3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0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51b6d179-8973-47a5-970a-8c0b3beb891c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KFC</a:t>
                      </a:r>
                      <a:r>
                        <a:rPr lang="zh-CN" altLang="en-US" sz="900" dirty="0"/>
                        <a:t>甜品站</a:t>
                      </a:r>
                      <a:r>
                        <a:rPr lang="en-US" altLang="zh-CN" sz="900" dirty="0"/>
                        <a:t>JXX</a:t>
                      </a:r>
                      <a:r>
                        <a:rPr lang="zh-CN" altLang="en-US" sz="900" dirty="0"/>
                        <a:t>活动专用配置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20190430154023675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hlinkClick r:id="rId4"/>
                        </a:rPr>
                        <a:t>http://172.0.0.1:5555/XX/XX/XX/KFC</a:t>
                      </a:r>
                      <a:r>
                        <a:rPr lang="zh-CN" altLang="en-US" sz="900" dirty="0">
                          <a:hlinkClick r:id="rId4"/>
                        </a:rPr>
                        <a:t>甜品站</a:t>
                      </a:r>
                      <a:r>
                        <a:rPr lang="en-US" altLang="zh-CN" sz="900" dirty="0">
                          <a:hlinkClick r:id="rId4"/>
                        </a:rPr>
                        <a:t>JXX</a:t>
                      </a:r>
                      <a:r>
                        <a:rPr lang="zh-CN" altLang="en-US" sz="900" dirty="0">
                          <a:hlinkClick r:id="rId4"/>
                        </a:rPr>
                        <a:t>活动专用配置</a:t>
                      </a:r>
                      <a:r>
                        <a:rPr lang="en-US" altLang="zh-CN" sz="900" dirty="0">
                          <a:hlinkClick r:id="rId4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8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32502a16-961a-480b-8e2f-9cf88b4b54c2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必胜客</a:t>
                      </a:r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标准柜台</a:t>
                      </a:r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zh-CN" altLang="en-US" sz="900" dirty="0"/>
                        <a:t>全国通用配置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20190430153356786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hlinkClick r:id="rId5"/>
                        </a:rPr>
                        <a:t>http://172.0.0.1:5555/XX/XX/XX/</a:t>
                      </a:r>
                      <a:r>
                        <a:rPr lang="zh-CN" altLang="en-US" sz="900" dirty="0">
                          <a:hlinkClick r:id="rId5"/>
                        </a:rPr>
                        <a:t>必胜客标准柜台</a:t>
                      </a:r>
                      <a:r>
                        <a:rPr lang="en-US" altLang="zh-CN" sz="900" dirty="0">
                          <a:hlinkClick r:id="rId5"/>
                        </a:rPr>
                        <a:t>H</a:t>
                      </a:r>
                      <a:r>
                        <a:rPr lang="zh-CN" altLang="en-US" sz="900" dirty="0">
                          <a:hlinkClick r:id="rId5"/>
                        </a:rPr>
                        <a:t>全国通用配置</a:t>
                      </a:r>
                      <a:r>
                        <a:rPr lang="en-US" altLang="zh-CN" sz="900" dirty="0">
                          <a:hlinkClick r:id="rId5"/>
                        </a:rPr>
                        <a:t>.zip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。。。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4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0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91F5-121D-46B7-95DE-C0AE2EC1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步骤分解说明 </a:t>
            </a:r>
            <a:r>
              <a:rPr lang="en-US" altLang="zh-CN" dirty="0"/>
              <a:t>– 3 </a:t>
            </a:r>
            <a:r>
              <a:rPr lang="zh-CN" altLang="en-US" dirty="0"/>
              <a:t>总部端进行</a:t>
            </a:r>
            <a:r>
              <a:rPr lang="en-US" altLang="zh-CN" dirty="0"/>
              <a:t>COD</a:t>
            </a:r>
            <a:r>
              <a:rPr lang="zh-CN" altLang="en-US" dirty="0"/>
              <a:t>配置选择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0278A784-46F8-4169-B20E-650B5639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632" y="2861557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HZH086</a:t>
            </a:r>
            <a:endParaRPr lang="zh-CN" altLang="en-US" sz="105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67EC5BF4-5BE0-4130-97E8-6AD03378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852" y="1686132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H</a:t>
            </a:r>
          </a:p>
          <a:p>
            <a:r>
              <a:rPr lang="zh-CN" altLang="en-US" sz="1050" dirty="0"/>
              <a:t>标准柜台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56A3732-1C37-4AC1-BCD9-1DEBB53D60BC}"/>
              </a:ext>
            </a:extLst>
          </p:cNvPr>
          <p:cNvSpPr/>
          <p:nvPr/>
        </p:nvSpPr>
        <p:spPr>
          <a:xfrm>
            <a:off x="2032479" y="1817455"/>
            <a:ext cx="356366" cy="259566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57D0519C-3992-45A2-B594-301644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110" y="1737706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标准柜台</a:t>
            </a:r>
            <a:r>
              <a:rPr lang="en-US" altLang="zh-CN" sz="900" b="0" dirty="0">
                <a:solidFill>
                  <a:schemeClr val="tx1"/>
                </a:solidFill>
              </a:rPr>
              <a:t>H</a:t>
            </a:r>
            <a:r>
              <a:rPr lang="zh-CN" altLang="en-US" sz="900" b="0" dirty="0">
                <a:solidFill>
                  <a:schemeClr val="tx1"/>
                </a:solidFill>
              </a:rPr>
              <a:t>全国通用配置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r>
              <a:rPr lang="en-US" altLang="zh-CN" sz="900" b="0" dirty="0">
                <a:solidFill>
                  <a:schemeClr val="tx1"/>
                </a:solidFill>
              </a:rPr>
              <a:t>2b014774-03de-41af-838f-12ae0b33ff8a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62654D7F-8421-4700-B08F-6D7B4C85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852" y="2401637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J</a:t>
            </a:r>
          </a:p>
          <a:p>
            <a:r>
              <a:rPr lang="zh-CN" altLang="en-US" sz="1050" dirty="0"/>
              <a:t>甜品站窗口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FEB8EB-FB27-4A11-9BE4-948C5EFB788B}"/>
              </a:ext>
            </a:extLst>
          </p:cNvPr>
          <p:cNvSpPr txBox="1"/>
          <p:nvPr/>
        </p:nvSpPr>
        <p:spPr>
          <a:xfrm>
            <a:off x="2642092" y="1326800"/>
            <a:ext cx="751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子店类型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3A1049-0F70-4949-A5B3-73BC5B4222D2}"/>
              </a:ext>
            </a:extLst>
          </p:cNvPr>
          <p:cNvSpPr txBox="1"/>
          <p:nvPr/>
        </p:nvSpPr>
        <p:spPr>
          <a:xfrm>
            <a:off x="1170820" y="2503279"/>
            <a:ext cx="568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59765B5-45D4-40CC-B272-74929739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852" y="3117929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B</a:t>
            </a:r>
          </a:p>
          <a:p>
            <a:r>
              <a:rPr lang="en-US" altLang="zh-CN" sz="1050" dirty="0"/>
              <a:t>K-Bar</a:t>
            </a:r>
            <a:endParaRPr lang="zh-CN" altLang="en-US" sz="1050" dirty="0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53237866-E96C-4FB4-8797-F50D87BD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852" y="3955919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050" dirty="0"/>
              <a:t>D</a:t>
            </a:r>
          </a:p>
          <a:p>
            <a:r>
              <a:rPr lang="en-US" altLang="zh-CN" sz="1050" dirty="0"/>
              <a:t>DT</a:t>
            </a:r>
            <a:endParaRPr lang="zh-CN" altLang="en-US" sz="105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921587-BE7E-4977-95D6-EFDEE197270C}"/>
              </a:ext>
            </a:extLst>
          </p:cNvPr>
          <p:cNvSpPr txBox="1"/>
          <p:nvPr/>
        </p:nvSpPr>
        <p:spPr>
          <a:xfrm>
            <a:off x="4999162" y="1330251"/>
            <a:ext cx="751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配置包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FCA0BB6-4A53-4123-9A04-DB63770BE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800" y="1737706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20190430153356786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6CE78E-4457-439D-999A-C6287798C7BF}"/>
              </a:ext>
            </a:extLst>
          </p:cNvPr>
          <p:cNvSpPr txBox="1"/>
          <p:nvPr/>
        </p:nvSpPr>
        <p:spPr>
          <a:xfrm>
            <a:off x="6979016" y="1326800"/>
            <a:ext cx="944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配置包版本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86484F98-02B3-41FB-8105-A2228164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471" y="2432344"/>
            <a:ext cx="2592742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KFC</a:t>
            </a:r>
            <a:r>
              <a:rPr lang="zh-CN" altLang="en-US" sz="900" b="0" dirty="0">
                <a:solidFill>
                  <a:schemeClr val="tx1"/>
                </a:solidFill>
              </a:rPr>
              <a:t>甜品站</a:t>
            </a:r>
            <a:r>
              <a:rPr lang="en-US" altLang="zh-CN" sz="900" b="0" dirty="0">
                <a:solidFill>
                  <a:schemeClr val="tx1"/>
                </a:solidFill>
              </a:rPr>
              <a:t>JXX</a:t>
            </a:r>
            <a:r>
              <a:rPr lang="zh-CN" altLang="en-US" sz="900" b="0" dirty="0">
                <a:solidFill>
                  <a:schemeClr val="tx1"/>
                </a:solidFill>
              </a:rPr>
              <a:t>活动专用配置</a:t>
            </a:r>
          </a:p>
          <a:p>
            <a:r>
              <a:rPr lang="en-US" altLang="zh-CN" sz="900" b="0" dirty="0">
                <a:solidFill>
                  <a:schemeClr val="tx1"/>
                </a:solidFill>
              </a:rPr>
              <a:t>51b6d179-8973-47a5-970a-8c0b3beb891c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EEDB342-6651-4A6C-9863-1B782B76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161" y="2424892"/>
            <a:ext cx="1381131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>
                <a:solidFill>
                  <a:schemeClr val="tx1"/>
                </a:solidFill>
              </a:rPr>
              <a:t>20190430154023675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CAE0D7-169C-41F0-B06D-C4985F5199E2}"/>
              </a:ext>
            </a:extLst>
          </p:cNvPr>
          <p:cNvSpPr txBox="1"/>
          <p:nvPr/>
        </p:nvSpPr>
        <p:spPr>
          <a:xfrm>
            <a:off x="5191356" y="3283209"/>
            <a:ext cx="346249" cy="9942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" dirty="0"/>
              <a:t>。。。。。。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FE0D77-B7ED-4A10-A06F-802D97ECF3FF}"/>
              </a:ext>
            </a:extLst>
          </p:cNvPr>
          <p:cNvSpPr txBox="1"/>
          <p:nvPr/>
        </p:nvSpPr>
        <p:spPr>
          <a:xfrm>
            <a:off x="315351" y="1119051"/>
            <a:ext cx="751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总部端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4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19528</TotalTime>
  <Words>2958</Words>
  <Application>Microsoft Office PowerPoint</Application>
  <PresentationFormat>全屏显示(16:9)</PresentationFormat>
  <Paragraphs>540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HelveticaNeueLT Std</vt:lpstr>
      <vt:lpstr>Microsoft YaHei</vt:lpstr>
      <vt:lpstr>Microsoft YaHei</vt:lpstr>
      <vt:lpstr>Arial</vt:lpstr>
      <vt:lpstr>Wingdings</vt:lpstr>
      <vt:lpstr>2016 HDS Corporate</vt:lpstr>
      <vt:lpstr>CPOS Counter项目</vt:lpstr>
      <vt:lpstr>会议目标</vt:lpstr>
      <vt:lpstr>下发粒度、配置粒度</vt:lpstr>
      <vt:lpstr>配置文件 E-R图</vt:lpstr>
      <vt:lpstr>COD对接DMB下发</vt:lpstr>
      <vt:lpstr>步骤分解说明 – 1 DMB生成配置文件</vt:lpstr>
      <vt:lpstr>步骤分解说明 – 2 CPOS总部获取配置数据</vt:lpstr>
      <vt:lpstr>步骤分解说明 – 3 总部端进行COD配置选择</vt:lpstr>
      <vt:lpstr>步骤分解说明 – 3 总部端进行COD配置选择</vt:lpstr>
      <vt:lpstr>步骤分解说明 – 4.1 餐厅服务拉取配置数据</vt:lpstr>
      <vt:lpstr>步骤分解说明 – 4.1 餐厅服务拉取配置数据</vt:lpstr>
      <vt:lpstr>步骤分解说明 – 4.2 餐厅服务拉取配置文件（异步）</vt:lpstr>
      <vt:lpstr>步骤分解说明 – 5 COD从餐厅端获取配置</vt:lpstr>
      <vt:lpstr>步骤分解说明 – 6 Counter和COD配对</vt:lpstr>
      <vt:lpstr>步骤分解说明 – 6 Counter 终端业务类别变化时</vt:lpstr>
      <vt:lpstr>开发工作项</vt:lpstr>
      <vt:lpstr>开发工作项</vt:lpstr>
      <vt:lpstr>附录 - 主档 子店类型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Diver Ding</cp:lastModifiedBy>
  <cp:revision>3584</cp:revision>
  <cp:lastPrinted>2018-07-31T03:56:48Z</cp:lastPrinted>
  <dcterms:created xsi:type="dcterms:W3CDTF">2018-07-31T03:56:48Z</dcterms:created>
  <dcterms:modified xsi:type="dcterms:W3CDTF">2019-06-06T07:29:20Z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