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625" r:id="rId2"/>
    <p:sldId id="680" r:id="rId3"/>
    <p:sldId id="681" r:id="rId4"/>
    <p:sldId id="679" r:id="rId5"/>
    <p:sldId id="682" r:id="rId6"/>
    <p:sldId id="683" r:id="rId7"/>
    <p:sldId id="687" r:id="rId8"/>
    <p:sldId id="688" r:id="rId9"/>
    <p:sldId id="693" r:id="rId10"/>
    <p:sldId id="694" r:id="rId11"/>
    <p:sldId id="695" r:id="rId12"/>
    <p:sldId id="696" r:id="rId13"/>
    <p:sldId id="697" r:id="rId14"/>
    <p:sldId id="689" r:id="rId15"/>
    <p:sldId id="692" r:id="rId16"/>
    <p:sldId id="690" r:id="rId17"/>
    <p:sldId id="691" r:id="rId18"/>
    <p:sldId id="686" r:id="rId19"/>
    <p:sldId id="684" r:id="rId20"/>
    <p:sldId id="685" r:id="rId21"/>
    <p:sldId id="678" r:id="rId22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18">
          <p15:clr>
            <a:srgbClr val="A4A3A4"/>
          </p15:clr>
        </p15:guide>
        <p15:guide id="2" pos="2235">
          <p15:clr>
            <a:srgbClr val="A4A3A4"/>
          </p15:clr>
        </p15:guide>
        <p15:guide id="3" pos="179">
          <p15:clr>
            <a:srgbClr val="A4A3A4"/>
          </p15:clr>
        </p15:guide>
        <p15:guide id="4" pos="42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B80"/>
    <a:srgbClr val="135295"/>
    <a:srgbClr val="000000"/>
    <a:srgbClr val="F18B00"/>
    <a:srgbClr val="CCFF99"/>
    <a:srgbClr val="999999"/>
    <a:srgbClr val="F78E1E"/>
    <a:srgbClr val="011E2D"/>
    <a:srgbClr val="032F46"/>
    <a:srgbClr val="062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216" autoAdjust="0"/>
  </p:normalViewPr>
  <p:slideViewPr>
    <p:cSldViewPr snapToGrid="0" showGuides="1">
      <p:cViewPr varScale="1">
        <p:scale>
          <a:sx n="137" d="100"/>
          <a:sy n="137" d="100"/>
        </p:scale>
        <p:origin x="126" y="360"/>
      </p:cViewPr>
      <p:guideLst>
        <p:guide orient="horz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84" y="200"/>
      </p:cViewPr>
      <p:guideLst>
        <p:guide orient="horz" pos="2518"/>
        <p:guide pos="2235"/>
        <p:guide pos="179"/>
        <p:guide pos="42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t>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 hasCustomPrompt="1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 hasCustomPrompt="1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 hasCustomPrompt="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 hasCustomPrompt="1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 hasCustomPrompt="1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 hasCustomPrompt="1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 hasCustomPrompt="1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 hasCustomPrompt="1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246-47E5-41E3-9B20-6382744CE7CA}" type="datetime1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E2B1-EAE3-45F0-951B-B55A6ED240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218617" y="4911221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2018 Hitachi Consulting Corporation. 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7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>
            <a:extLst>
              <a:ext uri="{FF2B5EF4-FFF2-40B4-BE49-F238E27FC236}">
                <a16:creationId xmlns:a16="http://schemas.microsoft.com/office/drawing/2014/main" id="{18011C36-E23F-4DB2-8085-CB9DA51EA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en-US" altLang="zh-CN" dirty="0" smtClean="0"/>
              <a:t>Order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4D69FA-10A8-4157-BF2C-5E42E0E1D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863" y="2296200"/>
            <a:ext cx="7653702" cy="833080"/>
          </a:xfrm>
        </p:spPr>
        <p:txBody>
          <a:bodyPr anchor="t"/>
          <a:lstStyle/>
          <a:p>
            <a:r>
              <a:rPr lang="en-US" altLang="zh-CN" dirty="0"/>
              <a:t>CPOS Counter</a:t>
            </a:r>
            <a:r>
              <a:rPr lang="zh-CN" altLang="en-US" dirty="0"/>
              <a:t>项目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6FC48A9-71F4-49EE-9E17-56ED6C9E5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862" y="4068884"/>
            <a:ext cx="5221816" cy="307777"/>
          </a:xfrm>
        </p:spPr>
        <p:txBody>
          <a:bodyPr/>
          <a:lstStyle/>
          <a:p>
            <a:r>
              <a:rPr lang="zh-CN" altLang="en-US" dirty="0"/>
              <a:t>日立咨询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01502820-F7CB-421E-90C5-E22BEAE55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7862" y="4298226"/>
            <a:ext cx="5221816" cy="276999"/>
          </a:xfrm>
        </p:spPr>
        <p:txBody>
          <a:bodyPr/>
          <a:lstStyle/>
          <a:p>
            <a:r>
              <a:rPr lang="en-US" altLang="zh-CN" dirty="0" smtClean="0"/>
              <a:t>Jan, 2020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556574" y="2506769"/>
            <a:ext cx="6303078" cy="23932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56574" y="1003300"/>
            <a:ext cx="6303078" cy="12806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49703" y="2900752"/>
            <a:ext cx="2124684" cy="18163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000" b="1" dirty="0" smtClean="0">
                <a:solidFill>
                  <a:schemeClr val="tx1"/>
                </a:solidFill>
                <a:latin typeface="+mj-lt"/>
              </a:rPr>
              <a:t>MQ </a:t>
            </a:r>
            <a:r>
              <a:rPr lang="zh-CN" altLang="en-US" sz="1000" b="1" dirty="0" smtClean="0">
                <a:solidFill>
                  <a:schemeClr val="tx1"/>
                </a:solidFill>
                <a:latin typeface="+mj-lt"/>
              </a:rPr>
              <a:t>实例</a:t>
            </a:r>
          </a:p>
        </p:txBody>
      </p:sp>
      <p:sp>
        <p:nvSpPr>
          <p:cNvPr id="10" name="矩形 9"/>
          <p:cNvSpPr/>
          <p:nvPr/>
        </p:nvSpPr>
        <p:spPr>
          <a:xfrm>
            <a:off x="3349703" y="1498016"/>
            <a:ext cx="2124684" cy="6546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000" b="1" dirty="0" smtClean="0">
                <a:solidFill>
                  <a:schemeClr val="tx1"/>
                </a:solidFill>
                <a:latin typeface="+mj-lt"/>
              </a:rPr>
              <a:t>MQ </a:t>
            </a:r>
            <a:r>
              <a:rPr lang="zh-CN" altLang="en-US" sz="1000" b="1" dirty="0" smtClean="0">
                <a:solidFill>
                  <a:schemeClr val="tx1"/>
                </a:solidFill>
                <a:latin typeface="+mj-lt"/>
              </a:rPr>
              <a:t>实例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★ </a:t>
            </a:r>
            <a:r>
              <a:rPr lang="en-US" altLang="zh-CN" dirty="0" smtClean="0"/>
              <a:t>10min </a:t>
            </a:r>
            <a:r>
              <a:rPr lang="zh-CN" altLang="en-US" dirty="0" smtClean="0"/>
              <a:t>缓存    </a:t>
            </a:r>
            <a:r>
              <a:rPr lang="en-US" altLang="zh-CN" dirty="0" smtClean="0"/>
              <a:t>100W</a:t>
            </a:r>
            <a:r>
              <a:rPr lang="zh-CN" altLang="en-US" dirty="0" smtClean="0"/>
              <a:t>单</a:t>
            </a:r>
            <a:endParaRPr lang="zh-CN" altLang="en-US" dirty="0"/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829869" y="3459245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05703" y="1774365"/>
            <a:ext cx="1612684" cy="2867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latin typeface="+mj-lt"/>
              </a:rPr>
              <a:t>持久</a:t>
            </a:r>
            <a:r>
              <a:rPr lang="zh-CN" altLang="en-US" sz="800" b="1" dirty="0" smtClean="0">
                <a:latin typeface="+mj-lt"/>
              </a:rPr>
              <a:t>化 订单</a:t>
            </a:r>
            <a:endParaRPr lang="zh-CN" altLang="en-US" sz="800" b="1" dirty="0" smtClean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90381" y="3213904"/>
            <a:ext cx="1612684" cy="2453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订单同步到餐厅</a:t>
            </a:r>
            <a:endParaRPr lang="zh-CN" altLang="en-US" sz="800" b="1" dirty="0" smtClean="0"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90381" y="3581021"/>
            <a:ext cx="1612684" cy="2807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走</a:t>
            </a:r>
            <a:r>
              <a:rPr lang="en-US" altLang="zh-CN" sz="800" b="1" dirty="0" smtClean="0">
                <a:latin typeface="+mj-lt"/>
              </a:rPr>
              <a:t>OC</a:t>
            </a:r>
            <a:r>
              <a:rPr lang="zh-CN" altLang="en-US" sz="800" b="1" dirty="0" smtClean="0">
                <a:latin typeface="+mj-lt"/>
              </a:rPr>
              <a:t>异常下单到餐厅</a:t>
            </a:r>
            <a:endParaRPr lang="zh-CN" altLang="en-US" sz="800" b="1" dirty="0" smtClean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90381" y="3960920"/>
            <a:ext cx="1612684" cy="26139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订单同步给</a:t>
            </a:r>
            <a:r>
              <a:rPr lang="en-US" altLang="zh-CN" sz="800" b="1" dirty="0" smtClean="0">
                <a:latin typeface="+mj-lt"/>
              </a:rPr>
              <a:t>OC</a:t>
            </a:r>
            <a:endParaRPr lang="zh-CN" altLang="en-US" sz="800" b="1" dirty="0" smtClean="0"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90381" y="4321438"/>
            <a:ext cx="1612684" cy="26139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订单同步给扫码点餐</a:t>
            </a:r>
            <a:endParaRPr lang="zh-CN" altLang="en-US" sz="800" b="1" dirty="0" smtClean="0">
              <a:latin typeface="+mj-lt"/>
            </a:endParaRPr>
          </a:p>
        </p:txBody>
      </p:sp>
      <p:sp>
        <p:nvSpPr>
          <p:cNvPr id="12" name="文本框 11"/>
          <p:cNvSpPr txBox="1"/>
          <p:nvPr/>
        </p:nvSpPr>
        <p:spPr bwMode="auto">
          <a:xfrm>
            <a:off x="1703327" y="3765080"/>
            <a:ext cx="1372492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800" dirty="0" smtClean="0"/>
              <a:t>报文进 </a:t>
            </a:r>
            <a:r>
              <a:rPr lang="en-US" altLang="zh-CN" sz="800" dirty="0" err="1" smtClean="0"/>
              <a:t>redis</a:t>
            </a:r>
            <a:r>
              <a:rPr lang="zh-CN" altLang="en-US" sz="800" dirty="0" smtClean="0"/>
              <a:t>，缓存</a:t>
            </a:r>
            <a:r>
              <a:rPr lang="en-US" altLang="zh-CN" sz="800" dirty="0" smtClean="0"/>
              <a:t>10</a:t>
            </a:r>
            <a:r>
              <a:rPr lang="zh-CN" altLang="en-US" sz="800" dirty="0" smtClean="0"/>
              <a:t>分钟</a:t>
            </a:r>
            <a:endParaRPr lang="en-US" altLang="zh-CN" sz="800" dirty="0" smtClean="0"/>
          </a:p>
          <a:p>
            <a:r>
              <a:rPr lang="zh-CN" altLang="en-US" sz="800" dirty="0" smtClean="0"/>
              <a:t>不主动清理</a:t>
            </a:r>
            <a:endParaRPr lang="zh-CN" altLang="en-US" sz="800" dirty="0" smtClean="0"/>
          </a:p>
        </p:txBody>
      </p:sp>
      <p:sp>
        <p:nvSpPr>
          <p:cNvPr id="13" name="文本框 12"/>
          <p:cNvSpPr txBox="1"/>
          <p:nvPr/>
        </p:nvSpPr>
        <p:spPr bwMode="auto">
          <a:xfrm>
            <a:off x="5503242" y="3618871"/>
            <a:ext cx="732893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en-US" altLang="zh-CN" sz="800" dirty="0" err="1" smtClean="0"/>
              <a:t>msgId</a:t>
            </a:r>
            <a:r>
              <a:rPr lang="zh-CN" altLang="en-US" sz="800" dirty="0" smtClean="0"/>
              <a:t>进</a:t>
            </a:r>
            <a:r>
              <a:rPr lang="en-US" altLang="zh-CN" sz="800" dirty="0" smtClean="0"/>
              <a:t>MQ</a:t>
            </a:r>
            <a:endParaRPr lang="zh-CN" altLang="en-US" sz="800" dirty="0" smtClean="0"/>
          </a:p>
        </p:txBody>
      </p:sp>
      <p:sp>
        <p:nvSpPr>
          <p:cNvPr id="14" name="文本框 13"/>
          <p:cNvSpPr txBox="1"/>
          <p:nvPr/>
        </p:nvSpPr>
        <p:spPr bwMode="auto">
          <a:xfrm>
            <a:off x="5474387" y="1714522"/>
            <a:ext cx="760144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800" dirty="0" smtClean="0"/>
              <a:t>全报文进</a:t>
            </a:r>
            <a:r>
              <a:rPr lang="en-US" altLang="zh-CN" sz="800" dirty="0" smtClean="0"/>
              <a:t>MQ</a:t>
            </a:r>
            <a:endParaRPr lang="zh-CN" altLang="en-US" sz="800" dirty="0" smtClean="0"/>
          </a:p>
        </p:txBody>
      </p:sp>
      <p:sp>
        <p:nvSpPr>
          <p:cNvPr id="3" name="文本框 2"/>
          <p:cNvSpPr txBox="1"/>
          <p:nvPr/>
        </p:nvSpPr>
        <p:spPr bwMode="auto">
          <a:xfrm>
            <a:off x="2779350" y="1136921"/>
            <a:ext cx="3749744" cy="24622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1000" b="1" dirty="0" smtClean="0"/>
              <a:t>数据格式：业务来源、</a:t>
            </a:r>
            <a:r>
              <a:rPr lang="en-US" altLang="zh-CN" sz="1000" b="1" dirty="0" err="1" smtClean="0"/>
              <a:t>msgId</a:t>
            </a:r>
            <a:r>
              <a:rPr lang="zh-CN" altLang="en-US" sz="1000" b="1" dirty="0" smtClean="0"/>
              <a:t>、</a:t>
            </a:r>
            <a:r>
              <a:rPr lang="en-US" altLang="zh-CN" sz="1000" b="1" dirty="0" err="1" smtClean="0"/>
              <a:t>messgeInfo</a:t>
            </a:r>
            <a:r>
              <a:rPr lang="zh-CN" altLang="en-US" sz="1000" b="1" dirty="0" smtClean="0"/>
              <a:t>、预留扩展 </a:t>
            </a:r>
            <a:r>
              <a:rPr lang="en-US" altLang="zh-CN" sz="1000" b="1" dirty="0" smtClean="0"/>
              <a:t>map</a:t>
            </a:r>
            <a:r>
              <a:rPr lang="zh-CN" altLang="en-US" sz="1000" b="1" dirty="0" smtClean="0"/>
              <a:t>？</a:t>
            </a:r>
            <a:endParaRPr lang="zh-CN" altLang="en-US" sz="1000" b="1" dirty="0" smtClean="0"/>
          </a:p>
        </p:txBody>
      </p:sp>
      <p:sp>
        <p:nvSpPr>
          <p:cNvPr id="15" name="文本框 14"/>
          <p:cNvSpPr txBox="1"/>
          <p:nvPr/>
        </p:nvSpPr>
        <p:spPr bwMode="auto">
          <a:xfrm>
            <a:off x="2878503" y="2550624"/>
            <a:ext cx="2911374" cy="24622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1000" b="1" dirty="0" smtClean="0"/>
              <a:t>数据格式：业务来源、</a:t>
            </a:r>
            <a:r>
              <a:rPr lang="en-US" altLang="zh-CN" sz="1000" b="1" dirty="0" err="1" smtClean="0"/>
              <a:t>msgId</a:t>
            </a:r>
            <a:r>
              <a:rPr lang="zh-CN" altLang="en-US" sz="1000" b="1" dirty="0" smtClean="0"/>
              <a:t>、预留扩展 </a:t>
            </a:r>
            <a:r>
              <a:rPr lang="en-US" altLang="zh-CN" sz="1000" b="1" dirty="0" smtClean="0"/>
              <a:t>map</a:t>
            </a:r>
            <a:r>
              <a:rPr lang="zh-CN" altLang="en-US" sz="1000" b="1" dirty="0" smtClean="0"/>
              <a:t>？</a:t>
            </a:r>
            <a:endParaRPr lang="zh-CN" altLang="en-US" sz="1000" b="1" dirty="0" smtClean="0"/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6434518" y="1741759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Order </a:t>
            </a:r>
            <a:r>
              <a:rPr lang="en-US" altLang="zh-CN" sz="788" b="1" dirty="0" err="1" smtClean="0">
                <a:latin typeface="微软雅黑" pitchFamily="34" charset="-122"/>
                <a:ea typeface="微软雅黑" pitchFamily="34" charset="-122"/>
              </a:rPr>
              <a:t>mqsub</a:t>
            </a:r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 save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>
            <a:stCxn id="5" idx="3"/>
            <a:endCxn id="16" idx="1"/>
          </p:cNvCxnSpPr>
          <p:nvPr/>
        </p:nvCxnSpPr>
        <p:spPr>
          <a:xfrm flipV="1">
            <a:off x="5218387" y="1917743"/>
            <a:ext cx="1216131" cy="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6434517" y="3355245"/>
            <a:ext cx="843399" cy="614884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Order </a:t>
            </a:r>
            <a:r>
              <a:rPr lang="en-US" altLang="zh-CN" sz="788" b="1" dirty="0" err="1">
                <a:latin typeface="微软雅黑" pitchFamily="34" charset="-122"/>
                <a:ea typeface="微软雅黑" pitchFamily="34" charset="-122"/>
              </a:rPr>
              <a:t>mqsub</a:t>
            </a:r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sync</a:t>
            </a:r>
          </a:p>
          <a:p>
            <a:pPr algn="ctr"/>
            <a:r>
              <a:rPr lang="en-US" altLang="zh-CN" sz="788" b="1" dirty="0" err="1">
                <a:latin typeface="微软雅黑" pitchFamily="34" charset="-122"/>
                <a:ea typeface="微软雅黑" pitchFamily="34" charset="-122"/>
              </a:rPr>
              <a:t>mqsub</a:t>
            </a:r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issue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264160" y="2684358"/>
            <a:ext cx="1056547" cy="403002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Order </a:t>
            </a:r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router</a:t>
            </a:r>
          </a:p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Order store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 bwMode="auto">
          <a:xfrm>
            <a:off x="7936434" y="1043744"/>
            <a:ext cx="1059370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zh-CN" altLang="en-US" sz="800" dirty="0" smtClean="0"/>
              <a:t>尽可能保证最终持久化成功</a:t>
            </a:r>
            <a:endParaRPr lang="zh-CN" altLang="en-US" sz="800" dirty="0" smtClean="0"/>
          </a:p>
        </p:txBody>
      </p:sp>
      <p:sp>
        <p:nvSpPr>
          <p:cNvPr id="34" name="文本框 33"/>
          <p:cNvSpPr txBox="1"/>
          <p:nvPr/>
        </p:nvSpPr>
        <p:spPr bwMode="auto">
          <a:xfrm>
            <a:off x="7936434" y="2531916"/>
            <a:ext cx="1095187" cy="70788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zh-CN" altLang="en-US" sz="800" dirty="0" smtClean="0"/>
              <a:t>每次进缓存开始提供最多</a:t>
            </a:r>
            <a:r>
              <a:rPr lang="en-US" altLang="zh-CN" sz="800" dirty="0" smtClean="0"/>
              <a:t>10</a:t>
            </a:r>
            <a:r>
              <a:rPr lang="zh-CN" altLang="en-US" sz="800" dirty="0" smtClean="0"/>
              <a:t>分钟的处理时间。每个</a:t>
            </a:r>
            <a:r>
              <a:rPr lang="en-US" altLang="zh-CN" sz="800" dirty="0" err="1" smtClean="0"/>
              <a:t>mq</a:t>
            </a:r>
            <a:r>
              <a:rPr lang="zh-CN" altLang="en-US" sz="800" dirty="0" smtClean="0"/>
              <a:t>可以由自己的超时处理限制。</a:t>
            </a:r>
            <a:endParaRPr lang="zh-CN" altLang="en-US" sz="800" dirty="0" smtClean="0"/>
          </a:p>
        </p:txBody>
      </p:sp>
      <p:sp>
        <p:nvSpPr>
          <p:cNvPr id="35" name="文本框 34"/>
          <p:cNvSpPr txBox="1"/>
          <p:nvPr/>
        </p:nvSpPr>
        <p:spPr bwMode="auto">
          <a:xfrm>
            <a:off x="7936434" y="3353568"/>
            <a:ext cx="1059370" cy="14465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zh-CN" altLang="en-US" sz="800" dirty="0" smtClean="0"/>
              <a:t>超时未处理成功的，主动放入死信，由死信记入文件？</a:t>
            </a:r>
            <a:endParaRPr lang="en-US" altLang="zh-CN" sz="800" dirty="0" smtClean="0"/>
          </a:p>
          <a:p>
            <a:endParaRPr lang="en-US" altLang="zh-CN" sz="800" dirty="0" smtClean="0"/>
          </a:p>
          <a:p>
            <a:r>
              <a:rPr lang="zh-CN" altLang="en-US" sz="800" dirty="0" smtClean="0"/>
              <a:t>若需要补偿，则从文件获取</a:t>
            </a:r>
            <a:r>
              <a:rPr lang="en-US" altLang="zh-CN" sz="800" dirty="0" err="1" smtClean="0"/>
              <a:t>msgId</a:t>
            </a:r>
            <a:r>
              <a:rPr lang="zh-CN" altLang="en-US" sz="800" dirty="0" smtClean="0"/>
              <a:t>、</a:t>
            </a:r>
            <a:r>
              <a:rPr lang="en-US" altLang="zh-CN" sz="800" dirty="0" err="1" smtClean="0"/>
              <a:t>routingkey</a:t>
            </a:r>
            <a:r>
              <a:rPr lang="zh-CN" altLang="en-US" sz="800" dirty="0" smtClean="0"/>
              <a:t>等信息，然后从</a:t>
            </a:r>
            <a:r>
              <a:rPr lang="en-US" altLang="zh-CN" sz="800" dirty="0" err="1" smtClean="0"/>
              <a:t>db</a:t>
            </a:r>
            <a:r>
              <a:rPr lang="zh-CN" altLang="en-US" sz="800" dirty="0" smtClean="0"/>
              <a:t>中获取</a:t>
            </a:r>
            <a:r>
              <a:rPr lang="en-US" altLang="zh-CN" sz="800" dirty="0" err="1" smtClean="0"/>
              <a:t>messgeInfo</a:t>
            </a:r>
            <a:r>
              <a:rPr lang="zh-CN" altLang="en-US" sz="800" dirty="0" smtClean="0"/>
              <a:t>，构造进缓存，病重新入队列进行处理</a:t>
            </a:r>
            <a:endParaRPr lang="zh-CN" altLang="en-US" sz="800" dirty="0" smtClean="0"/>
          </a:p>
        </p:txBody>
      </p:sp>
      <p:sp>
        <p:nvSpPr>
          <p:cNvPr id="37" name="文本框 36"/>
          <p:cNvSpPr txBox="1"/>
          <p:nvPr/>
        </p:nvSpPr>
        <p:spPr bwMode="auto">
          <a:xfrm>
            <a:off x="7936434" y="1383142"/>
            <a:ext cx="1059370" cy="95410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zh-CN" altLang="en-US" sz="800" dirty="0" smtClean="0"/>
              <a:t>也可以设置超时未处理成功放入死信，由死信记入文件。</a:t>
            </a:r>
            <a:endParaRPr lang="en-US" altLang="zh-CN" sz="800" dirty="0" smtClean="0"/>
          </a:p>
          <a:p>
            <a:endParaRPr lang="en-US" altLang="zh-CN" sz="800" dirty="0"/>
          </a:p>
          <a:p>
            <a:r>
              <a:rPr lang="zh-CN" altLang="en-US" sz="800" dirty="0" smtClean="0"/>
              <a:t>若需要补偿，则从文件获取，直接入库，或重新放入</a:t>
            </a:r>
            <a:r>
              <a:rPr lang="en-US" altLang="zh-CN" sz="800" dirty="0" err="1" smtClean="0"/>
              <a:t>mq</a:t>
            </a:r>
            <a:endParaRPr lang="zh-CN" altLang="en-US" sz="800" dirty="0" smtClean="0"/>
          </a:p>
        </p:txBody>
      </p:sp>
      <p:sp>
        <p:nvSpPr>
          <p:cNvPr id="38" name="文本框 37"/>
          <p:cNvSpPr txBox="1"/>
          <p:nvPr/>
        </p:nvSpPr>
        <p:spPr bwMode="auto">
          <a:xfrm>
            <a:off x="1623015" y="1483690"/>
            <a:ext cx="766557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en-US" altLang="zh-CN" sz="800" dirty="0" smtClean="0"/>
              <a:t>10K </a:t>
            </a:r>
            <a:r>
              <a:rPr lang="zh-CN" altLang="en-US" sz="800" dirty="0" smtClean="0"/>
              <a:t>一单</a:t>
            </a:r>
            <a:endParaRPr lang="en-US" altLang="zh-CN" sz="800" dirty="0" smtClean="0"/>
          </a:p>
          <a:p>
            <a:r>
              <a:rPr lang="en-US" altLang="zh-CN" sz="800" dirty="0" smtClean="0"/>
              <a:t>100W = 10G</a:t>
            </a:r>
            <a:endParaRPr lang="zh-CN" altLang="en-US" sz="800" dirty="0" smtClean="0"/>
          </a:p>
        </p:txBody>
      </p:sp>
      <p:sp>
        <p:nvSpPr>
          <p:cNvPr id="39" name="文本框 38"/>
          <p:cNvSpPr txBox="1"/>
          <p:nvPr/>
        </p:nvSpPr>
        <p:spPr bwMode="auto">
          <a:xfrm>
            <a:off x="1602521" y="3089176"/>
            <a:ext cx="766557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en-US" altLang="zh-CN" sz="800" dirty="0" smtClean="0"/>
              <a:t>10K </a:t>
            </a:r>
            <a:r>
              <a:rPr lang="zh-CN" altLang="en-US" sz="800" dirty="0" smtClean="0"/>
              <a:t>一单</a:t>
            </a:r>
            <a:endParaRPr lang="en-US" altLang="zh-CN" sz="800" dirty="0" smtClean="0"/>
          </a:p>
          <a:p>
            <a:r>
              <a:rPr lang="en-US" altLang="zh-CN" sz="800" dirty="0" smtClean="0"/>
              <a:t>100W = 10G</a:t>
            </a:r>
            <a:endParaRPr lang="zh-CN" altLang="en-US" sz="800" dirty="0" smtClean="0"/>
          </a:p>
        </p:txBody>
      </p:sp>
      <p:sp>
        <p:nvSpPr>
          <p:cNvPr id="40" name="文本框 39"/>
          <p:cNvSpPr txBox="1"/>
          <p:nvPr/>
        </p:nvSpPr>
        <p:spPr bwMode="auto">
          <a:xfrm>
            <a:off x="2571122" y="4400009"/>
            <a:ext cx="829073" cy="46166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en-US" altLang="zh-CN" sz="800" dirty="0" smtClean="0"/>
              <a:t>100B</a:t>
            </a:r>
            <a:r>
              <a:rPr lang="en-US" altLang="zh-CN" sz="800" dirty="0" smtClean="0"/>
              <a:t> </a:t>
            </a:r>
            <a:r>
              <a:rPr lang="zh-CN" altLang="en-US" sz="800" dirty="0" smtClean="0"/>
              <a:t>一单</a:t>
            </a:r>
            <a:endParaRPr lang="en-US" altLang="zh-CN" sz="800" dirty="0" smtClean="0"/>
          </a:p>
          <a:p>
            <a:r>
              <a:rPr lang="en-US" altLang="zh-CN" sz="800" dirty="0" smtClean="0"/>
              <a:t>100W = 100M</a:t>
            </a:r>
          </a:p>
          <a:p>
            <a:r>
              <a:rPr lang="en-US" altLang="zh-CN" sz="800" dirty="0" smtClean="0"/>
              <a:t>4</a:t>
            </a:r>
            <a:r>
              <a:rPr lang="zh-CN" altLang="en-US" sz="800" dirty="0" smtClean="0"/>
              <a:t>个 </a:t>
            </a:r>
            <a:r>
              <a:rPr lang="en-US" altLang="zh-CN" sz="800" dirty="0" smtClean="0"/>
              <a:t>= 400M</a:t>
            </a:r>
            <a:endParaRPr lang="zh-CN" alt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237632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持久化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86651" y="1462959"/>
            <a:ext cx="2750951" cy="15313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000" b="1" dirty="0" smtClean="0">
                <a:solidFill>
                  <a:schemeClr val="tx1"/>
                </a:solidFill>
                <a:latin typeface="+mj-lt"/>
              </a:rPr>
              <a:t>MQ </a:t>
            </a:r>
            <a:r>
              <a:rPr lang="zh-CN" altLang="en-US" sz="1000" b="1" dirty="0" smtClean="0">
                <a:solidFill>
                  <a:schemeClr val="tx1"/>
                </a:solidFill>
                <a:latin typeface="+mj-lt"/>
              </a:rPr>
              <a:t>实例</a:t>
            </a:r>
          </a:p>
        </p:txBody>
      </p:sp>
      <p:sp>
        <p:nvSpPr>
          <p:cNvPr id="5" name="矩形 4"/>
          <p:cNvSpPr/>
          <p:nvPr/>
        </p:nvSpPr>
        <p:spPr>
          <a:xfrm>
            <a:off x="1555785" y="1977257"/>
            <a:ext cx="1612684" cy="2867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latin typeface="+mj-lt"/>
              </a:rPr>
              <a:t>持久</a:t>
            </a:r>
            <a:r>
              <a:rPr lang="zh-CN" altLang="en-US" sz="800" b="1" dirty="0" smtClean="0">
                <a:latin typeface="+mj-lt"/>
              </a:rPr>
              <a:t>化 订单</a:t>
            </a:r>
            <a:endParaRPr lang="zh-CN" altLang="en-US" sz="800" b="1" dirty="0" smtClean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55785" y="2459338"/>
            <a:ext cx="1612684" cy="2867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死信</a:t>
            </a:r>
            <a:endParaRPr lang="zh-CN" altLang="en-US" sz="800" b="1" dirty="0" smtClean="0">
              <a:latin typeface="+mj-lt"/>
            </a:endParaRP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4445174" y="1944651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Order </a:t>
            </a:r>
            <a:r>
              <a:rPr lang="en-US" altLang="zh-CN" sz="788" b="1" dirty="0" err="1" smtClean="0">
                <a:latin typeface="微软雅黑" pitchFamily="34" charset="-122"/>
                <a:ea typeface="微软雅黑" pitchFamily="34" charset="-122"/>
              </a:rPr>
              <a:t>mqsub</a:t>
            </a:r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 save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>
            <a:stCxn id="5" idx="3"/>
            <a:endCxn id="7" idx="1"/>
          </p:cNvCxnSpPr>
          <p:nvPr/>
        </p:nvCxnSpPr>
        <p:spPr>
          <a:xfrm flipV="1">
            <a:off x="3168469" y="2120635"/>
            <a:ext cx="1276705" cy="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 bwMode="auto">
          <a:xfrm>
            <a:off x="5466460" y="1890091"/>
            <a:ext cx="1667256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zh-CN" altLang="en-US" sz="800" dirty="0" smtClean="0"/>
              <a:t>失败时，客户端重试。</a:t>
            </a:r>
            <a:endParaRPr lang="en-US" altLang="zh-CN" sz="800" dirty="0" smtClean="0"/>
          </a:p>
          <a:p>
            <a:r>
              <a:rPr lang="en-US" altLang="zh-CN" sz="800" dirty="0" err="1" smtClean="0"/>
              <a:t>Listener.retry</a:t>
            </a:r>
            <a:r>
              <a:rPr lang="en-US" altLang="zh-CN" sz="800" dirty="0" smtClean="0"/>
              <a:t> </a:t>
            </a:r>
            <a:r>
              <a:rPr lang="zh-CN" altLang="en-US" sz="800" dirty="0" smtClean="0"/>
              <a:t>次数</a:t>
            </a:r>
            <a:endParaRPr lang="zh-CN" altLang="en-US" sz="800" dirty="0" smtClean="0"/>
          </a:p>
        </p:txBody>
      </p:sp>
      <p:cxnSp>
        <p:nvCxnSpPr>
          <p:cNvPr id="17" name="直接连接符 16"/>
          <p:cNvCxnSpPr/>
          <p:nvPr/>
        </p:nvCxnSpPr>
        <p:spPr>
          <a:xfrm>
            <a:off x="3168469" y="2602717"/>
            <a:ext cx="1276705" cy="786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 bwMode="auto">
          <a:xfrm>
            <a:off x="4586353" y="2494994"/>
            <a:ext cx="561039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zh-CN" altLang="en-US" sz="800" dirty="0"/>
              <a:t>写文件</a:t>
            </a:r>
            <a:endParaRPr lang="zh-CN" alt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277747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数据同步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2625" y="1972390"/>
            <a:ext cx="6688072" cy="2788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000" b="1" dirty="0" smtClean="0">
                <a:solidFill>
                  <a:schemeClr val="tx1"/>
                </a:solidFill>
                <a:latin typeface="+mj-lt"/>
              </a:rPr>
              <a:t>MQ </a:t>
            </a:r>
            <a:r>
              <a:rPr lang="zh-CN" altLang="en-US" sz="1000" b="1" dirty="0" smtClean="0">
                <a:solidFill>
                  <a:schemeClr val="tx1"/>
                </a:solidFill>
                <a:latin typeface="+mj-lt"/>
              </a:rPr>
              <a:t>实例</a:t>
            </a:r>
          </a:p>
        </p:txBody>
      </p:sp>
      <p:sp>
        <p:nvSpPr>
          <p:cNvPr id="5" name="矩形 4"/>
          <p:cNvSpPr/>
          <p:nvPr/>
        </p:nvSpPr>
        <p:spPr>
          <a:xfrm>
            <a:off x="693303" y="2285543"/>
            <a:ext cx="1612684" cy="2453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订单同步到餐厅</a:t>
            </a:r>
            <a:endParaRPr lang="zh-CN" altLang="en-US" sz="800" b="1" dirty="0" smtClean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3302" y="3521176"/>
            <a:ext cx="1612684" cy="2807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走</a:t>
            </a:r>
            <a:r>
              <a:rPr lang="en-US" altLang="zh-CN" sz="800" b="1" dirty="0" smtClean="0">
                <a:latin typeface="+mj-lt"/>
              </a:rPr>
              <a:t>OC</a:t>
            </a:r>
            <a:r>
              <a:rPr lang="zh-CN" altLang="en-US" sz="800" b="1" dirty="0" smtClean="0">
                <a:latin typeface="+mj-lt"/>
              </a:rPr>
              <a:t>异常下单到餐厅</a:t>
            </a:r>
            <a:endParaRPr lang="zh-CN" altLang="en-US" sz="800" b="1" dirty="0" smtClean="0"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3302" y="3901075"/>
            <a:ext cx="1612684" cy="26139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订单同步给</a:t>
            </a:r>
            <a:r>
              <a:rPr lang="en-US" altLang="zh-CN" sz="800" b="1" dirty="0" smtClean="0">
                <a:latin typeface="+mj-lt"/>
              </a:rPr>
              <a:t>OC</a:t>
            </a:r>
            <a:endParaRPr lang="zh-CN" altLang="en-US" sz="800" b="1" dirty="0" smtClean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3302" y="4261593"/>
            <a:ext cx="1612684" cy="26139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订单同步给扫码点餐</a:t>
            </a:r>
            <a:endParaRPr lang="zh-CN" altLang="en-US" sz="800" b="1" dirty="0" smtClean="0"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77817" y="2289612"/>
            <a:ext cx="1612684" cy="2453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延迟队列</a:t>
            </a:r>
            <a:endParaRPr lang="zh-CN" altLang="en-US" sz="800" b="1" dirty="0" smtClean="0">
              <a:latin typeface="+mj-lt"/>
            </a:endParaRPr>
          </a:p>
        </p:txBody>
      </p:sp>
      <p:cxnSp>
        <p:nvCxnSpPr>
          <p:cNvPr id="10" name="曲线连接符 9"/>
          <p:cNvCxnSpPr>
            <a:stCxn id="9" idx="2"/>
            <a:endCxn id="5" idx="2"/>
          </p:cNvCxnSpPr>
          <p:nvPr/>
        </p:nvCxnSpPr>
        <p:spPr>
          <a:xfrm rot="5400000" flipH="1">
            <a:off x="2589867" y="1440662"/>
            <a:ext cx="4069" cy="2184514"/>
          </a:xfrm>
          <a:prstGeom prst="curvedConnector3">
            <a:avLst>
              <a:gd name="adj1" fmla="val -5618088"/>
            </a:avLst>
          </a:prstGeom>
          <a:ln w="19050"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2743699" y="982098"/>
            <a:ext cx="843399" cy="614884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Order </a:t>
            </a:r>
            <a:r>
              <a:rPr lang="en-US" altLang="zh-CN" sz="788" b="1" dirty="0" err="1">
                <a:latin typeface="微软雅黑" pitchFamily="34" charset="-122"/>
                <a:ea typeface="微软雅黑" pitchFamily="34" charset="-122"/>
              </a:rPr>
              <a:t>mqsub</a:t>
            </a:r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sync</a:t>
            </a:r>
          </a:p>
          <a:p>
            <a:pPr algn="ctr"/>
            <a:r>
              <a:rPr lang="en-US" altLang="zh-CN" sz="788" b="1" dirty="0" err="1">
                <a:latin typeface="微软雅黑" pitchFamily="34" charset="-122"/>
                <a:ea typeface="微软雅黑" pitchFamily="34" charset="-122"/>
              </a:rPr>
              <a:t>mqsub</a:t>
            </a:r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issue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>
            <a:stCxn id="5" idx="0"/>
            <a:endCxn id="13" idx="1"/>
          </p:cNvCxnSpPr>
          <p:nvPr/>
        </p:nvCxnSpPr>
        <p:spPr>
          <a:xfrm flipV="1">
            <a:off x="1499645" y="1289540"/>
            <a:ext cx="1244054" cy="996003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5" idx="3"/>
            <a:endCxn id="9" idx="1"/>
          </p:cNvCxnSpPr>
          <p:nvPr/>
        </p:nvCxnSpPr>
        <p:spPr>
          <a:xfrm>
            <a:off x="2305987" y="2408214"/>
            <a:ext cx="571830" cy="40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 bwMode="auto">
          <a:xfrm>
            <a:off x="2305986" y="2797672"/>
            <a:ext cx="645549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en-US" altLang="zh-CN" sz="800" dirty="0" smtClean="0"/>
              <a:t>TTL 5</a:t>
            </a:r>
            <a:r>
              <a:rPr lang="zh-CN" altLang="en-US" sz="800" dirty="0" smtClean="0"/>
              <a:t>秒</a:t>
            </a:r>
            <a:endParaRPr lang="zh-CN" altLang="en-US" sz="800" dirty="0" smtClean="0"/>
          </a:p>
        </p:txBody>
      </p:sp>
      <p:sp>
        <p:nvSpPr>
          <p:cNvPr id="30" name="矩形 29"/>
          <p:cNvSpPr/>
          <p:nvPr/>
        </p:nvSpPr>
        <p:spPr>
          <a:xfrm>
            <a:off x="5035888" y="3148171"/>
            <a:ext cx="1612684" cy="2453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死信</a:t>
            </a:r>
            <a:endParaRPr lang="zh-CN" altLang="en-US" sz="800" b="1" dirty="0" smtClean="0">
              <a:latin typeface="+mj-lt"/>
            </a:endParaRPr>
          </a:p>
        </p:txBody>
      </p:sp>
      <p:cxnSp>
        <p:nvCxnSpPr>
          <p:cNvPr id="31" name="直接连接符 30"/>
          <p:cNvCxnSpPr>
            <a:stCxn id="13" idx="3"/>
            <a:endCxn id="30" idx="0"/>
          </p:cNvCxnSpPr>
          <p:nvPr/>
        </p:nvCxnSpPr>
        <p:spPr>
          <a:xfrm>
            <a:off x="3587098" y="1289540"/>
            <a:ext cx="2255132" cy="185863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 bwMode="auto">
          <a:xfrm>
            <a:off x="4167726" y="1411418"/>
            <a:ext cx="645549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zh-CN" altLang="en-US" sz="800" dirty="0" smtClean="0"/>
              <a:t>超过重试次数</a:t>
            </a:r>
            <a:endParaRPr lang="zh-CN" altLang="en-US" sz="800" dirty="0" smtClean="0"/>
          </a:p>
        </p:txBody>
      </p:sp>
      <p:cxnSp>
        <p:nvCxnSpPr>
          <p:cNvPr id="38" name="直接连接符 37"/>
          <p:cNvCxnSpPr>
            <a:stCxn id="30" idx="3"/>
          </p:cNvCxnSpPr>
          <p:nvPr/>
        </p:nvCxnSpPr>
        <p:spPr>
          <a:xfrm flipV="1">
            <a:off x="6648572" y="3266772"/>
            <a:ext cx="1141279" cy="407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 bwMode="auto">
          <a:xfrm>
            <a:off x="7882587" y="3159050"/>
            <a:ext cx="561039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zh-CN" altLang="en-US" sz="800" dirty="0"/>
              <a:t>写文件</a:t>
            </a:r>
            <a:endParaRPr lang="zh-CN" altLang="en-US" sz="800" dirty="0" smtClean="0"/>
          </a:p>
        </p:txBody>
      </p:sp>
      <p:sp>
        <p:nvSpPr>
          <p:cNvPr id="43" name="矩形 42"/>
          <p:cNvSpPr/>
          <p:nvPr/>
        </p:nvSpPr>
        <p:spPr>
          <a:xfrm>
            <a:off x="2877816" y="3518329"/>
            <a:ext cx="1612684" cy="2453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延迟队列</a:t>
            </a:r>
            <a:endParaRPr lang="zh-CN" altLang="en-US" sz="800" b="1" dirty="0" smtClean="0">
              <a:latin typeface="+mj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877816" y="3889961"/>
            <a:ext cx="1612684" cy="2453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延迟队列</a:t>
            </a:r>
            <a:endParaRPr lang="zh-CN" altLang="en-US" sz="800" b="1" dirty="0" smtClean="0">
              <a:latin typeface="+mj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77816" y="4261593"/>
            <a:ext cx="1612684" cy="2453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延迟队列</a:t>
            </a:r>
            <a:endParaRPr lang="zh-CN" altLang="en-US" sz="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038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公共逻辑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53916"/>
          </a:xfrm>
        </p:spPr>
        <p:txBody>
          <a:bodyPr/>
          <a:lstStyle/>
          <a:p>
            <a:r>
              <a:rPr lang="zh-CN" altLang="en-US" sz="1050" dirty="0" smtClean="0"/>
              <a:t>死信写入、以及补偿，可以考虑 公共方法。放到 </a:t>
            </a:r>
            <a:r>
              <a:rPr lang="en-US" altLang="zh-CN" sz="1050" dirty="0" smtClean="0"/>
              <a:t>proto</a:t>
            </a:r>
            <a:r>
              <a:rPr lang="zh-CN" altLang="en-US" sz="1050" dirty="0"/>
              <a:t> </a:t>
            </a:r>
            <a:r>
              <a:rPr lang="en-US" altLang="zh-CN" sz="1050" dirty="0" smtClean="0"/>
              <a:t>module</a:t>
            </a:r>
            <a:r>
              <a:rPr lang="zh-CN" altLang="en-US" sz="1050" dirty="0" smtClean="0"/>
              <a:t>中，可以被其他引用。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00314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策略 入参</a:t>
            </a:r>
            <a:endParaRPr lang="zh-CN" altLang="en-US" dirty="0"/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8890" y="2624454"/>
            <a:ext cx="1005840" cy="4572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 smtClean="0"/>
              <a:t>来源</a:t>
            </a:r>
            <a:endParaRPr lang="zh-CN" altLang="en-US" sz="1050" dirty="0"/>
          </a:p>
        </p:txBody>
      </p:sp>
      <p:sp>
        <p:nvSpPr>
          <p:cNvPr id="5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7117" y="2108314"/>
            <a:ext cx="850519" cy="324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900" b="0" dirty="0" smtClean="0">
                <a:solidFill>
                  <a:schemeClr val="tx1"/>
                </a:solidFill>
              </a:rPr>
              <a:t>OC</a:t>
            </a:r>
            <a:r>
              <a:rPr lang="zh-CN" altLang="en-US" sz="900" b="0" dirty="0" smtClean="0">
                <a:solidFill>
                  <a:schemeClr val="tx1"/>
                </a:solidFill>
              </a:rPr>
              <a:t>下单</a:t>
            </a:r>
            <a:endParaRPr lang="en-US" altLang="zh-CN" sz="900" b="0" dirty="0">
              <a:solidFill>
                <a:schemeClr val="tx1"/>
              </a:solidFill>
            </a:endParaRPr>
          </a:p>
        </p:txBody>
      </p:sp>
      <p:sp>
        <p:nvSpPr>
          <p:cNvPr id="6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7117" y="2668441"/>
            <a:ext cx="850519" cy="324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b="0" dirty="0" smtClean="0">
                <a:solidFill>
                  <a:schemeClr val="tx1"/>
                </a:solidFill>
              </a:rPr>
              <a:t>内部下单口</a:t>
            </a:r>
            <a:endParaRPr lang="en-US" altLang="zh-CN" sz="900" b="0" dirty="0">
              <a:solidFill>
                <a:schemeClr val="tx1"/>
              </a:solidFill>
            </a:endParaRPr>
          </a:p>
        </p:txBody>
      </p:sp>
      <p:sp>
        <p:nvSpPr>
          <p:cNvPr id="7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7116" y="3271788"/>
            <a:ext cx="850519" cy="324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b="0" dirty="0" smtClean="0">
                <a:solidFill>
                  <a:schemeClr val="tx1"/>
                </a:solidFill>
              </a:rPr>
              <a:t>餐厅上报</a:t>
            </a:r>
            <a:endParaRPr lang="en-US" altLang="zh-CN" sz="900" b="0" dirty="0">
              <a:solidFill>
                <a:schemeClr val="tx1"/>
              </a:solidFill>
            </a:endParaRPr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414" y="2624454"/>
            <a:ext cx="1005840" cy="4572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050" dirty="0" smtClean="0"/>
              <a:t>消息数据</a:t>
            </a:r>
            <a:endParaRPr lang="zh-CN" altLang="en-US" sz="1050" dirty="0"/>
          </a:p>
        </p:txBody>
      </p:sp>
      <p:sp>
        <p:nvSpPr>
          <p:cNvPr id="10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8536" y="1783463"/>
            <a:ext cx="850519" cy="324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900" b="0" dirty="0" err="1" smtClean="0">
                <a:solidFill>
                  <a:schemeClr val="tx1"/>
                </a:solidFill>
              </a:rPr>
              <a:t>msgType</a:t>
            </a:r>
            <a:endParaRPr lang="en-US" altLang="zh-CN" sz="900" b="0" dirty="0">
              <a:solidFill>
                <a:schemeClr val="tx1"/>
              </a:solidFill>
            </a:endParaRP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8535" y="2343590"/>
            <a:ext cx="850519" cy="324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900" b="0" dirty="0" err="1" smtClean="0">
                <a:solidFill>
                  <a:schemeClr val="tx1"/>
                </a:solidFill>
              </a:rPr>
              <a:t>brandCode</a:t>
            </a:r>
            <a:endParaRPr lang="en-US" altLang="zh-CN" sz="900" b="0" dirty="0">
              <a:solidFill>
                <a:schemeClr val="tx1"/>
              </a:solidFill>
            </a:endParaRPr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8535" y="2946936"/>
            <a:ext cx="850519" cy="324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900" b="0" dirty="0" err="1" smtClean="0">
                <a:solidFill>
                  <a:schemeClr val="tx1"/>
                </a:solidFill>
              </a:rPr>
              <a:t>storeCode</a:t>
            </a:r>
            <a:endParaRPr lang="en-US" altLang="zh-CN" sz="900" b="0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E58AE50-242B-4D28-B299-7FC14B926C3B}"/>
              </a:ext>
            </a:extLst>
          </p:cNvPr>
          <p:cNvSpPr txBox="1"/>
          <p:nvPr/>
        </p:nvSpPr>
        <p:spPr>
          <a:xfrm>
            <a:off x="6730669" y="3522442"/>
            <a:ext cx="346249" cy="5370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50" dirty="0"/>
              <a:t>。。。</a:t>
            </a: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F5DCD0B6-916F-4235-B687-5792EC0E9BF0}"/>
              </a:ext>
            </a:extLst>
          </p:cNvPr>
          <p:cNvSpPr/>
          <p:nvPr/>
        </p:nvSpPr>
        <p:spPr>
          <a:xfrm>
            <a:off x="6150020" y="1915756"/>
            <a:ext cx="170263" cy="1978138"/>
          </a:xfrm>
          <a:prstGeom prst="leftBrace">
            <a:avLst>
              <a:gd name="adj1" fmla="val 23656"/>
              <a:gd name="adj2" fmla="val 51402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F5DCD0B6-916F-4235-B687-5792EC0E9BF0}"/>
              </a:ext>
            </a:extLst>
          </p:cNvPr>
          <p:cNvSpPr/>
          <p:nvPr/>
        </p:nvSpPr>
        <p:spPr>
          <a:xfrm>
            <a:off x="2328496" y="2270739"/>
            <a:ext cx="186104" cy="1251703"/>
          </a:xfrm>
          <a:prstGeom prst="leftBrace">
            <a:avLst>
              <a:gd name="adj1" fmla="val 23656"/>
              <a:gd name="adj2" fmla="val 51402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1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额外要考虑的店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608406"/>
          </a:xfrm>
        </p:spPr>
        <p:txBody>
          <a:bodyPr/>
          <a:lstStyle/>
          <a:p>
            <a:r>
              <a:rPr lang="zh-CN" altLang="en-US" sz="1050" dirty="0" smtClean="0"/>
              <a:t>如果</a:t>
            </a:r>
            <a:r>
              <a:rPr lang="en-US" altLang="zh-CN" sz="1050" dirty="0" err="1" smtClean="0"/>
              <a:t>mq</a:t>
            </a:r>
            <a:r>
              <a:rPr lang="zh-CN" altLang="en-US" sz="1050" dirty="0" smtClean="0"/>
              <a:t>无法使用时的处理开关，比如：数据全同步处理？</a:t>
            </a:r>
            <a:endParaRPr lang="en-US" altLang="zh-CN" sz="1050" dirty="0" smtClean="0"/>
          </a:p>
          <a:p>
            <a:r>
              <a:rPr lang="zh-CN" altLang="en-US" sz="1050" dirty="0" smtClean="0"/>
              <a:t>需要保留直推。当直推和 消息消费时的并发。</a:t>
            </a:r>
            <a:endParaRPr lang="en-US" altLang="zh-CN" sz="1050" dirty="0" smtClean="0"/>
          </a:p>
          <a:p>
            <a:r>
              <a:rPr lang="zh-CN" altLang="en-US" sz="1050" dirty="0" smtClean="0"/>
              <a:t>服务幂等。去重算成功，或者全恢复再重新进行（删除</a:t>
            </a:r>
            <a:r>
              <a:rPr lang="en-US" altLang="zh-CN" sz="1050" dirty="0" smtClean="0"/>
              <a:t>+</a:t>
            </a:r>
            <a:r>
              <a:rPr lang="zh-CN" altLang="en-US" sz="1050" dirty="0" smtClean="0"/>
              <a:t>插入）。</a:t>
            </a:r>
            <a:endParaRPr lang="en-US" altLang="zh-CN" sz="1050" dirty="0" smtClean="0"/>
          </a:p>
          <a:p>
            <a:r>
              <a:rPr lang="en-US" altLang="zh-CN" sz="1050" dirty="0" err="1" smtClean="0"/>
              <a:t>Mq</a:t>
            </a:r>
            <a:r>
              <a:rPr lang="zh-CN" altLang="en-US" sz="1050" dirty="0" smtClean="0"/>
              <a:t>的重试。</a:t>
            </a:r>
            <a:endParaRPr lang="en-US" altLang="zh-CN" sz="1050" dirty="0" smtClean="0"/>
          </a:p>
          <a:p>
            <a:r>
              <a:rPr lang="zh-CN" altLang="en-US" sz="1050" dirty="0" smtClean="0"/>
              <a:t>死信。以及对应的 单独</a:t>
            </a:r>
            <a:r>
              <a:rPr lang="en-US" altLang="zh-CN" sz="1050" dirty="0" smtClean="0"/>
              <a:t>rest</a:t>
            </a:r>
            <a:r>
              <a:rPr lang="zh-CN" altLang="en-US" sz="1050" dirty="0" smtClean="0"/>
              <a:t>服务，可以手工调用。</a:t>
            </a:r>
            <a:endParaRPr lang="en-US" altLang="zh-CN" sz="1050" dirty="0" smtClean="0"/>
          </a:p>
          <a:p>
            <a:r>
              <a:rPr lang="zh-CN" altLang="en-US" sz="1050" dirty="0" smtClean="0"/>
              <a:t>暂不考虑 往</a:t>
            </a:r>
            <a:r>
              <a:rPr lang="en-US" altLang="zh-CN" sz="1050" dirty="0" err="1" smtClean="0"/>
              <a:t>mq</a:t>
            </a:r>
            <a:r>
              <a:rPr lang="zh-CN" altLang="en-US" sz="1050" dirty="0" smtClean="0"/>
              <a:t>放入消息失败时场景。</a:t>
            </a:r>
            <a:endParaRPr lang="en-US" altLang="zh-CN" sz="1050" dirty="0" smtClean="0"/>
          </a:p>
          <a:p>
            <a:r>
              <a:rPr lang="zh-CN" altLang="en-US" sz="1050" dirty="0" smtClean="0"/>
              <a:t>日志，查询</a:t>
            </a:r>
            <a:r>
              <a:rPr lang="en-US" altLang="zh-CN" sz="1050" dirty="0" err="1" smtClean="0"/>
              <a:t>msg</a:t>
            </a:r>
            <a:r>
              <a:rPr lang="zh-CN" altLang="en-US" sz="1050" dirty="0" smtClean="0"/>
              <a:t>丢失等方式。</a:t>
            </a:r>
            <a:endParaRPr lang="en-US" altLang="zh-CN" sz="1050" dirty="0" smtClean="0"/>
          </a:p>
        </p:txBody>
      </p:sp>
    </p:spTree>
    <p:extLst>
      <p:ext uri="{BB962C8B-B14F-4D97-AF65-F5344CB8AC3E}">
        <p14:creationId xmlns:p14="http://schemas.microsoft.com/office/powerpoint/2010/main" val="428552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订单字段长度预估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90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 </a:t>
            </a:r>
            <a:r>
              <a:rPr lang="zh-CN" altLang="en-US" dirty="0" smtClean="0"/>
              <a:t>订单压缩 性能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259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12903" y="2526452"/>
            <a:ext cx="2339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/>
              <a:t>订单查询优化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9186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总部端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订单查询优化  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缓存</a:t>
            </a:r>
            <a:endParaRPr lang="zh-CN" altLang="en-US" dirty="0"/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680588" y="2029418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GRPC – </a:t>
            </a:r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oepration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2663574" y="2163923"/>
            <a:ext cx="1017014" cy="265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2" idx="1"/>
            <a:endCxn id="4" idx="3"/>
          </p:cNvCxnSpPr>
          <p:nvPr/>
        </p:nvCxnSpPr>
        <p:spPr>
          <a:xfrm flipH="1" flipV="1">
            <a:off x="4805120" y="2166578"/>
            <a:ext cx="1017014" cy="72287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118702" y="226234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同步</a:t>
            </a:r>
            <a:endParaRPr lang="zh-CN" altLang="en-US" sz="800" b="1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1462809" y="2029418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 smtClean="0"/>
              <a:t>订单查询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847888" y="1919041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无 限流</a:t>
            </a:r>
          </a:p>
        </p:txBody>
      </p:sp>
      <p:sp>
        <p:nvSpPr>
          <p:cNvPr id="12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822134" y="2752291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REDIS </a:t>
            </a:r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集群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62809" y="276432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 smtClean="0"/>
              <a:t>订单</a:t>
            </a:r>
            <a:r>
              <a:rPr lang="zh-CN" altLang="en-US" sz="1050" b="1" dirty="0"/>
              <a:t>更新</a:t>
            </a:r>
            <a:endParaRPr lang="zh-CN" altLang="en-US" sz="1050" b="1" dirty="0" smtClean="0"/>
          </a:p>
        </p:txBody>
      </p:sp>
      <p:cxnSp>
        <p:nvCxnSpPr>
          <p:cNvPr id="1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2663574" y="2881081"/>
            <a:ext cx="1017014" cy="1674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462808" y="349917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 smtClean="0"/>
              <a:t>订单归档</a:t>
            </a:r>
          </a:p>
        </p:txBody>
      </p:sp>
      <p:cxnSp>
        <p:nvCxnSpPr>
          <p:cNvPr id="2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2664760" y="3626132"/>
            <a:ext cx="1015828" cy="485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680588" y="2743921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GRPC – </a:t>
            </a:r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order router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448542" y="117136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storeCode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5069364" y="117136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businessDay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2596666" y="1176237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Key = 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4716610" y="11559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+</a:t>
            </a:r>
            <a:endParaRPr lang="zh-CN" altLang="en-US" sz="2000" dirty="0"/>
          </a:p>
        </p:txBody>
      </p:sp>
      <p:cxnSp>
        <p:nvCxnSpPr>
          <p:cNvPr id="3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2" idx="1"/>
            <a:endCxn id="25" idx="3"/>
          </p:cNvCxnSpPr>
          <p:nvPr/>
        </p:nvCxnSpPr>
        <p:spPr>
          <a:xfrm flipH="1" flipV="1">
            <a:off x="4805120" y="2881081"/>
            <a:ext cx="1017014" cy="837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680588" y="3488972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GRPC </a:t>
            </a:r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en-US" altLang="zh-CN" sz="800" b="1" dirty="0" err="1" smtClean="0">
                <a:latin typeface="微软雅黑" pitchFamily="34" charset="-122"/>
                <a:ea typeface="微软雅黑" pitchFamily="34" charset="-122"/>
              </a:rPr>
              <a:t>oepration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2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2" idx="1"/>
            <a:endCxn id="40" idx="3"/>
          </p:cNvCxnSpPr>
          <p:nvPr/>
        </p:nvCxnSpPr>
        <p:spPr>
          <a:xfrm flipH="1">
            <a:off x="4805120" y="2889451"/>
            <a:ext cx="1017014" cy="73668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5118702" y="268237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同步</a:t>
            </a:r>
            <a:endParaRPr lang="zh-CN" altLang="en-US" sz="800" b="1" dirty="0" smtClean="0"/>
          </a:p>
        </p:txBody>
      </p:sp>
      <p:sp>
        <p:nvSpPr>
          <p:cNvPr id="46" name="文本框 45"/>
          <p:cNvSpPr txBox="1"/>
          <p:nvPr/>
        </p:nvSpPr>
        <p:spPr>
          <a:xfrm>
            <a:off x="5118702" y="327450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同步</a:t>
            </a:r>
            <a:endParaRPr lang="zh-CN" altLang="en-US" sz="800" b="1" dirty="0" smtClean="0"/>
          </a:p>
        </p:txBody>
      </p:sp>
      <p:sp>
        <p:nvSpPr>
          <p:cNvPr id="47" name="文本框 46"/>
          <p:cNvSpPr txBox="1"/>
          <p:nvPr/>
        </p:nvSpPr>
        <p:spPr>
          <a:xfrm>
            <a:off x="2845709" y="2652940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无 限流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2845709" y="3410688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无 限流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3889799" y="3834021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rgbClr val="FF0000"/>
                </a:solidFill>
              </a:rPr>
              <a:t>营业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日切换</a:t>
            </a:r>
          </a:p>
        </p:txBody>
      </p:sp>
      <p:sp>
        <p:nvSpPr>
          <p:cNvPr id="50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7133815" y="2026763"/>
            <a:ext cx="100584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endParaRPr lang="en-US" altLang="zh-CN" sz="8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CPOS_ORDER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1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0" idx="1"/>
            <a:endCxn id="4" idx="3"/>
          </p:cNvCxnSpPr>
          <p:nvPr/>
        </p:nvCxnSpPr>
        <p:spPr>
          <a:xfrm flipH="1">
            <a:off x="4805120" y="2163923"/>
            <a:ext cx="2328695" cy="265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5893200" y="1933090"/>
            <a:ext cx="10038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err="1" smtClean="0"/>
              <a:t>Redis</a:t>
            </a:r>
            <a:r>
              <a:rPr lang="en-US" altLang="zh-CN" sz="800" b="1" dirty="0" smtClean="0"/>
              <a:t> key </a:t>
            </a:r>
            <a:r>
              <a:rPr lang="zh-CN" altLang="en-US" sz="800" b="1" dirty="0" smtClean="0"/>
              <a:t>未命中</a:t>
            </a:r>
          </a:p>
        </p:txBody>
      </p:sp>
      <p:cxnSp>
        <p:nvCxnSpPr>
          <p:cNvPr id="5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2" idx="3"/>
            <a:endCxn id="50" idx="2"/>
          </p:cNvCxnSpPr>
          <p:nvPr/>
        </p:nvCxnSpPr>
        <p:spPr>
          <a:xfrm flipV="1">
            <a:off x="6946666" y="2301083"/>
            <a:ext cx="690069" cy="58836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291700" y="2545218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>
                <a:solidFill>
                  <a:srgbClr val="FF0000"/>
                </a:solidFill>
              </a:rPr>
              <a:t>其他保底刷新方式？</a:t>
            </a:r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822134" y="3128673"/>
            <a:ext cx="1493066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>
                <a:latin typeface="微软雅黑" pitchFamily="34" charset="-122"/>
                <a:ea typeface="微软雅黑" pitchFamily="34" charset="-122"/>
              </a:rPr>
              <a:t>Nosql</a:t>
            </a:r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数据库  </a:t>
            </a:r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mongo</a:t>
            </a:r>
          </a:p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ES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465660" y="4154268"/>
            <a:ext cx="6835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、集群 承载 数据大小。   第一层 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store + </a:t>
            </a:r>
            <a:r>
              <a:rPr lang="zh-CN" altLang="en-US" sz="800" b="1" dirty="0">
                <a:solidFill>
                  <a:srgbClr val="FF0000"/>
                </a:solidFill>
              </a:rPr>
              <a:t>营业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日。然后在内存中检索。 相关的查询条件需要看下总大小，计算 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3000W 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单的 单量。</a:t>
            </a:r>
            <a:endParaRPr lang="en-US" altLang="zh-CN" sz="800" b="1" dirty="0" smtClean="0">
              <a:solidFill>
                <a:srgbClr val="FF0000"/>
              </a:solidFill>
            </a:endParaRPr>
          </a:p>
          <a:p>
            <a:r>
              <a:rPr lang="en-US" altLang="zh-CN" sz="8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、缓存同步。 暂定走当前方式同步。</a:t>
            </a:r>
            <a:endParaRPr lang="en-US" altLang="zh-CN" sz="800" b="1" dirty="0" smtClean="0">
              <a:solidFill>
                <a:srgbClr val="FF0000"/>
              </a:solidFill>
            </a:endParaRPr>
          </a:p>
          <a:p>
            <a:r>
              <a:rPr lang="en-US" altLang="zh-CN" sz="8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、如果用 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redis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800" b="1" dirty="0">
                <a:solidFill>
                  <a:srgbClr val="FF0000"/>
                </a:solidFill>
              </a:rPr>
              <a:t>也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有线程数考虑。</a:t>
            </a:r>
            <a:endParaRPr lang="en-US" altLang="zh-CN" sz="800" b="1" dirty="0" smtClean="0">
              <a:solidFill>
                <a:srgbClr val="FF0000"/>
              </a:solidFill>
            </a:endParaRPr>
          </a:p>
          <a:p>
            <a:r>
              <a:rPr lang="en-US" altLang="zh-CN" sz="8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、切营业日错误的，需要考虑下。</a:t>
            </a:r>
            <a:endParaRPr lang="en-US" altLang="zh-CN" sz="800" b="1" dirty="0" smtClean="0">
              <a:solidFill>
                <a:srgbClr val="FF0000"/>
              </a:solidFill>
            </a:endParaRPr>
          </a:p>
          <a:p>
            <a:r>
              <a:rPr lang="en-US" altLang="zh-CN" sz="8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、取单锁的问题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978120" y="3432488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日数据</a:t>
            </a:r>
          </a:p>
        </p:txBody>
      </p:sp>
    </p:spTree>
    <p:extLst>
      <p:ext uri="{BB962C8B-B14F-4D97-AF65-F5344CB8AC3E}">
        <p14:creationId xmlns:p14="http://schemas.microsoft.com/office/powerpoint/2010/main" val="345274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总部端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现状</a:t>
            </a:r>
            <a:endParaRPr lang="zh-CN" altLang="en-US" dirty="0"/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673814" y="1268165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GRPC – order-router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085562" y="2007679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REDIS </a:t>
            </a:r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集群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144908" y="1281555"/>
            <a:ext cx="100584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MySql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CPOS_ORDER</a:t>
            </a:r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101110" y="2427717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GRPC – order-center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2656800" y="1404000"/>
            <a:ext cx="1017014" cy="132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4798346" y="1405325"/>
            <a:ext cx="1346562" cy="1339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4798346" y="1405325"/>
            <a:ext cx="1287216" cy="73951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 flipV="1">
            <a:off x="4798346" y="1405325"/>
            <a:ext cx="1302764" cy="115955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254803" y="119235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同步</a:t>
            </a:r>
            <a:endParaRPr lang="zh-CN" altLang="en-US" sz="800" b="1" dirty="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5049618" y="203188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同步直推一次</a:t>
            </a:r>
            <a:endParaRPr lang="en-US" altLang="zh-CN" sz="800" b="1" dirty="0" smtClean="0"/>
          </a:p>
          <a:p>
            <a:r>
              <a:rPr lang="zh-CN" altLang="en-US" sz="800" b="1" dirty="0" smtClean="0"/>
              <a:t>异步失败重试</a:t>
            </a:r>
          </a:p>
        </p:txBody>
      </p:sp>
      <p:sp>
        <p:nvSpPr>
          <p:cNvPr id="3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673814" y="3465365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GRPC – </a:t>
            </a:r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oepration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144908" y="3464298"/>
            <a:ext cx="100584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CPOS_CENTER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2656800" y="3599870"/>
            <a:ext cx="1017014" cy="265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6" idx="1"/>
            <a:endCxn id="34" idx="3"/>
          </p:cNvCxnSpPr>
          <p:nvPr/>
        </p:nvCxnSpPr>
        <p:spPr>
          <a:xfrm flipH="1">
            <a:off x="4798346" y="3601458"/>
            <a:ext cx="1346562" cy="106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254803" y="338442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同步</a:t>
            </a:r>
            <a:endParaRPr lang="zh-CN" altLang="en-US" sz="800" b="1" dirty="0" smtClean="0"/>
          </a:p>
        </p:txBody>
      </p:sp>
      <p:sp>
        <p:nvSpPr>
          <p:cNvPr id="56" name="文本框 55"/>
          <p:cNvSpPr txBox="1"/>
          <p:nvPr/>
        </p:nvSpPr>
        <p:spPr>
          <a:xfrm>
            <a:off x="1456035" y="126092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 smtClean="0"/>
              <a:t>下单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1456035" y="346536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 smtClean="0"/>
              <a:t>订单查询</a:t>
            </a:r>
          </a:p>
        </p:txBody>
      </p:sp>
      <p:cxnSp>
        <p:nvCxnSpPr>
          <p:cNvPr id="58" name="Straight Connector 120"/>
          <p:cNvCxnSpPr/>
          <p:nvPr/>
        </p:nvCxnSpPr>
        <p:spPr>
          <a:xfrm>
            <a:off x="146681" y="2965060"/>
            <a:ext cx="8856000" cy="0"/>
          </a:xfrm>
          <a:prstGeom prst="line">
            <a:avLst/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</p:cxnSp>
      <p:sp>
        <p:nvSpPr>
          <p:cNvPr id="60" name="文本框 59"/>
          <p:cNvSpPr txBox="1"/>
          <p:nvPr/>
        </p:nvSpPr>
        <p:spPr>
          <a:xfrm>
            <a:off x="2843739" y="1171893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无 限流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2841114" y="3354988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无 限流</a:t>
            </a:r>
          </a:p>
        </p:txBody>
      </p:sp>
    </p:spTree>
    <p:extLst>
      <p:ext uri="{BB962C8B-B14F-4D97-AF65-F5344CB8AC3E}">
        <p14:creationId xmlns:p14="http://schemas.microsoft.com/office/powerpoint/2010/main" val="202430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总部端 </a:t>
            </a:r>
            <a:r>
              <a:rPr lang="en-US" altLang="zh-CN" dirty="0"/>
              <a:t>– </a:t>
            </a:r>
            <a:r>
              <a:rPr lang="zh-CN" altLang="en-US" dirty="0" smtClean="0"/>
              <a:t>订单存储  冷热分离   分表</a:t>
            </a:r>
            <a:endParaRPr lang="zh-CN" altLang="en-US" dirty="0"/>
          </a:p>
        </p:txBody>
      </p:sp>
      <p:cxnSp>
        <p:nvCxnSpPr>
          <p:cNvPr id="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flipH="1">
            <a:off x="3941802" y="2524151"/>
            <a:ext cx="117178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297290" y="224012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归档</a:t>
            </a:r>
            <a:endParaRPr lang="zh-CN" altLang="en-US" sz="800" b="1" dirty="0" smtClean="0"/>
          </a:p>
        </p:txBody>
      </p:sp>
      <p:sp>
        <p:nvSpPr>
          <p:cNvPr id="9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935962" y="2386991"/>
            <a:ext cx="100584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endParaRPr lang="en-US" altLang="zh-CN" sz="8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CPOS_ORDER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113589" y="2386991"/>
            <a:ext cx="1192384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endParaRPr lang="en-US" altLang="zh-CN" sz="8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CPOS_ORDER_HIS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002704" y="2009295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smtClean="0">
                <a:solidFill>
                  <a:srgbClr val="FF0000"/>
                </a:solidFill>
              </a:rPr>
              <a:t>1~2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日订单数据</a:t>
            </a:r>
            <a:endParaRPr lang="en-US" altLang="zh-CN" sz="800" b="1" dirty="0" smtClean="0">
              <a:solidFill>
                <a:srgbClr val="FF0000"/>
              </a:solidFill>
            </a:endParaRPr>
          </a:p>
          <a:p>
            <a:r>
              <a:rPr lang="zh-CN" altLang="en-US" sz="800" b="1" dirty="0" smtClean="0">
                <a:solidFill>
                  <a:srgbClr val="FF0000"/>
                </a:solidFill>
              </a:rPr>
              <a:t>量级 ：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6000W</a:t>
            </a:r>
            <a:endParaRPr lang="zh-CN" altLang="en-US" sz="800" b="1" dirty="0" smtClean="0">
              <a:solidFill>
                <a:srgbClr val="FF0000"/>
              </a:solidFill>
            </a:endParaRPr>
          </a:p>
        </p:txBody>
      </p:sp>
      <p:sp>
        <p:nvSpPr>
          <p:cNvPr id="17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113589" y="2857738"/>
            <a:ext cx="1192384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HBASE </a:t>
            </a:r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113589" y="3328485"/>
            <a:ext cx="1192384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ES </a:t>
            </a:r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03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开发工作项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1985E49-F82A-42B4-A970-E417C5D04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545940"/>
              </p:ext>
            </p:extLst>
          </p:nvPr>
        </p:nvGraphicFramePr>
        <p:xfrm>
          <a:off x="822250" y="990242"/>
          <a:ext cx="749949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213">
                  <a:extLst>
                    <a:ext uri="{9D8B030D-6E8A-4147-A177-3AD203B41FA5}">
                      <a16:colId xmlns:a16="http://schemas.microsoft.com/office/drawing/2014/main" val="47696712"/>
                    </a:ext>
                  </a:extLst>
                </a:gridCol>
                <a:gridCol w="6165285">
                  <a:extLst>
                    <a:ext uri="{9D8B030D-6E8A-4147-A177-3AD203B41FA5}">
                      <a16:colId xmlns:a16="http://schemas.microsoft.com/office/drawing/2014/main" val="2214005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系统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事项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0378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CN" sz="95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95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277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5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5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89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95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95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93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95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95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3452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5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5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94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95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95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985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50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646331"/>
          </a:xfrm>
        </p:spPr>
        <p:txBody>
          <a:bodyPr/>
          <a:lstStyle/>
          <a:p>
            <a:r>
              <a:rPr lang="zh-CN" altLang="en-US" sz="1050" dirty="0" smtClean="0"/>
              <a:t>订单调度 弃用 </a:t>
            </a:r>
            <a:r>
              <a:rPr lang="en-US" altLang="zh-CN" sz="1050" dirty="0" err="1" smtClean="0"/>
              <a:t>redis</a:t>
            </a:r>
            <a:r>
              <a:rPr lang="zh-CN" altLang="en-US" sz="1050" dirty="0"/>
              <a:t>集群</a:t>
            </a:r>
            <a:r>
              <a:rPr lang="en-US" altLang="zh-CN" sz="1050" dirty="0" smtClean="0"/>
              <a:t>+</a:t>
            </a:r>
            <a:r>
              <a:rPr lang="zh-CN" altLang="en-US" sz="1050" dirty="0" smtClean="0"/>
              <a:t>定时任务方式，改为</a:t>
            </a:r>
            <a:r>
              <a:rPr lang="en-US" altLang="zh-CN" sz="1050" dirty="0" smtClean="0"/>
              <a:t>MQ</a:t>
            </a:r>
            <a:r>
              <a:rPr lang="zh-CN" altLang="en-US" sz="1050" dirty="0" smtClean="0"/>
              <a:t>。</a:t>
            </a:r>
            <a:endParaRPr lang="en-US" altLang="zh-CN" sz="1050" dirty="0" smtClean="0"/>
          </a:p>
          <a:p>
            <a:r>
              <a:rPr lang="zh-CN" altLang="en-US" sz="1050" dirty="0" smtClean="0"/>
              <a:t>订单查询 使用 </a:t>
            </a:r>
            <a:r>
              <a:rPr lang="en-US" altLang="zh-CN" sz="1050" dirty="0" err="1" smtClean="0"/>
              <a:t>redis</a:t>
            </a:r>
            <a:r>
              <a:rPr lang="zh-CN" altLang="en-US" sz="1050" dirty="0"/>
              <a:t>集群，</a:t>
            </a:r>
            <a:r>
              <a:rPr lang="zh-CN" altLang="en-US" sz="1050" dirty="0" smtClean="0"/>
              <a:t>少量未命中检索</a:t>
            </a:r>
            <a:r>
              <a:rPr lang="en-US" altLang="zh-CN" sz="1050" dirty="0" err="1" smtClean="0"/>
              <a:t>db</a:t>
            </a:r>
            <a:r>
              <a:rPr lang="zh-CN" altLang="en-US" sz="1050" dirty="0" smtClean="0"/>
              <a:t>。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89993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12903" y="2526452"/>
            <a:ext cx="2339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/>
              <a:t>订单同步优化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3873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总部端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订单同步优化 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弃用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+</a:t>
            </a:r>
            <a:r>
              <a:rPr lang="zh-CN" altLang="en-US" dirty="0" smtClean="0"/>
              <a:t>定时任务，改为</a:t>
            </a:r>
            <a:r>
              <a:rPr lang="en-US" altLang="zh-CN" dirty="0" smtClean="0"/>
              <a:t>MQ</a:t>
            </a:r>
            <a:endParaRPr lang="zh-CN" altLang="en-US" dirty="0"/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673814" y="1105608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GRPC – order-router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085562" y="1676196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MQ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144908" y="938808"/>
            <a:ext cx="100584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endParaRPr lang="en-US" altLang="zh-CN" sz="8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CPOS_ORDER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074325" y="2014265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GRPC – order-center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2656800" y="1241443"/>
            <a:ext cx="1017014" cy="132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4798346" y="1075968"/>
            <a:ext cx="1346562" cy="16680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4798346" y="1242768"/>
            <a:ext cx="1287216" cy="57058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 flipV="1">
            <a:off x="4798346" y="1242768"/>
            <a:ext cx="1275979" cy="90865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276702" y="94392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>
                <a:solidFill>
                  <a:srgbClr val="FF0000"/>
                </a:solidFill>
              </a:rPr>
              <a:t>异步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049618" y="186932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同步直推一次</a:t>
            </a:r>
            <a:endParaRPr lang="en-US" altLang="zh-CN" sz="800" b="1" dirty="0" smtClean="0"/>
          </a:p>
          <a:p>
            <a:r>
              <a:rPr lang="zh-CN" altLang="en-US" sz="800" b="1" dirty="0" smtClean="0"/>
              <a:t>异步失败重试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1138406" y="1097822"/>
            <a:ext cx="9701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/>
              <a:t>Counter</a:t>
            </a:r>
            <a:r>
              <a:rPr lang="zh-CN" altLang="en-US" sz="1050" b="1" dirty="0" smtClean="0"/>
              <a:t>下单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2843739" y="1009336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无 限流</a:t>
            </a: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673814" y="3967337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GRPC – order-center</a:t>
            </a:r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077788" y="4691284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MQ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144908" y="3980727"/>
            <a:ext cx="100584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endParaRPr lang="en-US" altLang="zh-CN" sz="8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CPOS_ORDER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2656800" y="4103172"/>
            <a:ext cx="1017014" cy="132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1" idx="1"/>
            <a:endCxn id="39" idx="3"/>
          </p:cNvCxnSpPr>
          <p:nvPr/>
        </p:nvCxnSpPr>
        <p:spPr>
          <a:xfrm flipH="1" flipV="1">
            <a:off x="4798346" y="4104497"/>
            <a:ext cx="1346562" cy="1339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0" idx="1"/>
            <a:endCxn id="39" idx="3"/>
          </p:cNvCxnSpPr>
          <p:nvPr/>
        </p:nvCxnSpPr>
        <p:spPr>
          <a:xfrm flipH="1" flipV="1">
            <a:off x="4798346" y="4104497"/>
            <a:ext cx="1279442" cy="72394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39" idx="3"/>
          </p:cNvCxnSpPr>
          <p:nvPr/>
        </p:nvCxnSpPr>
        <p:spPr>
          <a:xfrm flipH="1" flipV="1">
            <a:off x="4798346" y="4104497"/>
            <a:ext cx="1279442" cy="96511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5049618" y="473105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同步直推一次</a:t>
            </a:r>
            <a:endParaRPr lang="en-US" altLang="zh-CN" sz="800" b="1" dirty="0" smtClean="0"/>
          </a:p>
          <a:p>
            <a:r>
              <a:rPr lang="zh-CN" altLang="en-US" sz="800" b="1" dirty="0" smtClean="0"/>
              <a:t>异步失败重试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225152" y="3959847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/>
              <a:t>store</a:t>
            </a:r>
            <a:r>
              <a:rPr lang="zh-CN" altLang="en-US" sz="1050" b="1" dirty="0" smtClean="0"/>
              <a:t>上报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2843739" y="3871065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无 限流</a:t>
            </a:r>
          </a:p>
        </p:txBody>
      </p:sp>
      <p:sp>
        <p:nvSpPr>
          <p:cNvPr id="53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689362" y="2557554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GRPC – order-router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101110" y="3005817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MQ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160456" y="2570944"/>
            <a:ext cx="100584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endParaRPr lang="en-US" altLang="zh-CN" sz="8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CPOS_ORDER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116658" y="3425855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GRPC – order-center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3" idx="1"/>
          </p:cNvCxnSpPr>
          <p:nvPr/>
        </p:nvCxnSpPr>
        <p:spPr>
          <a:xfrm flipH="1" flipV="1">
            <a:off x="2672348" y="2693389"/>
            <a:ext cx="1017014" cy="132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9" idx="1"/>
            <a:endCxn id="53" idx="3"/>
          </p:cNvCxnSpPr>
          <p:nvPr/>
        </p:nvCxnSpPr>
        <p:spPr>
          <a:xfrm flipH="1" flipV="1">
            <a:off x="4813894" y="2694714"/>
            <a:ext cx="1346562" cy="1339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4" idx="1"/>
            <a:endCxn id="53" idx="3"/>
          </p:cNvCxnSpPr>
          <p:nvPr/>
        </p:nvCxnSpPr>
        <p:spPr>
          <a:xfrm flipH="1" flipV="1">
            <a:off x="4813894" y="2694714"/>
            <a:ext cx="1287216" cy="44826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62" idx="1"/>
            <a:endCxn id="53" idx="3"/>
          </p:cNvCxnSpPr>
          <p:nvPr/>
        </p:nvCxnSpPr>
        <p:spPr>
          <a:xfrm flipH="1" flipV="1">
            <a:off x="4813894" y="2694714"/>
            <a:ext cx="1302764" cy="86830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5270351" y="2481746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>
                <a:solidFill>
                  <a:srgbClr val="FF0000"/>
                </a:solidFill>
              </a:rPr>
              <a:t>异步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!</a:t>
            </a:r>
            <a:endParaRPr lang="zh-CN" altLang="en-US" sz="800" b="1" dirty="0" smtClean="0">
              <a:solidFill>
                <a:srgbClr val="FF0000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002902" y="312376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同步直推一次</a:t>
            </a:r>
            <a:endParaRPr lang="en-US" altLang="zh-CN" sz="800" b="1" dirty="0" smtClean="0"/>
          </a:p>
          <a:p>
            <a:r>
              <a:rPr lang="zh-CN" altLang="en-US" sz="800" b="1" dirty="0" smtClean="0"/>
              <a:t>异步失败重试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289273" y="2549768"/>
            <a:ext cx="6559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/>
              <a:t>OC</a:t>
            </a:r>
            <a:r>
              <a:rPr lang="zh-CN" altLang="en-US" sz="1050" b="1" dirty="0" smtClean="0"/>
              <a:t>下单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2859287" y="2461282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无 限流</a:t>
            </a:r>
          </a:p>
        </p:txBody>
      </p:sp>
      <p:cxnSp>
        <p:nvCxnSpPr>
          <p:cNvPr id="71" name="Straight Connector 120"/>
          <p:cNvCxnSpPr/>
          <p:nvPr/>
        </p:nvCxnSpPr>
        <p:spPr>
          <a:xfrm>
            <a:off x="119587" y="2362233"/>
            <a:ext cx="8856000" cy="0"/>
          </a:xfrm>
          <a:prstGeom prst="line">
            <a:avLst/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</p:cxnSp>
      <p:cxnSp>
        <p:nvCxnSpPr>
          <p:cNvPr id="72" name="Straight Connector 120"/>
          <p:cNvCxnSpPr/>
          <p:nvPr/>
        </p:nvCxnSpPr>
        <p:spPr>
          <a:xfrm>
            <a:off x="119587" y="3794793"/>
            <a:ext cx="8856000" cy="0"/>
          </a:xfrm>
          <a:prstGeom prst="line">
            <a:avLst/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</p:cxnSp>
      <p:sp>
        <p:nvSpPr>
          <p:cNvPr id="42" name="文本框 41"/>
          <p:cNvSpPr txBox="1"/>
          <p:nvPr/>
        </p:nvSpPr>
        <p:spPr>
          <a:xfrm>
            <a:off x="7432124" y="1215317"/>
            <a:ext cx="135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smtClean="0"/>
              <a:t>2000</a:t>
            </a:r>
            <a:r>
              <a:rPr lang="zh-CN" altLang="en-US" sz="800" b="1" dirty="0" smtClean="0"/>
              <a:t>家 </a:t>
            </a:r>
            <a:r>
              <a:rPr lang="en-US" altLang="zh-CN" sz="800" b="1" dirty="0" smtClean="0"/>
              <a:t>PHDI </a:t>
            </a:r>
            <a:r>
              <a:rPr lang="zh-CN" altLang="en-US" sz="800" b="1" dirty="0" smtClean="0"/>
              <a:t>的 </a:t>
            </a:r>
            <a:r>
              <a:rPr lang="en-US" altLang="zh-CN" sz="800" b="1" dirty="0" smtClean="0"/>
              <a:t>MPOS</a:t>
            </a:r>
            <a:r>
              <a:rPr lang="zh-CN" altLang="en-US" sz="800" b="1" dirty="0" smtClean="0"/>
              <a:t>，</a:t>
            </a:r>
            <a:endParaRPr lang="en-US" altLang="zh-CN" sz="800" b="1" dirty="0" smtClean="0"/>
          </a:p>
          <a:p>
            <a:r>
              <a:rPr lang="zh-CN" altLang="en-US" sz="800" b="1" dirty="0" smtClean="0"/>
              <a:t>以及扫码点餐和</a:t>
            </a:r>
            <a:r>
              <a:rPr lang="en-US" altLang="zh-CN" sz="800" b="1" dirty="0" smtClean="0"/>
              <a:t>KIOSK</a:t>
            </a:r>
            <a:endParaRPr lang="zh-CN" altLang="en-US" sz="800" b="1" dirty="0" smtClean="0"/>
          </a:p>
        </p:txBody>
      </p:sp>
      <p:sp>
        <p:nvSpPr>
          <p:cNvPr id="4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077788" y="1300928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查询缓存</a:t>
            </a:r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en-US" altLang="zh-CN" sz="800" b="1" dirty="0" err="1" smtClean="0">
                <a:latin typeface="微软雅黑" pitchFamily="34" charset="-122"/>
                <a:ea typeface="微软雅黑" pitchFamily="34" charset="-122"/>
              </a:rPr>
              <a:t>nosql</a:t>
            </a:r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库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6" idx="1"/>
            <a:endCxn id="4" idx="3"/>
          </p:cNvCxnSpPr>
          <p:nvPr/>
        </p:nvCxnSpPr>
        <p:spPr>
          <a:xfrm flipH="1" flipV="1">
            <a:off x="4798346" y="1242768"/>
            <a:ext cx="1279442" cy="19532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445231" y="118441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rgbClr val="FF0000"/>
                </a:solidFill>
              </a:rPr>
              <a:t>同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步</a:t>
            </a:r>
          </a:p>
        </p:txBody>
      </p:sp>
      <p:sp>
        <p:nvSpPr>
          <p:cNvPr id="73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069444" y="4346327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查询缓存</a:t>
            </a:r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en-US" altLang="zh-CN" sz="800" b="1" dirty="0" err="1" smtClean="0">
                <a:latin typeface="微软雅黑" pitchFamily="34" charset="-122"/>
                <a:ea typeface="微软雅黑" pitchFamily="34" charset="-122"/>
              </a:rPr>
              <a:t>nosql</a:t>
            </a:r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库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73" idx="1"/>
            <a:endCxn id="39" idx="3"/>
          </p:cNvCxnSpPr>
          <p:nvPr/>
        </p:nvCxnSpPr>
        <p:spPr>
          <a:xfrm flipH="1" flipV="1">
            <a:off x="4798346" y="4104497"/>
            <a:ext cx="1271098" cy="37899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5533028" y="417247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rgbClr val="FF0000"/>
                </a:solidFill>
              </a:rPr>
              <a:t>同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步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5270351" y="391430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>
                <a:solidFill>
                  <a:srgbClr val="FF0000"/>
                </a:solidFill>
              </a:rPr>
              <a:t>异步</a:t>
            </a:r>
          </a:p>
        </p:txBody>
      </p:sp>
    </p:spTree>
    <p:extLst>
      <p:ext uri="{BB962C8B-B14F-4D97-AF65-F5344CB8AC3E}">
        <p14:creationId xmlns:p14="http://schemas.microsoft.com/office/powerpoint/2010/main" val="257949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总部端 </a:t>
            </a:r>
            <a:r>
              <a:rPr lang="en-US" altLang="zh-CN" dirty="0"/>
              <a:t>– </a:t>
            </a:r>
            <a:r>
              <a:rPr lang="zh-CN" altLang="en-US" dirty="0"/>
              <a:t>订单同步优化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861456" y="2644378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MQ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228736" y="2644378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MQ DEAD </a:t>
            </a:r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死信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3985988" y="2781538"/>
            <a:ext cx="1242748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4" idx="1"/>
            <a:endCxn id="4" idx="0"/>
          </p:cNvCxnSpPr>
          <p:nvPr/>
        </p:nvCxnSpPr>
        <p:spPr>
          <a:xfrm rot="10800000" flipH="1">
            <a:off x="2861456" y="2644378"/>
            <a:ext cx="562266" cy="137160"/>
          </a:xfrm>
          <a:prstGeom prst="curvedConnector4">
            <a:avLst>
              <a:gd name="adj1" fmla="val -40657"/>
              <a:gd name="adj2" fmla="val 266667"/>
            </a:avLst>
          </a:prstGeom>
          <a:ln w="19050"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861455" y="211353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重试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412437" y="249751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死信</a:t>
            </a:r>
          </a:p>
        </p:txBody>
      </p:sp>
    </p:spTree>
    <p:extLst>
      <p:ext uri="{BB962C8B-B14F-4D97-AF65-F5344CB8AC3E}">
        <p14:creationId xmlns:p14="http://schemas.microsoft.com/office/powerpoint/2010/main" val="248640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849101" y="2307173"/>
            <a:ext cx="1991360" cy="12598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  <a:latin typeface="+mj-lt"/>
              </a:rPr>
              <a:t>持久化</a:t>
            </a:r>
            <a:endParaRPr lang="zh-CN" altLang="en-US" sz="12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总部端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700920" y="1172691"/>
            <a:ext cx="843399" cy="3519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OC</a:t>
            </a:r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下单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37465" y="3594105"/>
            <a:ext cx="1991360" cy="12598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 smtClean="0">
                <a:solidFill>
                  <a:schemeClr val="tx1"/>
                </a:solidFill>
                <a:latin typeface="+mj-lt"/>
              </a:rPr>
              <a:t>推餐厅</a:t>
            </a:r>
          </a:p>
        </p:txBody>
      </p:sp>
      <p:sp>
        <p:nvSpPr>
          <p:cNvPr id="8" name="矩形 7"/>
          <p:cNvSpPr/>
          <p:nvPr/>
        </p:nvSpPr>
        <p:spPr>
          <a:xfrm>
            <a:off x="6457767" y="1025845"/>
            <a:ext cx="1991360" cy="12598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 smtClean="0">
                <a:solidFill>
                  <a:schemeClr val="tx1"/>
                </a:solidFill>
                <a:latin typeface="+mj-lt"/>
              </a:rPr>
              <a:t>分发外部</a:t>
            </a:r>
          </a:p>
        </p:txBody>
      </p:sp>
      <p:sp>
        <p:nvSpPr>
          <p:cNvPr id="9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700920" y="2179766"/>
            <a:ext cx="843399" cy="606584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内部下单</a:t>
            </a:r>
            <a:endParaRPr lang="en-US" altLang="zh-CN" sz="788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Counter</a:t>
            </a:r>
          </a:p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SWEEP</a:t>
            </a:r>
          </a:p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KIOSK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700919" y="3545525"/>
            <a:ext cx="843399" cy="3519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餐厅订单上报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1544319" y="1348675"/>
            <a:ext cx="3304782" cy="158841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 flipV="1">
            <a:off x="1544319" y="1348675"/>
            <a:ext cx="1893146" cy="287535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6" idx="1"/>
            <a:endCxn id="9" idx="3"/>
          </p:cNvCxnSpPr>
          <p:nvPr/>
        </p:nvCxnSpPr>
        <p:spPr>
          <a:xfrm flipH="1" flipV="1">
            <a:off x="1544319" y="2483058"/>
            <a:ext cx="3304782" cy="454035"/>
          </a:xfrm>
          <a:prstGeom prst="straightConnector1">
            <a:avLst/>
          </a:prstGeom>
          <a:ln w="19050">
            <a:solidFill>
              <a:srgbClr val="2C4B8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1544319" y="1655765"/>
            <a:ext cx="4913448" cy="827293"/>
          </a:xfrm>
          <a:prstGeom prst="straightConnector1">
            <a:avLst/>
          </a:prstGeom>
          <a:ln w="19050">
            <a:solidFill>
              <a:srgbClr val="2C4B8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1544319" y="2483058"/>
            <a:ext cx="1893146" cy="1740967"/>
          </a:xfrm>
          <a:prstGeom prst="straightConnector1">
            <a:avLst/>
          </a:prstGeom>
          <a:ln w="19050">
            <a:solidFill>
              <a:srgbClr val="2C4B8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flipH="1">
            <a:off x="1544318" y="1655765"/>
            <a:ext cx="4913449" cy="20657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6" idx="1"/>
            <a:endCxn id="10" idx="3"/>
          </p:cNvCxnSpPr>
          <p:nvPr/>
        </p:nvCxnSpPr>
        <p:spPr>
          <a:xfrm flipH="1">
            <a:off x="1544318" y="2937093"/>
            <a:ext cx="3304783" cy="78441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7026004" y="1275695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OC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7026004" y="1740769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未来</a:t>
            </a:r>
            <a:endParaRPr lang="en-US" altLang="zh-CN" sz="788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SWEEP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5417338" y="2558332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err="1" smtClean="0">
                <a:latin typeface="微软雅黑" pitchFamily="34" charset="-122"/>
                <a:ea typeface="微软雅黑" pitchFamily="34" charset="-122"/>
              </a:rPr>
              <a:t>db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5417338" y="3026227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未来</a:t>
            </a:r>
            <a:endParaRPr lang="en-US" altLang="zh-CN" sz="788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788" b="1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 bwMode="auto">
          <a:xfrm>
            <a:off x="2318446" y="1348675"/>
            <a:ext cx="1015021" cy="24622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1000" dirty="0"/>
              <a:t>报文</a:t>
            </a:r>
            <a:r>
              <a:rPr lang="zh-CN" altLang="en-US" sz="1000" dirty="0" smtClean="0"/>
              <a:t>量按 </a:t>
            </a:r>
            <a:r>
              <a:rPr lang="en-US" altLang="zh-CN" sz="1000" dirty="0" smtClean="0"/>
              <a:t>4000</a:t>
            </a:r>
            <a:endParaRPr lang="zh-CN" altLang="en-US" sz="1000" dirty="0" smtClean="0"/>
          </a:p>
        </p:txBody>
      </p:sp>
      <p:sp>
        <p:nvSpPr>
          <p:cNvPr id="59" name="文本框 58"/>
          <p:cNvSpPr txBox="1"/>
          <p:nvPr/>
        </p:nvSpPr>
        <p:spPr bwMode="auto">
          <a:xfrm>
            <a:off x="1771749" y="3790247"/>
            <a:ext cx="1015021" cy="24622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1000" dirty="0"/>
              <a:t>报文量</a:t>
            </a:r>
            <a:r>
              <a:rPr lang="zh-CN" altLang="en-US" sz="1000" dirty="0" smtClean="0"/>
              <a:t>按 </a:t>
            </a:r>
            <a:r>
              <a:rPr lang="en-US" altLang="zh-CN" sz="1000" dirty="0" smtClean="0"/>
              <a:t>3000</a:t>
            </a:r>
            <a:endParaRPr lang="zh-CN" altLang="en-US" sz="1000" dirty="0" smtClean="0"/>
          </a:p>
        </p:txBody>
      </p:sp>
      <p:sp>
        <p:nvSpPr>
          <p:cNvPr id="60" name="文本框 59"/>
          <p:cNvSpPr txBox="1"/>
          <p:nvPr/>
        </p:nvSpPr>
        <p:spPr bwMode="auto">
          <a:xfrm>
            <a:off x="3737285" y="1220880"/>
            <a:ext cx="1087157" cy="24622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1000" dirty="0" smtClean="0"/>
              <a:t>报文大小按 </a:t>
            </a:r>
            <a:r>
              <a:rPr lang="en-US" altLang="zh-CN" sz="1000" dirty="0" smtClean="0"/>
              <a:t>20K</a:t>
            </a:r>
            <a:endParaRPr lang="zh-CN" altLang="en-US" sz="1000" dirty="0" smtClean="0"/>
          </a:p>
        </p:txBody>
      </p:sp>
      <p:sp>
        <p:nvSpPr>
          <p:cNvPr id="61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700919" y="4318344"/>
            <a:ext cx="843399" cy="3519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>
                <a:latin typeface="微软雅黑" pitchFamily="34" charset="-122"/>
                <a:ea typeface="微软雅黑" pitchFamily="34" charset="-122"/>
              </a:rPr>
              <a:t>换</a:t>
            </a:r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站推送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2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7" idx="1"/>
            <a:endCxn id="61" idx="3"/>
          </p:cNvCxnSpPr>
          <p:nvPr/>
        </p:nvCxnSpPr>
        <p:spPr>
          <a:xfrm flipH="1">
            <a:off x="1544318" y="4224025"/>
            <a:ext cx="1893147" cy="27030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05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规划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70508" y="1932508"/>
            <a:ext cx="2124684" cy="2201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000" b="1" dirty="0" smtClean="0">
                <a:solidFill>
                  <a:schemeClr val="tx1"/>
                </a:solidFill>
                <a:latin typeface="+mj-lt"/>
              </a:rPr>
              <a:t>MQ </a:t>
            </a:r>
            <a:r>
              <a:rPr lang="zh-CN" altLang="en-US" sz="1000" b="1" dirty="0" smtClean="0">
                <a:solidFill>
                  <a:schemeClr val="tx1"/>
                </a:solidFill>
                <a:latin typeface="+mj-lt"/>
              </a:rPr>
              <a:t>实例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323104" y="2617032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Order router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323105" y="3178667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Order Center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>
            <a:stCxn id="7" idx="2"/>
            <a:endCxn id="8" idx="0"/>
          </p:cNvCxnSpPr>
          <p:nvPr/>
        </p:nvCxnSpPr>
        <p:spPr>
          <a:xfrm>
            <a:off x="744804" y="2968999"/>
            <a:ext cx="1" cy="20966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6930938" y="2222458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Order </a:t>
            </a:r>
            <a:r>
              <a:rPr lang="en-US" altLang="zh-CN" sz="788" b="1" dirty="0" err="1" smtClean="0">
                <a:latin typeface="微软雅黑" pitchFamily="34" charset="-122"/>
                <a:ea typeface="微软雅黑" pitchFamily="34" charset="-122"/>
              </a:rPr>
              <a:t>mqsub</a:t>
            </a:r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 save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6930938" y="2877237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Order </a:t>
            </a:r>
            <a:r>
              <a:rPr lang="en-US" altLang="zh-CN" sz="788" b="1" dirty="0" err="1">
                <a:latin typeface="微软雅黑" pitchFamily="34" charset="-122"/>
                <a:ea typeface="微软雅黑" pitchFamily="34" charset="-122"/>
              </a:rPr>
              <a:t>mqsub</a:t>
            </a:r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sync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6930937" y="3600185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Order </a:t>
            </a:r>
            <a:r>
              <a:rPr lang="en-US" altLang="zh-CN" sz="788" b="1" dirty="0" err="1">
                <a:latin typeface="微软雅黑" pitchFamily="34" charset="-122"/>
                <a:ea typeface="微软雅黑" pitchFamily="34" charset="-122"/>
              </a:rPr>
              <a:t>mqsub</a:t>
            </a:r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issue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2186191" y="2887728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Order </a:t>
            </a:r>
            <a:r>
              <a:rPr lang="en-US" altLang="zh-CN" sz="788" b="1" dirty="0" err="1" smtClean="0">
                <a:latin typeface="微软雅黑" pitchFamily="34" charset="-122"/>
                <a:ea typeface="微软雅黑" pitchFamily="34" charset="-122"/>
              </a:rPr>
              <a:t>mqpub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流程图: 资料带 25"/>
          <p:cNvSpPr/>
          <p:nvPr/>
        </p:nvSpPr>
        <p:spPr>
          <a:xfrm>
            <a:off x="3252650" y="2839500"/>
            <a:ext cx="927402" cy="468665"/>
          </a:xfrm>
          <a:prstGeom prst="flowChartPunchedTap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+mj-lt"/>
              </a:rPr>
              <a:t>CPOS.ORDER.EXCHANGE</a:t>
            </a:r>
            <a:endParaRPr lang="zh-CN" altLang="en-US" sz="800" b="1" dirty="0" smtClean="0">
              <a:latin typeface="+mj-lt"/>
            </a:endParaRPr>
          </a:p>
        </p:txBody>
      </p:sp>
      <p:cxnSp>
        <p:nvCxnSpPr>
          <p:cNvPr id="27" name="直接连接符 26"/>
          <p:cNvCxnSpPr>
            <a:stCxn id="16" idx="3"/>
            <a:endCxn id="26" idx="1"/>
          </p:cNvCxnSpPr>
          <p:nvPr/>
        </p:nvCxnSpPr>
        <p:spPr>
          <a:xfrm>
            <a:off x="3029590" y="3063712"/>
            <a:ext cx="223060" cy="1012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626508" y="2300656"/>
            <a:ext cx="1612684" cy="2008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+mj-lt"/>
              </a:rPr>
              <a:t>CPOS.ORDER.QUEUE.SAVE</a:t>
            </a:r>
            <a:endParaRPr lang="zh-CN" altLang="en-US" sz="800" b="1" dirty="0" smtClean="0">
              <a:latin typeface="+mj-lt"/>
            </a:endParaRPr>
          </a:p>
        </p:txBody>
      </p:sp>
      <p:sp>
        <p:nvSpPr>
          <p:cNvPr id="33" name="文本框 32"/>
          <p:cNvSpPr txBox="1"/>
          <p:nvPr/>
        </p:nvSpPr>
        <p:spPr bwMode="auto">
          <a:xfrm>
            <a:off x="7770950" y="1893291"/>
            <a:ext cx="1166464" cy="70788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en-US" altLang="zh-CN" sz="800" dirty="0" smtClean="0"/>
              <a:t>Save</a:t>
            </a:r>
            <a:r>
              <a:rPr lang="zh-CN" altLang="en-US" sz="800" dirty="0" smtClean="0"/>
              <a:t>到</a:t>
            </a:r>
            <a:r>
              <a:rPr lang="en-US" altLang="zh-CN" sz="800" dirty="0" err="1" smtClean="0"/>
              <a:t>db</a:t>
            </a:r>
            <a:endParaRPr lang="en-US" altLang="zh-CN" sz="800" dirty="0" smtClean="0"/>
          </a:p>
          <a:p>
            <a:r>
              <a:rPr lang="zh-CN" altLang="en-US" sz="800" dirty="0" smtClean="0">
                <a:solidFill>
                  <a:srgbClr val="FF0000"/>
                </a:solidFill>
              </a:rPr>
              <a:t>以及可以有其他</a:t>
            </a:r>
            <a:r>
              <a:rPr lang="en-US" altLang="zh-CN" sz="800" dirty="0" smtClean="0">
                <a:solidFill>
                  <a:srgbClr val="FF0000"/>
                </a:solidFill>
              </a:rPr>
              <a:t>save</a:t>
            </a:r>
            <a:r>
              <a:rPr lang="zh-CN" altLang="en-US" sz="800" dirty="0" smtClean="0">
                <a:solidFill>
                  <a:srgbClr val="FF0000"/>
                </a:solidFill>
              </a:rPr>
              <a:t>方式，比如到文件</a:t>
            </a:r>
            <a:endParaRPr lang="en-US" altLang="zh-CN" sz="800" dirty="0" smtClean="0">
              <a:solidFill>
                <a:srgbClr val="FF0000"/>
              </a:solidFill>
            </a:endParaRPr>
          </a:p>
          <a:p>
            <a:r>
              <a:rPr lang="zh-CN" altLang="en-US" sz="800" dirty="0" smtClean="0">
                <a:solidFill>
                  <a:srgbClr val="FF0000"/>
                </a:solidFill>
              </a:rPr>
              <a:t>当</a:t>
            </a:r>
            <a:r>
              <a:rPr lang="en-US" altLang="zh-CN" sz="800" dirty="0" err="1" smtClean="0">
                <a:solidFill>
                  <a:srgbClr val="FF0000"/>
                </a:solidFill>
              </a:rPr>
              <a:t>db</a:t>
            </a:r>
            <a:r>
              <a:rPr lang="zh-CN" altLang="en-US" sz="800" dirty="0" smtClean="0">
                <a:solidFill>
                  <a:srgbClr val="FF0000"/>
                </a:solidFill>
              </a:rPr>
              <a:t>慢时，可以通过开关控制</a:t>
            </a:r>
            <a:endParaRPr lang="zh-CN" altLang="en-US" sz="800" dirty="0" smtClean="0">
              <a:solidFill>
                <a:srgbClr val="FF0000"/>
              </a:solidFill>
            </a:endParaRP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323104" y="1266213"/>
            <a:ext cx="8521274" cy="2906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Eureka</a:t>
            </a:r>
            <a:endParaRPr lang="en-US" altLang="zh-CN" sz="1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26508" y="2601177"/>
            <a:ext cx="1612684" cy="2008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+mj-lt"/>
              </a:rPr>
              <a:t>CPOS.ORDER.QUEUE.SYNC</a:t>
            </a:r>
            <a:endParaRPr lang="zh-CN" altLang="en-US" sz="800" b="1" dirty="0" smtClean="0">
              <a:latin typeface="+mj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626508" y="2905768"/>
            <a:ext cx="1612684" cy="2807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+mj-lt"/>
              </a:rPr>
              <a:t>CPOS.ORDER.QUEUE.SYNC.ABNORMAL</a:t>
            </a:r>
            <a:endParaRPr lang="zh-CN" altLang="en-US" sz="800" b="1" dirty="0" smtClean="0">
              <a:latin typeface="+mj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26508" y="3290242"/>
            <a:ext cx="1612684" cy="26139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+mj-lt"/>
              </a:rPr>
              <a:t>CPOS.ORDER.QUEUE.ISSUE.OC</a:t>
            </a:r>
            <a:endParaRPr lang="zh-CN" altLang="en-US" sz="800" b="1" dirty="0" smtClean="0">
              <a:latin typeface="+mj-lt"/>
            </a:endParaRPr>
          </a:p>
        </p:txBody>
      </p:sp>
      <p:cxnSp>
        <p:nvCxnSpPr>
          <p:cNvPr id="40" name="直接连接符 39"/>
          <p:cNvCxnSpPr>
            <a:stCxn id="26" idx="3"/>
            <a:endCxn id="30" idx="1"/>
          </p:cNvCxnSpPr>
          <p:nvPr/>
        </p:nvCxnSpPr>
        <p:spPr>
          <a:xfrm flipV="1">
            <a:off x="4180052" y="2401102"/>
            <a:ext cx="446456" cy="67273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0" idx="3"/>
            <a:endCxn id="12" idx="1"/>
          </p:cNvCxnSpPr>
          <p:nvPr/>
        </p:nvCxnSpPr>
        <p:spPr>
          <a:xfrm flipV="1">
            <a:off x="6239192" y="2398442"/>
            <a:ext cx="691746" cy="266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26" idx="3"/>
            <a:endCxn id="37" idx="1"/>
          </p:cNvCxnSpPr>
          <p:nvPr/>
        </p:nvCxnSpPr>
        <p:spPr>
          <a:xfrm flipV="1">
            <a:off x="4180052" y="2701623"/>
            <a:ext cx="446456" cy="37221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3" idx="1"/>
            <a:endCxn id="37" idx="3"/>
          </p:cNvCxnSpPr>
          <p:nvPr/>
        </p:nvCxnSpPr>
        <p:spPr>
          <a:xfrm flipH="1" flipV="1">
            <a:off x="6239192" y="2701623"/>
            <a:ext cx="691746" cy="35159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3" idx="1"/>
            <a:endCxn id="38" idx="3"/>
          </p:cNvCxnSpPr>
          <p:nvPr/>
        </p:nvCxnSpPr>
        <p:spPr>
          <a:xfrm flipH="1" flipV="1">
            <a:off x="6239192" y="3046155"/>
            <a:ext cx="691746" cy="706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26" idx="3"/>
            <a:endCxn id="38" idx="1"/>
          </p:cNvCxnSpPr>
          <p:nvPr/>
        </p:nvCxnSpPr>
        <p:spPr>
          <a:xfrm flipV="1">
            <a:off x="4180052" y="3046155"/>
            <a:ext cx="446456" cy="2767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26" idx="3"/>
            <a:endCxn id="39" idx="1"/>
          </p:cNvCxnSpPr>
          <p:nvPr/>
        </p:nvCxnSpPr>
        <p:spPr>
          <a:xfrm>
            <a:off x="4180052" y="3073833"/>
            <a:ext cx="446456" cy="34710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4" idx="1"/>
            <a:endCxn id="39" idx="3"/>
          </p:cNvCxnSpPr>
          <p:nvPr/>
        </p:nvCxnSpPr>
        <p:spPr>
          <a:xfrm flipH="1" flipV="1">
            <a:off x="6239192" y="3420939"/>
            <a:ext cx="691745" cy="35523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4626508" y="3664261"/>
            <a:ext cx="1612684" cy="26139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+mj-lt"/>
              </a:rPr>
              <a:t>CPOS.ORDER.QUEUE.ISSUE.SWEEP</a:t>
            </a:r>
            <a:endParaRPr lang="zh-CN" altLang="en-US" sz="800" b="1" dirty="0" smtClean="0">
              <a:latin typeface="+mj-lt"/>
            </a:endParaRPr>
          </a:p>
        </p:txBody>
      </p:sp>
      <p:cxnSp>
        <p:nvCxnSpPr>
          <p:cNvPr id="68" name="直接连接符 67"/>
          <p:cNvCxnSpPr>
            <a:stCxn id="26" idx="3"/>
            <a:endCxn id="67" idx="1"/>
          </p:cNvCxnSpPr>
          <p:nvPr/>
        </p:nvCxnSpPr>
        <p:spPr>
          <a:xfrm>
            <a:off x="4180052" y="3073833"/>
            <a:ext cx="446456" cy="72112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4" idx="1"/>
            <a:endCxn id="67" idx="3"/>
          </p:cNvCxnSpPr>
          <p:nvPr/>
        </p:nvCxnSpPr>
        <p:spPr>
          <a:xfrm flipH="1">
            <a:off x="6239192" y="3776169"/>
            <a:ext cx="691745" cy="1878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7" idx="3"/>
            <a:endCxn id="16" idx="1"/>
          </p:cNvCxnSpPr>
          <p:nvPr/>
        </p:nvCxnSpPr>
        <p:spPr>
          <a:xfrm>
            <a:off x="1166503" y="2793016"/>
            <a:ext cx="1019688" cy="27069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8" idx="3"/>
            <a:endCxn id="16" idx="1"/>
          </p:cNvCxnSpPr>
          <p:nvPr/>
        </p:nvCxnSpPr>
        <p:spPr>
          <a:xfrm flipV="1">
            <a:off x="1166504" y="3063712"/>
            <a:ext cx="1019687" cy="29093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 bwMode="auto">
          <a:xfrm>
            <a:off x="1156225" y="3353201"/>
            <a:ext cx="1505695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zh-CN" altLang="en-US" sz="800" dirty="0" smtClean="0"/>
              <a:t>策略</a:t>
            </a:r>
            <a:endParaRPr lang="en-US" altLang="zh-CN" sz="800" dirty="0" smtClean="0"/>
          </a:p>
          <a:p>
            <a:r>
              <a:rPr lang="zh-CN" altLang="en-US" sz="800" dirty="0" smtClean="0"/>
              <a:t>部分可配置化：</a:t>
            </a:r>
            <a:endParaRPr lang="en-US" altLang="zh-CN" sz="800" dirty="0" smtClean="0"/>
          </a:p>
          <a:p>
            <a:r>
              <a:rPr lang="en-US" altLang="zh-CN" sz="800" dirty="0" smtClean="0"/>
              <a:t>1</a:t>
            </a:r>
            <a:r>
              <a:rPr lang="zh-CN" altLang="en-US" sz="800" dirty="0" smtClean="0"/>
              <a:t>、</a:t>
            </a:r>
            <a:r>
              <a:rPr lang="en-US" altLang="zh-CN" sz="800" dirty="0" smtClean="0"/>
              <a:t>save</a:t>
            </a:r>
            <a:r>
              <a:rPr lang="zh-CN" altLang="en-US" sz="800" dirty="0" smtClean="0"/>
              <a:t>是否异步，还是同步？</a:t>
            </a:r>
            <a:endParaRPr lang="en-US" altLang="zh-CN" sz="800" dirty="0" smtClean="0"/>
          </a:p>
          <a:p>
            <a:r>
              <a:rPr lang="en-US" altLang="zh-CN" sz="800" dirty="0" smtClean="0"/>
              <a:t>2</a:t>
            </a:r>
            <a:r>
              <a:rPr lang="zh-CN" altLang="en-US" sz="800" dirty="0" smtClean="0"/>
              <a:t>、</a:t>
            </a:r>
            <a:r>
              <a:rPr lang="en-US" altLang="zh-CN" sz="800" dirty="0" smtClean="0"/>
              <a:t>issue</a:t>
            </a:r>
            <a:r>
              <a:rPr lang="zh-CN" altLang="en-US" sz="800" dirty="0" smtClean="0"/>
              <a:t>分发逻辑</a:t>
            </a:r>
          </a:p>
        </p:txBody>
      </p:sp>
      <p:sp>
        <p:nvSpPr>
          <p:cNvPr id="136" name="文本框 135"/>
          <p:cNvSpPr txBox="1"/>
          <p:nvPr/>
        </p:nvSpPr>
        <p:spPr bwMode="auto">
          <a:xfrm>
            <a:off x="7774336" y="2576527"/>
            <a:ext cx="1159690" cy="95410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en-US" altLang="zh-CN" sz="800" dirty="0" smtClean="0"/>
              <a:t>1</a:t>
            </a:r>
            <a:r>
              <a:rPr lang="zh-CN" altLang="en-US" sz="800" dirty="0" smtClean="0"/>
              <a:t>、长连推餐厅（异步，无结果，需有重试机制）</a:t>
            </a:r>
            <a:endParaRPr lang="en-US" altLang="zh-CN" sz="800" dirty="0" smtClean="0"/>
          </a:p>
          <a:p>
            <a:r>
              <a:rPr lang="en-US" altLang="zh-CN" sz="800" dirty="0" smtClean="0"/>
              <a:t>2</a:t>
            </a:r>
            <a:r>
              <a:rPr lang="zh-CN" altLang="en-US" sz="800" dirty="0" smtClean="0"/>
              <a:t>、转短连</a:t>
            </a:r>
            <a:endParaRPr lang="en-US" altLang="zh-CN" sz="800" dirty="0" smtClean="0"/>
          </a:p>
          <a:p>
            <a:r>
              <a:rPr lang="en-US" altLang="zh-CN" sz="800" dirty="0" smtClean="0"/>
              <a:t>3</a:t>
            </a:r>
            <a:r>
              <a:rPr lang="zh-CN" altLang="en-US" sz="800" dirty="0" smtClean="0"/>
              <a:t>、换站推送</a:t>
            </a:r>
            <a:endParaRPr lang="en-US" altLang="zh-CN" sz="800" dirty="0" smtClean="0"/>
          </a:p>
          <a:p>
            <a:r>
              <a:rPr lang="en-US" altLang="zh-CN" sz="800" dirty="0" smtClean="0"/>
              <a:t>4</a:t>
            </a:r>
            <a:r>
              <a:rPr lang="zh-CN" altLang="en-US" sz="800" dirty="0" smtClean="0"/>
              <a:t>、超时走</a:t>
            </a:r>
            <a:r>
              <a:rPr lang="en-US" altLang="zh-CN" sz="800" dirty="0" smtClean="0"/>
              <a:t>OC</a:t>
            </a:r>
            <a:r>
              <a:rPr lang="zh-CN" altLang="en-US" sz="800" dirty="0" smtClean="0"/>
              <a:t>异常下单</a:t>
            </a:r>
          </a:p>
        </p:txBody>
      </p:sp>
      <p:sp>
        <p:nvSpPr>
          <p:cNvPr id="139" name="文本框 138"/>
          <p:cNvSpPr txBox="1"/>
          <p:nvPr/>
        </p:nvSpPr>
        <p:spPr bwMode="auto">
          <a:xfrm>
            <a:off x="7775138" y="3606891"/>
            <a:ext cx="1159690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en-US" altLang="zh-CN" sz="800" dirty="0" smtClean="0"/>
              <a:t>1</a:t>
            </a:r>
            <a:r>
              <a:rPr lang="zh-CN" altLang="en-US" sz="800" dirty="0" smtClean="0"/>
              <a:t>、推</a:t>
            </a:r>
            <a:r>
              <a:rPr lang="en-US" altLang="zh-CN" sz="800" dirty="0" smtClean="0"/>
              <a:t>OC</a:t>
            </a:r>
          </a:p>
          <a:p>
            <a:r>
              <a:rPr lang="en-US" altLang="zh-CN" sz="800" dirty="0" smtClean="0"/>
              <a:t>2</a:t>
            </a:r>
            <a:r>
              <a:rPr lang="zh-CN" altLang="en-US" sz="800" dirty="0" smtClean="0"/>
              <a:t>、部分推</a:t>
            </a:r>
            <a:r>
              <a:rPr lang="en-US" altLang="zh-CN" sz="800" dirty="0" smtClean="0"/>
              <a:t>SWEEP</a:t>
            </a:r>
            <a:endParaRPr lang="zh-CN" alt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318061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Proto</a:t>
            </a:r>
            <a:r>
              <a:rPr lang="zh-CN" altLang="en-US" dirty="0" smtClean="0"/>
              <a:t>中集中实现业务处理</a:t>
            </a:r>
            <a:r>
              <a:rPr lang="en-US" altLang="zh-CN" dirty="0" smtClean="0"/>
              <a:t>service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49101" y="2307173"/>
            <a:ext cx="1991360" cy="12598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  <a:latin typeface="+mj-lt"/>
              </a:rPr>
              <a:t>持久化</a:t>
            </a:r>
            <a:endParaRPr lang="zh-CN" altLang="en-US" sz="12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700920" y="1172691"/>
            <a:ext cx="843399" cy="3519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OC</a:t>
            </a:r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下单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37465" y="3594105"/>
            <a:ext cx="1991360" cy="12598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 smtClean="0">
                <a:solidFill>
                  <a:schemeClr val="tx1"/>
                </a:solidFill>
                <a:latin typeface="+mj-lt"/>
              </a:rPr>
              <a:t>推餐厅</a:t>
            </a:r>
          </a:p>
        </p:txBody>
      </p:sp>
      <p:sp>
        <p:nvSpPr>
          <p:cNvPr id="8" name="矩形 7"/>
          <p:cNvSpPr/>
          <p:nvPr/>
        </p:nvSpPr>
        <p:spPr>
          <a:xfrm>
            <a:off x="6457767" y="1025845"/>
            <a:ext cx="1991360" cy="12598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 smtClean="0">
                <a:solidFill>
                  <a:schemeClr val="tx1"/>
                </a:solidFill>
                <a:latin typeface="+mj-lt"/>
              </a:rPr>
              <a:t>分发外部</a:t>
            </a:r>
          </a:p>
        </p:txBody>
      </p:sp>
      <p:sp>
        <p:nvSpPr>
          <p:cNvPr id="9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700920" y="2179766"/>
            <a:ext cx="843399" cy="606584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内部下单</a:t>
            </a:r>
            <a:endParaRPr lang="en-US" altLang="zh-CN" sz="788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Counter</a:t>
            </a:r>
          </a:p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SWEEP</a:t>
            </a:r>
          </a:p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KIOSK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700919" y="3545525"/>
            <a:ext cx="843399" cy="3519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餐厅订单上报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 flipV="1">
            <a:off x="1544319" y="1348675"/>
            <a:ext cx="3304782" cy="158841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 flipV="1">
            <a:off x="1544319" y="1348675"/>
            <a:ext cx="1893146" cy="287535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" idx="1"/>
            <a:endCxn id="9" idx="3"/>
          </p:cNvCxnSpPr>
          <p:nvPr/>
        </p:nvCxnSpPr>
        <p:spPr>
          <a:xfrm flipH="1" flipV="1">
            <a:off x="1544319" y="2483058"/>
            <a:ext cx="3304782" cy="454035"/>
          </a:xfrm>
          <a:prstGeom prst="straightConnector1">
            <a:avLst/>
          </a:prstGeom>
          <a:ln w="19050">
            <a:solidFill>
              <a:srgbClr val="2C4B8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1544319" y="1655765"/>
            <a:ext cx="4913448" cy="827293"/>
          </a:xfrm>
          <a:prstGeom prst="straightConnector1">
            <a:avLst/>
          </a:prstGeom>
          <a:ln w="19050">
            <a:solidFill>
              <a:srgbClr val="2C4B8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1544319" y="2483058"/>
            <a:ext cx="1893146" cy="1740967"/>
          </a:xfrm>
          <a:prstGeom prst="straightConnector1">
            <a:avLst/>
          </a:prstGeom>
          <a:ln w="19050">
            <a:solidFill>
              <a:srgbClr val="2C4B8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flipH="1">
            <a:off x="1544318" y="1655765"/>
            <a:ext cx="4913449" cy="20657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" idx="1"/>
            <a:endCxn id="10" idx="3"/>
          </p:cNvCxnSpPr>
          <p:nvPr/>
        </p:nvCxnSpPr>
        <p:spPr>
          <a:xfrm flipH="1">
            <a:off x="1544318" y="2937093"/>
            <a:ext cx="3304783" cy="78441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7026004" y="1275695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OC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7026004" y="1740769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未来</a:t>
            </a:r>
            <a:endParaRPr lang="en-US" altLang="zh-CN" sz="788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SWEEP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5417338" y="2558332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err="1" smtClean="0">
                <a:latin typeface="微软雅黑" pitchFamily="34" charset="-122"/>
                <a:ea typeface="微软雅黑" pitchFamily="34" charset="-122"/>
              </a:rPr>
              <a:t>db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5417338" y="3026227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未来</a:t>
            </a:r>
            <a:endParaRPr lang="en-US" altLang="zh-CN" sz="788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788" b="1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 bwMode="auto">
          <a:xfrm>
            <a:off x="1916856" y="1366765"/>
            <a:ext cx="1148071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800" dirty="0" smtClean="0"/>
              <a:t>有来源，异步，走</a:t>
            </a:r>
            <a:r>
              <a:rPr lang="en-US" altLang="zh-CN" sz="800" dirty="0" err="1" smtClean="0"/>
              <a:t>mq</a:t>
            </a:r>
            <a:endParaRPr lang="zh-CN" altLang="en-US" sz="800" dirty="0" smtClean="0"/>
          </a:p>
        </p:txBody>
      </p:sp>
      <p:sp>
        <p:nvSpPr>
          <p:cNvPr id="25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700919" y="4318344"/>
            <a:ext cx="843399" cy="3519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>
                <a:latin typeface="微软雅黑" pitchFamily="34" charset="-122"/>
                <a:ea typeface="微软雅黑" pitchFamily="34" charset="-122"/>
              </a:rPr>
              <a:t>换</a:t>
            </a:r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站推送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7" idx="1"/>
            <a:endCxn id="25" idx="3"/>
          </p:cNvCxnSpPr>
          <p:nvPr/>
        </p:nvCxnSpPr>
        <p:spPr>
          <a:xfrm flipH="1">
            <a:off x="1544318" y="4224025"/>
            <a:ext cx="1893147" cy="27030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 bwMode="auto">
          <a:xfrm>
            <a:off x="1541557" y="1712237"/>
            <a:ext cx="737702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800" dirty="0" smtClean="0"/>
              <a:t>异步，走</a:t>
            </a:r>
            <a:r>
              <a:rPr lang="en-US" altLang="zh-CN" sz="800" dirty="0" err="1" smtClean="0"/>
              <a:t>mq</a:t>
            </a:r>
            <a:endParaRPr lang="zh-CN" altLang="en-US" sz="800" dirty="0" smtClean="0"/>
          </a:p>
        </p:txBody>
      </p:sp>
      <p:sp>
        <p:nvSpPr>
          <p:cNvPr id="28" name="文本框 27"/>
          <p:cNvSpPr txBox="1"/>
          <p:nvPr/>
        </p:nvSpPr>
        <p:spPr bwMode="auto">
          <a:xfrm>
            <a:off x="2612935" y="2510487"/>
            <a:ext cx="813043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800" dirty="0" smtClean="0"/>
              <a:t>暂定同步进</a:t>
            </a:r>
            <a:r>
              <a:rPr lang="en-US" altLang="zh-CN" sz="800" dirty="0" err="1" smtClean="0"/>
              <a:t>db</a:t>
            </a:r>
            <a:endParaRPr lang="zh-CN" altLang="en-US" sz="800" dirty="0" smtClean="0"/>
          </a:p>
        </p:txBody>
      </p:sp>
      <p:sp>
        <p:nvSpPr>
          <p:cNvPr id="29" name="文本框 28"/>
          <p:cNvSpPr txBox="1"/>
          <p:nvPr/>
        </p:nvSpPr>
        <p:spPr bwMode="auto">
          <a:xfrm>
            <a:off x="3774432" y="1809030"/>
            <a:ext cx="737702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800" dirty="0" smtClean="0"/>
              <a:t>异步，走</a:t>
            </a:r>
            <a:r>
              <a:rPr lang="en-US" altLang="zh-CN" sz="800" dirty="0" err="1" smtClean="0"/>
              <a:t>mq</a:t>
            </a:r>
            <a:endParaRPr lang="zh-CN" altLang="en-US" sz="800" dirty="0" smtClean="0"/>
          </a:p>
        </p:txBody>
      </p:sp>
      <p:sp>
        <p:nvSpPr>
          <p:cNvPr id="30" name="文本框 29"/>
          <p:cNvSpPr txBox="1"/>
          <p:nvPr/>
        </p:nvSpPr>
        <p:spPr bwMode="auto">
          <a:xfrm>
            <a:off x="1636714" y="2802577"/>
            <a:ext cx="737702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800" dirty="0" smtClean="0"/>
              <a:t>异步，走</a:t>
            </a:r>
            <a:r>
              <a:rPr lang="en-US" altLang="zh-CN" sz="800" dirty="0" err="1" smtClean="0"/>
              <a:t>mq</a:t>
            </a:r>
            <a:endParaRPr lang="zh-CN" altLang="en-US" sz="800" dirty="0" smtClean="0"/>
          </a:p>
        </p:txBody>
      </p:sp>
      <p:sp>
        <p:nvSpPr>
          <p:cNvPr id="31" name="文本框 30"/>
          <p:cNvSpPr txBox="1"/>
          <p:nvPr/>
        </p:nvSpPr>
        <p:spPr bwMode="auto">
          <a:xfrm>
            <a:off x="1594170" y="3486383"/>
            <a:ext cx="737702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800" dirty="0" smtClean="0"/>
              <a:t>异步，走</a:t>
            </a:r>
            <a:r>
              <a:rPr lang="en-US" altLang="zh-CN" sz="800" dirty="0" err="1" smtClean="0"/>
              <a:t>mq</a:t>
            </a:r>
            <a:endParaRPr lang="zh-CN" altLang="en-US" sz="800" dirty="0" smtClean="0"/>
          </a:p>
        </p:txBody>
      </p:sp>
      <p:sp>
        <p:nvSpPr>
          <p:cNvPr id="33" name="文本框 32"/>
          <p:cNvSpPr txBox="1"/>
          <p:nvPr/>
        </p:nvSpPr>
        <p:spPr bwMode="auto">
          <a:xfrm>
            <a:off x="1875233" y="4250819"/>
            <a:ext cx="737702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800" dirty="0" smtClean="0"/>
              <a:t>异步，走</a:t>
            </a:r>
            <a:r>
              <a:rPr lang="en-US" altLang="zh-CN" sz="800" dirty="0" err="1" smtClean="0"/>
              <a:t>mq</a:t>
            </a:r>
            <a:endParaRPr lang="zh-CN" alt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339942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cap="flat" cmpd="sng" algn="ctr">
          <a:noFill/>
          <a:prstDash val="solid"/>
        </a:ln>
        <a:effectLst/>
        <a:extLst/>
      </a:spPr>
      <a:bodyPr wrap="none" rtlCol="0" anchor="ctr">
        <a:spAutoFit/>
      </a:bodyPr>
      <a:lstStyle>
        <a:defPPr>
          <a:defRPr sz="1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30109</TotalTime>
  <Words>1037</Words>
  <Application>Microsoft Office PowerPoint</Application>
  <PresentationFormat>全屏显示(16:9)</PresentationFormat>
  <Paragraphs>263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HelveticaNeueLT Std</vt:lpstr>
      <vt:lpstr>微软雅黑</vt:lpstr>
      <vt:lpstr>Arial</vt:lpstr>
      <vt:lpstr>Wingdings</vt:lpstr>
      <vt:lpstr>2016 HDS Corporate</vt:lpstr>
      <vt:lpstr>CPOS Counter项目</vt:lpstr>
      <vt:lpstr>总部端 – 现状</vt:lpstr>
      <vt:lpstr>优化要点</vt:lpstr>
      <vt:lpstr>PowerPoint 演示文稿</vt:lpstr>
      <vt:lpstr>总部端 – 订单同步优化   弃用redis+定时任务，改为MQ</vt:lpstr>
      <vt:lpstr>总部端 – 订单同步优化</vt:lpstr>
      <vt:lpstr>1 总部端order功能</vt:lpstr>
      <vt:lpstr>2 规划</vt:lpstr>
      <vt:lpstr>Proto中集中实现业务处理service</vt:lpstr>
      <vt:lpstr>★ 10min 缓存    100W单</vt:lpstr>
      <vt:lpstr>持久化</vt:lpstr>
      <vt:lpstr>数据同步</vt:lpstr>
      <vt:lpstr>公共逻辑</vt:lpstr>
      <vt:lpstr>3 策略 入参</vt:lpstr>
      <vt:lpstr>额外要考虑的店</vt:lpstr>
      <vt:lpstr>4 订单字段长度预估</vt:lpstr>
      <vt:lpstr>5 订单压缩 性能</vt:lpstr>
      <vt:lpstr>PowerPoint 演示文稿</vt:lpstr>
      <vt:lpstr>总部端 – 订单查询优化  redis缓存</vt:lpstr>
      <vt:lpstr>总部端 – 订单存储  冷热分离   分表</vt:lpstr>
      <vt:lpstr>开发工作项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丁能 / Ding, Neng</cp:lastModifiedBy>
  <cp:revision>3878</cp:revision>
  <cp:lastPrinted>2018-07-31T03:56:48Z</cp:lastPrinted>
  <dcterms:created xsi:type="dcterms:W3CDTF">2018-07-31T03:56:48Z</dcterms:created>
  <dcterms:modified xsi:type="dcterms:W3CDTF">2020-01-09T08:11:32Z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2052-10.1.0.6363</vt:lpwstr>
  </property>
</Properties>
</file>