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25" r:id="rId2"/>
    <p:sldId id="679" r:id="rId3"/>
    <p:sldId id="693" r:id="rId4"/>
    <p:sldId id="688" r:id="rId5"/>
    <p:sldId id="706" r:id="rId6"/>
    <p:sldId id="699" r:id="rId7"/>
    <p:sldId id="694" r:id="rId8"/>
    <p:sldId id="695" r:id="rId9"/>
    <p:sldId id="696" r:id="rId10"/>
    <p:sldId id="697" r:id="rId11"/>
    <p:sldId id="700" r:id="rId12"/>
    <p:sldId id="704" r:id="rId13"/>
    <p:sldId id="689" r:id="rId14"/>
    <p:sldId id="705" r:id="rId15"/>
    <p:sldId id="703" r:id="rId16"/>
    <p:sldId id="692" r:id="rId17"/>
    <p:sldId id="686" r:id="rId18"/>
    <p:sldId id="698" r:id="rId19"/>
    <p:sldId id="707" r:id="rId20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B80"/>
    <a:srgbClr val="135295"/>
    <a:srgbClr val="00000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79" autoAdjust="0"/>
  </p:normalViewPr>
  <p:slideViewPr>
    <p:cSldViewPr snapToGrid="0" showGuides="1">
      <p:cViewPr varScale="1">
        <p:scale>
          <a:sx n="151" d="100"/>
          <a:sy n="151" d="100"/>
        </p:scale>
        <p:origin x="510" y="13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50818"/>
          </a:xfrm>
        </p:spPr>
        <p:txBody>
          <a:bodyPr/>
          <a:lstStyle/>
          <a:p>
            <a:r>
              <a:rPr lang="zh-CN" altLang="en-US" sz="1050" dirty="0" smtClean="0"/>
              <a:t>公共逻辑：</a:t>
            </a:r>
            <a:endParaRPr lang="en-US" altLang="zh-CN" sz="1050" dirty="0" smtClean="0"/>
          </a:p>
          <a:p>
            <a:pPr lvl="1"/>
            <a:r>
              <a:rPr lang="zh-CN" altLang="en-US" sz="850" dirty="0" smtClean="0"/>
              <a:t>死信的消费（失败消息记录入文件）、以及补偿，可以考虑 公共方法。放到 </a:t>
            </a:r>
            <a:r>
              <a:rPr lang="en-US" altLang="zh-CN" sz="850" dirty="0" smtClean="0"/>
              <a:t>proto</a:t>
            </a:r>
            <a:r>
              <a:rPr lang="zh-CN" altLang="en-US" sz="850" dirty="0"/>
              <a:t> </a:t>
            </a:r>
            <a:r>
              <a:rPr lang="en-US" altLang="zh-CN" sz="850" dirty="0" smtClean="0"/>
              <a:t>module</a:t>
            </a:r>
            <a:r>
              <a:rPr lang="zh-CN" altLang="en-US" sz="850" dirty="0" smtClean="0"/>
              <a:t>中，可以被其他 多个消费端应用直接代码引用。</a:t>
            </a:r>
            <a:endParaRPr lang="en-US" altLang="zh-CN" sz="850" dirty="0" smtClean="0"/>
          </a:p>
          <a:p>
            <a:pPr lvl="1"/>
            <a:r>
              <a:rPr lang="zh-CN" altLang="en-US" sz="850" dirty="0"/>
              <a:t>业务处理</a:t>
            </a:r>
            <a:r>
              <a:rPr lang="en-US" altLang="zh-CN" sz="850" dirty="0" smtClean="0"/>
              <a:t>service</a:t>
            </a:r>
            <a:r>
              <a:rPr lang="zh-CN" altLang="en-US" sz="850" dirty="0" smtClean="0"/>
              <a:t>，包括：走同步、异步的分支判断等，放 </a:t>
            </a:r>
            <a:r>
              <a:rPr lang="en-US" altLang="zh-CN" sz="850" dirty="0" smtClean="0"/>
              <a:t>proto module</a:t>
            </a:r>
            <a:r>
              <a:rPr lang="zh-CN" altLang="en-US" sz="850" dirty="0" smtClean="0"/>
              <a:t>中，可以被 </a:t>
            </a:r>
            <a:r>
              <a:rPr lang="en-US" altLang="zh-CN" sz="850" dirty="0" smtClean="0"/>
              <a:t>router</a:t>
            </a:r>
            <a:r>
              <a:rPr lang="zh-CN" altLang="en-US" sz="850" dirty="0" smtClean="0"/>
              <a:t>、</a:t>
            </a:r>
            <a:r>
              <a:rPr lang="en-US" altLang="zh-CN" sz="850" dirty="0" smtClean="0"/>
              <a:t>center</a:t>
            </a:r>
            <a:r>
              <a:rPr lang="zh-CN" altLang="en-US" sz="850" dirty="0" smtClean="0"/>
              <a:t>等应用直接代码引用。并且可以被后续补偿时复用。</a:t>
            </a:r>
            <a:endParaRPr lang="en-US" altLang="zh-CN" sz="850" dirty="0" smtClean="0"/>
          </a:p>
          <a:p>
            <a:r>
              <a:rPr lang="zh-CN" altLang="en-US" sz="1050" dirty="0"/>
              <a:t>在两个环节上预留扩展，分别是：</a:t>
            </a:r>
            <a:endParaRPr lang="en-US" altLang="zh-CN" sz="1050" dirty="0"/>
          </a:p>
          <a:p>
            <a:pPr lvl="1"/>
            <a:r>
              <a:rPr lang="zh-CN" altLang="en-US" sz="850" dirty="0"/>
              <a:t>分支逻辑时走具体同步、异步处理等。（</a:t>
            </a:r>
            <a:r>
              <a:rPr lang="en-US" altLang="zh-CN" sz="850" dirty="0" err="1"/>
              <a:t>apollo</a:t>
            </a:r>
            <a:r>
              <a:rPr lang="zh-CN" altLang="en-US" sz="850" dirty="0"/>
              <a:t>配置、来源、消息数据</a:t>
            </a:r>
            <a:r>
              <a:rPr lang="en-US" altLang="zh-CN" sz="850" dirty="0" err="1"/>
              <a:t>messageInfo</a:t>
            </a:r>
            <a:r>
              <a:rPr lang="zh-CN" altLang="en-US" sz="850" dirty="0"/>
              <a:t>（品牌、餐厅）、预留扩展）</a:t>
            </a:r>
            <a:endParaRPr lang="en-US" altLang="zh-CN" sz="850" dirty="0"/>
          </a:p>
          <a:p>
            <a:pPr lvl="1"/>
            <a:r>
              <a:rPr lang="zh-CN" altLang="en-US" sz="850" dirty="0"/>
              <a:t>消息消费的具体实现。（</a:t>
            </a:r>
            <a:r>
              <a:rPr lang="en-US" altLang="zh-CN" sz="850" dirty="0" err="1"/>
              <a:t>apollo</a:t>
            </a:r>
            <a:r>
              <a:rPr lang="zh-CN" altLang="en-US" sz="850" dirty="0"/>
              <a:t>配置、来源、品牌编号、餐厅编号、</a:t>
            </a:r>
            <a:r>
              <a:rPr lang="en-US" altLang="zh-CN" sz="850" dirty="0"/>
              <a:t>location</a:t>
            </a:r>
            <a:r>
              <a:rPr lang="zh-CN" altLang="en-US" sz="850" dirty="0"/>
              <a:t>编号、预留扩展</a:t>
            </a:r>
            <a:r>
              <a:rPr lang="zh-CN" altLang="en-US" sz="850" dirty="0" smtClean="0"/>
              <a:t>）</a:t>
            </a:r>
          </a:p>
          <a:p>
            <a:pPr marL="0" indent="0">
              <a:buNone/>
            </a:pP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1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305180" y="2033466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分发外部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ISSUE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76044" y="2034265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推餐厅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SYNC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139952" y="2033466"/>
            <a:ext cx="3219238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>
                <a:solidFill>
                  <a:schemeClr val="tx1"/>
                </a:solidFill>
                <a:latin typeface="+mj-lt"/>
              </a:rPr>
              <a:t>持久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化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SAVE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类图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为降级考虑的多实现方式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（易扩展</a:t>
            </a:r>
            <a:r>
              <a:rPr lang="zh-CN" altLang="en-US" dirty="0"/>
              <a:t>）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74" y="244405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339897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386557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2"/>
            <a:endCxn id="6" idx="1"/>
          </p:cNvCxnSpPr>
          <p:nvPr/>
        </p:nvCxnSpPr>
        <p:spPr>
          <a:xfrm rot="16200000" flipH="1">
            <a:off x="518409" y="3053724"/>
            <a:ext cx="756920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  <a:endCxn id="7" idx="1"/>
          </p:cNvCxnSpPr>
          <p:nvPr/>
        </p:nvCxnSpPr>
        <p:spPr>
          <a:xfrm rot="16200000" flipH="1">
            <a:off x="290968" y="3281164"/>
            <a:ext cx="1223513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434612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5" idx="2"/>
            <a:endCxn id="14" idx="1"/>
          </p:cNvCxnSpPr>
          <p:nvPr/>
        </p:nvCxnSpPr>
        <p:spPr>
          <a:xfrm rot="16200000" flipH="1">
            <a:off x="50691" y="3521441"/>
            <a:ext cx="1704066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68" y="25846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065" y="3218734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MQ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926" y="373759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直</a:t>
            </a:r>
            <a:r>
              <a:rPr lang="zh-CN" altLang="en-US" dirty="0"/>
              <a:t>推</a:t>
            </a:r>
            <a:endParaRPr lang="en-US" altLang="zh-CN" dirty="0" smtClean="0"/>
          </a:p>
        </p:txBody>
      </p:sp>
      <p:cxnSp>
        <p:nvCxnSpPr>
          <p:cNvPr id="21" name="肘形连接符 20"/>
          <p:cNvCxnSpPr>
            <a:stCxn id="18" idx="2"/>
            <a:endCxn id="19" idx="1"/>
          </p:cNvCxnSpPr>
          <p:nvPr/>
        </p:nvCxnSpPr>
        <p:spPr>
          <a:xfrm rot="16200000" flipH="1">
            <a:off x="3669386" y="3037054"/>
            <a:ext cx="436061" cy="32329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2"/>
            <a:endCxn id="20" idx="1"/>
          </p:cNvCxnSpPr>
          <p:nvPr/>
        </p:nvCxnSpPr>
        <p:spPr>
          <a:xfrm rot="16200000" flipH="1">
            <a:off x="3416387" y="3290054"/>
            <a:ext cx="954920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455" y="425920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cxnSp>
        <p:nvCxnSpPr>
          <p:cNvPr id="24" name="肘形连接符 23"/>
          <p:cNvCxnSpPr>
            <a:stCxn id="18" idx="2"/>
            <a:endCxn id="23" idx="1"/>
          </p:cNvCxnSpPr>
          <p:nvPr/>
        </p:nvCxnSpPr>
        <p:spPr>
          <a:xfrm rot="16200000" flipH="1">
            <a:off x="3157343" y="3549097"/>
            <a:ext cx="1476536" cy="33968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203" y="919961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策略类</a:t>
            </a:r>
            <a:endParaRPr lang="en-US" altLang="zh-CN" dirty="0" smtClean="0"/>
          </a:p>
          <a:p>
            <a:r>
              <a:rPr lang="zh-CN" altLang="en-US" dirty="0" smtClean="0"/>
              <a:t>决定走哪个实现类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44" idx="2"/>
            <a:endCxn id="5" idx="0"/>
          </p:cNvCxnSpPr>
          <p:nvPr/>
        </p:nvCxnSpPr>
        <p:spPr>
          <a:xfrm flipH="1">
            <a:off x="732074" y="1935189"/>
            <a:ext cx="896909" cy="5088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29246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5" idx="2"/>
            <a:endCxn id="36" idx="1"/>
          </p:cNvCxnSpPr>
          <p:nvPr/>
        </p:nvCxnSpPr>
        <p:spPr>
          <a:xfrm rot="16200000" flipH="1">
            <a:off x="755593" y="2816540"/>
            <a:ext cx="282553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 bwMode="auto">
          <a:xfrm>
            <a:off x="1874875" y="2967265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1874875" y="3427696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8" name="文本框 57"/>
          <p:cNvSpPr txBox="1"/>
          <p:nvPr/>
        </p:nvSpPr>
        <p:spPr bwMode="auto">
          <a:xfrm>
            <a:off x="4837669" y="3292778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9" name="文本框 58"/>
          <p:cNvSpPr txBox="1"/>
          <p:nvPr/>
        </p:nvSpPr>
        <p:spPr bwMode="auto">
          <a:xfrm>
            <a:off x="4868640" y="3832950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0" y="859215"/>
            <a:ext cx="1467068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 为一阶段需实现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其他的后续视情况扩展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111106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SAVE MQ</a:t>
            </a:r>
            <a:endParaRPr lang="zh-CN" altLang="en-US" dirty="0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rot="5400000">
            <a:off x="4333475" y="-1333690"/>
            <a:ext cx="186104" cy="5486400"/>
          </a:xfrm>
          <a:prstGeom prst="leftBrace">
            <a:avLst>
              <a:gd name="adj1" fmla="val 23656"/>
              <a:gd name="adj2" fmla="val 57666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83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持久化 </a:t>
            </a:r>
            <a:r>
              <a:rPr lang="en-US" altLang="zh-CN" b="0" dirty="0" smtClean="0">
                <a:solidFill>
                  <a:schemeClr val="tx1"/>
                </a:solidFill>
              </a:rPr>
              <a:t>SAVE </a:t>
            </a:r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907" y="386557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6" idx="3"/>
            <a:endCxn id="41" idx="0"/>
          </p:cNvCxnSpPr>
          <p:nvPr/>
        </p:nvCxnSpPr>
        <p:spPr>
          <a:xfrm>
            <a:off x="1925664" y="3596979"/>
            <a:ext cx="672243" cy="2685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auto">
          <a:xfrm>
            <a:off x="1874875" y="3936165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680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往餐厅同步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往餐厅同步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是否有直推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3218734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 bwMode="auto">
          <a:xfrm>
            <a:off x="4984781" y="329277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4259209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 bwMode="auto">
          <a:xfrm>
            <a:off x="4984781" y="4333252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71" name="肘形连接符 25"/>
          <p:cNvCxnSpPr>
            <a:stCxn id="64" idx="2"/>
            <a:endCxn id="18" idx="0"/>
          </p:cNvCxnSpPr>
          <p:nvPr/>
        </p:nvCxnSpPr>
        <p:spPr>
          <a:xfrm flipH="1">
            <a:off x="3725768" y="1935189"/>
            <a:ext cx="495912" cy="6494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25"/>
          <p:cNvCxnSpPr>
            <a:stCxn id="65" idx="2"/>
            <a:endCxn id="67" idx="0"/>
          </p:cNvCxnSpPr>
          <p:nvPr/>
        </p:nvCxnSpPr>
        <p:spPr>
          <a:xfrm>
            <a:off x="5668362" y="1935189"/>
            <a:ext cx="0" cy="12835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7" idx="2"/>
            <a:endCxn id="20" idx="3"/>
          </p:cNvCxnSpPr>
          <p:nvPr/>
        </p:nvCxnSpPr>
        <p:spPr>
          <a:xfrm flipH="1">
            <a:off x="4925926" y="3614734"/>
            <a:ext cx="742436" cy="3208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9" idx="0"/>
            <a:endCxn id="59" idx="1"/>
          </p:cNvCxnSpPr>
          <p:nvPr/>
        </p:nvCxnSpPr>
        <p:spPr>
          <a:xfrm flipH="1" flipV="1">
            <a:off x="4868640" y="3956061"/>
            <a:ext cx="799722" cy="3031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921" y="1610846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分发外部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 bwMode="auto">
          <a:xfrm>
            <a:off x="7005853" y="2020877"/>
            <a:ext cx="237604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b="1" dirty="0" smtClean="0"/>
              <a:t>配置</a:t>
            </a:r>
            <a:endParaRPr lang="en-US" altLang="zh-CN" sz="800" b="1" dirty="0" smtClean="0"/>
          </a:p>
          <a:p>
            <a:r>
              <a:rPr lang="zh-CN" altLang="en-US" sz="800" dirty="0" smtClean="0"/>
              <a:t>增加分发策略尽可能支持数组方式，若不能，则只能分别判断是否推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，以及是否推 扫码了。</a:t>
            </a:r>
            <a:endParaRPr lang="en-US" altLang="zh-CN" sz="800" dirty="0" smtClean="0"/>
          </a:p>
          <a:p>
            <a:r>
              <a:rPr lang="en-US" altLang="zh-CN" sz="800" dirty="0" smtClean="0"/>
              <a:t>Xxx</a:t>
            </a:r>
            <a:r>
              <a:rPr lang="zh-CN" altLang="en-US" sz="800" dirty="0" smtClean="0"/>
              <a:t>条件 ： 处理类：</a:t>
            </a:r>
            <a:r>
              <a:rPr lang="en-US" altLang="zh-CN" sz="800" dirty="0" smtClean="0"/>
              <a:t>XX</a:t>
            </a:r>
            <a:r>
              <a:rPr lang="zh-CN" altLang="en-US" sz="800" dirty="0" smtClean="0"/>
              <a:t>，是否直推处理类：</a:t>
            </a:r>
            <a:r>
              <a:rPr lang="en-US" altLang="zh-CN" sz="800" dirty="0" smtClean="0"/>
              <a:t>XX</a:t>
            </a: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494" y="25784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ISSUE</a:t>
            </a:r>
            <a:endParaRPr lang="zh-CN" altLang="en-US" dirty="0"/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312" y="162284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分发外部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是否直推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cxnSp>
        <p:nvCxnSpPr>
          <p:cNvPr id="89" name="肘形连接符 88"/>
          <p:cNvCxnSpPr>
            <a:stCxn id="86" idx="2"/>
            <a:endCxn id="27" idx="1"/>
          </p:cNvCxnSpPr>
          <p:nvPr/>
        </p:nvCxnSpPr>
        <p:spPr>
          <a:xfrm rot="16200000" flipH="1">
            <a:off x="6839291" y="2992676"/>
            <a:ext cx="334633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212" y="40414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zh-CN" altLang="en-US" dirty="0"/>
              <a:t>扫码</a:t>
            </a:r>
            <a:r>
              <a:rPr lang="en-US" altLang="zh-CN" dirty="0" smtClean="0"/>
              <a:t> SAVE MQ</a:t>
            </a:r>
            <a:endParaRPr lang="zh-CN" altLang="en-US" dirty="0"/>
          </a:p>
        </p:txBody>
      </p:sp>
      <p:sp>
        <p:nvSpPr>
          <p:cNvPr id="9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56700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9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450063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推扫码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cxnSp>
        <p:nvCxnSpPr>
          <p:cNvPr id="98" name="肘形连接符 97"/>
          <p:cNvCxnSpPr>
            <a:stCxn id="86" idx="2"/>
            <a:endCxn id="94" idx="1"/>
          </p:cNvCxnSpPr>
          <p:nvPr/>
        </p:nvCxnSpPr>
        <p:spPr>
          <a:xfrm rot="16200000" flipH="1">
            <a:off x="6373384" y="3458583"/>
            <a:ext cx="1264939" cy="29671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6" idx="2"/>
            <a:endCxn id="95" idx="1"/>
          </p:cNvCxnSpPr>
          <p:nvPr/>
        </p:nvCxnSpPr>
        <p:spPr>
          <a:xfrm rot="16200000" flipH="1">
            <a:off x="6611341" y="3220626"/>
            <a:ext cx="790532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6" idx="2"/>
            <a:endCxn id="96" idx="1"/>
          </p:cNvCxnSpPr>
          <p:nvPr/>
        </p:nvCxnSpPr>
        <p:spPr>
          <a:xfrm rot="16200000" flipH="1">
            <a:off x="6144524" y="3687443"/>
            <a:ext cx="1724166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31130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 bwMode="auto">
          <a:xfrm>
            <a:off x="8086695" y="32066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09" name="直接连接符 108"/>
          <p:cNvCxnSpPr>
            <a:stCxn id="107" idx="2"/>
            <a:endCxn id="95" idx="3"/>
          </p:cNvCxnSpPr>
          <p:nvPr/>
        </p:nvCxnSpPr>
        <p:spPr>
          <a:xfrm flipH="1">
            <a:off x="8019720" y="3509012"/>
            <a:ext cx="776100" cy="2559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40414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 bwMode="auto">
          <a:xfrm>
            <a:off x="8086695" y="41350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25" name="直接连接符 124"/>
          <p:cNvCxnSpPr>
            <a:stCxn id="123" idx="2"/>
            <a:endCxn id="96" idx="3"/>
          </p:cNvCxnSpPr>
          <p:nvPr/>
        </p:nvCxnSpPr>
        <p:spPr>
          <a:xfrm flipH="1">
            <a:off x="8019720" y="4437412"/>
            <a:ext cx="776100" cy="2612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25"/>
          <p:cNvCxnSpPr>
            <a:stCxn id="83" idx="2"/>
            <a:endCxn id="86" idx="0"/>
          </p:cNvCxnSpPr>
          <p:nvPr/>
        </p:nvCxnSpPr>
        <p:spPr>
          <a:xfrm flipH="1">
            <a:off x="6857494" y="1943253"/>
            <a:ext cx="515427" cy="6352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25"/>
          <p:cNvCxnSpPr>
            <a:stCxn id="88" idx="2"/>
            <a:endCxn id="107" idx="0"/>
          </p:cNvCxnSpPr>
          <p:nvPr/>
        </p:nvCxnSpPr>
        <p:spPr>
          <a:xfrm>
            <a:off x="8486312" y="1955249"/>
            <a:ext cx="309508" cy="115776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305180" y="2033466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分发外部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ISSUE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76044" y="2034265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推餐厅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SYNC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139952" y="2033466"/>
            <a:ext cx="3219238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>
                <a:solidFill>
                  <a:schemeClr val="tx1"/>
                </a:solidFill>
                <a:latin typeface="+mj-lt"/>
              </a:rPr>
              <a:t>持久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化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SAVE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进阶，策略返回数组，依次执行</a:t>
            </a:r>
            <a:endParaRPr lang="zh-CN" alt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74" y="244405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339897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386557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2"/>
            <a:endCxn id="6" idx="1"/>
          </p:cNvCxnSpPr>
          <p:nvPr/>
        </p:nvCxnSpPr>
        <p:spPr>
          <a:xfrm rot="16200000" flipH="1">
            <a:off x="518409" y="3053724"/>
            <a:ext cx="756920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  <a:endCxn id="7" idx="1"/>
          </p:cNvCxnSpPr>
          <p:nvPr/>
        </p:nvCxnSpPr>
        <p:spPr>
          <a:xfrm rot="16200000" flipH="1">
            <a:off x="290968" y="3281164"/>
            <a:ext cx="1223513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434612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5" idx="2"/>
            <a:endCxn id="14" idx="1"/>
          </p:cNvCxnSpPr>
          <p:nvPr/>
        </p:nvCxnSpPr>
        <p:spPr>
          <a:xfrm rot="16200000" flipH="1">
            <a:off x="50691" y="3521441"/>
            <a:ext cx="1704066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68" y="25846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065" y="3218734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MQ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926" y="373759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直</a:t>
            </a:r>
            <a:r>
              <a:rPr lang="zh-CN" altLang="en-US" dirty="0"/>
              <a:t>推</a:t>
            </a:r>
            <a:endParaRPr lang="en-US" altLang="zh-CN" dirty="0" smtClean="0"/>
          </a:p>
        </p:txBody>
      </p:sp>
      <p:cxnSp>
        <p:nvCxnSpPr>
          <p:cNvPr id="21" name="肘形连接符 20"/>
          <p:cNvCxnSpPr>
            <a:stCxn id="18" idx="2"/>
            <a:endCxn id="19" idx="1"/>
          </p:cNvCxnSpPr>
          <p:nvPr/>
        </p:nvCxnSpPr>
        <p:spPr>
          <a:xfrm rot="16200000" flipH="1">
            <a:off x="3669386" y="3037054"/>
            <a:ext cx="436061" cy="32329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2"/>
            <a:endCxn id="20" idx="1"/>
          </p:cNvCxnSpPr>
          <p:nvPr/>
        </p:nvCxnSpPr>
        <p:spPr>
          <a:xfrm rot="16200000" flipH="1">
            <a:off x="3416387" y="3290054"/>
            <a:ext cx="954920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455" y="425920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cxnSp>
        <p:nvCxnSpPr>
          <p:cNvPr id="24" name="肘形连接符 23"/>
          <p:cNvCxnSpPr>
            <a:stCxn id="18" idx="2"/>
            <a:endCxn id="23" idx="1"/>
          </p:cNvCxnSpPr>
          <p:nvPr/>
        </p:nvCxnSpPr>
        <p:spPr>
          <a:xfrm rot="16200000" flipH="1">
            <a:off x="3157343" y="3549097"/>
            <a:ext cx="1476536" cy="33968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4" idx="2"/>
            <a:endCxn id="5" idx="0"/>
          </p:cNvCxnSpPr>
          <p:nvPr/>
        </p:nvCxnSpPr>
        <p:spPr>
          <a:xfrm flipH="1">
            <a:off x="732074" y="1935189"/>
            <a:ext cx="896909" cy="5088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29246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5" idx="2"/>
            <a:endCxn id="36" idx="1"/>
          </p:cNvCxnSpPr>
          <p:nvPr/>
        </p:nvCxnSpPr>
        <p:spPr>
          <a:xfrm rot="16200000" flipH="1">
            <a:off x="755593" y="2816540"/>
            <a:ext cx="282553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 bwMode="auto">
          <a:xfrm>
            <a:off x="1874875" y="2967265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1874875" y="3427696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8" name="文本框 57"/>
          <p:cNvSpPr txBox="1"/>
          <p:nvPr/>
        </p:nvSpPr>
        <p:spPr bwMode="auto">
          <a:xfrm>
            <a:off x="4837669" y="3292778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9" name="文本框 58"/>
          <p:cNvSpPr txBox="1"/>
          <p:nvPr/>
        </p:nvSpPr>
        <p:spPr bwMode="auto">
          <a:xfrm>
            <a:off x="4868640" y="3832950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0" y="859215"/>
            <a:ext cx="1467068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 为一阶段需实现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其他的后续视情况扩展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111106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SAVE MQ</a:t>
            </a:r>
            <a:endParaRPr lang="zh-CN" altLang="en-US" dirty="0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998" y="898508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策略类</a:t>
            </a:r>
            <a:endParaRPr lang="en-US" altLang="zh-CN" dirty="0" smtClean="0"/>
          </a:p>
          <a:p>
            <a:r>
              <a:rPr lang="zh-CN" altLang="en-US" dirty="0" smtClean="0"/>
              <a:t>决定走那些实现类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 rot="16200000">
            <a:off x="3135018" y="641710"/>
            <a:ext cx="317500" cy="94489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3766217" y="868055"/>
            <a:ext cx="1339982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b="1" dirty="0" smtClean="0"/>
              <a:t>进阶</a:t>
            </a:r>
            <a:endParaRPr lang="en-US" altLang="zh-CN" sz="800" b="1" dirty="0"/>
          </a:p>
          <a:p>
            <a:r>
              <a:rPr lang="zh-CN" altLang="en-US" sz="800" dirty="0" smtClean="0"/>
              <a:t>支持返回实现类数组，以实现多个处理方式的组合</a:t>
            </a:r>
            <a:endParaRPr lang="en-US" altLang="zh-CN" sz="800" dirty="0" smtClean="0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rot="5400000">
            <a:off x="4333475" y="-1333690"/>
            <a:ext cx="186104" cy="5486400"/>
          </a:xfrm>
          <a:prstGeom prst="leftBrace">
            <a:avLst>
              <a:gd name="adj1" fmla="val 23656"/>
              <a:gd name="adj2" fmla="val 57666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83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持久化 </a:t>
            </a:r>
            <a:r>
              <a:rPr lang="en-US" altLang="zh-CN" b="0" dirty="0" smtClean="0">
                <a:solidFill>
                  <a:schemeClr val="tx1"/>
                </a:solidFill>
              </a:rPr>
              <a:t>SAVE </a:t>
            </a:r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907" y="386557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6" idx="3"/>
            <a:endCxn id="41" idx="0"/>
          </p:cNvCxnSpPr>
          <p:nvPr/>
        </p:nvCxnSpPr>
        <p:spPr>
          <a:xfrm>
            <a:off x="1925664" y="3596979"/>
            <a:ext cx="672243" cy="2685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auto">
          <a:xfrm>
            <a:off x="1874875" y="3936165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260" y="1598429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往餐厅同步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3218734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 bwMode="auto">
          <a:xfrm>
            <a:off x="4984781" y="329277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4259209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 bwMode="auto">
          <a:xfrm>
            <a:off x="4984781" y="4333252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71" name="肘形连接符 25"/>
          <p:cNvCxnSpPr>
            <a:stCxn id="64" idx="2"/>
            <a:endCxn id="18" idx="0"/>
          </p:cNvCxnSpPr>
          <p:nvPr/>
        </p:nvCxnSpPr>
        <p:spPr>
          <a:xfrm flipH="1">
            <a:off x="3725768" y="1930836"/>
            <a:ext cx="778492" cy="65383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25"/>
          <p:cNvCxnSpPr>
            <a:stCxn id="64" idx="2"/>
            <a:endCxn id="67" idx="0"/>
          </p:cNvCxnSpPr>
          <p:nvPr/>
        </p:nvCxnSpPr>
        <p:spPr>
          <a:xfrm>
            <a:off x="4504260" y="1930836"/>
            <a:ext cx="1164102" cy="12878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7" idx="2"/>
            <a:endCxn id="20" idx="3"/>
          </p:cNvCxnSpPr>
          <p:nvPr/>
        </p:nvCxnSpPr>
        <p:spPr>
          <a:xfrm flipH="1">
            <a:off x="4925926" y="3614734"/>
            <a:ext cx="742436" cy="3208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9" idx="0"/>
            <a:endCxn id="59" idx="1"/>
          </p:cNvCxnSpPr>
          <p:nvPr/>
        </p:nvCxnSpPr>
        <p:spPr>
          <a:xfrm flipH="1" flipV="1">
            <a:off x="4868640" y="3956061"/>
            <a:ext cx="799722" cy="3031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695" y="1598428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分发外部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 bwMode="auto">
          <a:xfrm>
            <a:off x="7005853" y="2020877"/>
            <a:ext cx="237604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b="1" dirty="0" smtClean="0"/>
              <a:t>配置</a:t>
            </a:r>
            <a:endParaRPr lang="en-US" altLang="zh-CN" sz="800" b="1" dirty="0" smtClean="0"/>
          </a:p>
          <a:p>
            <a:r>
              <a:rPr lang="zh-CN" altLang="en-US" sz="800" dirty="0" smtClean="0"/>
              <a:t>增加分发策略尽可能支持数组方式，若不能，则只能分别判断是否推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，以及是否推 扫码了。</a:t>
            </a:r>
            <a:endParaRPr lang="en-US" altLang="zh-CN" sz="800" dirty="0" smtClean="0"/>
          </a:p>
          <a:p>
            <a:r>
              <a:rPr lang="en-US" altLang="zh-CN" sz="800" dirty="0" smtClean="0"/>
              <a:t>Xxx</a:t>
            </a:r>
            <a:r>
              <a:rPr lang="zh-CN" altLang="en-US" sz="800" dirty="0" smtClean="0"/>
              <a:t>条件 ： 处理类：</a:t>
            </a:r>
            <a:r>
              <a:rPr lang="en-US" altLang="zh-CN" sz="800" dirty="0" smtClean="0"/>
              <a:t>XX</a:t>
            </a:r>
            <a:r>
              <a:rPr lang="zh-CN" altLang="en-US" sz="800" dirty="0" smtClean="0"/>
              <a:t>，是否直推处理类：</a:t>
            </a:r>
            <a:r>
              <a:rPr lang="en-US" altLang="zh-CN" sz="800" dirty="0" smtClean="0"/>
              <a:t>XX</a:t>
            </a: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494" y="25784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ISSUE</a:t>
            </a:r>
            <a:endParaRPr lang="zh-CN" altLang="en-US" dirty="0"/>
          </a:p>
        </p:txBody>
      </p:sp>
      <p:cxnSp>
        <p:nvCxnSpPr>
          <p:cNvPr id="89" name="肘形连接符 88"/>
          <p:cNvCxnSpPr>
            <a:stCxn id="86" idx="2"/>
            <a:endCxn id="27" idx="1"/>
          </p:cNvCxnSpPr>
          <p:nvPr/>
        </p:nvCxnSpPr>
        <p:spPr>
          <a:xfrm rot="16200000" flipH="1">
            <a:off x="6839291" y="2992676"/>
            <a:ext cx="334633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212" y="40414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zh-CN" altLang="en-US" dirty="0"/>
              <a:t>扫码</a:t>
            </a:r>
            <a:r>
              <a:rPr lang="en-US" altLang="zh-CN" dirty="0" smtClean="0"/>
              <a:t> SAVE MQ</a:t>
            </a:r>
            <a:endParaRPr lang="zh-CN" altLang="en-US" dirty="0"/>
          </a:p>
        </p:txBody>
      </p:sp>
      <p:sp>
        <p:nvSpPr>
          <p:cNvPr id="9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56700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9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450063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推扫码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cxnSp>
        <p:nvCxnSpPr>
          <p:cNvPr id="98" name="肘形连接符 97"/>
          <p:cNvCxnSpPr>
            <a:stCxn id="86" idx="2"/>
            <a:endCxn id="94" idx="1"/>
          </p:cNvCxnSpPr>
          <p:nvPr/>
        </p:nvCxnSpPr>
        <p:spPr>
          <a:xfrm rot="16200000" flipH="1">
            <a:off x="6373384" y="3458583"/>
            <a:ext cx="1264939" cy="29671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6" idx="2"/>
            <a:endCxn id="95" idx="1"/>
          </p:cNvCxnSpPr>
          <p:nvPr/>
        </p:nvCxnSpPr>
        <p:spPr>
          <a:xfrm rot="16200000" flipH="1">
            <a:off x="6611341" y="3220626"/>
            <a:ext cx="790532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6" idx="2"/>
            <a:endCxn id="96" idx="1"/>
          </p:cNvCxnSpPr>
          <p:nvPr/>
        </p:nvCxnSpPr>
        <p:spPr>
          <a:xfrm rot="16200000" flipH="1">
            <a:off x="6144524" y="3687443"/>
            <a:ext cx="1724166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31130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 bwMode="auto">
          <a:xfrm>
            <a:off x="8086695" y="32066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09" name="直接连接符 108"/>
          <p:cNvCxnSpPr>
            <a:stCxn id="107" idx="2"/>
            <a:endCxn id="95" idx="3"/>
          </p:cNvCxnSpPr>
          <p:nvPr/>
        </p:nvCxnSpPr>
        <p:spPr>
          <a:xfrm flipH="1">
            <a:off x="8019720" y="3509012"/>
            <a:ext cx="776100" cy="2559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40414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 bwMode="auto">
          <a:xfrm>
            <a:off x="8086695" y="41350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25" name="直接连接符 124"/>
          <p:cNvCxnSpPr>
            <a:stCxn id="123" idx="2"/>
            <a:endCxn id="96" idx="3"/>
          </p:cNvCxnSpPr>
          <p:nvPr/>
        </p:nvCxnSpPr>
        <p:spPr>
          <a:xfrm flipH="1">
            <a:off x="8019720" y="4437412"/>
            <a:ext cx="776100" cy="2612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25"/>
          <p:cNvCxnSpPr>
            <a:stCxn id="83" idx="2"/>
            <a:endCxn id="86" idx="0"/>
          </p:cNvCxnSpPr>
          <p:nvPr/>
        </p:nvCxnSpPr>
        <p:spPr>
          <a:xfrm flipH="1">
            <a:off x="6857494" y="1930835"/>
            <a:ext cx="797201" cy="6476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25"/>
          <p:cNvCxnSpPr>
            <a:stCxn id="83" idx="2"/>
            <a:endCxn id="107" idx="0"/>
          </p:cNvCxnSpPr>
          <p:nvPr/>
        </p:nvCxnSpPr>
        <p:spPr>
          <a:xfrm>
            <a:off x="7654695" y="1930835"/>
            <a:ext cx="1141125" cy="118217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 入参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668440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5" y="1842425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</a:rPr>
              <a:t>OC</a:t>
            </a:r>
            <a:r>
              <a:rPr lang="zh-CN" altLang="en-US" b="0" dirty="0" smtClean="0">
                <a:solidFill>
                  <a:schemeClr val="tx1"/>
                </a:solidFill>
              </a:rPr>
              <a:t>下单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5" y="2402552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内部下单口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3" y="2931702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餐厅上报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950" y="262445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消息数据</a:t>
            </a:r>
            <a:endParaRPr lang="zh-CN" altLang="en-US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9" y="166124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msgType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8" y="2221367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brandCode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8" y="2797005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storeCode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8AE50-242B-4D28-B299-7FC14B926C3B}"/>
              </a:ext>
            </a:extLst>
          </p:cNvPr>
          <p:cNvSpPr txBox="1"/>
          <p:nvPr/>
        </p:nvSpPr>
        <p:spPr>
          <a:xfrm>
            <a:off x="7215603" y="3321955"/>
            <a:ext cx="307777" cy="5370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" dirty="0"/>
              <a:t>。。。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6666283" y="1793533"/>
            <a:ext cx="170263" cy="1978138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4013754" y="2004850"/>
            <a:ext cx="186104" cy="1623155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668440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Apollo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1435585" y="2180222"/>
            <a:ext cx="186104" cy="1251703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55" y="1955503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开关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3" y="344682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换站推送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549804" cy="732441"/>
          </a:xfrm>
        </p:spPr>
        <p:txBody>
          <a:bodyPr/>
          <a:lstStyle/>
          <a:p>
            <a:r>
              <a:rPr lang="zh-CN" altLang="en-US" dirty="0" smtClean="0"/>
              <a:t>策略 处理过程 方案一 匹配返回多个实现类，处理复杂</a:t>
            </a:r>
            <a:endParaRPr lang="zh-CN" altLang="en-US" dirty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673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747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消息数据</a:t>
            </a:r>
            <a:endParaRPr lang="zh-CN" altLang="en-US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599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Apollo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091886" y="1224893"/>
            <a:ext cx="968639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策略入参：</a:t>
            </a: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1091885" y="2124695"/>
            <a:ext cx="968639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策略规则：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（数组）</a:t>
            </a:r>
          </a:p>
        </p:txBody>
      </p:sp>
      <p:sp>
        <p:nvSpPr>
          <p:cNvPr id="27" name="矩形 26"/>
          <p:cNvSpPr/>
          <p:nvPr/>
        </p:nvSpPr>
        <p:spPr>
          <a:xfrm>
            <a:off x="2125702" y="1796768"/>
            <a:ext cx="2439371" cy="728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条件表达式 一</a:t>
            </a:r>
            <a:endParaRPr lang="en-US" altLang="zh-CN" sz="10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name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支持多个条件，中间支持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and or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的连接？</a:t>
            </a:r>
          </a:p>
        </p:txBody>
      </p:sp>
      <p:sp>
        <p:nvSpPr>
          <p:cNvPr id="28" name="矩形 27"/>
          <p:cNvSpPr/>
          <p:nvPr/>
        </p:nvSpPr>
        <p:spPr>
          <a:xfrm>
            <a:off x="4724399" y="1796769"/>
            <a:ext cx="2439371" cy="72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对应的处理类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+mj-lt"/>
              </a:rPr>
              <a:t>beanName</a:t>
            </a:r>
            <a:endParaRPr lang="zh-CN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5702" y="2586140"/>
            <a:ext cx="2439371" cy="728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条件表达式 二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name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支持多个条件，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中间支持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and or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的连接？</a:t>
            </a:r>
          </a:p>
        </p:txBody>
      </p:sp>
      <p:sp>
        <p:nvSpPr>
          <p:cNvPr id="30" name="矩形 29"/>
          <p:cNvSpPr/>
          <p:nvPr/>
        </p:nvSpPr>
        <p:spPr>
          <a:xfrm>
            <a:off x="4724399" y="2586141"/>
            <a:ext cx="2439371" cy="72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对应的处理类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+mj-lt"/>
              </a:rPr>
              <a:t>beanName</a:t>
            </a:r>
            <a:endParaRPr lang="zh-CN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243695" y="1554313"/>
            <a:ext cx="332509" cy="52449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037896" y="4531667"/>
            <a:ext cx="6669554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 dirty="0" smtClean="0"/>
              <a:t>策略规则编码，对应策略类的方法返回的处理类的接口。</a:t>
            </a:r>
            <a:endParaRPr lang="en-US" altLang="zh-CN" sz="8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800" dirty="0" smtClean="0"/>
              <a:t>策略条件，应该对应一套 匹配接口和匹配实现类，以便支持 </a:t>
            </a:r>
            <a:r>
              <a:rPr lang="en-US" altLang="zh-CN" sz="800" dirty="0" smtClean="0"/>
              <a:t>and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or </a:t>
            </a:r>
            <a:r>
              <a:rPr lang="zh-CN" altLang="en-US" sz="800" dirty="0" smtClean="0"/>
              <a:t>以及特殊处理类。（可以有两套匹配，一套是单个条件的匹配实现类，一个是 条件内 多个要素间）</a:t>
            </a:r>
            <a:endParaRPr lang="en-US" altLang="zh-CN" sz="800" dirty="0" smtClean="0"/>
          </a:p>
        </p:txBody>
      </p:sp>
      <p:sp>
        <p:nvSpPr>
          <p:cNvPr id="8" name="左弧形箭头 7"/>
          <p:cNvSpPr/>
          <p:nvPr/>
        </p:nvSpPr>
        <p:spPr>
          <a:xfrm>
            <a:off x="1796317" y="1501401"/>
            <a:ext cx="360218" cy="718419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左弧形箭头 31"/>
          <p:cNvSpPr/>
          <p:nvPr/>
        </p:nvSpPr>
        <p:spPr>
          <a:xfrm>
            <a:off x="1812558" y="1603966"/>
            <a:ext cx="360218" cy="1343891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1099399" y="3589940"/>
            <a:ext cx="968639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匹配结果：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（数组）</a:t>
            </a:r>
          </a:p>
        </p:txBody>
      </p:sp>
      <p:sp>
        <p:nvSpPr>
          <p:cNvPr id="34" name="矩形 33"/>
          <p:cNvSpPr/>
          <p:nvPr/>
        </p:nvSpPr>
        <p:spPr>
          <a:xfrm>
            <a:off x="2642365" y="3599886"/>
            <a:ext cx="808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beanName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2642365" y="3824528"/>
            <a:ext cx="808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beanName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46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833524" y="2047008"/>
            <a:ext cx="1035050" cy="1666887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下单 流程图 以 </a:t>
            </a:r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r>
              <a:rPr lang="en-US" altLang="zh-CN" dirty="0" smtClean="0"/>
              <a:t>SAVE 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88640" y="2749502"/>
            <a:ext cx="818274" cy="36199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966327" y="2235675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 DB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1591114" y="2587613"/>
            <a:ext cx="774700" cy="68577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分支判断同步异步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006914" y="2930501"/>
            <a:ext cx="5842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3"/>
            <a:endCxn id="5" idx="1"/>
          </p:cNvCxnSpPr>
          <p:nvPr/>
        </p:nvCxnSpPr>
        <p:spPr>
          <a:xfrm flipV="1">
            <a:off x="2365814" y="2469675"/>
            <a:ext cx="600513" cy="4608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966327" y="3088291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>
            <a:stCxn id="6" idx="3"/>
            <a:endCxn id="15" idx="1"/>
          </p:cNvCxnSpPr>
          <p:nvPr/>
        </p:nvCxnSpPr>
        <p:spPr>
          <a:xfrm>
            <a:off x="2365814" y="2930501"/>
            <a:ext cx="600513" cy="3917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3"/>
            <a:endCxn id="20" idx="1"/>
          </p:cNvCxnSpPr>
          <p:nvPr/>
        </p:nvCxnSpPr>
        <p:spPr>
          <a:xfrm flipV="1">
            <a:off x="3758327" y="3319659"/>
            <a:ext cx="519967" cy="26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805449" y="2668558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>
            <a:stCxn id="20" idx="3"/>
            <a:endCxn id="34" idx="1"/>
          </p:cNvCxnSpPr>
          <p:nvPr/>
        </p:nvCxnSpPr>
        <p:spPr>
          <a:xfrm flipV="1">
            <a:off x="5052197" y="3316935"/>
            <a:ext cx="462911" cy="27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5515108" y="2974047"/>
            <a:ext cx="774700" cy="68577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分支判断处理类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805449" y="3523547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 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>
            <a:stCxn id="34" idx="3"/>
            <a:endCxn id="29" idx="1"/>
          </p:cNvCxnSpPr>
          <p:nvPr/>
        </p:nvCxnSpPr>
        <p:spPr>
          <a:xfrm flipV="1">
            <a:off x="6289808" y="2902558"/>
            <a:ext cx="515641" cy="41437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3"/>
            <a:endCxn id="36" idx="1"/>
          </p:cNvCxnSpPr>
          <p:nvPr/>
        </p:nvCxnSpPr>
        <p:spPr>
          <a:xfrm>
            <a:off x="6289808" y="3316935"/>
            <a:ext cx="515641" cy="4406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auto">
          <a:xfrm>
            <a:off x="2458722" y="4285675"/>
            <a:ext cx="423332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内部实际处理，比如：写</a:t>
            </a:r>
            <a:r>
              <a:rPr lang="en-US" altLang="zh-CN" sz="800" dirty="0" smtClean="0"/>
              <a:t>DB</a:t>
            </a:r>
            <a:r>
              <a:rPr lang="zh-CN" altLang="en-US" sz="800" dirty="0" smtClean="0"/>
              <a:t>，里面维持原有分支根据 </a:t>
            </a:r>
            <a:r>
              <a:rPr lang="en-US" altLang="zh-CN" sz="800" dirty="0" err="1" smtClean="0"/>
              <a:t>msgType</a:t>
            </a:r>
            <a:r>
              <a:rPr lang="zh-CN" altLang="en-US" sz="800" dirty="0" smtClean="0"/>
              <a:t>走不通处理。</a:t>
            </a:r>
          </a:p>
        </p:txBody>
      </p:sp>
      <p:cxnSp>
        <p:nvCxnSpPr>
          <p:cNvPr id="53" name="直接连接符 52"/>
          <p:cNvCxnSpPr>
            <a:stCxn id="5" idx="3"/>
            <a:endCxn id="8" idx="2"/>
          </p:cNvCxnSpPr>
          <p:nvPr/>
        </p:nvCxnSpPr>
        <p:spPr>
          <a:xfrm flipV="1">
            <a:off x="3758327" y="1906128"/>
            <a:ext cx="4355660" cy="56354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92047" y="2439945"/>
            <a:ext cx="1035050" cy="1666887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61" name="文本框 60"/>
          <p:cNvSpPr txBox="1"/>
          <p:nvPr/>
        </p:nvSpPr>
        <p:spPr bwMode="auto">
          <a:xfrm>
            <a:off x="2921956" y="1677343"/>
            <a:ext cx="92264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Pub</a:t>
            </a:r>
            <a:r>
              <a:rPr lang="zh-CN" altLang="en-US" sz="800" dirty="0" smtClean="0"/>
              <a:t>实现类族</a:t>
            </a:r>
          </a:p>
        </p:txBody>
      </p:sp>
      <p:sp>
        <p:nvSpPr>
          <p:cNvPr id="62" name="文本框 61"/>
          <p:cNvSpPr txBox="1"/>
          <p:nvPr/>
        </p:nvSpPr>
        <p:spPr bwMode="auto">
          <a:xfrm>
            <a:off x="6835266" y="2163937"/>
            <a:ext cx="92264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Sub</a:t>
            </a:r>
            <a:r>
              <a:rPr lang="zh-CN" altLang="en-US" sz="800" dirty="0" smtClean="0"/>
              <a:t>实现类族</a:t>
            </a:r>
          </a:p>
        </p:txBody>
      </p:sp>
      <p:sp>
        <p:nvSpPr>
          <p:cNvPr id="8" name="圆柱形 7"/>
          <p:cNvSpPr/>
          <p:nvPr/>
        </p:nvSpPr>
        <p:spPr>
          <a:xfrm>
            <a:off x="8113987" y="1677343"/>
            <a:ext cx="796089" cy="45757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DB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8" name="直接连接符 27"/>
          <p:cNvCxnSpPr>
            <a:stCxn id="29" idx="3"/>
            <a:endCxn id="8" idx="3"/>
          </p:cNvCxnSpPr>
          <p:nvPr/>
        </p:nvCxnSpPr>
        <p:spPr>
          <a:xfrm flipV="1">
            <a:off x="7597449" y="2134913"/>
            <a:ext cx="914583" cy="7676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 rot="16200000">
            <a:off x="4428613" y="2932707"/>
            <a:ext cx="473264" cy="773903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MQ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8165956" y="3468622"/>
            <a:ext cx="692150" cy="577850"/>
          </a:xfrm>
          <a:prstGeom prst="folded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FILE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54" name="直接连接符 53"/>
          <p:cNvCxnSpPr>
            <a:stCxn id="36" idx="3"/>
            <a:endCxn id="47" idx="1"/>
          </p:cNvCxnSpPr>
          <p:nvPr/>
        </p:nvCxnSpPr>
        <p:spPr>
          <a:xfrm>
            <a:off x="7597449" y="3757547"/>
            <a:ext cx="5685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额外要考虑的点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47234"/>
          </a:xfrm>
        </p:spPr>
        <p:txBody>
          <a:bodyPr/>
          <a:lstStyle/>
          <a:p>
            <a:r>
              <a:rPr lang="zh-CN" altLang="en-US" sz="1050" dirty="0" smtClean="0"/>
              <a:t>如果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无法使用时的处理开关，比如：数据全同步处理？</a:t>
            </a:r>
            <a:endParaRPr lang="en-US" altLang="zh-CN" sz="1050" dirty="0" smtClean="0"/>
          </a:p>
          <a:p>
            <a:r>
              <a:rPr lang="zh-CN" altLang="en-US" sz="1050" dirty="0" smtClean="0"/>
              <a:t>需要保留直推。需考虑直推和 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消息消费时的并发。</a:t>
            </a:r>
            <a:r>
              <a:rPr lang="zh-CN" altLang="en-US" sz="1050" dirty="0" smtClean="0">
                <a:solidFill>
                  <a:srgbClr val="FF0000"/>
                </a:solidFill>
              </a:rPr>
              <a:t>（直推考虑同步，设置</a:t>
            </a:r>
            <a:r>
              <a:rPr lang="en-US" altLang="zh-CN" sz="1050" dirty="0" smtClean="0">
                <a:solidFill>
                  <a:srgbClr val="FF0000"/>
                </a:solidFill>
              </a:rPr>
              <a:t>5~10</a:t>
            </a:r>
            <a:r>
              <a:rPr lang="zh-CN" altLang="en-US" sz="1050" dirty="0" smtClean="0">
                <a:solidFill>
                  <a:srgbClr val="FF0000"/>
                </a:solidFill>
              </a:rPr>
              <a:t>秒的超时时间，或者异步线程）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/>
              <a:t>服务幂等。去重算成功，或者全恢复再重新进行（删除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插入）。</a:t>
            </a:r>
            <a:endParaRPr lang="en-US" altLang="zh-CN" sz="1050" dirty="0" smtClean="0"/>
          </a:p>
          <a:p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的重试。</a:t>
            </a:r>
            <a:endParaRPr lang="en-US" altLang="zh-CN" sz="1050" dirty="0" smtClean="0"/>
          </a:p>
          <a:p>
            <a:r>
              <a:rPr lang="zh-CN" altLang="en-US" sz="1050" dirty="0" smtClean="0"/>
              <a:t>死信。以及对应的 单独</a:t>
            </a:r>
            <a:r>
              <a:rPr lang="en-US" altLang="zh-CN" sz="1050" dirty="0" smtClean="0"/>
              <a:t>rest</a:t>
            </a:r>
            <a:r>
              <a:rPr lang="zh-CN" altLang="en-US" sz="1050" dirty="0" smtClean="0"/>
              <a:t>服务，可以手工调用。</a:t>
            </a:r>
            <a:endParaRPr lang="en-US" altLang="zh-CN" sz="1050" dirty="0" smtClean="0"/>
          </a:p>
          <a:p>
            <a:r>
              <a:rPr lang="zh-CN" altLang="en-US" sz="1050" dirty="0" smtClean="0"/>
              <a:t>暂不考虑 往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放入消息失败时场景。</a:t>
            </a:r>
            <a:endParaRPr lang="en-US" altLang="zh-CN" sz="1050" dirty="0" smtClean="0"/>
          </a:p>
          <a:p>
            <a:r>
              <a:rPr lang="zh-CN" altLang="en-US" sz="1050" dirty="0" smtClean="0"/>
              <a:t>日志，查询</a:t>
            </a:r>
            <a:r>
              <a:rPr lang="en-US" altLang="zh-CN" sz="1050" dirty="0" err="1" smtClean="0"/>
              <a:t>msg</a:t>
            </a:r>
            <a:r>
              <a:rPr lang="zh-CN" altLang="en-US" sz="1050" dirty="0" smtClean="0"/>
              <a:t>丢失等方式。</a:t>
            </a:r>
            <a:endParaRPr lang="en-US" altLang="zh-CN" sz="1050" dirty="0" smtClean="0"/>
          </a:p>
          <a:p>
            <a:r>
              <a:rPr lang="zh-CN" altLang="en-US" sz="1050" dirty="0"/>
              <a:t>死信文件写入路径，以及补偿时的读取文件路径，以数组形式配置到 </a:t>
            </a:r>
            <a:r>
              <a:rPr lang="en-US" altLang="zh-CN" sz="1050" dirty="0" err="1"/>
              <a:t>apollo</a:t>
            </a:r>
            <a:r>
              <a:rPr lang="zh-CN" altLang="en-US" sz="1050" dirty="0"/>
              <a:t>中</a:t>
            </a:r>
            <a:r>
              <a:rPr lang="zh-CN" altLang="en-US" sz="1050" dirty="0" smtClean="0"/>
              <a:t>？</a:t>
            </a:r>
            <a:endParaRPr lang="en-US" altLang="zh-CN" sz="1050" dirty="0" smtClean="0"/>
          </a:p>
          <a:p>
            <a:r>
              <a:rPr lang="zh-CN" altLang="en-US" sz="1050" dirty="0" smtClean="0">
                <a:solidFill>
                  <a:srgbClr val="FF0000"/>
                </a:solidFill>
              </a:rPr>
              <a:t>需要注意 消费端错误等导致 消息重入队列，死循环。 需要有重试次数控制，以及消息执行方法的 异常捕获和处理。并且任何处理需要有超时机制（任何连接也是如此），以保证操作在可控的时间范围内运转。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>
                <a:solidFill>
                  <a:srgbClr val="FF0000"/>
                </a:solidFill>
              </a:rPr>
              <a:t>应该构建能够满足 全店上线的 诉求，并易于进行业务扩展的方式。</a:t>
            </a:r>
            <a:endParaRPr lang="en-US" altLang="zh-CN" sz="105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5859" y="252645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阶段二：订单查询优化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18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078" y="2526452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待续。。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48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" y="1767408"/>
            <a:ext cx="5549900" cy="2201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流程图: 资料带 4"/>
          <p:cNvSpPr/>
          <p:nvPr/>
        </p:nvSpPr>
        <p:spPr>
          <a:xfrm>
            <a:off x="1109750" y="2656477"/>
            <a:ext cx="927402" cy="468665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exchange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6467" y="2078403"/>
            <a:ext cx="764642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send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6467" y="2378924"/>
            <a:ext cx="764642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receive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9108" y="3125142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业务 </a:t>
            </a:r>
            <a:r>
              <a:rPr lang="en-US" altLang="zh-CN" sz="800" b="1" dirty="0" smtClean="0">
                <a:latin typeface="+mj-lt"/>
              </a:rPr>
              <a:t>device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 flipV="1">
            <a:off x="2037152" y="2178849"/>
            <a:ext cx="1499315" cy="7119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7" idx="1"/>
          </p:cNvCxnSpPr>
          <p:nvPr/>
        </p:nvCxnSpPr>
        <p:spPr>
          <a:xfrm flipV="1">
            <a:off x="2037152" y="2479370"/>
            <a:ext cx="1499315" cy="4114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9" idx="1"/>
          </p:cNvCxnSpPr>
          <p:nvPr/>
        </p:nvCxnSpPr>
        <p:spPr>
          <a:xfrm>
            <a:off x="2037152" y="2890810"/>
            <a:ext cx="1801956" cy="36502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39108" y="3499161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业务 </a:t>
            </a:r>
            <a:r>
              <a:rPr lang="en-US" altLang="zh-CN" sz="800" b="1" dirty="0" err="1" smtClean="0">
                <a:latin typeface="+mj-lt"/>
              </a:rPr>
              <a:t>meun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15" name="直接连接符 14"/>
          <p:cNvCxnSpPr>
            <a:stCxn id="5" idx="3"/>
            <a:endCxn id="14" idx="1"/>
          </p:cNvCxnSpPr>
          <p:nvPr/>
        </p:nvCxnSpPr>
        <p:spPr>
          <a:xfrm>
            <a:off x="2037152" y="2890810"/>
            <a:ext cx="1801956" cy="7390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 bwMode="auto">
          <a:xfrm>
            <a:off x="2663474" y="2305081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17" name="文本框 16"/>
          <p:cNvSpPr txBox="1"/>
          <p:nvPr/>
        </p:nvSpPr>
        <p:spPr bwMode="auto">
          <a:xfrm>
            <a:off x="2686232" y="2875442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flipH="1">
            <a:off x="6320560" y="2027040"/>
            <a:ext cx="162621" cy="657217"/>
          </a:xfrm>
          <a:prstGeom prst="leftBrace">
            <a:avLst>
              <a:gd name="adj1" fmla="val 23656"/>
              <a:gd name="adj2" fmla="val 52368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flipH="1">
            <a:off x="6320560" y="3118594"/>
            <a:ext cx="162621" cy="657217"/>
          </a:xfrm>
          <a:prstGeom prst="leftBrace">
            <a:avLst>
              <a:gd name="adj1" fmla="val 23656"/>
              <a:gd name="adj2" fmla="val 52368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28" name="文本框 27"/>
          <p:cNvSpPr txBox="1"/>
          <p:nvPr/>
        </p:nvSpPr>
        <p:spPr bwMode="auto">
          <a:xfrm>
            <a:off x="6540943" y="2148091"/>
            <a:ext cx="2327309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Notification </a:t>
            </a:r>
            <a:r>
              <a:rPr lang="zh-CN" altLang="en-US" sz="800" dirty="0" smtClean="0"/>
              <a:t>声明的</a:t>
            </a:r>
            <a:endParaRPr lang="en-US" altLang="zh-CN" sz="800" dirty="0" smtClean="0"/>
          </a:p>
          <a:p>
            <a:r>
              <a:rPr lang="zh-CN" altLang="en-US" sz="800" dirty="0" smtClean="0"/>
              <a:t>以及 </a:t>
            </a:r>
            <a:r>
              <a:rPr lang="en-US" altLang="zh-CN" sz="800" dirty="0" smtClean="0"/>
              <a:t>exchange</a:t>
            </a:r>
            <a:r>
              <a:rPr lang="zh-CN" altLang="en-US" sz="800" dirty="0" smtClean="0"/>
              <a:t>、</a:t>
            </a:r>
            <a:r>
              <a:rPr lang="en-US" altLang="zh-CN" sz="800" dirty="0" err="1" smtClean="0"/>
              <a:t>routingKey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queue</a:t>
            </a:r>
            <a:r>
              <a:rPr lang="zh-CN" altLang="en-US" sz="800" dirty="0" smtClean="0"/>
              <a:t>（</a:t>
            </a:r>
            <a:r>
              <a:rPr lang="en-US" altLang="zh-CN" sz="800" dirty="0" smtClean="0"/>
              <a:t>send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receive</a:t>
            </a:r>
            <a:r>
              <a:rPr lang="zh-CN" altLang="en-US" sz="800" dirty="0" smtClean="0"/>
              <a:t>）绑定关系</a:t>
            </a:r>
            <a:endParaRPr lang="zh-CN" altLang="en-US" sz="800" dirty="0" smtClean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6540942" y="3155703"/>
            <a:ext cx="2327309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业务</a:t>
            </a:r>
            <a:r>
              <a:rPr lang="en-US" altLang="zh-CN" sz="800" dirty="0" smtClean="0"/>
              <a:t>app</a:t>
            </a:r>
            <a:r>
              <a:rPr lang="zh-CN" altLang="en-US" sz="800" dirty="0" smtClean="0"/>
              <a:t>自己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声明的</a:t>
            </a:r>
            <a:endParaRPr lang="en-US" altLang="zh-CN" sz="800" dirty="0" smtClean="0"/>
          </a:p>
          <a:p>
            <a:r>
              <a:rPr lang="zh-CN" altLang="en-US" sz="800" dirty="0" smtClean="0"/>
              <a:t>以及 </a:t>
            </a:r>
            <a:r>
              <a:rPr lang="en-US" altLang="zh-CN" sz="800" dirty="0" smtClean="0"/>
              <a:t>exchange</a:t>
            </a:r>
            <a:r>
              <a:rPr lang="zh-CN" altLang="en-US" sz="800" dirty="0" smtClean="0"/>
              <a:t>、</a:t>
            </a:r>
            <a:r>
              <a:rPr lang="en-US" altLang="zh-CN" sz="800" dirty="0" err="1" smtClean="0"/>
              <a:t>routingKey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queue</a:t>
            </a:r>
            <a:r>
              <a:rPr lang="zh-CN" altLang="en-US" sz="800" dirty="0" smtClean="0"/>
              <a:t>（业务</a:t>
            </a:r>
            <a:r>
              <a:rPr lang="en-US" altLang="zh-CN" sz="800" dirty="0" smtClean="0"/>
              <a:t>queue</a:t>
            </a:r>
            <a:r>
              <a:rPr lang="zh-CN" altLang="en-US" sz="800" dirty="0" smtClean="0"/>
              <a:t>）绑定关系</a:t>
            </a:r>
            <a:endParaRPr lang="zh-CN" altLang="en-US" sz="8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358871" y="2078403"/>
            <a:ext cx="764642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延迟重试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69445" y="2072084"/>
            <a:ext cx="764642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死信挂起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58871" y="2385243"/>
            <a:ext cx="764642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延迟重试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69445" y="2378924"/>
            <a:ext cx="764642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死信挂起</a:t>
            </a:r>
            <a:endParaRPr lang="zh-CN" altLang="en-US" sz="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33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3609" y="251375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阶段一：订单同步优化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87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49101" y="2307173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  <a:latin typeface="+mj-lt"/>
              </a:rPr>
              <a:t>持久</a:t>
            </a:r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化</a:t>
            </a:r>
            <a:endParaRPr lang="en-US" altLang="zh-CN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j-lt"/>
              </a:rPr>
              <a:t>SAVE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1172691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7465" y="359410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推餐厅</a:t>
            </a:r>
            <a:endParaRPr lang="en-US" altLang="zh-CN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j-lt"/>
              </a:rPr>
              <a:t>SYNC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7767" y="102584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分发外部</a:t>
            </a:r>
            <a:endParaRPr lang="en-US" altLang="zh-CN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j-lt"/>
              </a:rPr>
              <a:t>ISSUE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2179766"/>
            <a:ext cx="843399" cy="6065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内部下单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3545525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餐厅订单上报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1544319" y="1348675"/>
            <a:ext cx="3304782" cy="15884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1544319" y="1348675"/>
            <a:ext cx="1893146" cy="287535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1544319" y="2483058"/>
            <a:ext cx="3304782" cy="454035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1544319" y="1655765"/>
            <a:ext cx="4913448" cy="827293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544319" y="2483058"/>
            <a:ext cx="1893146" cy="1740967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1544318" y="1655765"/>
            <a:ext cx="4913449" cy="2065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544318" y="2937093"/>
            <a:ext cx="3304783" cy="784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27569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74076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25583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302622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1916856" y="1366765"/>
            <a:ext cx="114807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有来源，异步，走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4318344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>
            <a:off x="1544318" y="4224025"/>
            <a:ext cx="1893147" cy="270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 bwMode="auto">
          <a:xfrm>
            <a:off x="1541557" y="1712237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28" name="文本框 27"/>
          <p:cNvSpPr txBox="1"/>
          <p:nvPr/>
        </p:nvSpPr>
        <p:spPr bwMode="auto">
          <a:xfrm>
            <a:off x="2612935" y="2510487"/>
            <a:ext cx="81304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暂定同步进</a:t>
            </a:r>
            <a:r>
              <a:rPr lang="en-US" altLang="zh-CN" sz="800" dirty="0" err="1" smtClean="0"/>
              <a:t>db</a:t>
            </a:r>
            <a:endParaRPr lang="zh-CN" altLang="en-US" sz="800" dirty="0" smtClean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3774432" y="1809030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0" name="文本框 29"/>
          <p:cNvSpPr txBox="1"/>
          <p:nvPr/>
        </p:nvSpPr>
        <p:spPr bwMode="auto">
          <a:xfrm>
            <a:off x="1636714" y="2802577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594170" y="3486383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3" name="文本框 32"/>
          <p:cNvSpPr txBox="1"/>
          <p:nvPr/>
        </p:nvSpPr>
        <p:spPr bwMode="auto">
          <a:xfrm>
            <a:off x="1875233" y="4250819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4" y="3724557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长连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3" y="3990007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转短连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3" y="4262764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换站推送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2" y="4551522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异常下单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4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508" y="1932508"/>
            <a:ext cx="2124684" cy="2201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26170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5" y="31786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744804" y="2968999"/>
            <a:ext cx="1" cy="2096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8" y="222245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8" y="287723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7" y="360018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186191" y="288772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mqpub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流程图: 资料带 25"/>
          <p:cNvSpPr/>
          <p:nvPr/>
        </p:nvSpPr>
        <p:spPr>
          <a:xfrm>
            <a:off x="3252650" y="2839500"/>
            <a:ext cx="927402" cy="468665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7" name="直接连接符 26"/>
          <p:cNvCxnSpPr>
            <a:stCxn id="16" idx="3"/>
            <a:endCxn id="26" idx="1"/>
          </p:cNvCxnSpPr>
          <p:nvPr/>
        </p:nvCxnSpPr>
        <p:spPr>
          <a:xfrm>
            <a:off x="3029590" y="3063712"/>
            <a:ext cx="223060" cy="101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26508" y="2300656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CPOS.ORDER.QUEUE.SAVE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770950" y="1893291"/>
            <a:ext cx="116646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Save</a:t>
            </a:r>
            <a:r>
              <a:rPr lang="zh-CN" altLang="en-US" sz="800" dirty="0" smtClean="0"/>
              <a:t>到</a:t>
            </a:r>
            <a:r>
              <a:rPr lang="en-US" altLang="zh-CN" sz="800" dirty="0" err="1" smtClean="0"/>
              <a:t>db</a:t>
            </a:r>
            <a:endParaRPr lang="en-US" altLang="zh-CN" sz="800" dirty="0" smtClean="0"/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以及可以有其他</a:t>
            </a:r>
            <a:r>
              <a:rPr lang="en-US" altLang="zh-CN" sz="800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dirty="0" smtClean="0">
                <a:solidFill>
                  <a:srgbClr val="FF0000"/>
                </a:solidFill>
              </a:rPr>
              <a:t>方式，比如到文件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当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dirty="0" smtClean="0">
                <a:solidFill>
                  <a:srgbClr val="FF0000"/>
                </a:solidFill>
              </a:rPr>
              <a:t>慢时，可以通过开关控制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1266213"/>
            <a:ext cx="8521274" cy="290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6508" y="2601177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CPOS.ORDER.QUEUE.SYNC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26508" y="2905768"/>
            <a:ext cx="1612684" cy="280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strike="dblStrike" dirty="0">
                <a:latin typeface="+mj-lt"/>
              </a:rPr>
              <a:t>CPOS.ORDER.QUEUE.SYNC.ABNORMAL</a:t>
            </a:r>
            <a:endParaRPr lang="zh-CN" altLang="en-US" sz="800" b="1" strike="dblStrike" dirty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6508" y="3290242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CPOS.ORDER.QUEUE.ISSUE.OC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40" name="直接连接符 39"/>
          <p:cNvCxnSpPr>
            <a:stCxn id="26" idx="3"/>
            <a:endCxn id="30" idx="1"/>
          </p:cNvCxnSpPr>
          <p:nvPr/>
        </p:nvCxnSpPr>
        <p:spPr>
          <a:xfrm flipV="1">
            <a:off x="4180052" y="2401102"/>
            <a:ext cx="446456" cy="67273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0" idx="3"/>
            <a:endCxn id="12" idx="1"/>
          </p:cNvCxnSpPr>
          <p:nvPr/>
        </p:nvCxnSpPr>
        <p:spPr>
          <a:xfrm flipV="1">
            <a:off x="6239192" y="2398442"/>
            <a:ext cx="691746" cy="26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6" idx="3"/>
            <a:endCxn id="37" idx="1"/>
          </p:cNvCxnSpPr>
          <p:nvPr/>
        </p:nvCxnSpPr>
        <p:spPr>
          <a:xfrm flipV="1">
            <a:off x="4180052" y="2701623"/>
            <a:ext cx="446456" cy="3722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1"/>
            <a:endCxn id="37" idx="3"/>
          </p:cNvCxnSpPr>
          <p:nvPr/>
        </p:nvCxnSpPr>
        <p:spPr>
          <a:xfrm flipH="1" flipV="1">
            <a:off x="6239192" y="2701623"/>
            <a:ext cx="691746" cy="35159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1"/>
            <a:endCxn id="38" idx="3"/>
          </p:cNvCxnSpPr>
          <p:nvPr/>
        </p:nvCxnSpPr>
        <p:spPr>
          <a:xfrm flipH="1" flipV="1">
            <a:off x="6239192" y="3046155"/>
            <a:ext cx="691746" cy="70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3"/>
            <a:endCxn id="38" idx="1"/>
          </p:cNvCxnSpPr>
          <p:nvPr/>
        </p:nvCxnSpPr>
        <p:spPr>
          <a:xfrm flipV="1">
            <a:off x="4180052" y="3046155"/>
            <a:ext cx="446456" cy="2767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6" idx="3"/>
            <a:endCxn id="39" idx="1"/>
          </p:cNvCxnSpPr>
          <p:nvPr/>
        </p:nvCxnSpPr>
        <p:spPr>
          <a:xfrm>
            <a:off x="4180052" y="3073833"/>
            <a:ext cx="446456" cy="34710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4" idx="1"/>
            <a:endCxn id="39" idx="3"/>
          </p:cNvCxnSpPr>
          <p:nvPr/>
        </p:nvCxnSpPr>
        <p:spPr>
          <a:xfrm flipH="1" flipV="1">
            <a:off x="6239192" y="3420939"/>
            <a:ext cx="691745" cy="3552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26508" y="3664261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CPOS.ORDER.QUEUE.ISSUE.SWEEP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68" name="直接连接符 67"/>
          <p:cNvCxnSpPr>
            <a:stCxn id="26" idx="3"/>
            <a:endCxn id="67" idx="1"/>
          </p:cNvCxnSpPr>
          <p:nvPr/>
        </p:nvCxnSpPr>
        <p:spPr>
          <a:xfrm>
            <a:off x="4180052" y="3073833"/>
            <a:ext cx="446456" cy="7211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4" idx="1"/>
            <a:endCxn id="67" idx="3"/>
          </p:cNvCxnSpPr>
          <p:nvPr/>
        </p:nvCxnSpPr>
        <p:spPr>
          <a:xfrm flipH="1">
            <a:off x="6239192" y="3776169"/>
            <a:ext cx="691745" cy="187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3"/>
            <a:endCxn id="16" idx="1"/>
          </p:cNvCxnSpPr>
          <p:nvPr/>
        </p:nvCxnSpPr>
        <p:spPr>
          <a:xfrm>
            <a:off x="1166503" y="2793016"/>
            <a:ext cx="1019688" cy="270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" idx="3"/>
            <a:endCxn id="16" idx="1"/>
          </p:cNvCxnSpPr>
          <p:nvPr/>
        </p:nvCxnSpPr>
        <p:spPr>
          <a:xfrm flipV="1">
            <a:off x="1166504" y="3063712"/>
            <a:ext cx="1019687" cy="2909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 bwMode="auto">
          <a:xfrm>
            <a:off x="1156225" y="3353201"/>
            <a:ext cx="150569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策略</a:t>
            </a:r>
            <a:endParaRPr lang="en-US" altLang="zh-CN" sz="800" dirty="0" smtClean="0"/>
          </a:p>
          <a:p>
            <a:r>
              <a:rPr lang="zh-CN" altLang="en-US" sz="800" dirty="0" smtClean="0"/>
              <a:t>部分可配置化：</a:t>
            </a:r>
            <a:endParaRPr lang="en-US" altLang="zh-CN" sz="800" dirty="0" smtClean="0"/>
          </a:p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save</a:t>
            </a:r>
            <a:r>
              <a:rPr lang="zh-CN" altLang="en-US" sz="800" dirty="0" smtClean="0"/>
              <a:t>是否异步，还是同步？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issue</a:t>
            </a:r>
            <a:r>
              <a:rPr lang="zh-CN" altLang="en-US" sz="800" dirty="0" smtClean="0"/>
              <a:t>分发逻辑</a:t>
            </a: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7774336" y="2576527"/>
            <a:ext cx="1159690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、长连推餐厅（异步，无结果，需有重试机制）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、转短连</a:t>
            </a:r>
            <a:endParaRPr lang="en-US" altLang="zh-CN" sz="800" dirty="0" smtClean="0"/>
          </a:p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、换站推送</a:t>
            </a:r>
            <a:endParaRPr lang="en-US" altLang="zh-CN" sz="800" dirty="0" smtClean="0"/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、超时走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异常下单</a:t>
            </a: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7775138" y="3606891"/>
            <a:ext cx="115969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、推</a:t>
            </a:r>
            <a:r>
              <a:rPr lang="en-US" altLang="zh-CN" sz="800" dirty="0" smtClean="0"/>
              <a:t>OC</a:t>
            </a:r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、部分推</a:t>
            </a:r>
            <a:r>
              <a:rPr lang="en-US" altLang="zh-CN" sz="800" dirty="0" smtClean="0"/>
              <a:t>SWEEP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806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53528" y="2988852"/>
            <a:ext cx="3192703" cy="175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实际规划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9397" y="1678643"/>
            <a:ext cx="3192703" cy="8679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26170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5" y="31786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744804" y="2968999"/>
            <a:ext cx="1" cy="2096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10309" y="20833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10309" y="36582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909072" y="2861323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mqpub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流程图: 资料带 25"/>
          <p:cNvSpPr/>
          <p:nvPr/>
        </p:nvSpPr>
        <p:spPr>
          <a:xfrm>
            <a:off x="3539104" y="1958034"/>
            <a:ext cx="899257" cy="359029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7" name="直接连接符 26"/>
          <p:cNvCxnSpPr>
            <a:stCxn id="16" idx="3"/>
            <a:endCxn id="26" idx="1"/>
          </p:cNvCxnSpPr>
          <p:nvPr/>
        </p:nvCxnSpPr>
        <p:spPr>
          <a:xfrm flipV="1">
            <a:off x="2752471" y="2137549"/>
            <a:ext cx="786633" cy="89975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88205" y="2046792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CPOS.ORDER.QUEUE.SAVE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827578" y="1891530"/>
            <a:ext cx="116646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Save</a:t>
            </a:r>
            <a:r>
              <a:rPr lang="zh-CN" altLang="en-US" sz="800" dirty="0" smtClean="0"/>
              <a:t>到</a:t>
            </a:r>
            <a:r>
              <a:rPr lang="en-US" altLang="zh-CN" sz="800" dirty="0" err="1" smtClean="0"/>
              <a:t>db</a:t>
            </a:r>
            <a:endParaRPr lang="en-US" altLang="zh-CN" sz="800" dirty="0" smtClean="0"/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以及可以有其他</a:t>
            </a:r>
            <a:r>
              <a:rPr lang="en-US" altLang="zh-CN" sz="800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dirty="0" smtClean="0">
                <a:solidFill>
                  <a:srgbClr val="FF0000"/>
                </a:solidFill>
              </a:rPr>
              <a:t>方式，比如到文件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当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dirty="0" smtClean="0">
                <a:solidFill>
                  <a:srgbClr val="FF0000"/>
                </a:solidFill>
              </a:rPr>
              <a:t>慢时，可以通过开关控制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1266213"/>
            <a:ext cx="8521274" cy="290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87874" y="3213290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CPOS.ORDER.QUEUE.SYNC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87874" y="3517881"/>
            <a:ext cx="1612684" cy="280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strike="dblStrike" dirty="0" smtClean="0">
                <a:latin typeface="+mj-lt"/>
              </a:rPr>
              <a:t>CPOS.ORDER.QUEUE.SYNC.ABNORMAL</a:t>
            </a:r>
            <a:endParaRPr lang="zh-CN" altLang="en-US" sz="800" b="1" strike="dblStrike" dirty="0" smtClean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87874" y="3902355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CPOS.ORDER.QUEUE.ISSUE.OC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40" name="直接连接符 39"/>
          <p:cNvCxnSpPr>
            <a:stCxn id="26" idx="3"/>
            <a:endCxn id="30" idx="1"/>
          </p:cNvCxnSpPr>
          <p:nvPr/>
        </p:nvCxnSpPr>
        <p:spPr>
          <a:xfrm>
            <a:off x="4438361" y="2137549"/>
            <a:ext cx="449844" cy="96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0" idx="3"/>
            <a:endCxn id="12" idx="1"/>
          </p:cNvCxnSpPr>
          <p:nvPr/>
        </p:nvCxnSpPr>
        <p:spPr>
          <a:xfrm>
            <a:off x="6500889" y="2147238"/>
            <a:ext cx="509420" cy="1120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2" idx="3"/>
            <a:endCxn id="37" idx="1"/>
          </p:cNvCxnSpPr>
          <p:nvPr/>
        </p:nvCxnSpPr>
        <p:spPr>
          <a:xfrm flipV="1">
            <a:off x="4486958" y="3313736"/>
            <a:ext cx="400916" cy="4158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1"/>
            <a:endCxn id="37" idx="3"/>
          </p:cNvCxnSpPr>
          <p:nvPr/>
        </p:nvCxnSpPr>
        <p:spPr>
          <a:xfrm flipH="1" flipV="1">
            <a:off x="6500558" y="3313736"/>
            <a:ext cx="509751" cy="52051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1"/>
            <a:endCxn id="38" idx="3"/>
          </p:cNvCxnSpPr>
          <p:nvPr/>
        </p:nvCxnSpPr>
        <p:spPr>
          <a:xfrm flipH="1" flipV="1">
            <a:off x="6500558" y="3658268"/>
            <a:ext cx="509751" cy="1759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38" idx="1"/>
          </p:cNvCxnSpPr>
          <p:nvPr/>
        </p:nvCxnSpPr>
        <p:spPr>
          <a:xfrm flipV="1">
            <a:off x="4486958" y="3658268"/>
            <a:ext cx="400916" cy="713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2" idx="3"/>
            <a:endCxn id="39" idx="1"/>
          </p:cNvCxnSpPr>
          <p:nvPr/>
        </p:nvCxnSpPr>
        <p:spPr>
          <a:xfrm>
            <a:off x="4486958" y="3729592"/>
            <a:ext cx="400916" cy="3034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" idx="1"/>
            <a:endCxn id="39" idx="3"/>
          </p:cNvCxnSpPr>
          <p:nvPr/>
        </p:nvCxnSpPr>
        <p:spPr>
          <a:xfrm flipH="1">
            <a:off x="6500558" y="3834252"/>
            <a:ext cx="509751" cy="19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887874" y="4276374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CPOS.ORDER.QUEUE.ISSUE.SWEEP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68" name="直接连接符 67"/>
          <p:cNvCxnSpPr>
            <a:stCxn id="42" idx="3"/>
            <a:endCxn id="67" idx="1"/>
          </p:cNvCxnSpPr>
          <p:nvPr/>
        </p:nvCxnSpPr>
        <p:spPr>
          <a:xfrm>
            <a:off x="4486958" y="3729592"/>
            <a:ext cx="400916" cy="67747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3" idx="1"/>
            <a:endCxn id="67" idx="3"/>
          </p:cNvCxnSpPr>
          <p:nvPr/>
        </p:nvCxnSpPr>
        <p:spPr>
          <a:xfrm flipH="1">
            <a:off x="6500558" y="3834252"/>
            <a:ext cx="509751" cy="5728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3"/>
            <a:endCxn id="16" idx="1"/>
          </p:cNvCxnSpPr>
          <p:nvPr/>
        </p:nvCxnSpPr>
        <p:spPr>
          <a:xfrm>
            <a:off x="1166503" y="2793016"/>
            <a:ext cx="742569" cy="24429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" idx="3"/>
            <a:endCxn id="16" idx="1"/>
          </p:cNvCxnSpPr>
          <p:nvPr/>
        </p:nvCxnSpPr>
        <p:spPr>
          <a:xfrm flipV="1">
            <a:off x="1166504" y="3037307"/>
            <a:ext cx="742568" cy="31734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 bwMode="auto">
          <a:xfrm>
            <a:off x="1156225" y="3353201"/>
            <a:ext cx="150569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策略</a:t>
            </a:r>
            <a:endParaRPr lang="en-US" altLang="zh-CN" sz="800" dirty="0" smtClean="0"/>
          </a:p>
          <a:p>
            <a:r>
              <a:rPr lang="zh-CN" altLang="en-US" sz="800" dirty="0" smtClean="0"/>
              <a:t>部分可配置化：</a:t>
            </a:r>
            <a:endParaRPr lang="en-US" altLang="zh-CN" sz="800" dirty="0" smtClean="0"/>
          </a:p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save</a:t>
            </a:r>
            <a:r>
              <a:rPr lang="zh-CN" altLang="en-US" sz="800" dirty="0" smtClean="0"/>
              <a:t>是否异步，还是同步？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issue</a:t>
            </a:r>
            <a:r>
              <a:rPr lang="zh-CN" altLang="en-US" sz="800" dirty="0" smtClean="0"/>
              <a:t>分发逻辑</a:t>
            </a: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7853709" y="3076915"/>
            <a:ext cx="1159690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、长连推餐厅（异步，无结果，需有重试机制）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、转短连</a:t>
            </a:r>
            <a:endParaRPr lang="en-US" altLang="zh-CN" sz="800" dirty="0" smtClean="0"/>
          </a:p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、换站推送</a:t>
            </a:r>
            <a:endParaRPr lang="en-US" altLang="zh-CN" sz="800" dirty="0" smtClean="0"/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、超时走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异常下单</a:t>
            </a: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7854511" y="4107279"/>
            <a:ext cx="115969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、推</a:t>
            </a:r>
            <a:r>
              <a:rPr lang="en-US" altLang="zh-CN" sz="800" dirty="0" smtClean="0"/>
              <a:t>OC</a:t>
            </a:r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、部分推</a:t>
            </a:r>
            <a:r>
              <a:rPr lang="en-US" altLang="zh-CN" sz="800" dirty="0" smtClean="0"/>
              <a:t>SWEEP</a:t>
            </a:r>
            <a:endParaRPr lang="zh-CN" altLang="en-US" sz="800" dirty="0" smtClean="0"/>
          </a:p>
        </p:txBody>
      </p:sp>
      <p:sp>
        <p:nvSpPr>
          <p:cNvPr id="42" name="流程图: 资料带 41"/>
          <p:cNvSpPr/>
          <p:nvPr/>
        </p:nvSpPr>
        <p:spPr>
          <a:xfrm>
            <a:off x="3587701" y="3550077"/>
            <a:ext cx="899257" cy="359029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80" name="直接连接符 79"/>
          <p:cNvCxnSpPr>
            <a:stCxn id="16" idx="3"/>
            <a:endCxn id="42" idx="1"/>
          </p:cNvCxnSpPr>
          <p:nvPr/>
        </p:nvCxnSpPr>
        <p:spPr>
          <a:xfrm>
            <a:off x="2752471" y="3037307"/>
            <a:ext cx="835230" cy="69228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 bwMode="auto">
          <a:xfrm>
            <a:off x="2755013" y="3241401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83" name="文本框 82"/>
          <p:cNvSpPr txBox="1"/>
          <p:nvPr/>
        </p:nvSpPr>
        <p:spPr bwMode="auto">
          <a:xfrm>
            <a:off x="2737464" y="2388824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84" name="文本框 83"/>
          <p:cNvSpPr txBox="1"/>
          <p:nvPr/>
        </p:nvSpPr>
        <p:spPr bwMode="auto">
          <a:xfrm>
            <a:off x="4333815" y="1792590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85" name="文本框 84"/>
          <p:cNvSpPr txBox="1"/>
          <p:nvPr/>
        </p:nvSpPr>
        <p:spPr bwMode="auto">
          <a:xfrm>
            <a:off x="4227774" y="3281688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3227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77574"/>
          </a:xfrm>
        </p:spPr>
        <p:txBody>
          <a:bodyPr/>
          <a:lstStyle/>
          <a:p>
            <a:r>
              <a:rPr lang="zh-CN" altLang="en-US" sz="1050" dirty="0" smtClean="0"/>
              <a:t>尽可能保证入库成功（允许不那么及时）。失败时有记录，失败补偿重新入库。</a:t>
            </a:r>
            <a:endParaRPr lang="en-US" altLang="zh-CN" sz="1050" dirty="0" smtClean="0"/>
          </a:p>
          <a:p>
            <a:r>
              <a:rPr lang="zh-CN" altLang="en-US" sz="1050" dirty="0" smtClean="0"/>
              <a:t>提供短时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数据缓存，在失效期内，进行相关操作。</a:t>
            </a:r>
            <a:endParaRPr lang="en-US" altLang="zh-CN" sz="1050" dirty="0" smtClean="0"/>
          </a:p>
          <a:p>
            <a:r>
              <a:rPr lang="zh-CN" altLang="en-US" sz="1050" dirty="0"/>
              <a:t>短</a:t>
            </a:r>
            <a:r>
              <a:rPr lang="zh-CN" altLang="en-US" sz="1050" dirty="0" smtClean="0"/>
              <a:t>时失效时，失败有记录。</a:t>
            </a:r>
            <a:endParaRPr lang="en-US" altLang="zh-CN" sz="1050" dirty="0" smtClean="0"/>
          </a:p>
          <a:p>
            <a:r>
              <a:rPr lang="zh-CN" altLang="en-US" sz="1050" dirty="0" smtClean="0"/>
              <a:t>失败时的补偿，可以依据 </a:t>
            </a:r>
            <a:r>
              <a:rPr lang="en-US" altLang="zh-CN" sz="1050" dirty="0" err="1" smtClean="0"/>
              <a:t>msgId</a:t>
            </a:r>
            <a:r>
              <a:rPr lang="zh-CN" altLang="en-US" sz="1050" dirty="0" smtClean="0"/>
              <a:t>主键，从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中重新获取数据，发起。</a:t>
            </a:r>
            <a:endParaRPr lang="en-US" altLang="zh-CN" sz="1050" dirty="0" smtClean="0"/>
          </a:p>
          <a:p>
            <a:r>
              <a:rPr lang="en-US" altLang="zh-CN" sz="1050" dirty="0" smtClean="0"/>
              <a:t>Every </a:t>
            </a:r>
            <a:r>
              <a:rPr lang="zh-CN" altLang="en-US" sz="1050" dirty="0" smtClean="0"/>
              <a:t>服务 需要幂等。</a:t>
            </a:r>
            <a:endParaRPr lang="en-US" altLang="zh-CN" sz="1050" dirty="0" smtClean="0"/>
          </a:p>
          <a:p>
            <a:r>
              <a:rPr lang="zh-CN" altLang="en-US" sz="1050" dirty="0" smtClean="0"/>
              <a:t>多环节增加开关配置。比如：同步、异步开关（分项控制），功能降级，以便在</a:t>
            </a:r>
            <a:r>
              <a:rPr lang="en-US" altLang="zh-CN" sz="1050" dirty="0" smtClean="0"/>
              <a:t>MQ</a:t>
            </a:r>
            <a:r>
              <a:rPr lang="zh-CN" altLang="en-US" sz="1050" dirty="0" smtClean="0"/>
              <a:t>无法使用时，仍可以采用 同步入库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同步直推方式 支持</a:t>
            </a:r>
            <a:r>
              <a:rPr lang="en-US" altLang="zh-CN" sz="1050" dirty="0" smtClean="0"/>
              <a:t>70%</a:t>
            </a:r>
            <a:r>
              <a:rPr lang="zh-CN" altLang="en-US" sz="1050" dirty="0" smtClean="0"/>
              <a:t>功能（无重试）。（控制源头）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773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56574" y="2430569"/>
            <a:ext cx="5936426" cy="2636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56574" y="927100"/>
            <a:ext cx="5936426" cy="1280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5753" y="2824552"/>
            <a:ext cx="2124684" cy="1816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10" name="矩形 9"/>
          <p:cNvSpPr/>
          <p:nvPr/>
        </p:nvSpPr>
        <p:spPr>
          <a:xfrm>
            <a:off x="3495753" y="1421816"/>
            <a:ext cx="2124684" cy="6546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</a:t>
            </a:r>
            <a:r>
              <a:rPr lang="en-US" altLang="zh-CN" dirty="0" smtClean="0"/>
              <a:t>10min </a:t>
            </a:r>
            <a:r>
              <a:rPr lang="zh-CN" altLang="en-US" dirty="0" smtClean="0"/>
              <a:t>缓存    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57162" y="3277368"/>
            <a:ext cx="1467269" cy="1513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cluster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1753" y="1698165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+mj-lt"/>
              </a:rPr>
              <a:t>持久</a:t>
            </a:r>
            <a:r>
              <a:rPr lang="zh-CN" altLang="en-US" sz="800" b="1" dirty="0" smtClean="0">
                <a:latin typeface="+mj-lt"/>
              </a:rPr>
              <a:t>化 订单</a:t>
            </a:r>
          </a:p>
        </p:txBody>
      </p:sp>
      <p:sp>
        <p:nvSpPr>
          <p:cNvPr id="6" name="矩形 5"/>
          <p:cNvSpPr/>
          <p:nvPr/>
        </p:nvSpPr>
        <p:spPr>
          <a:xfrm>
            <a:off x="3736431" y="3137704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订单同步到餐厅</a:t>
            </a:r>
          </a:p>
        </p:txBody>
      </p:sp>
      <p:sp>
        <p:nvSpPr>
          <p:cNvPr id="7" name="矩形 6"/>
          <p:cNvSpPr/>
          <p:nvPr/>
        </p:nvSpPr>
        <p:spPr>
          <a:xfrm>
            <a:off x="3736431" y="3504821"/>
            <a:ext cx="1612684" cy="280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strike="dblStrike" dirty="0">
                <a:latin typeface="+mj-lt"/>
              </a:rPr>
              <a:t>走</a:t>
            </a:r>
            <a:r>
              <a:rPr lang="en-US" altLang="zh-CN" sz="800" b="1" strike="dblStrike" dirty="0">
                <a:latin typeface="+mj-lt"/>
              </a:rPr>
              <a:t>OC</a:t>
            </a:r>
            <a:r>
              <a:rPr lang="zh-CN" altLang="en-US" sz="800" b="1" strike="dblStrike" dirty="0">
                <a:latin typeface="+mj-lt"/>
              </a:rPr>
              <a:t>异常下单到餐厅</a:t>
            </a:r>
          </a:p>
        </p:txBody>
      </p:sp>
      <p:sp>
        <p:nvSpPr>
          <p:cNvPr id="8" name="矩形 7"/>
          <p:cNvSpPr/>
          <p:nvPr/>
        </p:nvSpPr>
        <p:spPr>
          <a:xfrm>
            <a:off x="3736431" y="3884720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</a:t>
            </a:r>
            <a:r>
              <a:rPr lang="en-US" altLang="zh-CN" sz="800" b="1" dirty="0" smtClean="0">
                <a:latin typeface="+mj-lt"/>
              </a:rPr>
              <a:t>OC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6431" y="4245238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订单同步给扫码点餐</a:t>
            </a: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1641575" y="2916747"/>
            <a:ext cx="139653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b="1" dirty="0" smtClean="0"/>
              <a:t>报文进 </a:t>
            </a:r>
            <a:r>
              <a:rPr lang="en-US" altLang="zh-CN" sz="800" b="1" dirty="0" err="1" smtClean="0"/>
              <a:t>redis</a:t>
            </a:r>
            <a:r>
              <a:rPr lang="zh-CN" altLang="en-US" sz="800" b="1" dirty="0" smtClean="0"/>
              <a:t>，缓存</a:t>
            </a:r>
            <a:r>
              <a:rPr lang="en-US" altLang="zh-CN" sz="800" b="1" dirty="0" smtClean="0"/>
              <a:t>10</a:t>
            </a:r>
            <a:r>
              <a:rPr lang="zh-CN" altLang="en-US" sz="800" b="1" dirty="0" smtClean="0"/>
              <a:t>分钟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不主动清理</a:t>
            </a: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359165" y="3504841"/>
            <a:ext cx="1201117" cy="13234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msgId</a:t>
            </a:r>
            <a:r>
              <a:rPr lang="zh-CN" altLang="en-US" sz="800" dirty="0" smtClean="0"/>
              <a:t>进</a:t>
            </a:r>
            <a:r>
              <a:rPr lang="en-US" altLang="zh-CN" sz="800" dirty="0" smtClean="0"/>
              <a:t>MQ</a:t>
            </a:r>
          </a:p>
          <a:p>
            <a:r>
              <a:rPr lang="zh-CN" altLang="en-US" sz="800" dirty="0" smtClean="0"/>
              <a:t>报文进</a:t>
            </a:r>
            <a:r>
              <a:rPr lang="en-US" altLang="zh-CN" sz="800" dirty="0" err="1" smtClean="0"/>
              <a:t>redis</a:t>
            </a:r>
            <a:endParaRPr lang="en-US" altLang="zh-CN" sz="800" dirty="0"/>
          </a:p>
          <a:p>
            <a:r>
              <a:rPr lang="zh-CN" altLang="en-US" sz="800" dirty="0" smtClean="0"/>
              <a:t>缓存</a:t>
            </a:r>
            <a:r>
              <a:rPr lang="en-US" altLang="zh-CN" sz="800" dirty="0" smtClean="0"/>
              <a:t>10</a:t>
            </a:r>
            <a:r>
              <a:rPr lang="zh-CN" altLang="en-US" sz="800" dirty="0" smtClean="0"/>
              <a:t>分钟</a:t>
            </a:r>
            <a:endParaRPr lang="en-US" altLang="zh-CN" sz="800" dirty="0" smtClean="0"/>
          </a:p>
          <a:p>
            <a:r>
              <a:rPr lang="zh-CN" altLang="en-US" sz="800" dirty="0" smtClean="0"/>
              <a:t>不主动清理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若需主动清理，需在完成节点更新对应状态，病由统一的状态判断方法，在每个消费消息后增加判断和清理</a:t>
            </a:r>
            <a:r>
              <a:rPr lang="en-US" altLang="zh-CN" sz="800" dirty="0" err="1" smtClean="0"/>
              <a:t>redis</a:t>
            </a:r>
            <a:endParaRPr lang="zh-CN" altLang="en-US" sz="800" dirty="0" smtClean="0"/>
          </a:p>
        </p:txBody>
      </p:sp>
      <p:sp>
        <p:nvSpPr>
          <p:cNvPr id="14" name="文本框 13"/>
          <p:cNvSpPr txBox="1"/>
          <p:nvPr/>
        </p:nvSpPr>
        <p:spPr bwMode="auto">
          <a:xfrm>
            <a:off x="792433" y="1482721"/>
            <a:ext cx="760144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全报文进</a:t>
            </a:r>
            <a:r>
              <a:rPr lang="en-US" altLang="zh-CN" sz="800" dirty="0" smtClean="0"/>
              <a:t>MQ</a:t>
            </a:r>
            <a:endParaRPr lang="zh-CN" altLang="en-US" sz="800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2621650" y="1062735"/>
            <a:ext cx="443903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/>
              <a:t>数据格式：业务来源、</a:t>
            </a:r>
            <a:r>
              <a:rPr lang="en-US" altLang="zh-CN" sz="1000" b="1" dirty="0" err="1" smtClean="0"/>
              <a:t>msgId</a:t>
            </a:r>
            <a:r>
              <a:rPr lang="zh-CN" altLang="en-US" sz="1000" b="1" dirty="0" smtClean="0"/>
              <a:t>、</a:t>
            </a:r>
            <a:r>
              <a:rPr lang="en-US" altLang="zh-CN" sz="1000" b="1" dirty="0" err="1" smtClean="0"/>
              <a:t>msgType</a:t>
            </a:r>
            <a:r>
              <a:rPr lang="zh-CN" altLang="en-US" sz="1000" b="1" dirty="0" smtClean="0"/>
              <a:t>、</a:t>
            </a:r>
            <a:r>
              <a:rPr lang="en-US" altLang="zh-CN" sz="1000" b="1" dirty="0" err="1" smtClean="0"/>
              <a:t>messgeInfo</a:t>
            </a:r>
            <a:r>
              <a:rPr lang="zh-CN" altLang="en-US" sz="1000" b="1" dirty="0" smtClean="0"/>
              <a:t>、预留扩展 </a:t>
            </a:r>
            <a:r>
              <a:rPr lang="en-US" altLang="zh-CN" sz="1000" b="1" dirty="0" smtClean="0"/>
              <a:t>map</a:t>
            </a:r>
            <a:r>
              <a:rPr lang="zh-CN" altLang="en-US" sz="1000" b="1" dirty="0" smtClean="0"/>
              <a:t>？</a:t>
            </a: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2832809" y="2483530"/>
            <a:ext cx="367119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/>
              <a:t>数据格式：业务来源、</a:t>
            </a:r>
            <a:r>
              <a:rPr lang="en-US" altLang="zh-CN" sz="1000" b="1" dirty="0" err="1" smtClean="0"/>
              <a:t>msgId</a:t>
            </a:r>
            <a:r>
              <a:rPr lang="zh-CN" altLang="en-US" sz="1000" b="1" dirty="0"/>
              <a:t> 、</a:t>
            </a:r>
            <a:r>
              <a:rPr lang="en-US" altLang="zh-CN" sz="1000" b="1" dirty="0" err="1"/>
              <a:t>msgType</a:t>
            </a:r>
            <a:r>
              <a:rPr lang="en-US" altLang="zh-CN" sz="1000" b="1" dirty="0"/>
              <a:t> </a:t>
            </a:r>
            <a:r>
              <a:rPr lang="zh-CN" altLang="en-US" sz="1000" b="1" dirty="0" smtClean="0"/>
              <a:t>、预留扩展 </a:t>
            </a:r>
            <a:r>
              <a:rPr lang="en-US" altLang="zh-CN" sz="1000" b="1" dirty="0" smtClean="0"/>
              <a:t>map</a:t>
            </a:r>
            <a:r>
              <a:rPr lang="zh-CN" altLang="en-US" sz="1000" b="1" dirty="0" smtClean="0"/>
              <a:t>？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223637" y="166555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>
            <a:stCxn id="5" idx="3"/>
            <a:endCxn id="16" idx="1"/>
          </p:cNvCxnSpPr>
          <p:nvPr/>
        </p:nvCxnSpPr>
        <p:spPr>
          <a:xfrm flipV="1">
            <a:off x="5364437" y="1841543"/>
            <a:ext cx="859200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217287" y="3478153"/>
            <a:ext cx="843399" cy="6148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</a:p>
          <a:p>
            <a:pPr algn="ctr"/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08826" y="2565352"/>
            <a:ext cx="1056547" cy="40300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store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670178" y="967544"/>
            <a:ext cx="126212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尽可能保证最终持久化成功</a:t>
            </a: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7663324" y="2517271"/>
            <a:ext cx="1304798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每次进缓存开始提供最多</a:t>
            </a:r>
            <a:r>
              <a:rPr lang="en-US" altLang="zh-CN" sz="800" dirty="0" smtClean="0"/>
              <a:t>10</a:t>
            </a:r>
            <a:r>
              <a:rPr lang="zh-CN" altLang="en-US" sz="800" dirty="0" smtClean="0"/>
              <a:t>分钟的处理时间。每个</a:t>
            </a:r>
            <a:r>
              <a:rPr lang="en-US" altLang="zh-CN" sz="800" dirty="0" err="1" smtClean="0"/>
              <a:t>mq</a:t>
            </a:r>
            <a:r>
              <a:rPr lang="zh-CN" altLang="en-US" sz="800" dirty="0" smtClean="0"/>
              <a:t>可以由自己的超时处理限制。</a:t>
            </a: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7670178" y="3338923"/>
            <a:ext cx="1262126" cy="13234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超时未处理成功的，主动放入死信，由死信记入文件？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若需要补偿，则从文件获取</a:t>
            </a:r>
            <a:r>
              <a:rPr lang="en-US" altLang="zh-CN" sz="800" dirty="0" err="1" smtClean="0"/>
              <a:t>msgId</a:t>
            </a:r>
            <a:r>
              <a:rPr lang="zh-CN" altLang="en-US" sz="800" dirty="0" smtClean="0"/>
              <a:t>、</a:t>
            </a:r>
            <a:r>
              <a:rPr lang="en-US" altLang="zh-CN" sz="800" dirty="0" err="1" smtClean="0"/>
              <a:t>routingkey</a:t>
            </a:r>
            <a:r>
              <a:rPr lang="zh-CN" altLang="en-US" sz="800" dirty="0" smtClean="0"/>
              <a:t>等信息，然后从</a:t>
            </a:r>
            <a:r>
              <a:rPr lang="en-US" altLang="zh-CN" sz="800" dirty="0" err="1" smtClean="0"/>
              <a:t>db</a:t>
            </a:r>
            <a:r>
              <a:rPr lang="zh-CN" altLang="en-US" sz="800" dirty="0" smtClean="0"/>
              <a:t>中获取</a:t>
            </a:r>
            <a:r>
              <a:rPr lang="en-US" altLang="zh-CN" sz="800" dirty="0" err="1" smtClean="0"/>
              <a:t>messgeInfo</a:t>
            </a:r>
            <a:r>
              <a:rPr lang="zh-CN" altLang="en-US" sz="800" dirty="0" smtClean="0"/>
              <a:t>，构造进缓存，病重新入队列进行处理</a:t>
            </a:r>
          </a:p>
        </p:txBody>
      </p:sp>
      <p:sp>
        <p:nvSpPr>
          <p:cNvPr id="37" name="文本框 36"/>
          <p:cNvSpPr txBox="1"/>
          <p:nvPr/>
        </p:nvSpPr>
        <p:spPr bwMode="auto">
          <a:xfrm>
            <a:off x="7670178" y="1268990"/>
            <a:ext cx="1262126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也可以设置超时未处理成功放入死信，由死信记入文件。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若需要补偿，则从文件获取，直接入库，或重新放入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8" name="文本框 37"/>
          <p:cNvSpPr txBox="1"/>
          <p:nvPr/>
        </p:nvSpPr>
        <p:spPr bwMode="auto">
          <a:xfrm>
            <a:off x="1623015" y="1407490"/>
            <a:ext cx="76655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10K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10G</a:t>
            </a:r>
            <a:endParaRPr lang="zh-CN" altLang="en-US" sz="800" dirty="0" smtClean="0"/>
          </a:p>
        </p:txBody>
      </p:sp>
      <p:sp>
        <p:nvSpPr>
          <p:cNvPr id="39" name="文本框 38"/>
          <p:cNvSpPr txBox="1"/>
          <p:nvPr/>
        </p:nvSpPr>
        <p:spPr bwMode="auto">
          <a:xfrm>
            <a:off x="1623015" y="2579744"/>
            <a:ext cx="76655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10K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10G</a:t>
            </a:r>
            <a:endParaRPr lang="zh-CN" altLang="en-US" sz="800" dirty="0" smtClean="0"/>
          </a:p>
        </p:txBody>
      </p:sp>
      <p:sp>
        <p:nvSpPr>
          <p:cNvPr id="40" name="文本框 39"/>
          <p:cNvSpPr txBox="1"/>
          <p:nvPr/>
        </p:nvSpPr>
        <p:spPr bwMode="auto">
          <a:xfrm>
            <a:off x="4253872" y="4627702"/>
            <a:ext cx="829073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100B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100M</a:t>
            </a:r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个 </a:t>
            </a:r>
            <a:r>
              <a:rPr lang="en-US" altLang="zh-CN" sz="800" dirty="0" smtClean="0"/>
              <a:t>= 400M</a:t>
            </a:r>
            <a:endParaRPr lang="zh-CN" altLang="en-US" sz="800" dirty="0" smtClean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1746165" y="3521228"/>
            <a:ext cx="1535998" cy="107721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</a:rPr>
              <a:t>夹 </a:t>
            </a:r>
            <a:r>
              <a:rPr lang="en-US" altLang="zh-CN" sz="800" b="1" dirty="0" err="1" smtClean="0">
                <a:solidFill>
                  <a:schemeClr val="bg1"/>
                </a:solidFill>
              </a:rPr>
              <a:t>mqmsg</a:t>
            </a:r>
            <a:endParaRPr lang="en-US" altLang="zh-CN" sz="800" b="1" dirty="0" smtClean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</a:rPr>
              <a:t>   </a:t>
            </a:r>
            <a:r>
              <a:rPr lang="en-US" altLang="zh-CN" sz="800" b="1" dirty="0">
                <a:solidFill>
                  <a:schemeClr val="bg1"/>
                </a:solidFill>
              </a:rPr>
              <a:t>key </a:t>
            </a:r>
            <a:r>
              <a:rPr lang="en-US" altLang="zh-CN" sz="800" b="1" dirty="0" err="1" smtClean="0">
                <a:solidFill>
                  <a:schemeClr val="bg1"/>
                </a:solidFill>
              </a:rPr>
              <a:t>mqmsg:msgid</a:t>
            </a:r>
            <a:endParaRPr lang="en-US" altLang="zh-CN" sz="800" b="1" dirty="0" smtClean="0">
              <a:solidFill>
                <a:schemeClr val="bg1"/>
              </a:solidFill>
            </a:endParaRPr>
          </a:p>
          <a:p>
            <a:r>
              <a:rPr lang="en-US" altLang="zh-CN" sz="800" b="1" dirty="0">
                <a:solidFill>
                  <a:schemeClr val="bg1"/>
                </a:solidFill>
              </a:rPr>
              <a:t> </a:t>
            </a:r>
            <a:r>
              <a:rPr lang="en-US" altLang="zh-CN" sz="800" b="1" dirty="0" smtClean="0">
                <a:solidFill>
                  <a:schemeClr val="bg1"/>
                </a:solidFill>
              </a:rPr>
              <a:t>   value</a:t>
            </a:r>
            <a:r>
              <a:rPr lang="en-US" altLang="zh-CN" sz="800" dirty="0" smtClean="0">
                <a:solidFill>
                  <a:schemeClr val="bg1"/>
                </a:solidFill>
              </a:rPr>
              <a:t> message map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  …..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syncStatus</a:t>
            </a:r>
            <a:r>
              <a:rPr lang="en-US" altLang="zh-CN" sz="800" dirty="0" smtClean="0">
                <a:solidFill>
                  <a:schemeClr val="bg1"/>
                </a:solidFill>
              </a:rPr>
              <a:t>  0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saveStatus</a:t>
            </a:r>
            <a:r>
              <a:rPr lang="en-US" altLang="zh-CN" sz="800" dirty="0" smtClean="0">
                <a:solidFill>
                  <a:schemeClr val="bg1"/>
                </a:solidFill>
              </a:rPr>
              <a:t>  0</a:t>
            </a:r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issueStatus</a:t>
            </a:r>
            <a:r>
              <a:rPr lang="en-US" altLang="zh-CN" sz="800" dirty="0" smtClean="0">
                <a:solidFill>
                  <a:schemeClr val="bg1"/>
                </a:solidFill>
              </a:rPr>
              <a:t> {..:0..:0}</a:t>
            </a:r>
          </a:p>
          <a:p>
            <a:endParaRPr lang="zh-CN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5" idx="0"/>
            <a:endCxn id="14" idx="2"/>
          </p:cNvCxnSpPr>
          <p:nvPr/>
        </p:nvCxnSpPr>
        <p:spPr>
          <a:xfrm flipV="1">
            <a:off x="637100" y="1698165"/>
            <a:ext cx="535405" cy="8671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2"/>
            <a:endCxn id="13" idx="0"/>
          </p:cNvCxnSpPr>
          <p:nvPr/>
        </p:nvCxnSpPr>
        <p:spPr>
          <a:xfrm>
            <a:off x="637100" y="2968354"/>
            <a:ext cx="322624" cy="5364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3"/>
            <a:endCxn id="23" idx="1"/>
          </p:cNvCxnSpPr>
          <p:nvPr/>
        </p:nvCxnSpPr>
        <p:spPr>
          <a:xfrm>
            <a:off x="5349115" y="3260375"/>
            <a:ext cx="868172" cy="5252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3"/>
            <a:endCxn id="23" idx="1"/>
          </p:cNvCxnSpPr>
          <p:nvPr/>
        </p:nvCxnSpPr>
        <p:spPr>
          <a:xfrm>
            <a:off x="5349115" y="3645208"/>
            <a:ext cx="868172" cy="1403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" idx="3"/>
            <a:endCxn id="23" idx="1"/>
          </p:cNvCxnSpPr>
          <p:nvPr/>
        </p:nvCxnSpPr>
        <p:spPr>
          <a:xfrm flipV="1">
            <a:off x="5349115" y="3785595"/>
            <a:ext cx="868172" cy="22982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3"/>
            <a:endCxn id="23" idx="1"/>
          </p:cNvCxnSpPr>
          <p:nvPr/>
        </p:nvCxnSpPr>
        <p:spPr>
          <a:xfrm flipV="1">
            <a:off x="5349115" y="3785595"/>
            <a:ext cx="868172" cy="5903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持久化订单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51" y="1462959"/>
            <a:ext cx="2750951" cy="15313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1555785" y="1977257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+mj-lt"/>
              </a:rPr>
              <a:t>持久</a:t>
            </a:r>
            <a:r>
              <a:rPr lang="zh-CN" altLang="en-US" sz="800" b="1" dirty="0" smtClean="0">
                <a:latin typeface="+mj-lt"/>
              </a:rPr>
              <a:t>化 订单</a:t>
            </a:r>
          </a:p>
        </p:txBody>
      </p:sp>
      <p:sp>
        <p:nvSpPr>
          <p:cNvPr id="6" name="矩形 5"/>
          <p:cNvSpPr/>
          <p:nvPr/>
        </p:nvSpPr>
        <p:spPr>
          <a:xfrm>
            <a:off x="1555785" y="2459338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445174" y="194465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>
            <a:stCxn id="5" idx="3"/>
            <a:endCxn id="7" idx="1"/>
          </p:cNvCxnSpPr>
          <p:nvPr/>
        </p:nvCxnSpPr>
        <p:spPr>
          <a:xfrm flipV="1">
            <a:off x="3168469" y="2120635"/>
            <a:ext cx="1276705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 bwMode="auto">
          <a:xfrm>
            <a:off x="5466460" y="1890091"/>
            <a:ext cx="119260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失败时，客户端重试。</a:t>
            </a:r>
            <a:endParaRPr lang="en-US" altLang="zh-CN" sz="800" dirty="0" smtClean="0"/>
          </a:p>
          <a:p>
            <a:r>
              <a:rPr lang="en-US" altLang="zh-CN" sz="800" dirty="0" err="1" smtClean="0"/>
              <a:t>Listener.retry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次数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168469" y="2602717"/>
            <a:ext cx="1276705" cy="78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4586353" y="2494994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7774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2625" y="1972390"/>
            <a:ext cx="6688072" cy="278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693303" y="2285543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订单同步到餐厅</a:t>
            </a:r>
          </a:p>
        </p:txBody>
      </p:sp>
      <p:sp>
        <p:nvSpPr>
          <p:cNvPr id="6" name="矩形 5"/>
          <p:cNvSpPr/>
          <p:nvPr/>
        </p:nvSpPr>
        <p:spPr>
          <a:xfrm>
            <a:off x="693302" y="3521176"/>
            <a:ext cx="1612684" cy="280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走</a:t>
            </a:r>
            <a:r>
              <a:rPr lang="en-US" altLang="zh-CN" sz="800" b="1" dirty="0" smtClean="0">
                <a:latin typeface="+mj-lt"/>
              </a:rPr>
              <a:t>OC</a:t>
            </a:r>
            <a:r>
              <a:rPr lang="zh-CN" altLang="en-US" sz="800" b="1" dirty="0" smtClean="0">
                <a:latin typeface="+mj-lt"/>
              </a:rPr>
              <a:t>异常下单到餐厅</a:t>
            </a:r>
          </a:p>
        </p:txBody>
      </p:sp>
      <p:sp>
        <p:nvSpPr>
          <p:cNvPr id="7" name="矩形 6"/>
          <p:cNvSpPr/>
          <p:nvPr/>
        </p:nvSpPr>
        <p:spPr>
          <a:xfrm>
            <a:off x="693302" y="3901075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</a:t>
            </a:r>
            <a:r>
              <a:rPr lang="en-US" altLang="zh-CN" sz="800" b="1" dirty="0" smtClean="0">
                <a:latin typeface="+mj-lt"/>
              </a:rPr>
              <a:t>OC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302" y="4261593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订单同步给扫码点餐</a:t>
            </a:r>
          </a:p>
        </p:txBody>
      </p:sp>
      <p:sp>
        <p:nvSpPr>
          <p:cNvPr id="9" name="矩形 8"/>
          <p:cNvSpPr/>
          <p:nvPr/>
        </p:nvSpPr>
        <p:spPr>
          <a:xfrm>
            <a:off x="2877817" y="2289612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cxnSp>
        <p:nvCxnSpPr>
          <p:cNvPr id="10" name="曲线连接符 9"/>
          <p:cNvCxnSpPr>
            <a:stCxn id="9" idx="2"/>
            <a:endCxn id="5" idx="2"/>
          </p:cNvCxnSpPr>
          <p:nvPr/>
        </p:nvCxnSpPr>
        <p:spPr>
          <a:xfrm rot="5400000" flipH="1">
            <a:off x="2589867" y="1440662"/>
            <a:ext cx="4069" cy="2184514"/>
          </a:xfrm>
          <a:prstGeom prst="curvedConnector3">
            <a:avLst>
              <a:gd name="adj1" fmla="val -5618088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743699" y="982098"/>
            <a:ext cx="843399" cy="6148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</a:p>
          <a:p>
            <a:pPr algn="ctr"/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5" idx="0"/>
            <a:endCxn id="13" idx="1"/>
          </p:cNvCxnSpPr>
          <p:nvPr/>
        </p:nvCxnSpPr>
        <p:spPr>
          <a:xfrm flipV="1">
            <a:off x="1499645" y="1289540"/>
            <a:ext cx="1244054" cy="99600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  <a:endCxn id="9" idx="1"/>
          </p:cNvCxnSpPr>
          <p:nvPr/>
        </p:nvCxnSpPr>
        <p:spPr>
          <a:xfrm>
            <a:off x="2305987" y="2408214"/>
            <a:ext cx="571830" cy="40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 bwMode="auto">
          <a:xfrm>
            <a:off x="2305986" y="2797672"/>
            <a:ext cx="64554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TTL 5</a:t>
            </a:r>
            <a:r>
              <a:rPr lang="zh-CN" altLang="en-US" sz="800" dirty="0" smtClean="0"/>
              <a:t>秒</a:t>
            </a:r>
          </a:p>
        </p:txBody>
      </p:sp>
      <p:sp>
        <p:nvSpPr>
          <p:cNvPr id="30" name="矩形 29"/>
          <p:cNvSpPr/>
          <p:nvPr/>
        </p:nvSpPr>
        <p:spPr>
          <a:xfrm>
            <a:off x="5035888" y="3148171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</a:p>
        </p:txBody>
      </p:sp>
      <p:cxnSp>
        <p:nvCxnSpPr>
          <p:cNvPr id="31" name="直接连接符 30"/>
          <p:cNvCxnSpPr>
            <a:stCxn id="13" idx="3"/>
            <a:endCxn id="30" idx="0"/>
          </p:cNvCxnSpPr>
          <p:nvPr/>
        </p:nvCxnSpPr>
        <p:spPr>
          <a:xfrm>
            <a:off x="3587098" y="1289540"/>
            <a:ext cx="2255132" cy="185863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 bwMode="auto">
          <a:xfrm>
            <a:off x="4167726" y="1411418"/>
            <a:ext cx="645549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超过重试次数</a:t>
            </a:r>
          </a:p>
        </p:txBody>
      </p:sp>
      <p:cxnSp>
        <p:nvCxnSpPr>
          <p:cNvPr id="38" name="直接连接符 37"/>
          <p:cNvCxnSpPr>
            <a:stCxn id="30" idx="3"/>
          </p:cNvCxnSpPr>
          <p:nvPr/>
        </p:nvCxnSpPr>
        <p:spPr>
          <a:xfrm flipV="1">
            <a:off x="6648572" y="3266772"/>
            <a:ext cx="1141279" cy="40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 bwMode="auto">
          <a:xfrm>
            <a:off x="7882587" y="3159050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  <p:sp>
        <p:nvSpPr>
          <p:cNvPr id="43" name="矩形 42"/>
          <p:cNvSpPr/>
          <p:nvPr/>
        </p:nvSpPr>
        <p:spPr>
          <a:xfrm>
            <a:off x="2877816" y="3518329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sp>
        <p:nvSpPr>
          <p:cNvPr id="44" name="矩形 43"/>
          <p:cNvSpPr/>
          <p:nvPr/>
        </p:nvSpPr>
        <p:spPr>
          <a:xfrm>
            <a:off x="2877816" y="3889961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sp>
        <p:nvSpPr>
          <p:cNvPr id="45" name="矩形 44"/>
          <p:cNvSpPr/>
          <p:nvPr/>
        </p:nvSpPr>
        <p:spPr>
          <a:xfrm>
            <a:off x="2877816" y="4261593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</p:spTree>
    <p:extLst>
      <p:ext uri="{BB962C8B-B14F-4D97-AF65-F5344CB8AC3E}">
        <p14:creationId xmlns:p14="http://schemas.microsoft.com/office/powerpoint/2010/main" val="11703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rgbClr val="00B0F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43701</TotalTime>
  <Words>1895</Words>
  <Application>Microsoft Office PowerPoint</Application>
  <PresentationFormat>全屏显示(16:9)</PresentationFormat>
  <Paragraphs>405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PowerPoint 演示文稿</vt:lpstr>
      <vt:lpstr>来源</vt:lpstr>
      <vt:lpstr>规划</vt:lpstr>
      <vt:lpstr>★ 实际规划</vt:lpstr>
      <vt:lpstr>大方向</vt:lpstr>
      <vt:lpstr>★ 10min 缓存    100W单</vt:lpstr>
      <vt:lpstr>持久化订单</vt:lpstr>
      <vt:lpstr>数据同步</vt:lpstr>
      <vt:lpstr>代码架构设计</vt:lpstr>
      <vt:lpstr>★ 类图 – 为降级考虑的多实现方式 +（易扩展）</vt:lpstr>
      <vt:lpstr>类图 – 进阶，策略返回数组，依次执行</vt:lpstr>
      <vt:lpstr>策略 入参</vt:lpstr>
      <vt:lpstr>策略 处理过程 方案一 匹配返回多个实现类，处理复杂</vt:lpstr>
      <vt:lpstr>下单 流程图 以 持久化SAVE 为例</vt:lpstr>
      <vt:lpstr>额外要考虑的点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4135</cp:revision>
  <cp:lastPrinted>2018-07-31T03:56:48Z</cp:lastPrinted>
  <dcterms:created xsi:type="dcterms:W3CDTF">2018-07-31T03:56:48Z</dcterms:created>
  <dcterms:modified xsi:type="dcterms:W3CDTF">2020-03-06T11:30:58Z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