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79" r:id="rId3"/>
    <p:sldId id="693" r:id="rId4"/>
    <p:sldId id="688" r:id="rId5"/>
    <p:sldId id="706" r:id="rId6"/>
    <p:sldId id="699" r:id="rId7"/>
    <p:sldId id="694" r:id="rId8"/>
    <p:sldId id="695" r:id="rId9"/>
    <p:sldId id="708" r:id="rId10"/>
    <p:sldId id="696" r:id="rId11"/>
    <p:sldId id="697" r:id="rId12"/>
    <p:sldId id="700" r:id="rId13"/>
    <p:sldId id="704" r:id="rId14"/>
    <p:sldId id="689" r:id="rId15"/>
    <p:sldId id="705" r:id="rId16"/>
    <p:sldId id="703" r:id="rId17"/>
    <p:sldId id="692" r:id="rId18"/>
    <p:sldId id="707" r:id="rId1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135295"/>
    <a:srgbClr val="000000"/>
    <a:srgbClr val="F18B00"/>
    <a:srgbClr val="CCFF99"/>
    <a:srgbClr val="9999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79" autoAdjust="0"/>
  </p:normalViewPr>
  <p:slideViewPr>
    <p:cSldViewPr snapToGrid="0" showGuides="1">
      <p:cViewPr varScale="1">
        <p:scale>
          <a:sx n="151" d="100"/>
          <a:sy n="151" d="100"/>
        </p:scale>
        <p:origin x="510" y="13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en-US" altLang="zh-CN" dirty="0" smtClean="0"/>
              <a:t>Order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Jan,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数据同步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2625" y="1972390"/>
            <a:ext cx="6688072" cy="278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693303" y="228554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</a:p>
        </p:txBody>
      </p:sp>
      <p:sp>
        <p:nvSpPr>
          <p:cNvPr id="6" name="矩形 5"/>
          <p:cNvSpPr/>
          <p:nvPr/>
        </p:nvSpPr>
        <p:spPr>
          <a:xfrm>
            <a:off x="693302" y="3521176"/>
            <a:ext cx="1612684" cy="2807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走</a:t>
            </a:r>
            <a:r>
              <a:rPr lang="en-US" altLang="zh-CN" sz="800" b="1" dirty="0" smtClean="0">
                <a:latin typeface="+mj-lt"/>
              </a:rPr>
              <a:t>OC</a:t>
            </a:r>
            <a:r>
              <a:rPr lang="zh-CN" altLang="en-US" sz="800" b="1" dirty="0" smtClean="0">
                <a:latin typeface="+mj-lt"/>
              </a:rPr>
              <a:t>异常下单到餐厅</a:t>
            </a:r>
          </a:p>
        </p:txBody>
      </p:sp>
      <p:sp>
        <p:nvSpPr>
          <p:cNvPr id="7" name="矩形 6"/>
          <p:cNvSpPr/>
          <p:nvPr/>
        </p:nvSpPr>
        <p:spPr>
          <a:xfrm>
            <a:off x="693302" y="3901075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302" y="4261593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</a:p>
        </p:txBody>
      </p:sp>
      <p:sp>
        <p:nvSpPr>
          <p:cNvPr id="9" name="矩形 8"/>
          <p:cNvSpPr/>
          <p:nvPr/>
        </p:nvSpPr>
        <p:spPr>
          <a:xfrm>
            <a:off x="2877817" y="2289612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cxnSp>
        <p:nvCxnSpPr>
          <p:cNvPr id="10" name="曲线连接符 9"/>
          <p:cNvCxnSpPr>
            <a:stCxn id="9" idx="2"/>
            <a:endCxn id="5" idx="2"/>
          </p:cNvCxnSpPr>
          <p:nvPr/>
        </p:nvCxnSpPr>
        <p:spPr>
          <a:xfrm rot="5400000" flipH="1">
            <a:off x="2589867" y="1440662"/>
            <a:ext cx="4069" cy="2184514"/>
          </a:xfrm>
          <a:prstGeom prst="curvedConnector3">
            <a:avLst>
              <a:gd name="adj1" fmla="val -5618088"/>
            </a:avLst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743699" y="982098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5" idx="0"/>
            <a:endCxn id="13" idx="1"/>
          </p:cNvCxnSpPr>
          <p:nvPr/>
        </p:nvCxnSpPr>
        <p:spPr>
          <a:xfrm flipV="1">
            <a:off x="1499645" y="1289540"/>
            <a:ext cx="1244054" cy="99600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  <a:endCxn id="9" idx="1"/>
          </p:cNvCxnSpPr>
          <p:nvPr/>
        </p:nvCxnSpPr>
        <p:spPr>
          <a:xfrm>
            <a:off x="2305987" y="2408214"/>
            <a:ext cx="571830" cy="406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 bwMode="auto">
          <a:xfrm>
            <a:off x="2305986" y="2797672"/>
            <a:ext cx="64554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TTL 5</a:t>
            </a:r>
            <a:r>
              <a:rPr lang="zh-CN" altLang="en-US" sz="800" dirty="0" smtClean="0"/>
              <a:t>秒</a:t>
            </a:r>
          </a:p>
        </p:txBody>
      </p:sp>
      <p:sp>
        <p:nvSpPr>
          <p:cNvPr id="30" name="矩形 29"/>
          <p:cNvSpPr/>
          <p:nvPr/>
        </p:nvSpPr>
        <p:spPr>
          <a:xfrm>
            <a:off x="5035888" y="314817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</a:p>
        </p:txBody>
      </p:sp>
      <p:cxnSp>
        <p:nvCxnSpPr>
          <p:cNvPr id="31" name="直接连接符 30"/>
          <p:cNvCxnSpPr>
            <a:stCxn id="13" idx="3"/>
            <a:endCxn id="30" idx="0"/>
          </p:cNvCxnSpPr>
          <p:nvPr/>
        </p:nvCxnSpPr>
        <p:spPr>
          <a:xfrm>
            <a:off x="3587098" y="1289540"/>
            <a:ext cx="2255132" cy="18586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 bwMode="auto">
          <a:xfrm>
            <a:off x="4167726" y="1411418"/>
            <a:ext cx="645549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超过重试次数</a:t>
            </a:r>
          </a:p>
        </p:txBody>
      </p:sp>
      <p:cxnSp>
        <p:nvCxnSpPr>
          <p:cNvPr id="38" name="直接连接符 37"/>
          <p:cNvCxnSpPr>
            <a:stCxn id="30" idx="3"/>
          </p:cNvCxnSpPr>
          <p:nvPr/>
        </p:nvCxnSpPr>
        <p:spPr>
          <a:xfrm flipV="1">
            <a:off x="6648572" y="3266772"/>
            <a:ext cx="1141279" cy="407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 bwMode="auto">
          <a:xfrm>
            <a:off x="7882587" y="3159050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  <p:sp>
        <p:nvSpPr>
          <p:cNvPr id="43" name="矩形 42"/>
          <p:cNvSpPr/>
          <p:nvPr/>
        </p:nvSpPr>
        <p:spPr>
          <a:xfrm>
            <a:off x="2877816" y="3518329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sp>
        <p:nvSpPr>
          <p:cNvPr id="44" name="矩形 43"/>
          <p:cNvSpPr/>
          <p:nvPr/>
        </p:nvSpPr>
        <p:spPr>
          <a:xfrm>
            <a:off x="2877816" y="3889961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sp>
        <p:nvSpPr>
          <p:cNvPr id="45" name="矩形 44"/>
          <p:cNvSpPr/>
          <p:nvPr/>
        </p:nvSpPr>
        <p:spPr>
          <a:xfrm>
            <a:off x="2877816" y="4261593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</p:spTree>
    <p:extLst>
      <p:ext uri="{BB962C8B-B14F-4D97-AF65-F5344CB8AC3E}">
        <p14:creationId xmlns:p14="http://schemas.microsoft.com/office/powerpoint/2010/main" val="11703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代码架构设计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50818"/>
          </a:xfrm>
        </p:spPr>
        <p:txBody>
          <a:bodyPr/>
          <a:lstStyle/>
          <a:p>
            <a:r>
              <a:rPr lang="zh-CN" altLang="en-US" sz="1050" dirty="0" smtClean="0"/>
              <a:t>公共逻辑：</a:t>
            </a:r>
            <a:endParaRPr lang="en-US" altLang="zh-CN" sz="1050" dirty="0" smtClean="0"/>
          </a:p>
          <a:p>
            <a:pPr lvl="1"/>
            <a:r>
              <a:rPr lang="zh-CN" altLang="en-US" sz="850" dirty="0" smtClean="0"/>
              <a:t>死信的消费（失败消息记录入文件）、以及补偿，可以考虑 公共方法。放到 </a:t>
            </a:r>
            <a:r>
              <a:rPr lang="en-US" altLang="zh-CN" sz="850" dirty="0" smtClean="0"/>
              <a:t>proto</a:t>
            </a:r>
            <a:r>
              <a:rPr lang="zh-CN" altLang="en-US" sz="850" dirty="0"/>
              <a:t> </a:t>
            </a:r>
            <a:r>
              <a:rPr lang="en-US" altLang="zh-CN" sz="850" dirty="0" smtClean="0"/>
              <a:t>module</a:t>
            </a:r>
            <a:r>
              <a:rPr lang="zh-CN" altLang="en-US" sz="850" dirty="0" smtClean="0"/>
              <a:t>中，可以被其他 多个消费端应用直接代码引用。</a:t>
            </a:r>
            <a:endParaRPr lang="en-US" altLang="zh-CN" sz="850" dirty="0" smtClean="0"/>
          </a:p>
          <a:p>
            <a:pPr lvl="1"/>
            <a:r>
              <a:rPr lang="zh-CN" altLang="en-US" sz="850" dirty="0"/>
              <a:t>业务处理</a:t>
            </a:r>
            <a:r>
              <a:rPr lang="en-US" altLang="zh-CN" sz="850" dirty="0" smtClean="0"/>
              <a:t>service</a:t>
            </a:r>
            <a:r>
              <a:rPr lang="zh-CN" altLang="en-US" sz="850" dirty="0" smtClean="0"/>
              <a:t>，包括：走同步、异步的分支判断等，放 </a:t>
            </a:r>
            <a:r>
              <a:rPr lang="en-US" altLang="zh-CN" sz="850" dirty="0" smtClean="0"/>
              <a:t>proto module</a:t>
            </a:r>
            <a:r>
              <a:rPr lang="zh-CN" altLang="en-US" sz="850" dirty="0" smtClean="0"/>
              <a:t>中，可以被 </a:t>
            </a:r>
            <a:r>
              <a:rPr lang="en-US" altLang="zh-CN" sz="850" dirty="0" smtClean="0"/>
              <a:t>router</a:t>
            </a:r>
            <a:r>
              <a:rPr lang="zh-CN" altLang="en-US" sz="850" dirty="0" smtClean="0"/>
              <a:t>、</a:t>
            </a:r>
            <a:r>
              <a:rPr lang="en-US" altLang="zh-CN" sz="850" dirty="0" smtClean="0"/>
              <a:t>center</a:t>
            </a:r>
            <a:r>
              <a:rPr lang="zh-CN" altLang="en-US" sz="850" dirty="0" smtClean="0"/>
              <a:t>等应用直接代码引用。并且可以被后续补偿时复用。</a:t>
            </a:r>
            <a:endParaRPr lang="en-US" altLang="zh-CN" sz="850" dirty="0" smtClean="0"/>
          </a:p>
          <a:p>
            <a:r>
              <a:rPr lang="zh-CN" altLang="en-US" sz="1050" dirty="0"/>
              <a:t>在两个环节上预留扩展，分别是：</a:t>
            </a:r>
            <a:endParaRPr lang="en-US" altLang="zh-CN" sz="1050" dirty="0"/>
          </a:p>
          <a:p>
            <a:pPr lvl="1"/>
            <a:r>
              <a:rPr lang="zh-CN" altLang="en-US" sz="850" dirty="0"/>
              <a:t>分支逻辑时走具体同步、异步处理等。（</a:t>
            </a:r>
            <a:r>
              <a:rPr lang="en-US" altLang="zh-CN" sz="850" dirty="0" err="1"/>
              <a:t>apollo</a:t>
            </a:r>
            <a:r>
              <a:rPr lang="zh-CN" altLang="en-US" sz="850" dirty="0"/>
              <a:t>配置、来源、消息数据</a:t>
            </a:r>
            <a:r>
              <a:rPr lang="en-US" altLang="zh-CN" sz="850" dirty="0" err="1"/>
              <a:t>messageInfo</a:t>
            </a:r>
            <a:r>
              <a:rPr lang="zh-CN" altLang="en-US" sz="850" dirty="0"/>
              <a:t>（品牌、餐厅）、预留扩展）</a:t>
            </a:r>
            <a:endParaRPr lang="en-US" altLang="zh-CN" sz="850" dirty="0"/>
          </a:p>
          <a:p>
            <a:pPr lvl="1"/>
            <a:r>
              <a:rPr lang="zh-CN" altLang="en-US" sz="850" dirty="0"/>
              <a:t>消息消费的具体实现。（</a:t>
            </a:r>
            <a:r>
              <a:rPr lang="en-US" altLang="zh-CN" sz="850" dirty="0" err="1"/>
              <a:t>apollo</a:t>
            </a:r>
            <a:r>
              <a:rPr lang="zh-CN" altLang="en-US" sz="850" dirty="0"/>
              <a:t>配置、来源、品牌编号、餐厅编号、</a:t>
            </a:r>
            <a:r>
              <a:rPr lang="en-US" altLang="zh-CN" sz="850" dirty="0"/>
              <a:t>location</a:t>
            </a:r>
            <a:r>
              <a:rPr lang="zh-CN" altLang="en-US" sz="850" dirty="0"/>
              <a:t>编号、预留扩展</a:t>
            </a:r>
            <a:r>
              <a:rPr lang="zh-CN" altLang="en-US" sz="850" dirty="0" smtClean="0"/>
              <a:t>）</a:t>
            </a:r>
          </a:p>
          <a:p>
            <a:pPr marL="0" indent="0">
              <a:buNone/>
            </a:pP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0314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305180" y="2033466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76044" y="2034265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139952" y="2033466"/>
            <a:ext cx="3219238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类图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为降级考虑的多实现方式 </a:t>
            </a:r>
            <a:r>
              <a:rPr lang="en-US" altLang="zh-CN" dirty="0" smtClean="0"/>
              <a:t>+</a:t>
            </a:r>
            <a:r>
              <a:rPr lang="zh-CN" altLang="en-US" dirty="0" smtClean="0"/>
              <a:t>（易扩展</a:t>
            </a:r>
            <a:r>
              <a:rPr lang="zh-CN" altLang="en-US" dirty="0"/>
              <a:t>）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74" y="244405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339897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386557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2"/>
            <a:endCxn id="6" idx="1"/>
          </p:cNvCxnSpPr>
          <p:nvPr/>
        </p:nvCxnSpPr>
        <p:spPr>
          <a:xfrm rot="16200000" flipH="1">
            <a:off x="518409" y="3053724"/>
            <a:ext cx="756920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  <a:endCxn id="7" idx="1"/>
          </p:cNvCxnSpPr>
          <p:nvPr/>
        </p:nvCxnSpPr>
        <p:spPr>
          <a:xfrm rot="16200000" flipH="1">
            <a:off x="290968" y="3281164"/>
            <a:ext cx="1223513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434612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5" idx="2"/>
            <a:endCxn id="14" idx="1"/>
          </p:cNvCxnSpPr>
          <p:nvPr/>
        </p:nvCxnSpPr>
        <p:spPr>
          <a:xfrm rot="16200000" flipH="1">
            <a:off x="50691" y="3521441"/>
            <a:ext cx="1704066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68" y="25846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065" y="3218734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MQ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926" y="373759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直</a:t>
            </a:r>
            <a:r>
              <a:rPr lang="zh-CN" altLang="en-US" dirty="0"/>
              <a:t>推</a:t>
            </a:r>
            <a:endParaRPr lang="en-US" altLang="zh-CN" dirty="0" smtClean="0"/>
          </a:p>
        </p:txBody>
      </p:sp>
      <p:cxnSp>
        <p:nvCxnSpPr>
          <p:cNvPr id="21" name="肘形连接符 20"/>
          <p:cNvCxnSpPr>
            <a:stCxn id="18" idx="2"/>
            <a:endCxn id="19" idx="1"/>
          </p:cNvCxnSpPr>
          <p:nvPr/>
        </p:nvCxnSpPr>
        <p:spPr>
          <a:xfrm rot="16200000" flipH="1">
            <a:off x="3669386" y="3037054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2"/>
            <a:endCxn id="20" idx="1"/>
          </p:cNvCxnSpPr>
          <p:nvPr/>
        </p:nvCxnSpPr>
        <p:spPr>
          <a:xfrm rot="16200000" flipH="1">
            <a:off x="3416387" y="3290054"/>
            <a:ext cx="95492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455" y="425920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cxnSp>
        <p:nvCxnSpPr>
          <p:cNvPr id="24" name="肘形连接符 23"/>
          <p:cNvCxnSpPr>
            <a:stCxn id="18" idx="2"/>
            <a:endCxn id="23" idx="1"/>
          </p:cNvCxnSpPr>
          <p:nvPr/>
        </p:nvCxnSpPr>
        <p:spPr>
          <a:xfrm rot="16200000" flipH="1">
            <a:off x="3157343" y="3549097"/>
            <a:ext cx="1476536" cy="33968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203" y="919961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策略类</a:t>
            </a:r>
            <a:endParaRPr lang="en-US" altLang="zh-CN" dirty="0" smtClean="0"/>
          </a:p>
          <a:p>
            <a:r>
              <a:rPr lang="zh-CN" altLang="en-US" dirty="0" smtClean="0"/>
              <a:t>决定走哪个实现类</a:t>
            </a:r>
            <a:endParaRPr lang="zh-CN" altLang="en-US" dirty="0"/>
          </a:p>
        </p:txBody>
      </p:sp>
      <p:cxnSp>
        <p:nvCxnSpPr>
          <p:cNvPr id="26" name="肘形连接符 25"/>
          <p:cNvCxnSpPr>
            <a:stCxn id="44" idx="2"/>
            <a:endCxn id="5" idx="0"/>
          </p:cNvCxnSpPr>
          <p:nvPr/>
        </p:nvCxnSpPr>
        <p:spPr>
          <a:xfrm flipH="1">
            <a:off x="732074" y="1935189"/>
            <a:ext cx="896909" cy="5088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29246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5" idx="2"/>
            <a:endCxn id="36" idx="1"/>
          </p:cNvCxnSpPr>
          <p:nvPr/>
        </p:nvCxnSpPr>
        <p:spPr>
          <a:xfrm rot="16200000" flipH="1">
            <a:off x="755593" y="2816540"/>
            <a:ext cx="282553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 bwMode="auto">
          <a:xfrm>
            <a:off x="1874875" y="2967265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1874875" y="3427696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4837669" y="3292778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4868640" y="3832950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0" y="859215"/>
            <a:ext cx="1467068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 为一阶段需实现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其他的后续视情况扩展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111106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SAVE MQ</a:t>
            </a:r>
            <a:endParaRPr lang="zh-CN" altLang="en-US" dirty="0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4333475" y="-1333690"/>
            <a:ext cx="186104" cy="5486400"/>
          </a:xfrm>
          <a:prstGeom prst="leftBrace">
            <a:avLst>
              <a:gd name="adj1" fmla="val 23656"/>
              <a:gd name="adj2" fmla="val 57666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83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持久化 </a:t>
            </a:r>
            <a:r>
              <a:rPr lang="en-US" altLang="zh-CN" b="0" dirty="0" smtClean="0">
                <a:solidFill>
                  <a:schemeClr val="tx1"/>
                </a:solidFill>
              </a:rPr>
              <a:t>SAVE </a:t>
            </a:r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907" y="386557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6" idx="3"/>
            <a:endCxn id="41" idx="0"/>
          </p:cNvCxnSpPr>
          <p:nvPr/>
        </p:nvCxnSpPr>
        <p:spPr>
          <a:xfrm>
            <a:off x="1925664" y="3596979"/>
            <a:ext cx="672243" cy="2685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auto">
          <a:xfrm>
            <a:off x="1874875" y="3936165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680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是否有直推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3218734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 bwMode="auto">
          <a:xfrm>
            <a:off x="4984781" y="329277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4259209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 bwMode="auto">
          <a:xfrm>
            <a:off x="4984781" y="4333252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71" name="肘形连接符 25"/>
          <p:cNvCxnSpPr>
            <a:stCxn id="64" idx="2"/>
            <a:endCxn id="18" idx="0"/>
          </p:cNvCxnSpPr>
          <p:nvPr/>
        </p:nvCxnSpPr>
        <p:spPr>
          <a:xfrm flipH="1">
            <a:off x="3725768" y="1935189"/>
            <a:ext cx="495912" cy="6494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25"/>
          <p:cNvCxnSpPr>
            <a:stCxn id="65" idx="2"/>
            <a:endCxn id="67" idx="0"/>
          </p:cNvCxnSpPr>
          <p:nvPr/>
        </p:nvCxnSpPr>
        <p:spPr>
          <a:xfrm>
            <a:off x="5668362" y="1935189"/>
            <a:ext cx="0" cy="128354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2"/>
            <a:endCxn id="20" idx="3"/>
          </p:cNvCxnSpPr>
          <p:nvPr/>
        </p:nvCxnSpPr>
        <p:spPr>
          <a:xfrm flipH="1">
            <a:off x="4925926" y="3614734"/>
            <a:ext cx="742436" cy="3208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0"/>
            <a:endCxn id="59" idx="1"/>
          </p:cNvCxnSpPr>
          <p:nvPr/>
        </p:nvCxnSpPr>
        <p:spPr>
          <a:xfrm flipH="1" flipV="1">
            <a:off x="4868640" y="3956061"/>
            <a:ext cx="799722" cy="3031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921" y="1610846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 bwMode="auto">
          <a:xfrm>
            <a:off x="7005853" y="2020877"/>
            <a:ext cx="237604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配置</a:t>
            </a:r>
            <a:endParaRPr lang="en-US" altLang="zh-CN" sz="800" b="1" dirty="0" smtClean="0"/>
          </a:p>
          <a:p>
            <a:r>
              <a:rPr lang="zh-CN" altLang="en-US" sz="800" dirty="0" smtClean="0"/>
              <a:t>增加分发策略尽可能支持数组方式，若不能，则只能分别判断是否推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，以及是否推 扫码了。</a:t>
            </a:r>
            <a:endParaRPr lang="en-US" altLang="zh-CN" sz="800" dirty="0" smtClean="0"/>
          </a:p>
          <a:p>
            <a:r>
              <a:rPr lang="en-US" altLang="zh-CN" sz="800" dirty="0" smtClean="0"/>
              <a:t>Xxx</a:t>
            </a:r>
            <a:r>
              <a:rPr lang="zh-CN" altLang="en-US" sz="800" dirty="0" smtClean="0"/>
              <a:t>条件 ： 处理类：</a:t>
            </a:r>
            <a:r>
              <a:rPr lang="en-US" altLang="zh-CN" sz="800" dirty="0" smtClean="0"/>
              <a:t>XX</a:t>
            </a:r>
            <a:r>
              <a:rPr lang="zh-CN" altLang="en-US" sz="800" dirty="0" smtClean="0"/>
              <a:t>，是否直推处理类：</a:t>
            </a:r>
            <a:r>
              <a:rPr lang="en-US" altLang="zh-CN" sz="800" dirty="0" smtClean="0"/>
              <a:t>XX</a:t>
            </a: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494" y="25784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ISSUE</a:t>
            </a:r>
            <a:endParaRPr lang="zh-CN" altLang="en-US" dirty="0"/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312" y="162284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是否直推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cxnSp>
        <p:nvCxnSpPr>
          <p:cNvPr id="89" name="肘形连接符 88"/>
          <p:cNvCxnSpPr>
            <a:stCxn id="86" idx="2"/>
            <a:endCxn id="27" idx="1"/>
          </p:cNvCxnSpPr>
          <p:nvPr/>
        </p:nvCxnSpPr>
        <p:spPr>
          <a:xfrm rot="16200000" flipH="1">
            <a:off x="6839291" y="2992676"/>
            <a:ext cx="334633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212" y="40414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zh-CN" altLang="en-US" dirty="0"/>
              <a:t>扫码</a:t>
            </a:r>
            <a:r>
              <a:rPr lang="en-US" altLang="zh-CN" dirty="0" smtClean="0"/>
              <a:t> SAVE MQ</a:t>
            </a:r>
            <a:endParaRPr lang="zh-CN" altLang="en-US" dirty="0"/>
          </a:p>
        </p:txBody>
      </p:sp>
      <p:sp>
        <p:nvSpPr>
          <p:cNvPr id="9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56700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9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450063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推扫码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cxnSp>
        <p:nvCxnSpPr>
          <p:cNvPr id="98" name="肘形连接符 97"/>
          <p:cNvCxnSpPr>
            <a:stCxn id="86" idx="2"/>
            <a:endCxn id="94" idx="1"/>
          </p:cNvCxnSpPr>
          <p:nvPr/>
        </p:nvCxnSpPr>
        <p:spPr>
          <a:xfrm rot="16200000" flipH="1">
            <a:off x="6373384" y="3458583"/>
            <a:ext cx="1264939" cy="29671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6" idx="2"/>
            <a:endCxn id="95" idx="1"/>
          </p:cNvCxnSpPr>
          <p:nvPr/>
        </p:nvCxnSpPr>
        <p:spPr>
          <a:xfrm rot="16200000" flipH="1">
            <a:off x="6611341" y="3220626"/>
            <a:ext cx="790532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6" idx="2"/>
            <a:endCxn id="96" idx="1"/>
          </p:cNvCxnSpPr>
          <p:nvPr/>
        </p:nvCxnSpPr>
        <p:spPr>
          <a:xfrm rot="16200000" flipH="1">
            <a:off x="6144524" y="3687443"/>
            <a:ext cx="1724166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31130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8086695" y="32066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09" name="直接连接符 108"/>
          <p:cNvCxnSpPr>
            <a:stCxn id="107" idx="2"/>
            <a:endCxn id="95" idx="3"/>
          </p:cNvCxnSpPr>
          <p:nvPr/>
        </p:nvCxnSpPr>
        <p:spPr>
          <a:xfrm flipH="1">
            <a:off x="8019720" y="3509012"/>
            <a:ext cx="776100" cy="2559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40414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8086695" y="41350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25" name="直接连接符 124"/>
          <p:cNvCxnSpPr>
            <a:stCxn id="123" idx="2"/>
            <a:endCxn id="96" idx="3"/>
          </p:cNvCxnSpPr>
          <p:nvPr/>
        </p:nvCxnSpPr>
        <p:spPr>
          <a:xfrm flipH="1">
            <a:off x="8019720" y="4437412"/>
            <a:ext cx="776100" cy="2612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25"/>
          <p:cNvCxnSpPr>
            <a:stCxn id="83" idx="2"/>
            <a:endCxn id="86" idx="0"/>
          </p:cNvCxnSpPr>
          <p:nvPr/>
        </p:nvCxnSpPr>
        <p:spPr>
          <a:xfrm flipH="1">
            <a:off x="6857494" y="1943253"/>
            <a:ext cx="515427" cy="63522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25"/>
          <p:cNvCxnSpPr>
            <a:stCxn id="88" idx="2"/>
            <a:endCxn id="107" idx="0"/>
          </p:cNvCxnSpPr>
          <p:nvPr/>
        </p:nvCxnSpPr>
        <p:spPr>
          <a:xfrm>
            <a:off x="8486312" y="1955249"/>
            <a:ext cx="309508" cy="115776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85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6305180" y="2033466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176044" y="2034265"/>
            <a:ext cx="3023862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-139952" y="2033466"/>
            <a:ext cx="3219238" cy="3051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0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进阶，策略返回数组，依次执行</a:t>
            </a:r>
            <a:endParaRPr lang="zh-CN" alt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74" y="244405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SAVE</a:t>
            </a:r>
            <a:endParaRPr lang="zh-CN" altLang="en-US" dirty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339897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386557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2"/>
            <a:endCxn id="6" idx="1"/>
          </p:cNvCxnSpPr>
          <p:nvPr/>
        </p:nvCxnSpPr>
        <p:spPr>
          <a:xfrm rot="16200000" flipH="1">
            <a:off x="518409" y="3053724"/>
            <a:ext cx="756920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5" idx="2"/>
            <a:endCxn id="7" idx="1"/>
          </p:cNvCxnSpPr>
          <p:nvPr/>
        </p:nvCxnSpPr>
        <p:spPr>
          <a:xfrm rot="16200000" flipH="1">
            <a:off x="290968" y="3281164"/>
            <a:ext cx="1223513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375" y="434612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5" idx="2"/>
            <a:endCxn id="14" idx="1"/>
          </p:cNvCxnSpPr>
          <p:nvPr/>
        </p:nvCxnSpPr>
        <p:spPr>
          <a:xfrm rot="16200000" flipH="1">
            <a:off x="50691" y="3521441"/>
            <a:ext cx="1704066" cy="341301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768" y="25846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065" y="3218734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MQ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926" y="373759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直</a:t>
            </a:r>
            <a:r>
              <a:rPr lang="zh-CN" altLang="en-US" dirty="0"/>
              <a:t>推</a:t>
            </a:r>
            <a:endParaRPr lang="en-US" altLang="zh-CN" dirty="0" smtClean="0"/>
          </a:p>
        </p:txBody>
      </p:sp>
      <p:cxnSp>
        <p:nvCxnSpPr>
          <p:cNvPr id="21" name="肘形连接符 20"/>
          <p:cNvCxnSpPr>
            <a:stCxn id="18" idx="2"/>
            <a:endCxn id="19" idx="1"/>
          </p:cNvCxnSpPr>
          <p:nvPr/>
        </p:nvCxnSpPr>
        <p:spPr>
          <a:xfrm rot="16200000" flipH="1">
            <a:off x="3669386" y="3037054"/>
            <a:ext cx="436061" cy="32329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8" idx="2"/>
            <a:endCxn id="20" idx="1"/>
          </p:cNvCxnSpPr>
          <p:nvPr/>
        </p:nvCxnSpPr>
        <p:spPr>
          <a:xfrm rot="16200000" flipH="1">
            <a:off x="3416387" y="3290054"/>
            <a:ext cx="954920" cy="33615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455" y="425920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en-US" altLang="zh-CN" dirty="0" smtClean="0"/>
              <a:t>SAVE 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cxnSp>
        <p:nvCxnSpPr>
          <p:cNvPr id="24" name="肘形连接符 23"/>
          <p:cNvCxnSpPr>
            <a:stCxn id="18" idx="2"/>
            <a:endCxn id="23" idx="1"/>
          </p:cNvCxnSpPr>
          <p:nvPr/>
        </p:nvCxnSpPr>
        <p:spPr>
          <a:xfrm rot="16200000" flipH="1">
            <a:off x="3157343" y="3549097"/>
            <a:ext cx="1476536" cy="339687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44" idx="2"/>
            <a:endCxn id="5" idx="0"/>
          </p:cNvCxnSpPr>
          <p:nvPr/>
        </p:nvCxnSpPr>
        <p:spPr>
          <a:xfrm flipH="1">
            <a:off x="732074" y="1935189"/>
            <a:ext cx="896909" cy="5088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664" y="29246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同步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5" idx="2"/>
            <a:endCxn id="36" idx="1"/>
          </p:cNvCxnSpPr>
          <p:nvPr/>
        </p:nvCxnSpPr>
        <p:spPr>
          <a:xfrm rot="16200000" flipH="1">
            <a:off x="755593" y="2816540"/>
            <a:ext cx="282553" cy="329590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 bwMode="auto">
          <a:xfrm>
            <a:off x="1874875" y="2967265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1874875" y="3427696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4837669" y="3292778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4868640" y="3832950"/>
            <a:ext cx="29206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3" name="文本框 62"/>
          <p:cNvSpPr txBox="1"/>
          <p:nvPr/>
        </p:nvSpPr>
        <p:spPr bwMode="auto">
          <a:xfrm>
            <a:off x="0" y="859215"/>
            <a:ext cx="1467068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dirty="0" smtClean="0">
                <a:solidFill>
                  <a:srgbClr val="FF0000"/>
                </a:solidFill>
              </a:rPr>
              <a:t>★ 为一阶段需实现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1000" dirty="0" smtClean="0">
                <a:solidFill>
                  <a:srgbClr val="FF0000"/>
                </a:solidFill>
              </a:rPr>
              <a:t>其他的后续视情况扩展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111106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SAVE MQ</a:t>
            </a:r>
            <a:endParaRPr lang="zh-CN" altLang="en-US" dirty="0"/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998" y="898508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策略类</a:t>
            </a:r>
            <a:endParaRPr lang="en-US" altLang="zh-CN" dirty="0" smtClean="0"/>
          </a:p>
          <a:p>
            <a:r>
              <a:rPr lang="zh-CN" altLang="en-US" dirty="0" smtClean="0"/>
              <a:t>决定走那些实现类</a:t>
            </a:r>
            <a:endParaRPr lang="zh-CN" altLang="en-US" dirty="0"/>
          </a:p>
        </p:txBody>
      </p:sp>
      <p:sp>
        <p:nvSpPr>
          <p:cNvPr id="30" name="下箭头 29"/>
          <p:cNvSpPr/>
          <p:nvPr/>
        </p:nvSpPr>
        <p:spPr>
          <a:xfrm rot="16200000">
            <a:off x="3135018" y="641710"/>
            <a:ext cx="317500" cy="94489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766217" y="868055"/>
            <a:ext cx="1339982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进阶</a:t>
            </a:r>
            <a:endParaRPr lang="en-US" altLang="zh-CN" sz="800" b="1" dirty="0"/>
          </a:p>
          <a:p>
            <a:r>
              <a:rPr lang="zh-CN" altLang="en-US" sz="800" dirty="0" smtClean="0"/>
              <a:t>支持返回实现类数组，以实现多个处理方式的组合</a:t>
            </a:r>
            <a:endParaRPr lang="en-US" altLang="zh-CN" sz="800" dirty="0" smtClean="0"/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 rot="5400000">
            <a:off x="4333475" y="-1333690"/>
            <a:ext cx="186104" cy="5486400"/>
          </a:xfrm>
          <a:prstGeom prst="leftBrace">
            <a:avLst>
              <a:gd name="adj1" fmla="val 23656"/>
              <a:gd name="adj2" fmla="val 57666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83" y="1602782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持久化 </a:t>
            </a:r>
            <a:r>
              <a:rPr lang="en-US" altLang="zh-CN" b="0" dirty="0" smtClean="0">
                <a:solidFill>
                  <a:schemeClr val="tx1"/>
                </a:solidFill>
              </a:rPr>
              <a:t>SAVE </a:t>
            </a:r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907" y="386557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异步 </a:t>
            </a:r>
            <a:r>
              <a:rPr lang="en-US" altLang="zh-CN" dirty="0" smtClean="0"/>
              <a:t>SAVE DB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6" idx="3"/>
            <a:endCxn id="41" idx="0"/>
          </p:cNvCxnSpPr>
          <p:nvPr/>
        </p:nvCxnSpPr>
        <p:spPr>
          <a:xfrm>
            <a:off x="1925664" y="3596979"/>
            <a:ext cx="672243" cy="2685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 bwMode="auto">
          <a:xfrm>
            <a:off x="1874875" y="3936165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4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260" y="1598429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往餐厅同步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3218734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 bwMode="auto">
          <a:xfrm>
            <a:off x="4984781" y="329277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6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362" y="4259209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 bwMode="auto">
          <a:xfrm>
            <a:off x="4984781" y="4333252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71" name="肘形连接符 25"/>
          <p:cNvCxnSpPr>
            <a:stCxn id="64" idx="2"/>
            <a:endCxn id="18" idx="0"/>
          </p:cNvCxnSpPr>
          <p:nvPr/>
        </p:nvCxnSpPr>
        <p:spPr>
          <a:xfrm flipH="1">
            <a:off x="3725768" y="1930836"/>
            <a:ext cx="778492" cy="65383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25"/>
          <p:cNvCxnSpPr>
            <a:stCxn id="64" idx="2"/>
            <a:endCxn id="67" idx="0"/>
          </p:cNvCxnSpPr>
          <p:nvPr/>
        </p:nvCxnSpPr>
        <p:spPr>
          <a:xfrm>
            <a:off x="4504260" y="1930836"/>
            <a:ext cx="1164102" cy="12878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67" idx="2"/>
            <a:endCxn id="20" idx="3"/>
          </p:cNvCxnSpPr>
          <p:nvPr/>
        </p:nvCxnSpPr>
        <p:spPr>
          <a:xfrm flipH="1">
            <a:off x="4925926" y="3614734"/>
            <a:ext cx="742436" cy="3208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69" idx="0"/>
            <a:endCxn id="59" idx="1"/>
          </p:cNvCxnSpPr>
          <p:nvPr/>
        </p:nvCxnSpPr>
        <p:spPr>
          <a:xfrm flipH="1" flipV="1">
            <a:off x="4868640" y="3956061"/>
            <a:ext cx="799722" cy="30314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695" y="1598428"/>
            <a:ext cx="864000" cy="3324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分发外部</a:t>
            </a:r>
            <a:endParaRPr lang="en-US" altLang="zh-CN" b="0" dirty="0" smtClean="0">
              <a:solidFill>
                <a:schemeClr val="tx1"/>
              </a:solidFill>
            </a:endParaRPr>
          </a:p>
          <a:p>
            <a:r>
              <a:rPr lang="zh-CN" altLang="en-US" b="0" dirty="0" smtClean="0">
                <a:solidFill>
                  <a:schemeClr val="tx1"/>
                </a:solidFill>
              </a:rPr>
              <a:t>同步异步判断</a:t>
            </a:r>
            <a:endParaRPr lang="en-US" altLang="zh-CN" b="0" dirty="0" smtClean="0">
              <a:solidFill>
                <a:schemeClr val="tx1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 bwMode="auto">
          <a:xfrm>
            <a:off x="7005853" y="2020877"/>
            <a:ext cx="237604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b="1" dirty="0" smtClean="0"/>
              <a:t>配置</a:t>
            </a:r>
            <a:endParaRPr lang="en-US" altLang="zh-CN" sz="800" b="1" dirty="0" smtClean="0"/>
          </a:p>
          <a:p>
            <a:r>
              <a:rPr lang="zh-CN" altLang="en-US" sz="800" dirty="0" smtClean="0"/>
              <a:t>增加分发策略尽可能支持数组方式，若不能，则只能分别判断是否推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，以及是否推 扫码了。</a:t>
            </a:r>
            <a:endParaRPr lang="en-US" altLang="zh-CN" sz="800" dirty="0" smtClean="0"/>
          </a:p>
          <a:p>
            <a:r>
              <a:rPr lang="en-US" altLang="zh-CN" sz="800" dirty="0" smtClean="0"/>
              <a:t>Xxx</a:t>
            </a:r>
            <a:r>
              <a:rPr lang="zh-CN" altLang="en-US" sz="800" dirty="0" smtClean="0"/>
              <a:t>条件 ： 处理类：</a:t>
            </a:r>
            <a:r>
              <a:rPr lang="en-US" altLang="zh-CN" sz="800" dirty="0" smtClean="0"/>
              <a:t>XX</a:t>
            </a:r>
            <a:r>
              <a:rPr lang="zh-CN" altLang="en-US" sz="800" dirty="0" smtClean="0"/>
              <a:t>，是否直推处理类：</a:t>
            </a:r>
            <a:r>
              <a:rPr lang="en-US" altLang="zh-CN" sz="800" dirty="0" smtClean="0"/>
              <a:t>XX</a:t>
            </a:r>
          </a:p>
        </p:txBody>
      </p:sp>
      <p:sp>
        <p:nvSpPr>
          <p:cNvPr id="8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494" y="2578473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smtClean="0"/>
              <a:t>ISSUE</a:t>
            </a:r>
            <a:endParaRPr lang="zh-CN" altLang="en-US" dirty="0"/>
          </a:p>
        </p:txBody>
      </p:sp>
      <p:cxnSp>
        <p:nvCxnSpPr>
          <p:cNvPr id="89" name="肘形连接符 88"/>
          <p:cNvCxnSpPr>
            <a:stCxn id="86" idx="2"/>
            <a:endCxn id="27" idx="1"/>
          </p:cNvCxnSpPr>
          <p:nvPr/>
        </p:nvCxnSpPr>
        <p:spPr>
          <a:xfrm rot="16200000" flipH="1">
            <a:off x="6839291" y="2992676"/>
            <a:ext cx="334633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212" y="4041412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zh-CN" altLang="en-US" dirty="0"/>
              <a:t>扫码</a:t>
            </a:r>
            <a:r>
              <a:rPr lang="en-US" altLang="zh-CN" dirty="0" smtClean="0"/>
              <a:t> SAVE MQ</a:t>
            </a:r>
            <a:endParaRPr lang="zh-CN" altLang="en-US" dirty="0"/>
          </a:p>
        </p:txBody>
      </p:sp>
      <p:sp>
        <p:nvSpPr>
          <p:cNvPr id="95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3567005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</a:t>
            </a:r>
            <a:r>
              <a:rPr lang="en-US" altLang="zh-CN" dirty="0" smtClean="0"/>
              <a:t>OC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9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720" y="4500639"/>
            <a:ext cx="864000" cy="396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实现类</a:t>
            </a:r>
            <a:endParaRPr lang="en-US" altLang="zh-CN" dirty="0" smtClean="0"/>
          </a:p>
          <a:p>
            <a:r>
              <a:rPr lang="zh-CN" altLang="en-US" dirty="0" smtClean="0"/>
              <a:t>推扫码</a:t>
            </a:r>
            <a:r>
              <a:rPr lang="en-US" altLang="zh-CN" dirty="0" smtClean="0"/>
              <a:t> </a:t>
            </a:r>
            <a:r>
              <a:rPr lang="zh-CN" altLang="en-US" dirty="0" smtClean="0"/>
              <a:t>直推</a:t>
            </a:r>
            <a:endParaRPr lang="zh-CN" altLang="en-US" dirty="0"/>
          </a:p>
        </p:txBody>
      </p:sp>
      <p:cxnSp>
        <p:nvCxnSpPr>
          <p:cNvPr id="98" name="肘形连接符 97"/>
          <p:cNvCxnSpPr>
            <a:stCxn id="86" idx="2"/>
            <a:endCxn id="94" idx="1"/>
          </p:cNvCxnSpPr>
          <p:nvPr/>
        </p:nvCxnSpPr>
        <p:spPr>
          <a:xfrm rot="16200000" flipH="1">
            <a:off x="6373384" y="3458583"/>
            <a:ext cx="1264939" cy="29671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86" idx="2"/>
            <a:endCxn id="95" idx="1"/>
          </p:cNvCxnSpPr>
          <p:nvPr/>
        </p:nvCxnSpPr>
        <p:spPr>
          <a:xfrm rot="16200000" flipH="1">
            <a:off x="6611341" y="3220626"/>
            <a:ext cx="790532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86" idx="2"/>
            <a:endCxn id="96" idx="1"/>
          </p:cNvCxnSpPr>
          <p:nvPr/>
        </p:nvCxnSpPr>
        <p:spPr>
          <a:xfrm rot="16200000" flipH="1">
            <a:off x="6144524" y="3687443"/>
            <a:ext cx="1724166" cy="29822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31130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8086695" y="32066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09" name="直接连接符 108"/>
          <p:cNvCxnSpPr>
            <a:stCxn id="107" idx="2"/>
            <a:endCxn id="95" idx="3"/>
          </p:cNvCxnSpPr>
          <p:nvPr/>
        </p:nvCxnSpPr>
        <p:spPr>
          <a:xfrm flipH="1">
            <a:off x="8019720" y="3509012"/>
            <a:ext cx="776100" cy="2559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820" y="4041412"/>
            <a:ext cx="864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zh-CN" altLang="en-US" dirty="0" smtClean="0"/>
              <a:t>直推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 bwMode="auto">
          <a:xfrm>
            <a:off x="8086695" y="4135017"/>
            <a:ext cx="31290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</a:rPr>
              <a:t>＋</a:t>
            </a:r>
          </a:p>
        </p:txBody>
      </p:sp>
      <p:cxnSp>
        <p:nvCxnSpPr>
          <p:cNvPr id="125" name="直接连接符 124"/>
          <p:cNvCxnSpPr>
            <a:stCxn id="123" idx="2"/>
            <a:endCxn id="96" idx="3"/>
          </p:cNvCxnSpPr>
          <p:nvPr/>
        </p:nvCxnSpPr>
        <p:spPr>
          <a:xfrm flipH="1">
            <a:off x="8019720" y="4437412"/>
            <a:ext cx="776100" cy="26122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25"/>
          <p:cNvCxnSpPr>
            <a:stCxn id="83" idx="2"/>
            <a:endCxn id="86" idx="0"/>
          </p:cNvCxnSpPr>
          <p:nvPr/>
        </p:nvCxnSpPr>
        <p:spPr>
          <a:xfrm flipH="1">
            <a:off x="6857494" y="1930835"/>
            <a:ext cx="797201" cy="64763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25"/>
          <p:cNvCxnSpPr>
            <a:stCxn id="83" idx="2"/>
            <a:endCxn id="107" idx="0"/>
          </p:cNvCxnSpPr>
          <p:nvPr/>
        </p:nvCxnSpPr>
        <p:spPr>
          <a:xfrm>
            <a:off x="7654695" y="1930835"/>
            <a:ext cx="1141125" cy="1182177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8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 入参</a:t>
            </a:r>
            <a:endParaRPr lang="zh-CN" alt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184242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smtClean="0">
                <a:solidFill>
                  <a:schemeClr val="tx1"/>
                </a:solidFill>
              </a:rPr>
              <a:t>OC</a:t>
            </a:r>
            <a:r>
              <a:rPr lang="zh-CN" altLang="en-US" b="0" dirty="0" smtClean="0">
                <a:solidFill>
                  <a:schemeClr val="tx1"/>
                </a:solidFill>
              </a:rPr>
              <a:t>下单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5" y="240255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内部下单口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2931702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餐厅上报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950" y="262445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9" y="166124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msgType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221367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brandCode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98" y="2797005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0" dirty="0" err="1" smtClean="0">
                <a:solidFill>
                  <a:schemeClr val="tx1"/>
                </a:solidFill>
              </a:rPr>
              <a:t>storeCode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58AE50-242B-4D28-B299-7FC14B926C3B}"/>
              </a:ext>
            </a:extLst>
          </p:cNvPr>
          <p:cNvSpPr txBox="1"/>
          <p:nvPr/>
        </p:nvSpPr>
        <p:spPr>
          <a:xfrm>
            <a:off x="7215603" y="3321955"/>
            <a:ext cx="307777" cy="5370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00" dirty="0"/>
              <a:t>。。。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6666283" y="1793533"/>
            <a:ext cx="170263" cy="1978138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4013754" y="2004850"/>
            <a:ext cx="186104" cy="1623155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2668440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5DCD0B6-916F-4235-B687-5792EC0E9BF0}"/>
              </a:ext>
            </a:extLst>
          </p:cNvPr>
          <p:cNvSpPr/>
          <p:nvPr/>
        </p:nvSpPr>
        <p:spPr>
          <a:xfrm>
            <a:off x="1435585" y="2180222"/>
            <a:ext cx="186104" cy="1251703"/>
          </a:xfrm>
          <a:prstGeom prst="leftBrace">
            <a:avLst>
              <a:gd name="adj1" fmla="val 23656"/>
              <a:gd name="adj2" fmla="val 5140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255" y="1955503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>
                <a:solidFill>
                  <a:schemeClr val="tx1"/>
                </a:solidFill>
              </a:rPr>
              <a:t>开关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CF7A3D97-980C-4449-9AE0-6B2BD94F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373" y="3446820"/>
            <a:ext cx="850519" cy="3248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b="0" dirty="0" smtClean="0">
                <a:solidFill>
                  <a:schemeClr val="tx1"/>
                </a:solidFill>
              </a:rPr>
              <a:t>换站推送</a:t>
            </a:r>
            <a:endParaRPr lang="en-US" altLang="zh-C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549804" cy="732441"/>
          </a:xfrm>
        </p:spPr>
        <p:txBody>
          <a:bodyPr/>
          <a:lstStyle/>
          <a:p>
            <a:r>
              <a:rPr lang="zh-CN" altLang="en-US" dirty="0" smtClean="0"/>
              <a:t>策略 处理过程 方案一 匹配返回多个实现类，处理复杂</a:t>
            </a:r>
            <a:endParaRPr lang="zh-CN" altLang="en-US" dirty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673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747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消息数据</a:t>
            </a:r>
            <a:endParaRPr lang="zh-CN" altLang="en-US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D3A86165-68A2-43C8-AB7A-4706B3966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599" y="1186004"/>
            <a:ext cx="936000" cy="324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Apollo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 bwMode="auto">
          <a:xfrm>
            <a:off x="1091886" y="1224893"/>
            <a:ext cx="968639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策略入参：</a:t>
            </a:r>
          </a:p>
        </p:txBody>
      </p:sp>
      <p:sp>
        <p:nvSpPr>
          <p:cNvPr id="24" name="文本框 23"/>
          <p:cNvSpPr txBox="1"/>
          <p:nvPr/>
        </p:nvSpPr>
        <p:spPr bwMode="auto">
          <a:xfrm>
            <a:off x="1091885" y="2124695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策略规则：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27" name="矩形 26"/>
          <p:cNvSpPr/>
          <p:nvPr/>
        </p:nvSpPr>
        <p:spPr>
          <a:xfrm>
            <a:off x="2125702" y="1796768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一</a:t>
            </a:r>
            <a:endParaRPr lang="en-US" altLang="zh-CN" sz="100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支持多个条件，中间支持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28" name="矩形 27"/>
          <p:cNvSpPr/>
          <p:nvPr/>
        </p:nvSpPr>
        <p:spPr>
          <a:xfrm>
            <a:off x="4724399" y="1796769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25702" y="2586140"/>
            <a:ext cx="2439371" cy="7280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条件表达式 二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Key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name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条件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即 策略入参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value</a:t>
            </a: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支持多个条件，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中间支持 </a:t>
            </a:r>
            <a:r>
              <a:rPr lang="en-US" altLang="zh-CN" sz="1000" dirty="0" smtClean="0">
                <a:solidFill>
                  <a:schemeClr val="tx1"/>
                </a:solidFill>
                <a:latin typeface="+mj-lt"/>
              </a:rPr>
              <a:t>and or </a:t>
            </a:r>
            <a:r>
              <a:rPr lang="zh-CN" altLang="en-US" sz="1000" dirty="0" smtClean="0">
                <a:solidFill>
                  <a:schemeClr val="tx1"/>
                </a:solidFill>
                <a:latin typeface="+mj-lt"/>
              </a:rPr>
              <a:t>的连接？</a:t>
            </a:r>
          </a:p>
        </p:txBody>
      </p:sp>
      <p:sp>
        <p:nvSpPr>
          <p:cNvPr id="30" name="矩形 29"/>
          <p:cNvSpPr/>
          <p:nvPr/>
        </p:nvSpPr>
        <p:spPr>
          <a:xfrm>
            <a:off x="4724399" y="2586141"/>
            <a:ext cx="2439371" cy="7280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对应的处理类</a:t>
            </a:r>
            <a:endParaRPr lang="en-US" altLang="zh-CN" sz="1000" b="1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+mj-lt"/>
              </a:rPr>
              <a:t>beanName</a:t>
            </a:r>
            <a:endParaRPr lang="zh-CN" altLang="en-US" sz="10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243695" y="1554313"/>
            <a:ext cx="332509" cy="5244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037896" y="4531667"/>
            <a:ext cx="6669554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策略规则编码，对应策略类的方法返回的处理类的接口。</a:t>
            </a:r>
            <a:endParaRPr lang="en-US" altLang="zh-CN" sz="800" dirty="0" smtClean="0"/>
          </a:p>
          <a:p>
            <a:pPr marL="228600" indent="-228600">
              <a:buFont typeface="+mj-lt"/>
              <a:buAutoNum type="arabicPeriod"/>
            </a:pPr>
            <a:r>
              <a:rPr lang="zh-CN" altLang="en-US" sz="800" dirty="0" smtClean="0"/>
              <a:t>策略条件，应该对应一套 匹配接口和匹配实现类，以便支持 </a:t>
            </a:r>
            <a:r>
              <a:rPr lang="en-US" altLang="zh-CN" sz="800" dirty="0" smtClean="0"/>
              <a:t>and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or </a:t>
            </a:r>
            <a:r>
              <a:rPr lang="zh-CN" altLang="en-US" sz="800" dirty="0" smtClean="0"/>
              <a:t>以及特殊处理类。（可以有两套匹配，一套是单个条件的匹配实现类，一个是 条件内 多个要素间）</a:t>
            </a:r>
            <a:endParaRPr lang="en-US" altLang="zh-CN" sz="800" dirty="0" smtClean="0"/>
          </a:p>
        </p:txBody>
      </p:sp>
      <p:sp>
        <p:nvSpPr>
          <p:cNvPr id="8" name="左弧形箭头 7"/>
          <p:cNvSpPr/>
          <p:nvPr/>
        </p:nvSpPr>
        <p:spPr>
          <a:xfrm>
            <a:off x="1796317" y="1501401"/>
            <a:ext cx="360218" cy="718419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左弧形箭头 31"/>
          <p:cNvSpPr/>
          <p:nvPr/>
        </p:nvSpPr>
        <p:spPr>
          <a:xfrm>
            <a:off x="1812558" y="1603966"/>
            <a:ext cx="360218" cy="1343891"/>
          </a:xfrm>
          <a:prstGeom prst="curv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099399" y="3589940"/>
            <a:ext cx="968639" cy="4001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1000" b="1" dirty="0" smtClean="0"/>
              <a:t>匹配结果：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（数组）</a:t>
            </a:r>
          </a:p>
        </p:txBody>
      </p:sp>
      <p:sp>
        <p:nvSpPr>
          <p:cNvPr id="34" name="矩形 33"/>
          <p:cNvSpPr/>
          <p:nvPr/>
        </p:nvSpPr>
        <p:spPr>
          <a:xfrm>
            <a:off x="2642365" y="3599886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  <p:sp>
        <p:nvSpPr>
          <p:cNvPr id="35" name="矩形 34"/>
          <p:cNvSpPr/>
          <p:nvPr/>
        </p:nvSpPr>
        <p:spPr>
          <a:xfrm>
            <a:off x="2642365" y="3824528"/>
            <a:ext cx="80823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 err="1"/>
              <a:t>beanName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46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833524" y="2047008"/>
            <a:ext cx="1035050" cy="1666887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下单 流程图 以 </a:t>
            </a:r>
            <a:r>
              <a:rPr lang="zh-CN" altLang="en-US" dirty="0"/>
              <a:t>持久</a:t>
            </a:r>
            <a:r>
              <a:rPr lang="zh-CN" altLang="en-US" dirty="0" smtClean="0"/>
              <a:t>化</a:t>
            </a:r>
            <a:r>
              <a:rPr lang="en-US" altLang="zh-CN" dirty="0" smtClean="0"/>
              <a:t>SAVE </a:t>
            </a:r>
            <a:r>
              <a:rPr lang="zh-CN" altLang="en-US" dirty="0" smtClean="0"/>
              <a:t>为例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88640" y="2749502"/>
            <a:ext cx="818274" cy="361998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966327" y="2235675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 DB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1591114" y="2587613"/>
            <a:ext cx="774700" cy="68577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分支判断同步异步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006914" y="2930501"/>
            <a:ext cx="5842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3"/>
            <a:endCxn id="5" idx="1"/>
          </p:cNvCxnSpPr>
          <p:nvPr/>
        </p:nvCxnSpPr>
        <p:spPr>
          <a:xfrm flipV="1">
            <a:off x="2365814" y="2469675"/>
            <a:ext cx="600513" cy="46082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966327" y="3088291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异步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>
            <a:stCxn id="6" idx="3"/>
            <a:endCxn id="15" idx="1"/>
          </p:cNvCxnSpPr>
          <p:nvPr/>
        </p:nvCxnSpPr>
        <p:spPr>
          <a:xfrm>
            <a:off x="2365814" y="2930501"/>
            <a:ext cx="600513" cy="39179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3"/>
            <a:endCxn id="20" idx="1"/>
          </p:cNvCxnSpPr>
          <p:nvPr/>
        </p:nvCxnSpPr>
        <p:spPr>
          <a:xfrm flipV="1">
            <a:off x="3758327" y="3319659"/>
            <a:ext cx="519967" cy="263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805449" y="2668558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同步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>
            <a:stCxn id="20" idx="3"/>
            <a:endCxn id="34" idx="1"/>
          </p:cNvCxnSpPr>
          <p:nvPr/>
        </p:nvCxnSpPr>
        <p:spPr>
          <a:xfrm flipV="1">
            <a:off x="5052197" y="3316935"/>
            <a:ext cx="462911" cy="27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5515108" y="2974047"/>
            <a:ext cx="774700" cy="685776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分支判断处理类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805449" y="3523547"/>
            <a:ext cx="792000" cy="468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实现类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>
            <a:stCxn id="34" idx="3"/>
            <a:endCxn id="29" idx="1"/>
          </p:cNvCxnSpPr>
          <p:nvPr/>
        </p:nvCxnSpPr>
        <p:spPr>
          <a:xfrm flipV="1">
            <a:off x="6289808" y="2902558"/>
            <a:ext cx="515641" cy="41437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4" idx="3"/>
            <a:endCxn id="36" idx="1"/>
          </p:cNvCxnSpPr>
          <p:nvPr/>
        </p:nvCxnSpPr>
        <p:spPr>
          <a:xfrm>
            <a:off x="6289808" y="3316935"/>
            <a:ext cx="515641" cy="44061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 bwMode="auto">
          <a:xfrm>
            <a:off x="2458722" y="4285675"/>
            <a:ext cx="423332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内部实际处理，比如：写</a:t>
            </a:r>
            <a:r>
              <a:rPr lang="en-US" altLang="zh-CN" sz="800" dirty="0" smtClean="0"/>
              <a:t>DB</a:t>
            </a:r>
            <a:r>
              <a:rPr lang="zh-CN" altLang="en-US" sz="800" dirty="0" smtClean="0"/>
              <a:t>，里面维持原有分支根据 </a:t>
            </a:r>
            <a:r>
              <a:rPr lang="en-US" altLang="zh-CN" sz="800" dirty="0" err="1" smtClean="0"/>
              <a:t>msgType</a:t>
            </a:r>
            <a:r>
              <a:rPr lang="zh-CN" altLang="en-US" sz="800" dirty="0" smtClean="0"/>
              <a:t>走不通处理。</a:t>
            </a:r>
          </a:p>
        </p:txBody>
      </p:sp>
      <p:cxnSp>
        <p:nvCxnSpPr>
          <p:cNvPr id="53" name="直接连接符 52"/>
          <p:cNvCxnSpPr>
            <a:stCxn id="5" idx="3"/>
            <a:endCxn id="8" idx="2"/>
          </p:cNvCxnSpPr>
          <p:nvPr/>
        </p:nvCxnSpPr>
        <p:spPr>
          <a:xfrm flipV="1">
            <a:off x="3758327" y="1906128"/>
            <a:ext cx="4355660" cy="56354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92047" y="2439945"/>
            <a:ext cx="1035050" cy="1666887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61" name="文本框 60"/>
          <p:cNvSpPr txBox="1"/>
          <p:nvPr/>
        </p:nvSpPr>
        <p:spPr bwMode="auto">
          <a:xfrm>
            <a:off x="2921956" y="1677343"/>
            <a:ext cx="92264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Pub</a:t>
            </a:r>
            <a:r>
              <a:rPr lang="zh-CN" altLang="en-US" sz="800" dirty="0" smtClean="0"/>
              <a:t>实现类族</a:t>
            </a:r>
          </a:p>
        </p:txBody>
      </p:sp>
      <p:sp>
        <p:nvSpPr>
          <p:cNvPr id="62" name="文本框 61"/>
          <p:cNvSpPr txBox="1"/>
          <p:nvPr/>
        </p:nvSpPr>
        <p:spPr bwMode="auto">
          <a:xfrm>
            <a:off x="6835266" y="2163937"/>
            <a:ext cx="922647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Sub</a:t>
            </a:r>
            <a:r>
              <a:rPr lang="zh-CN" altLang="en-US" sz="800" dirty="0" smtClean="0"/>
              <a:t>实现类族</a:t>
            </a:r>
          </a:p>
        </p:txBody>
      </p:sp>
      <p:sp>
        <p:nvSpPr>
          <p:cNvPr id="8" name="圆柱形 7"/>
          <p:cNvSpPr/>
          <p:nvPr/>
        </p:nvSpPr>
        <p:spPr>
          <a:xfrm>
            <a:off x="8113987" y="1677343"/>
            <a:ext cx="796089" cy="457570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DB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8" name="直接连接符 27"/>
          <p:cNvCxnSpPr>
            <a:stCxn id="29" idx="3"/>
            <a:endCxn id="8" idx="3"/>
          </p:cNvCxnSpPr>
          <p:nvPr/>
        </p:nvCxnSpPr>
        <p:spPr>
          <a:xfrm flipV="1">
            <a:off x="7597449" y="2134913"/>
            <a:ext cx="914583" cy="76764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/>
        </p:nvSpPr>
        <p:spPr>
          <a:xfrm rot="16200000">
            <a:off x="4428613" y="2932707"/>
            <a:ext cx="473264" cy="773903"/>
          </a:xfrm>
          <a:prstGeom prst="ca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MQ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47" name="折角形 46"/>
          <p:cNvSpPr/>
          <p:nvPr/>
        </p:nvSpPr>
        <p:spPr>
          <a:xfrm>
            <a:off x="8165956" y="3468622"/>
            <a:ext cx="692150" cy="577850"/>
          </a:xfrm>
          <a:prstGeom prst="foldedCorne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FILE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54" name="直接连接符 53"/>
          <p:cNvCxnSpPr>
            <a:stCxn id="36" idx="3"/>
            <a:endCxn id="47" idx="1"/>
          </p:cNvCxnSpPr>
          <p:nvPr/>
        </p:nvCxnSpPr>
        <p:spPr>
          <a:xfrm>
            <a:off x="7597449" y="3757547"/>
            <a:ext cx="56850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额外要考虑的点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47234"/>
          </a:xfrm>
        </p:spPr>
        <p:txBody>
          <a:bodyPr/>
          <a:lstStyle/>
          <a:p>
            <a:r>
              <a:rPr lang="zh-CN" altLang="en-US" sz="1050" dirty="0" smtClean="0"/>
              <a:t>如果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无法使用时的处理开关，比如：数据全同步处理？</a:t>
            </a:r>
            <a:endParaRPr lang="en-US" altLang="zh-CN" sz="1050" dirty="0" smtClean="0"/>
          </a:p>
          <a:p>
            <a:r>
              <a:rPr lang="zh-CN" altLang="en-US" sz="1050" dirty="0" smtClean="0"/>
              <a:t>需要保留直推。需考虑直推和 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消息消费时的并发。</a:t>
            </a:r>
            <a:r>
              <a:rPr lang="zh-CN" altLang="en-US" sz="1050" dirty="0" smtClean="0">
                <a:solidFill>
                  <a:srgbClr val="FF0000"/>
                </a:solidFill>
              </a:rPr>
              <a:t>（直推考虑同步，设置</a:t>
            </a:r>
            <a:r>
              <a:rPr lang="en-US" altLang="zh-CN" sz="1050" dirty="0" smtClean="0">
                <a:solidFill>
                  <a:srgbClr val="FF0000"/>
                </a:solidFill>
              </a:rPr>
              <a:t>5~10</a:t>
            </a:r>
            <a:r>
              <a:rPr lang="zh-CN" altLang="en-US" sz="1050" dirty="0" smtClean="0">
                <a:solidFill>
                  <a:srgbClr val="FF0000"/>
                </a:solidFill>
              </a:rPr>
              <a:t>秒的超时时间，或者异步线程）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/>
              <a:t>服务幂等。去重算成功，或者全恢复再重新进行（删除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插入）。</a:t>
            </a:r>
            <a:endParaRPr lang="en-US" altLang="zh-CN" sz="1050" dirty="0" smtClean="0"/>
          </a:p>
          <a:p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的重试。</a:t>
            </a:r>
            <a:endParaRPr lang="en-US" altLang="zh-CN" sz="1050" dirty="0" smtClean="0"/>
          </a:p>
          <a:p>
            <a:r>
              <a:rPr lang="zh-CN" altLang="en-US" sz="1050" dirty="0" smtClean="0"/>
              <a:t>死信。以及对应的 单独</a:t>
            </a:r>
            <a:r>
              <a:rPr lang="en-US" altLang="zh-CN" sz="1050" dirty="0" smtClean="0"/>
              <a:t>rest</a:t>
            </a:r>
            <a:r>
              <a:rPr lang="zh-CN" altLang="en-US" sz="1050" dirty="0" smtClean="0"/>
              <a:t>服务，可以手工调用。</a:t>
            </a:r>
            <a:endParaRPr lang="en-US" altLang="zh-CN" sz="1050" dirty="0" smtClean="0"/>
          </a:p>
          <a:p>
            <a:r>
              <a:rPr lang="zh-CN" altLang="en-US" sz="1050" dirty="0" smtClean="0"/>
              <a:t>暂不考虑 往</a:t>
            </a:r>
            <a:r>
              <a:rPr lang="en-US" altLang="zh-CN" sz="1050" dirty="0" err="1" smtClean="0"/>
              <a:t>mq</a:t>
            </a:r>
            <a:r>
              <a:rPr lang="zh-CN" altLang="en-US" sz="1050" dirty="0" smtClean="0"/>
              <a:t>放入消息失败时场景。</a:t>
            </a:r>
            <a:endParaRPr lang="en-US" altLang="zh-CN" sz="1050" dirty="0" smtClean="0"/>
          </a:p>
          <a:p>
            <a:r>
              <a:rPr lang="zh-CN" altLang="en-US" sz="1050" dirty="0" smtClean="0"/>
              <a:t>日志，查询</a:t>
            </a:r>
            <a:r>
              <a:rPr lang="en-US" altLang="zh-CN" sz="1050" dirty="0" err="1" smtClean="0"/>
              <a:t>msg</a:t>
            </a:r>
            <a:r>
              <a:rPr lang="zh-CN" altLang="en-US" sz="1050" dirty="0" smtClean="0"/>
              <a:t>丢失等方式。</a:t>
            </a:r>
            <a:endParaRPr lang="en-US" altLang="zh-CN" sz="1050" dirty="0" smtClean="0"/>
          </a:p>
          <a:p>
            <a:r>
              <a:rPr lang="zh-CN" altLang="en-US" sz="1050" dirty="0"/>
              <a:t>死信文件写入路径，以及补偿时的读取文件路径，以数组形式配置到 </a:t>
            </a:r>
            <a:r>
              <a:rPr lang="en-US" altLang="zh-CN" sz="1050" dirty="0" err="1"/>
              <a:t>apollo</a:t>
            </a:r>
            <a:r>
              <a:rPr lang="zh-CN" altLang="en-US" sz="1050" dirty="0"/>
              <a:t>中</a:t>
            </a:r>
            <a:r>
              <a:rPr lang="zh-CN" altLang="en-US" sz="1050" dirty="0" smtClean="0"/>
              <a:t>？</a:t>
            </a:r>
            <a:endParaRPr lang="en-US" altLang="zh-CN" sz="1050" dirty="0" smtClean="0"/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需要注意 消费端错误等导致 消息重入队列，死循环。 需要有重试次数控制，以及消息执行方法的 异常捕获和处理。并且任何处理需要有超时机制（任何连接也是如此），以保证操作在可控的时间范围内运转。</a:t>
            </a:r>
            <a:endParaRPr lang="en-US" altLang="zh-CN" sz="1050" dirty="0" smtClean="0">
              <a:solidFill>
                <a:srgbClr val="FF0000"/>
              </a:solidFill>
            </a:endParaRPr>
          </a:p>
          <a:p>
            <a:r>
              <a:rPr lang="zh-CN" altLang="en-US" sz="1050" dirty="0" smtClean="0">
                <a:solidFill>
                  <a:srgbClr val="FF0000"/>
                </a:solidFill>
              </a:rPr>
              <a:t>应该构建能够满足 全店上线的 诉求，并易于进行业务扩展的方式。</a:t>
            </a:r>
            <a:endParaRPr lang="en-US" altLang="zh-CN" sz="105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20200521 </a:t>
            </a:r>
            <a:r>
              <a:rPr lang="zh-CN" altLang="en-US" dirty="0" smtClean="0"/>
              <a:t>内部讨论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939266"/>
          </a:xfrm>
        </p:spPr>
        <p:txBody>
          <a:bodyPr/>
          <a:lstStyle/>
          <a:p>
            <a:r>
              <a:rPr lang="en-US" sz="1100" dirty="0"/>
              <a:t>Order mq</a:t>
            </a:r>
            <a:r>
              <a:rPr lang="zh-CN" altLang="en-US" sz="1100" dirty="0"/>
              <a:t>优化</a:t>
            </a:r>
            <a:r>
              <a:rPr lang="en-US" sz="1100" dirty="0"/>
              <a:t> </a:t>
            </a:r>
            <a:r>
              <a:rPr lang="zh-CN" altLang="en-US" sz="1100" dirty="0"/>
              <a:t>写文件的保底方案：</a:t>
            </a:r>
          </a:p>
          <a:p>
            <a:r>
              <a:rPr lang="en-US" altLang="zh-CN" sz="1100" dirty="0"/>
              <a:t>1</a:t>
            </a:r>
            <a:r>
              <a:rPr lang="zh-CN" altLang="en-US" sz="1100" dirty="0"/>
              <a:t>、</a:t>
            </a:r>
            <a:r>
              <a:rPr lang="en-US" altLang="zh-CN" sz="1100" dirty="0"/>
              <a:t>saveRedis </a:t>
            </a:r>
            <a:r>
              <a:rPr lang="zh-CN" altLang="en-US" sz="1100" dirty="0"/>
              <a:t>重复时，整体算成功，但是后面的 </a:t>
            </a:r>
            <a:r>
              <a:rPr lang="en-US" altLang="zh-CN" sz="1100" dirty="0"/>
              <a:t>sync</a:t>
            </a:r>
            <a:r>
              <a:rPr lang="zh-CN" altLang="en-US" sz="1100" dirty="0"/>
              <a:t>、</a:t>
            </a:r>
            <a:r>
              <a:rPr lang="en-US" altLang="zh-CN" sz="1100" dirty="0"/>
              <a:t>issue</a:t>
            </a:r>
            <a:r>
              <a:rPr lang="zh-CN" altLang="en-US" sz="1100" dirty="0"/>
              <a:t>不走。</a:t>
            </a:r>
          </a:p>
          <a:p>
            <a:r>
              <a:rPr lang="en-US" altLang="zh-CN" sz="1100" dirty="0"/>
              <a:t>2</a:t>
            </a:r>
            <a:r>
              <a:rPr lang="zh-CN" altLang="en-US" sz="1100" dirty="0"/>
              <a:t>、</a:t>
            </a:r>
            <a:r>
              <a:rPr lang="en-US" altLang="zh-CN" sz="1100" dirty="0"/>
              <a:t>save</a:t>
            </a:r>
            <a:r>
              <a:rPr lang="zh-CN" altLang="en-US" sz="1100" dirty="0"/>
              <a:t>、</a:t>
            </a:r>
            <a:r>
              <a:rPr lang="en-US" altLang="zh-CN" sz="1100" dirty="0"/>
              <a:t>sync</a:t>
            </a:r>
            <a:r>
              <a:rPr lang="zh-CN" altLang="en-US" sz="1100" dirty="0"/>
              <a:t>、</a:t>
            </a:r>
            <a:r>
              <a:rPr lang="en-US" altLang="zh-CN" sz="1100" dirty="0"/>
              <a:t>issue</a:t>
            </a:r>
            <a:r>
              <a:rPr lang="zh-CN" altLang="en-US" sz="1100" dirty="0"/>
              <a:t>的 </a:t>
            </a:r>
            <a:r>
              <a:rPr lang="en-US" altLang="zh-CN" sz="1100" dirty="0"/>
              <a:t>put mq </a:t>
            </a:r>
            <a:r>
              <a:rPr lang="zh-CN" altLang="en-US" sz="1100" dirty="0"/>
              <a:t>和 </a:t>
            </a:r>
            <a:r>
              <a:rPr lang="en-US" altLang="zh-CN" sz="1100" dirty="0"/>
              <a:t>mq</a:t>
            </a:r>
            <a:r>
              <a:rPr lang="zh-CN" altLang="en-US" sz="1100" dirty="0"/>
              <a:t>最终消费失败进死信之后的处理都是写文件（监听死信 写文件）。写文件对应封装各自的实现类，三个实现类中，核心的写文件建议封装统一的方法，三个实现类的差异注意是文件路径构造等差异。</a:t>
            </a:r>
          </a:p>
          <a:p>
            <a:r>
              <a:rPr lang="en-US" altLang="zh-CN" sz="1100" dirty="0"/>
              <a:t>3</a:t>
            </a:r>
            <a:r>
              <a:rPr lang="zh-CN" altLang="en-US" sz="1100" dirty="0"/>
              <a:t>、文件路径应包含：</a:t>
            </a:r>
            <a:r>
              <a:rPr lang="en-US" altLang="zh-CN" sz="1100" dirty="0"/>
              <a:t>storeCode</a:t>
            </a:r>
            <a:r>
              <a:rPr lang="zh-CN" altLang="en-US" sz="1100" dirty="0"/>
              <a:t>、</a:t>
            </a:r>
            <a:r>
              <a:rPr lang="en-US" altLang="zh-CN" sz="1100" dirty="0"/>
              <a:t>save</a:t>
            </a:r>
            <a:r>
              <a:rPr lang="zh-CN" altLang="en-US" sz="1100" dirty="0"/>
              <a:t>或</a:t>
            </a:r>
            <a:r>
              <a:rPr lang="en-US" altLang="zh-CN" sz="1100" dirty="0"/>
              <a:t>sync issue</a:t>
            </a:r>
            <a:r>
              <a:rPr lang="zh-CN" altLang="en-US" sz="1100" dirty="0"/>
              <a:t>、自然日。最外层路径用 日期，便于后续清理。 日期、</a:t>
            </a:r>
            <a:r>
              <a:rPr lang="en-US" altLang="zh-CN" sz="1100" dirty="0"/>
              <a:t>storeCode</a:t>
            </a:r>
            <a:r>
              <a:rPr lang="zh-CN" altLang="en-US" sz="1100" dirty="0"/>
              <a:t>、操作类型</a:t>
            </a:r>
            <a:r>
              <a:rPr lang="en-US" altLang="zh-CN" sz="1100" dirty="0"/>
              <a:t>save</a:t>
            </a:r>
            <a:r>
              <a:rPr lang="zh-CN" altLang="en-US" sz="1100" dirty="0"/>
              <a:t>或</a:t>
            </a:r>
            <a:r>
              <a:rPr lang="en-US" altLang="zh-CN" sz="1100" dirty="0"/>
              <a:t>sync issue</a:t>
            </a:r>
            <a:r>
              <a:rPr lang="zh-CN" altLang="en-US" sz="1100" dirty="0"/>
              <a:t>。</a:t>
            </a:r>
          </a:p>
          <a:p>
            <a:r>
              <a:rPr lang="en-US" altLang="zh-CN" sz="1100" dirty="0"/>
              <a:t>4</a:t>
            </a:r>
            <a:r>
              <a:rPr lang="zh-CN" altLang="en-US" sz="1100" dirty="0"/>
              <a:t>、最终在做服务基于 </a:t>
            </a:r>
            <a:r>
              <a:rPr lang="en-US" altLang="zh-CN" sz="1100" dirty="0"/>
              <a:t>save</a:t>
            </a:r>
            <a:r>
              <a:rPr lang="zh-CN" altLang="en-US" sz="1100" dirty="0"/>
              <a:t>、或</a:t>
            </a:r>
            <a:r>
              <a:rPr lang="en-US" altLang="zh-CN" sz="1100" dirty="0"/>
              <a:t>sync issue </a:t>
            </a:r>
            <a:r>
              <a:rPr lang="zh-CN" altLang="en-US" sz="1100" dirty="0"/>
              <a:t>的文件，进行对应的处理。可以先做</a:t>
            </a:r>
            <a:r>
              <a:rPr lang="en-US" altLang="zh-CN" sz="1100" dirty="0"/>
              <a:t>rest</a:t>
            </a:r>
            <a:r>
              <a:rPr lang="zh-CN" altLang="en-US" sz="1100" dirty="0"/>
              <a:t>服务，并提供 </a:t>
            </a:r>
            <a:r>
              <a:rPr lang="en-US" altLang="zh-CN" sz="1100" dirty="0"/>
              <a:t>swagger</a:t>
            </a:r>
            <a:r>
              <a:rPr lang="zh-CN" altLang="en-US" sz="1100" dirty="0"/>
              <a:t>调用，并基于核心服务提供 诸如 按餐厅、按营业日等调度范围入参，并且后续可能还需要提供定时调度（核心也是调用 前面的 </a:t>
            </a:r>
            <a:r>
              <a:rPr lang="en-US" altLang="zh-CN" sz="1100" dirty="0"/>
              <a:t>rest</a:t>
            </a:r>
            <a:r>
              <a:rPr lang="zh-CN" altLang="en-US" sz="1100" dirty="0"/>
              <a:t>，只是范围可能是 全部或者某一时间范围内的数据）。</a:t>
            </a:r>
          </a:p>
          <a:p>
            <a:r>
              <a:rPr lang="en-US" altLang="zh-CN" sz="1100" dirty="0"/>
              <a:t>5</a:t>
            </a:r>
            <a:r>
              <a:rPr lang="zh-CN" altLang="en-US" sz="1100" dirty="0"/>
              <a:t>、后续可能还需要清理历史文件数据（按日期）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2657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83609" y="251375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 smtClean="0"/>
              <a:t>阶段一：订单同步优化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87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来源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49101" y="2307173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  <a:latin typeface="+mj-lt"/>
              </a:rPr>
              <a:t>持久</a:t>
            </a:r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化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SAVE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1172691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465" y="359410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推餐厅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SYNC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7767" y="1025845"/>
            <a:ext cx="1991360" cy="1259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+mj-lt"/>
              </a:rPr>
              <a:t>分发外部</a:t>
            </a:r>
            <a:endParaRPr lang="en-US" altLang="zh-CN" sz="12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200" b="1" dirty="0" smtClean="0">
                <a:solidFill>
                  <a:schemeClr val="tx1"/>
                </a:solidFill>
                <a:latin typeface="+mj-lt"/>
              </a:rPr>
              <a:t>ISSUE</a:t>
            </a:r>
            <a:endParaRPr lang="zh-CN" altLang="en-US" sz="12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20" y="2179766"/>
            <a:ext cx="843399" cy="6065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内部下单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Counter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KIOSK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3545525"/>
            <a:ext cx="843399" cy="351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餐厅订单上报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1544319" y="1348675"/>
            <a:ext cx="3304782" cy="1588418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1544319" y="1348675"/>
            <a:ext cx="1893146" cy="28753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1544319" y="2483058"/>
            <a:ext cx="3304782" cy="454035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1544319" y="1655765"/>
            <a:ext cx="4913448" cy="827293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1544319" y="2483058"/>
            <a:ext cx="1893146" cy="1740967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1544318" y="1655765"/>
            <a:ext cx="4913449" cy="20657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544318" y="2937093"/>
            <a:ext cx="3304783" cy="78441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27569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26004" y="174076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SWEEP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25583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db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5417338" y="302622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未来</a:t>
            </a:r>
            <a:endParaRPr lang="en-US" altLang="zh-CN" sz="788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1916856" y="1366765"/>
            <a:ext cx="1148071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有来源，异步，走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0919" y="4318344"/>
            <a:ext cx="843399" cy="351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换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" idx="1"/>
            <a:endCxn id="25" idx="3"/>
          </p:cNvCxnSpPr>
          <p:nvPr/>
        </p:nvCxnSpPr>
        <p:spPr>
          <a:xfrm flipH="1">
            <a:off x="1544318" y="4224025"/>
            <a:ext cx="1893147" cy="2703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 bwMode="auto">
          <a:xfrm>
            <a:off x="1541557" y="171223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28" name="文本框 27"/>
          <p:cNvSpPr txBox="1"/>
          <p:nvPr/>
        </p:nvSpPr>
        <p:spPr bwMode="auto">
          <a:xfrm>
            <a:off x="2612935" y="2510487"/>
            <a:ext cx="81304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暂定同步进</a:t>
            </a:r>
            <a:r>
              <a:rPr lang="en-US" altLang="zh-CN" sz="800" dirty="0" err="1" smtClean="0"/>
              <a:t>db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3774432" y="1809030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0" name="文本框 29"/>
          <p:cNvSpPr txBox="1"/>
          <p:nvPr/>
        </p:nvSpPr>
        <p:spPr bwMode="auto">
          <a:xfrm>
            <a:off x="1636714" y="2802577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1" name="文本框 30"/>
          <p:cNvSpPr txBox="1"/>
          <p:nvPr/>
        </p:nvSpPr>
        <p:spPr bwMode="auto">
          <a:xfrm>
            <a:off x="1594170" y="3486383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3" name="文本框 32"/>
          <p:cNvSpPr txBox="1"/>
          <p:nvPr/>
        </p:nvSpPr>
        <p:spPr bwMode="auto">
          <a:xfrm>
            <a:off x="1875233" y="4250819"/>
            <a:ext cx="73770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异步，走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4" y="3724557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>
                <a:latin typeface="微软雅黑" pitchFamily="34" charset="-122"/>
                <a:ea typeface="微软雅黑" pitchFamily="34" charset="-122"/>
              </a:rPr>
              <a:t>长连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3" y="3990007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转短连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3" y="4262764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换站推送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090432" y="4551522"/>
            <a:ext cx="843399" cy="2236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OC</a:t>
            </a:r>
            <a:r>
              <a:rPr lang="zh-CN" altLang="en-US" sz="788" b="1" dirty="0" smtClean="0">
                <a:latin typeface="微软雅黑" pitchFamily="34" charset="-122"/>
                <a:ea typeface="微软雅黑" pitchFamily="34" charset="-122"/>
              </a:rPr>
              <a:t>异常下单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4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508" y="1932508"/>
            <a:ext cx="2124684" cy="2201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26170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5" y="31786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744804" y="2968999"/>
            <a:ext cx="1" cy="2096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22245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8" y="287723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930937" y="3600185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2186191" y="288772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mqpub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3252650" y="2839500"/>
            <a:ext cx="927402" cy="468665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7" name="直接连接符 26"/>
          <p:cNvCxnSpPr>
            <a:stCxn id="16" idx="3"/>
            <a:endCxn id="26" idx="1"/>
          </p:cNvCxnSpPr>
          <p:nvPr/>
        </p:nvCxnSpPr>
        <p:spPr>
          <a:xfrm>
            <a:off x="3029590" y="3063712"/>
            <a:ext cx="223060" cy="1012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26508" y="2300656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CPOS.ORDER.QUEUE.SAVE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770950" y="1893291"/>
            <a:ext cx="116646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Save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以及可以有其他</a:t>
            </a:r>
            <a:r>
              <a:rPr lang="en-US" altLang="zh-CN" sz="800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dirty="0" smtClean="0">
                <a:solidFill>
                  <a:srgbClr val="FF0000"/>
                </a:solidFill>
              </a:rPr>
              <a:t>方式，比如到文件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当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dirty="0" smtClean="0">
                <a:solidFill>
                  <a:srgbClr val="FF0000"/>
                </a:solidFill>
              </a:rPr>
              <a:t>慢时，可以通过开关控制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1266213"/>
            <a:ext cx="8521274" cy="290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26508" y="2601177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26508" y="2905768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strike="dblStrike" dirty="0">
                <a:latin typeface="+mj-lt"/>
              </a:rPr>
              <a:t>CPOS.ORDER.QUEUE.SYNC.ABNORMAL</a:t>
            </a:r>
            <a:endParaRPr lang="zh-CN" altLang="en-US" sz="800" b="1" strike="dblStrike" dirty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26508" y="3290242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CPOS.ORDER.QUEUE.ISSUE.OC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40" name="直接连接符 39"/>
          <p:cNvCxnSpPr>
            <a:stCxn id="26" idx="3"/>
            <a:endCxn id="30" idx="1"/>
          </p:cNvCxnSpPr>
          <p:nvPr/>
        </p:nvCxnSpPr>
        <p:spPr>
          <a:xfrm flipV="1">
            <a:off x="4180052" y="2401102"/>
            <a:ext cx="446456" cy="67273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3"/>
            <a:endCxn id="12" idx="1"/>
          </p:cNvCxnSpPr>
          <p:nvPr/>
        </p:nvCxnSpPr>
        <p:spPr>
          <a:xfrm flipV="1">
            <a:off x="6239192" y="2398442"/>
            <a:ext cx="691746" cy="26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6" idx="3"/>
            <a:endCxn id="37" idx="1"/>
          </p:cNvCxnSpPr>
          <p:nvPr/>
        </p:nvCxnSpPr>
        <p:spPr>
          <a:xfrm flipV="1">
            <a:off x="4180052" y="2701623"/>
            <a:ext cx="446456" cy="37221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1"/>
            <a:endCxn id="37" idx="3"/>
          </p:cNvCxnSpPr>
          <p:nvPr/>
        </p:nvCxnSpPr>
        <p:spPr>
          <a:xfrm flipH="1" flipV="1">
            <a:off x="6239192" y="2701623"/>
            <a:ext cx="691746" cy="35159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1"/>
            <a:endCxn id="38" idx="3"/>
          </p:cNvCxnSpPr>
          <p:nvPr/>
        </p:nvCxnSpPr>
        <p:spPr>
          <a:xfrm flipH="1" flipV="1">
            <a:off x="6239192" y="3046155"/>
            <a:ext cx="691746" cy="70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3"/>
            <a:endCxn id="38" idx="1"/>
          </p:cNvCxnSpPr>
          <p:nvPr/>
        </p:nvCxnSpPr>
        <p:spPr>
          <a:xfrm flipV="1">
            <a:off x="4180052" y="3046155"/>
            <a:ext cx="446456" cy="2767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26" idx="3"/>
            <a:endCxn id="39" idx="1"/>
          </p:cNvCxnSpPr>
          <p:nvPr/>
        </p:nvCxnSpPr>
        <p:spPr>
          <a:xfrm>
            <a:off x="4180052" y="3073833"/>
            <a:ext cx="446456" cy="34710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4" idx="1"/>
            <a:endCxn id="39" idx="3"/>
          </p:cNvCxnSpPr>
          <p:nvPr/>
        </p:nvCxnSpPr>
        <p:spPr>
          <a:xfrm flipH="1" flipV="1">
            <a:off x="6239192" y="3420939"/>
            <a:ext cx="691745" cy="3552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626508" y="3664261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CPOS.ORDER.QUEUE.ISSUE.SWEEP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68" name="直接连接符 67"/>
          <p:cNvCxnSpPr>
            <a:stCxn id="26" idx="3"/>
            <a:endCxn id="67" idx="1"/>
          </p:cNvCxnSpPr>
          <p:nvPr/>
        </p:nvCxnSpPr>
        <p:spPr>
          <a:xfrm>
            <a:off x="4180052" y="3073833"/>
            <a:ext cx="446456" cy="72112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4" idx="1"/>
            <a:endCxn id="67" idx="3"/>
          </p:cNvCxnSpPr>
          <p:nvPr/>
        </p:nvCxnSpPr>
        <p:spPr>
          <a:xfrm flipH="1">
            <a:off x="6239192" y="3776169"/>
            <a:ext cx="691745" cy="187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3"/>
            <a:endCxn id="16" idx="1"/>
          </p:cNvCxnSpPr>
          <p:nvPr/>
        </p:nvCxnSpPr>
        <p:spPr>
          <a:xfrm>
            <a:off x="1166503" y="2793016"/>
            <a:ext cx="1019688" cy="27069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" idx="3"/>
            <a:endCxn id="16" idx="1"/>
          </p:cNvCxnSpPr>
          <p:nvPr/>
        </p:nvCxnSpPr>
        <p:spPr>
          <a:xfrm flipV="1">
            <a:off x="1166504" y="3063712"/>
            <a:ext cx="1019687" cy="2909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 bwMode="auto">
          <a:xfrm>
            <a:off x="1156225" y="3353201"/>
            <a:ext cx="150569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策略</a:t>
            </a:r>
            <a:endParaRPr lang="en-US" altLang="zh-CN" sz="800" dirty="0" smtClean="0"/>
          </a:p>
          <a:p>
            <a:r>
              <a:rPr lang="zh-CN" altLang="en-US" sz="800" dirty="0" smtClean="0"/>
              <a:t>部分可配置化：</a:t>
            </a:r>
            <a:endParaRPr lang="en-US" altLang="zh-CN" sz="800" dirty="0" smtClean="0"/>
          </a:p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save</a:t>
            </a:r>
            <a:r>
              <a:rPr lang="zh-CN" altLang="en-US" sz="800" dirty="0" smtClean="0"/>
              <a:t>是否异步，还是同步？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issue</a:t>
            </a:r>
            <a:r>
              <a:rPr lang="zh-CN" altLang="en-US" sz="800" dirty="0" smtClean="0"/>
              <a:t>分发逻辑</a:t>
            </a: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7774336" y="2576527"/>
            <a:ext cx="115969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、长连推餐厅（异步，无结果，需有重试机制）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、转短连</a:t>
            </a:r>
            <a:endParaRPr lang="en-US" altLang="zh-CN" sz="800" dirty="0" smtClean="0"/>
          </a:p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、换站推送</a:t>
            </a:r>
            <a:endParaRPr lang="en-US" altLang="zh-CN" sz="800" dirty="0" smtClean="0"/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、超时走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异常下单</a:t>
            </a: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7775138" y="3606891"/>
            <a:ext cx="115969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、推</a:t>
            </a:r>
            <a:r>
              <a:rPr lang="en-US" altLang="zh-CN" sz="800" dirty="0" smtClean="0"/>
              <a:t>OC</a:t>
            </a:r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、部分推</a:t>
            </a:r>
            <a:r>
              <a:rPr lang="en-US" altLang="zh-CN" sz="800" dirty="0" smtClean="0"/>
              <a:t>SWEEP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806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53528" y="2988852"/>
            <a:ext cx="3192703" cy="175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实际规划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49397" y="1678643"/>
            <a:ext cx="3192703" cy="8679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2617032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5" y="3178667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Center</a:t>
            </a:r>
            <a:endParaRPr lang="en-US" altLang="zh-CN" sz="75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>
            <a:stCxn id="7" idx="2"/>
            <a:endCxn id="8" idx="0"/>
          </p:cNvCxnSpPr>
          <p:nvPr/>
        </p:nvCxnSpPr>
        <p:spPr>
          <a:xfrm>
            <a:off x="744804" y="2968999"/>
            <a:ext cx="1" cy="2096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10309" y="20833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7010309" y="36582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909072" y="2861323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mqpub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流程图: 资料带 25"/>
          <p:cNvSpPr/>
          <p:nvPr/>
        </p:nvSpPr>
        <p:spPr>
          <a:xfrm>
            <a:off x="3539104" y="1958034"/>
            <a:ext cx="899257" cy="359029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27" name="直接连接符 26"/>
          <p:cNvCxnSpPr>
            <a:stCxn id="16" idx="3"/>
            <a:endCxn id="26" idx="1"/>
          </p:cNvCxnSpPr>
          <p:nvPr/>
        </p:nvCxnSpPr>
        <p:spPr>
          <a:xfrm flipV="1">
            <a:off x="2752471" y="2137549"/>
            <a:ext cx="786633" cy="89975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888205" y="2046792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CPOS.ORDER.QUEUE.SAVE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827578" y="1891530"/>
            <a:ext cx="1166464" cy="70788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Save</a:t>
            </a:r>
            <a:r>
              <a:rPr lang="zh-CN" altLang="en-US" sz="800" dirty="0" smtClean="0"/>
              <a:t>到</a:t>
            </a:r>
            <a:r>
              <a:rPr lang="en-US" altLang="zh-CN" sz="800" dirty="0" err="1" smtClean="0"/>
              <a:t>db</a:t>
            </a:r>
            <a:endParaRPr lang="en-US" altLang="zh-CN" sz="800" dirty="0" smtClean="0"/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以及可以有其他</a:t>
            </a:r>
            <a:r>
              <a:rPr lang="en-US" altLang="zh-CN" sz="800" dirty="0" smtClean="0">
                <a:solidFill>
                  <a:srgbClr val="FF0000"/>
                </a:solidFill>
              </a:rPr>
              <a:t>save</a:t>
            </a:r>
            <a:r>
              <a:rPr lang="zh-CN" altLang="en-US" sz="800" dirty="0" smtClean="0">
                <a:solidFill>
                  <a:srgbClr val="FF0000"/>
                </a:solidFill>
              </a:rPr>
              <a:t>方式，比如到文件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当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800" dirty="0" smtClean="0">
                <a:solidFill>
                  <a:srgbClr val="FF0000"/>
                </a:solidFill>
              </a:rPr>
              <a:t>慢时，可以通过开关控制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23104" y="1266213"/>
            <a:ext cx="8521274" cy="2906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Eureka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87874" y="3213290"/>
            <a:ext cx="1612684" cy="200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CPOS.ORDER.QUEUE.SYNC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87874" y="3517881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strike="dblStrike" dirty="0" smtClean="0">
                <a:latin typeface="+mj-lt"/>
              </a:rPr>
              <a:t>CPOS.ORDER.QUEUE.SYNC.ABNORMAL</a:t>
            </a:r>
            <a:endParaRPr lang="zh-CN" altLang="en-US" sz="800" b="1" strike="dblStrike" dirty="0" smtClean="0">
              <a:latin typeface="+mj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87874" y="3902355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CPOS.ORDER.QUEUE.ISSUE.OC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40" name="直接连接符 39"/>
          <p:cNvCxnSpPr>
            <a:stCxn id="26" idx="3"/>
            <a:endCxn id="30" idx="1"/>
          </p:cNvCxnSpPr>
          <p:nvPr/>
        </p:nvCxnSpPr>
        <p:spPr>
          <a:xfrm>
            <a:off x="4438361" y="2137549"/>
            <a:ext cx="449844" cy="96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0" idx="3"/>
            <a:endCxn id="12" idx="1"/>
          </p:cNvCxnSpPr>
          <p:nvPr/>
        </p:nvCxnSpPr>
        <p:spPr>
          <a:xfrm>
            <a:off x="6500889" y="2147238"/>
            <a:ext cx="509420" cy="1120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2" idx="3"/>
            <a:endCxn id="37" idx="1"/>
          </p:cNvCxnSpPr>
          <p:nvPr/>
        </p:nvCxnSpPr>
        <p:spPr>
          <a:xfrm flipV="1">
            <a:off x="4486958" y="3313736"/>
            <a:ext cx="400916" cy="4158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3" idx="1"/>
            <a:endCxn id="37" idx="3"/>
          </p:cNvCxnSpPr>
          <p:nvPr/>
        </p:nvCxnSpPr>
        <p:spPr>
          <a:xfrm flipH="1" flipV="1">
            <a:off x="6500558" y="3313736"/>
            <a:ext cx="509751" cy="52051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3" idx="1"/>
            <a:endCxn id="38" idx="3"/>
          </p:cNvCxnSpPr>
          <p:nvPr/>
        </p:nvCxnSpPr>
        <p:spPr>
          <a:xfrm flipH="1" flipV="1">
            <a:off x="6500558" y="3658268"/>
            <a:ext cx="509751" cy="17598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38" idx="1"/>
          </p:cNvCxnSpPr>
          <p:nvPr/>
        </p:nvCxnSpPr>
        <p:spPr>
          <a:xfrm flipV="1">
            <a:off x="4486958" y="3658268"/>
            <a:ext cx="400916" cy="7132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2" idx="3"/>
            <a:endCxn id="39" idx="1"/>
          </p:cNvCxnSpPr>
          <p:nvPr/>
        </p:nvCxnSpPr>
        <p:spPr>
          <a:xfrm>
            <a:off x="4486958" y="3729592"/>
            <a:ext cx="400916" cy="3034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" idx="1"/>
            <a:endCxn id="39" idx="3"/>
          </p:cNvCxnSpPr>
          <p:nvPr/>
        </p:nvCxnSpPr>
        <p:spPr>
          <a:xfrm flipH="1">
            <a:off x="6500558" y="3834252"/>
            <a:ext cx="509751" cy="198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4887874" y="4276374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CPOS.ORDER.QUEUE.ISSUE.SWEEP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68" name="直接连接符 67"/>
          <p:cNvCxnSpPr>
            <a:stCxn id="42" idx="3"/>
            <a:endCxn id="67" idx="1"/>
          </p:cNvCxnSpPr>
          <p:nvPr/>
        </p:nvCxnSpPr>
        <p:spPr>
          <a:xfrm>
            <a:off x="4486958" y="3729592"/>
            <a:ext cx="400916" cy="67747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3" idx="1"/>
            <a:endCxn id="67" idx="3"/>
          </p:cNvCxnSpPr>
          <p:nvPr/>
        </p:nvCxnSpPr>
        <p:spPr>
          <a:xfrm flipH="1">
            <a:off x="6500558" y="3834252"/>
            <a:ext cx="509751" cy="5728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" idx="3"/>
            <a:endCxn id="16" idx="1"/>
          </p:cNvCxnSpPr>
          <p:nvPr/>
        </p:nvCxnSpPr>
        <p:spPr>
          <a:xfrm>
            <a:off x="1166503" y="2793016"/>
            <a:ext cx="742569" cy="24429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8" idx="3"/>
            <a:endCxn id="16" idx="1"/>
          </p:cNvCxnSpPr>
          <p:nvPr/>
        </p:nvCxnSpPr>
        <p:spPr>
          <a:xfrm flipV="1">
            <a:off x="1166504" y="3037307"/>
            <a:ext cx="742568" cy="31734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 bwMode="auto">
          <a:xfrm>
            <a:off x="1156225" y="3353201"/>
            <a:ext cx="1505695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策略</a:t>
            </a:r>
            <a:endParaRPr lang="en-US" altLang="zh-CN" sz="800" dirty="0" smtClean="0"/>
          </a:p>
          <a:p>
            <a:r>
              <a:rPr lang="zh-CN" altLang="en-US" sz="800" dirty="0" smtClean="0"/>
              <a:t>部分可配置化：</a:t>
            </a:r>
            <a:endParaRPr lang="en-US" altLang="zh-CN" sz="800" dirty="0" smtClean="0"/>
          </a:p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save</a:t>
            </a:r>
            <a:r>
              <a:rPr lang="zh-CN" altLang="en-US" sz="800" dirty="0" smtClean="0"/>
              <a:t>是否异步，还是同步？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issue</a:t>
            </a:r>
            <a:r>
              <a:rPr lang="zh-CN" altLang="en-US" sz="800" dirty="0" smtClean="0"/>
              <a:t>分发逻辑</a:t>
            </a:r>
          </a:p>
        </p:txBody>
      </p:sp>
      <p:sp>
        <p:nvSpPr>
          <p:cNvPr id="136" name="文本框 135"/>
          <p:cNvSpPr txBox="1"/>
          <p:nvPr/>
        </p:nvSpPr>
        <p:spPr bwMode="auto">
          <a:xfrm>
            <a:off x="7853709" y="3076915"/>
            <a:ext cx="1159690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、长连推餐厅（异步，无结果，需有重试机制）</a:t>
            </a:r>
            <a:endParaRPr lang="en-US" altLang="zh-CN" sz="800" dirty="0" smtClean="0"/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、转短连</a:t>
            </a:r>
            <a:endParaRPr lang="en-US" altLang="zh-CN" sz="800" dirty="0" smtClean="0"/>
          </a:p>
          <a:p>
            <a:r>
              <a:rPr lang="en-US" altLang="zh-CN" sz="800" dirty="0" smtClean="0"/>
              <a:t>3</a:t>
            </a:r>
            <a:r>
              <a:rPr lang="zh-CN" altLang="en-US" sz="800" dirty="0" smtClean="0"/>
              <a:t>、换站推送</a:t>
            </a:r>
            <a:endParaRPr lang="en-US" altLang="zh-CN" sz="800" dirty="0" smtClean="0"/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、超时走</a:t>
            </a:r>
            <a:r>
              <a:rPr lang="en-US" altLang="zh-CN" sz="800" dirty="0" smtClean="0"/>
              <a:t>OC</a:t>
            </a:r>
            <a:r>
              <a:rPr lang="zh-CN" altLang="en-US" sz="800" dirty="0" smtClean="0"/>
              <a:t>异常下单</a:t>
            </a:r>
          </a:p>
        </p:txBody>
      </p:sp>
      <p:sp>
        <p:nvSpPr>
          <p:cNvPr id="139" name="文本框 138"/>
          <p:cNvSpPr txBox="1"/>
          <p:nvPr/>
        </p:nvSpPr>
        <p:spPr bwMode="auto">
          <a:xfrm>
            <a:off x="7854511" y="4107279"/>
            <a:ext cx="1159690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1</a:t>
            </a:r>
            <a:r>
              <a:rPr lang="zh-CN" altLang="en-US" sz="800" dirty="0" smtClean="0"/>
              <a:t>、推</a:t>
            </a:r>
            <a:r>
              <a:rPr lang="en-US" altLang="zh-CN" sz="800" dirty="0" smtClean="0"/>
              <a:t>OC</a:t>
            </a:r>
          </a:p>
          <a:p>
            <a:r>
              <a:rPr lang="en-US" altLang="zh-CN" sz="800" dirty="0" smtClean="0"/>
              <a:t>2</a:t>
            </a:r>
            <a:r>
              <a:rPr lang="zh-CN" altLang="en-US" sz="800" dirty="0" smtClean="0"/>
              <a:t>、部分推</a:t>
            </a:r>
            <a:r>
              <a:rPr lang="en-US" altLang="zh-CN" sz="800" dirty="0" smtClean="0"/>
              <a:t>SWEEP</a:t>
            </a:r>
            <a:endParaRPr lang="zh-CN" altLang="en-US" sz="800" dirty="0" smtClean="0"/>
          </a:p>
        </p:txBody>
      </p:sp>
      <p:sp>
        <p:nvSpPr>
          <p:cNvPr id="42" name="流程图: 资料带 41"/>
          <p:cNvSpPr/>
          <p:nvPr/>
        </p:nvSpPr>
        <p:spPr>
          <a:xfrm>
            <a:off x="3587701" y="3550077"/>
            <a:ext cx="899257" cy="359029"/>
          </a:xfrm>
          <a:prstGeom prst="flowChartPunchedTa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>
                <a:latin typeface="+mj-lt"/>
              </a:rPr>
              <a:t>CPOS.ORDER.EXCHANGE</a:t>
            </a:r>
            <a:endParaRPr lang="zh-CN" altLang="en-US" sz="800" b="1" dirty="0" smtClean="0">
              <a:latin typeface="+mj-lt"/>
            </a:endParaRPr>
          </a:p>
        </p:txBody>
      </p:sp>
      <p:cxnSp>
        <p:nvCxnSpPr>
          <p:cNvPr id="80" name="直接连接符 79"/>
          <p:cNvCxnSpPr>
            <a:stCxn id="16" idx="3"/>
            <a:endCxn id="42" idx="1"/>
          </p:cNvCxnSpPr>
          <p:nvPr/>
        </p:nvCxnSpPr>
        <p:spPr>
          <a:xfrm>
            <a:off x="2752471" y="3037307"/>
            <a:ext cx="835230" cy="692285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 bwMode="auto">
          <a:xfrm>
            <a:off x="2755013" y="3241401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3" name="文本框 82"/>
          <p:cNvSpPr txBox="1"/>
          <p:nvPr/>
        </p:nvSpPr>
        <p:spPr bwMode="auto">
          <a:xfrm>
            <a:off x="2737464" y="2388824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4" name="文本框 83"/>
          <p:cNvSpPr txBox="1"/>
          <p:nvPr/>
        </p:nvSpPr>
        <p:spPr bwMode="auto">
          <a:xfrm>
            <a:off x="4333815" y="1792590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  <p:sp>
        <p:nvSpPr>
          <p:cNvPr id="85" name="文本框 84"/>
          <p:cNvSpPr txBox="1"/>
          <p:nvPr/>
        </p:nvSpPr>
        <p:spPr bwMode="auto">
          <a:xfrm>
            <a:off x="4227774" y="3281688"/>
            <a:ext cx="711933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routingKey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3227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377574"/>
          </a:xfrm>
        </p:spPr>
        <p:txBody>
          <a:bodyPr/>
          <a:lstStyle/>
          <a:p>
            <a:r>
              <a:rPr lang="zh-CN" altLang="en-US" sz="1050" dirty="0" smtClean="0"/>
              <a:t>尽可能保证入库成功（允许不那么及时）。失败时有记录，失败补偿重新入库。</a:t>
            </a:r>
            <a:endParaRPr lang="en-US" altLang="zh-CN" sz="1050" dirty="0" smtClean="0"/>
          </a:p>
          <a:p>
            <a:r>
              <a:rPr lang="zh-CN" altLang="en-US" sz="1050" dirty="0" smtClean="0"/>
              <a:t>提供短时</a:t>
            </a:r>
            <a:r>
              <a:rPr lang="en-US" altLang="zh-CN" sz="1050" dirty="0" err="1" smtClean="0"/>
              <a:t>redis</a:t>
            </a:r>
            <a:r>
              <a:rPr lang="zh-CN" altLang="en-US" sz="1050" dirty="0" smtClean="0"/>
              <a:t>数据缓存，在失效期内，进行相关操作。</a:t>
            </a:r>
            <a:endParaRPr lang="en-US" altLang="zh-CN" sz="1050" dirty="0" smtClean="0"/>
          </a:p>
          <a:p>
            <a:r>
              <a:rPr lang="zh-CN" altLang="en-US" sz="1050" dirty="0"/>
              <a:t>短</a:t>
            </a:r>
            <a:r>
              <a:rPr lang="zh-CN" altLang="en-US" sz="1050" dirty="0" smtClean="0"/>
              <a:t>时失效时，失败有记录。</a:t>
            </a:r>
            <a:endParaRPr lang="en-US" altLang="zh-CN" sz="1050" dirty="0" smtClean="0"/>
          </a:p>
          <a:p>
            <a:r>
              <a:rPr lang="zh-CN" altLang="en-US" sz="1050" dirty="0" smtClean="0"/>
              <a:t>失败时的补偿，可以依据 </a:t>
            </a:r>
            <a:r>
              <a:rPr lang="en-US" altLang="zh-CN" sz="1050" dirty="0" err="1" smtClean="0"/>
              <a:t>msgId</a:t>
            </a:r>
            <a:r>
              <a:rPr lang="zh-CN" altLang="en-US" sz="1050" dirty="0" smtClean="0"/>
              <a:t>主键，从</a:t>
            </a:r>
            <a:r>
              <a:rPr lang="en-US" altLang="zh-CN" sz="1050" dirty="0" err="1" smtClean="0"/>
              <a:t>db</a:t>
            </a:r>
            <a:r>
              <a:rPr lang="zh-CN" altLang="en-US" sz="1050" dirty="0" smtClean="0"/>
              <a:t>中重新获取数据，发起。</a:t>
            </a:r>
            <a:endParaRPr lang="en-US" altLang="zh-CN" sz="1050" dirty="0" smtClean="0"/>
          </a:p>
          <a:p>
            <a:r>
              <a:rPr lang="en-US" altLang="zh-CN" sz="1050" dirty="0" smtClean="0"/>
              <a:t>Every </a:t>
            </a:r>
            <a:r>
              <a:rPr lang="zh-CN" altLang="en-US" sz="1050" dirty="0" smtClean="0"/>
              <a:t>服务 需要幂等。</a:t>
            </a:r>
            <a:endParaRPr lang="en-US" altLang="zh-CN" sz="1050" dirty="0" smtClean="0"/>
          </a:p>
          <a:p>
            <a:r>
              <a:rPr lang="zh-CN" altLang="en-US" sz="1050" dirty="0" smtClean="0"/>
              <a:t>多环节增加开关配置。比如：同步、异步开关（分项控制），功能降级，以便在</a:t>
            </a:r>
            <a:r>
              <a:rPr lang="en-US" altLang="zh-CN" sz="1050" dirty="0" smtClean="0"/>
              <a:t>MQ</a:t>
            </a:r>
            <a:r>
              <a:rPr lang="zh-CN" altLang="en-US" sz="1050" dirty="0" smtClean="0"/>
              <a:t>无法使用时，仍可以采用 同步入库</a:t>
            </a:r>
            <a:r>
              <a:rPr lang="en-US" altLang="zh-CN" sz="1050" dirty="0" smtClean="0"/>
              <a:t>+</a:t>
            </a:r>
            <a:r>
              <a:rPr lang="zh-CN" altLang="en-US" sz="1050" dirty="0" smtClean="0"/>
              <a:t>同步直推方式 支持</a:t>
            </a:r>
            <a:r>
              <a:rPr lang="en-US" altLang="zh-CN" sz="1050" dirty="0" smtClean="0"/>
              <a:t>70%</a:t>
            </a:r>
            <a:r>
              <a:rPr lang="zh-CN" altLang="en-US" sz="1050" dirty="0" smtClean="0"/>
              <a:t>功能（无重试）。（控制源头）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73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1556574" y="2430569"/>
            <a:ext cx="5936426" cy="2636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56574" y="927100"/>
            <a:ext cx="5936426" cy="12806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5753" y="2824552"/>
            <a:ext cx="2124684" cy="1816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10" name="矩形 9"/>
          <p:cNvSpPr/>
          <p:nvPr/>
        </p:nvSpPr>
        <p:spPr>
          <a:xfrm>
            <a:off x="3495753" y="1421816"/>
            <a:ext cx="2124684" cy="6546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★ </a:t>
            </a:r>
            <a:r>
              <a:rPr lang="en-US" altLang="zh-CN" dirty="0" smtClean="0"/>
              <a:t>10min </a:t>
            </a:r>
            <a:r>
              <a:rPr lang="zh-CN" altLang="en-US" dirty="0" smtClean="0"/>
              <a:t>缓存    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单</a:t>
            </a:r>
            <a:endParaRPr lang="zh-CN" altLang="en-US" dirty="0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1757162" y="3277368"/>
            <a:ext cx="1467269" cy="1513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cluster</a:t>
            </a:r>
            <a:endParaRPr lang="en-US" altLang="zh-CN" sz="1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51753" y="1698165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</a:p>
        </p:txBody>
      </p:sp>
      <p:sp>
        <p:nvSpPr>
          <p:cNvPr id="6" name="矩形 5"/>
          <p:cNvSpPr/>
          <p:nvPr/>
        </p:nvSpPr>
        <p:spPr>
          <a:xfrm>
            <a:off x="3736431" y="3137704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订单同步到餐厅</a:t>
            </a:r>
          </a:p>
        </p:txBody>
      </p:sp>
      <p:sp>
        <p:nvSpPr>
          <p:cNvPr id="7" name="矩形 6"/>
          <p:cNvSpPr/>
          <p:nvPr/>
        </p:nvSpPr>
        <p:spPr>
          <a:xfrm>
            <a:off x="3736431" y="3504821"/>
            <a:ext cx="1612684" cy="280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strike="dblStrike" dirty="0">
                <a:latin typeface="+mj-lt"/>
              </a:rPr>
              <a:t>走</a:t>
            </a:r>
            <a:r>
              <a:rPr lang="en-US" altLang="zh-CN" sz="800" b="1" strike="dblStrike" dirty="0">
                <a:latin typeface="+mj-lt"/>
              </a:rPr>
              <a:t>OC</a:t>
            </a:r>
            <a:r>
              <a:rPr lang="zh-CN" altLang="en-US" sz="800" b="1" strike="dblStrike" dirty="0">
                <a:latin typeface="+mj-lt"/>
              </a:rPr>
              <a:t>异常下单到餐厅</a:t>
            </a:r>
          </a:p>
        </p:txBody>
      </p:sp>
      <p:sp>
        <p:nvSpPr>
          <p:cNvPr id="8" name="矩形 7"/>
          <p:cNvSpPr/>
          <p:nvPr/>
        </p:nvSpPr>
        <p:spPr>
          <a:xfrm>
            <a:off x="3736431" y="3884720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</a:t>
            </a:r>
            <a:r>
              <a:rPr lang="en-US" altLang="zh-CN" sz="800" b="1" dirty="0" smtClean="0">
                <a:latin typeface="+mj-lt"/>
              </a:rPr>
              <a:t>OC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36431" y="4245238"/>
            <a:ext cx="1612684" cy="26139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订单同步给扫码点餐</a:t>
            </a: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1641575" y="2916747"/>
            <a:ext cx="139653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b="1" dirty="0" smtClean="0"/>
              <a:t>报文进 </a:t>
            </a:r>
            <a:r>
              <a:rPr lang="en-US" altLang="zh-CN" sz="800" b="1" dirty="0" err="1" smtClean="0"/>
              <a:t>redis</a:t>
            </a:r>
            <a:r>
              <a:rPr lang="zh-CN" altLang="en-US" sz="800" b="1" dirty="0" smtClean="0"/>
              <a:t>，缓存</a:t>
            </a:r>
            <a:r>
              <a:rPr lang="en-US" altLang="zh-CN" sz="800" b="1" dirty="0" smtClean="0"/>
              <a:t>10</a:t>
            </a:r>
            <a:r>
              <a:rPr lang="zh-CN" altLang="en-US" sz="800" b="1" dirty="0" smtClean="0"/>
              <a:t>分钟</a:t>
            </a:r>
            <a:endParaRPr lang="en-US" altLang="zh-CN" sz="800" b="1" dirty="0" smtClean="0"/>
          </a:p>
          <a:p>
            <a:r>
              <a:rPr lang="zh-CN" altLang="en-US" sz="800" b="1" dirty="0" smtClean="0"/>
              <a:t>不主动清理</a:t>
            </a: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359165" y="3504841"/>
            <a:ext cx="1201117" cy="13234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进</a:t>
            </a:r>
            <a:r>
              <a:rPr lang="en-US" altLang="zh-CN" sz="800" dirty="0" smtClean="0"/>
              <a:t>MQ</a:t>
            </a:r>
          </a:p>
          <a:p>
            <a:r>
              <a:rPr lang="zh-CN" altLang="en-US" sz="800" dirty="0" smtClean="0"/>
              <a:t>报文进</a:t>
            </a:r>
            <a:r>
              <a:rPr lang="en-US" altLang="zh-CN" sz="800" dirty="0" err="1" smtClean="0"/>
              <a:t>redis</a:t>
            </a:r>
            <a:endParaRPr lang="en-US" altLang="zh-CN" sz="800" dirty="0"/>
          </a:p>
          <a:p>
            <a:r>
              <a:rPr lang="zh-CN" altLang="en-US" sz="800" dirty="0" smtClean="0"/>
              <a:t>缓存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</a:t>
            </a:r>
            <a:endParaRPr lang="en-US" altLang="zh-CN" sz="800" dirty="0" smtClean="0"/>
          </a:p>
          <a:p>
            <a:r>
              <a:rPr lang="zh-CN" altLang="en-US" sz="800" dirty="0" smtClean="0"/>
              <a:t>不主动清理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若需主动清理，需在完成节点更新对应状态，病由统一的状态判断方法，在每个消费消息后增加判断和清理</a:t>
            </a:r>
            <a:r>
              <a:rPr lang="en-US" altLang="zh-CN" sz="800" dirty="0" err="1" smtClean="0"/>
              <a:t>redis</a:t>
            </a:r>
            <a:endParaRPr lang="zh-CN" altLang="en-US" sz="800" dirty="0" smtClean="0"/>
          </a:p>
        </p:txBody>
      </p:sp>
      <p:sp>
        <p:nvSpPr>
          <p:cNvPr id="14" name="文本框 13"/>
          <p:cNvSpPr txBox="1"/>
          <p:nvPr/>
        </p:nvSpPr>
        <p:spPr bwMode="auto">
          <a:xfrm>
            <a:off x="792433" y="1482721"/>
            <a:ext cx="760144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dirty="0" smtClean="0"/>
              <a:t>全报文进</a:t>
            </a:r>
            <a:r>
              <a:rPr lang="en-US" altLang="zh-CN" sz="800" dirty="0" smtClean="0"/>
              <a:t>MQ</a:t>
            </a:r>
            <a:endParaRPr lang="zh-CN" altLang="en-US" sz="800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2621650" y="1062735"/>
            <a:ext cx="4439036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msgType</a:t>
            </a:r>
            <a:r>
              <a:rPr lang="zh-CN" altLang="en-US" sz="1000" b="1" dirty="0" smtClean="0"/>
              <a:t>、</a:t>
            </a:r>
            <a:r>
              <a:rPr lang="en-US" altLang="zh-CN" sz="1000" b="1" dirty="0" err="1" smtClean="0"/>
              <a:t>messgeInfo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2832809" y="2483530"/>
            <a:ext cx="3671198" cy="246221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1000" b="1" dirty="0" smtClean="0"/>
              <a:t>数据格式：业务来源、</a:t>
            </a:r>
            <a:r>
              <a:rPr lang="en-US" altLang="zh-CN" sz="1000" b="1" dirty="0" err="1" smtClean="0"/>
              <a:t>msgId</a:t>
            </a:r>
            <a:r>
              <a:rPr lang="zh-CN" altLang="en-US" sz="1000" b="1" dirty="0"/>
              <a:t> 、</a:t>
            </a:r>
            <a:r>
              <a:rPr lang="en-US" altLang="zh-CN" sz="1000" b="1" dirty="0" err="1"/>
              <a:t>msgType</a:t>
            </a:r>
            <a:r>
              <a:rPr lang="en-US" altLang="zh-CN" sz="1000" b="1" dirty="0"/>
              <a:t> </a:t>
            </a:r>
            <a:r>
              <a:rPr lang="zh-CN" altLang="en-US" sz="1000" b="1" dirty="0" smtClean="0"/>
              <a:t>、预留扩展 </a:t>
            </a:r>
            <a:r>
              <a:rPr lang="en-US" altLang="zh-CN" sz="1000" b="1" dirty="0" smtClean="0"/>
              <a:t>map</a:t>
            </a:r>
            <a:r>
              <a:rPr lang="zh-CN" altLang="en-US" sz="1000" b="1" dirty="0" smtClean="0"/>
              <a:t>？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223637" y="166555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>
            <a:stCxn id="5" idx="3"/>
            <a:endCxn id="16" idx="1"/>
          </p:cNvCxnSpPr>
          <p:nvPr/>
        </p:nvCxnSpPr>
        <p:spPr>
          <a:xfrm flipV="1">
            <a:off x="5364437" y="1841543"/>
            <a:ext cx="859200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6217287" y="3478153"/>
            <a:ext cx="843399" cy="614884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sync</a:t>
            </a:r>
          </a:p>
          <a:p>
            <a:pPr algn="ctr"/>
            <a:r>
              <a:rPr lang="en-US" altLang="zh-CN" sz="788" b="1" dirty="0" err="1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issue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108826" y="2565352"/>
            <a:ext cx="1056547" cy="403002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router</a:t>
            </a:r>
          </a:p>
          <a:p>
            <a:pPr algn="ctr"/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Order store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 bwMode="auto">
          <a:xfrm>
            <a:off x="7670178" y="967544"/>
            <a:ext cx="126212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尽可能保证最终持久化成功</a:t>
            </a: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7663324" y="2517271"/>
            <a:ext cx="1304798" cy="58477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每次进缓存开始提供最多</a:t>
            </a:r>
            <a:r>
              <a:rPr lang="en-US" altLang="zh-CN" sz="800" dirty="0" smtClean="0"/>
              <a:t>10</a:t>
            </a:r>
            <a:r>
              <a:rPr lang="zh-CN" altLang="en-US" sz="800" dirty="0" smtClean="0"/>
              <a:t>分钟的处理时间。每个</a:t>
            </a:r>
            <a:r>
              <a:rPr lang="en-US" altLang="zh-CN" sz="800" dirty="0" err="1" smtClean="0"/>
              <a:t>mq</a:t>
            </a:r>
            <a:r>
              <a:rPr lang="zh-CN" altLang="en-US" sz="800" dirty="0" smtClean="0"/>
              <a:t>可以由自己的超时处理限制。</a:t>
            </a: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7670178" y="3338923"/>
            <a:ext cx="1262126" cy="132343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超时未处理成功的，主动放入死信，由死信记入文件？</a:t>
            </a:r>
            <a:endParaRPr lang="en-US" altLang="zh-CN" sz="800" dirty="0" smtClean="0"/>
          </a:p>
          <a:p>
            <a:endParaRPr lang="en-US" altLang="zh-CN" sz="800" dirty="0" smtClean="0"/>
          </a:p>
          <a:p>
            <a:r>
              <a:rPr lang="zh-CN" altLang="en-US" sz="800" dirty="0" smtClean="0"/>
              <a:t>若需要补偿，则从文件获取</a:t>
            </a:r>
            <a:r>
              <a:rPr lang="en-US" altLang="zh-CN" sz="800" dirty="0" err="1" smtClean="0"/>
              <a:t>msgId</a:t>
            </a:r>
            <a:r>
              <a:rPr lang="zh-CN" altLang="en-US" sz="800" dirty="0" smtClean="0"/>
              <a:t>、</a:t>
            </a:r>
            <a:r>
              <a:rPr lang="en-US" altLang="zh-CN" sz="800" dirty="0" err="1" smtClean="0"/>
              <a:t>routingkey</a:t>
            </a:r>
            <a:r>
              <a:rPr lang="zh-CN" altLang="en-US" sz="800" dirty="0" smtClean="0"/>
              <a:t>等信息，然后从</a:t>
            </a:r>
            <a:r>
              <a:rPr lang="en-US" altLang="zh-CN" sz="800" dirty="0" err="1" smtClean="0"/>
              <a:t>db</a:t>
            </a:r>
            <a:r>
              <a:rPr lang="zh-CN" altLang="en-US" sz="800" dirty="0" smtClean="0"/>
              <a:t>中获取</a:t>
            </a:r>
            <a:r>
              <a:rPr lang="en-US" altLang="zh-CN" sz="800" dirty="0" err="1" smtClean="0"/>
              <a:t>messgeInfo</a:t>
            </a:r>
            <a:r>
              <a:rPr lang="zh-CN" altLang="en-US" sz="800" dirty="0" smtClean="0"/>
              <a:t>，构造进缓存，病重新入队列进行处理</a:t>
            </a:r>
          </a:p>
        </p:txBody>
      </p:sp>
      <p:sp>
        <p:nvSpPr>
          <p:cNvPr id="37" name="文本框 36"/>
          <p:cNvSpPr txBox="1"/>
          <p:nvPr/>
        </p:nvSpPr>
        <p:spPr bwMode="auto">
          <a:xfrm>
            <a:off x="7670178" y="1268990"/>
            <a:ext cx="1262126" cy="95410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也可以设置超时未处理成功放入死信，由死信记入文件。</a:t>
            </a:r>
            <a:endParaRPr lang="en-US" altLang="zh-CN" sz="800" dirty="0" smtClean="0"/>
          </a:p>
          <a:p>
            <a:endParaRPr lang="en-US" altLang="zh-CN" sz="800" dirty="0"/>
          </a:p>
          <a:p>
            <a:r>
              <a:rPr lang="zh-CN" altLang="en-US" sz="800" dirty="0" smtClean="0"/>
              <a:t>若需要补偿，则从文件获取，直接入库，或重新放入</a:t>
            </a:r>
            <a:r>
              <a:rPr lang="en-US" altLang="zh-CN" sz="800" dirty="0" err="1" smtClean="0"/>
              <a:t>mq</a:t>
            </a:r>
            <a:endParaRPr lang="zh-CN" altLang="en-US" sz="800" dirty="0" smtClean="0"/>
          </a:p>
        </p:txBody>
      </p:sp>
      <p:sp>
        <p:nvSpPr>
          <p:cNvPr id="38" name="文本框 37"/>
          <p:cNvSpPr txBox="1"/>
          <p:nvPr/>
        </p:nvSpPr>
        <p:spPr bwMode="auto">
          <a:xfrm>
            <a:off x="1623015" y="1407490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39" name="文本框 38"/>
          <p:cNvSpPr txBox="1"/>
          <p:nvPr/>
        </p:nvSpPr>
        <p:spPr bwMode="auto">
          <a:xfrm>
            <a:off x="1623015" y="2579744"/>
            <a:ext cx="766557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10K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10G</a:t>
            </a:r>
            <a:endParaRPr lang="zh-CN" altLang="en-US" sz="800" dirty="0" smtClean="0"/>
          </a:p>
        </p:txBody>
      </p:sp>
      <p:sp>
        <p:nvSpPr>
          <p:cNvPr id="40" name="文本框 39"/>
          <p:cNvSpPr txBox="1"/>
          <p:nvPr/>
        </p:nvSpPr>
        <p:spPr bwMode="auto">
          <a:xfrm>
            <a:off x="4253872" y="4627702"/>
            <a:ext cx="829073" cy="46166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en-US" altLang="zh-CN" sz="800" dirty="0" smtClean="0"/>
              <a:t>100B </a:t>
            </a:r>
            <a:r>
              <a:rPr lang="zh-CN" altLang="en-US" sz="800" dirty="0" smtClean="0"/>
              <a:t>一单</a:t>
            </a:r>
            <a:endParaRPr lang="en-US" altLang="zh-CN" sz="800" dirty="0" smtClean="0"/>
          </a:p>
          <a:p>
            <a:r>
              <a:rPr lang="en-US" altLang="zh-CN" sz="800" dirty="0" smtClean="0"/>
              <a:t>100W = 100M</a:t>
            </a:r>
          </a:p>
          <a:p>
            <a:r>
              <a:rPr lang="en-US" altLang="zh-CN" sz="800" dirty="0" smtClean="0"/>
              <a:t>4</a:t>
            </a:r>
            <a:r>
              <a:rPr lang="zh-CN" altLang="en-US" sz="800" dirty="0" smtClean="0"/>
              <a:t>个 </a:t>
            </a:r>
            <a:r>
              <a:rPr lang="en-US" altLang="zh-CN" sz="800" dirty="0" smtClean="0"/>
              <a:t>= 400M</a:t>
            </a:r>
            <a:endParaRPr lang="zh-CN" altLang="en-US" sz="800" dirty="0" smtClean="0"/>
          </a:p>
        </p:txBody>
      </p:sp>
      <p:sp>
        <p:nvSpPr>
          <p:cNvPr id="29" name="文本框 28"/>
          <p:cNvSpPr txBox="1"/>
          <p:nvPr/>
        </p:nvSpPr>
        <p:spPr bwMode="auto">
          <a:xfrm>
            <a:off x="1746165" y="3521228"/>
            <a:ext cx="1535998" cy="107721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none" rtlCol="0" anchor="ctr">
            <a:spAutoFit/>
          </a:bodyPr>
          <a:lstStyle/>
          <a:p>
            <a:r>
              <a:rPr lang="zh-CN" altLang="en-US" sz="800" b="1" dirty="0" smtClean="0">
                <a:solidFill>
                  <a:schemeClr val="bg1"/>
                </a:solidFill>
              </a:rPr>
              <a:t>夹 </a:t>
            </a:r>
            <a:r>
              <a:rPr lang="en-US" altLang="zh-CN" sz="800" b="1" dirty="0" err="1" smtClean="0">
                <a:solidFill>
                  <a:schemeClr val="bg1"/>
                </a:solidFill>
              </a:rPr>
              <a:t>mqmsg</a:t>
            </a:r>
            <a:endParaRPr lang="en-US" altLang="zh-CN" sz="800" b="1" dirty="0" smtClean="0">
              <a:solidFill>
                <a:schemeClr val="bg1"/>
              </a:solidFill>
            </a:endParaRPr>
          </a:p>
          <a:p>
            <a:r>
              <a:rPr lang="en-US" altLang="zh-CN" sz="800" dirty="0">
                <a:solidFill>
                  <a:schemeClr val="bg1"/>
                </a:solidFill>
              </a:rPr>
              <a:t> </a:t>
            </a:r>
            <a:r>
              <a:rPr lang="en-US" altLang="zh-CN" sz="800" dirty="0" smtClean="0">
                <a:solidFill>
                  <a:schemeClr val="bg1"/>
                </a:solidFill>
              </a:rPr>
              <a:t>   </a:t>
            </a:r>
            <a:r>
              <a:rPr lang="en-US" altLang="zh-CN" sz="800" b="1" dirty="0">
                <a:solidFill>
                  <a:schemeClr val="bg1"/>
                </a:solidFill>
              </a:rPr>
              <a:t>key </a:t>
            </a:r>
            <a:r>
              <a:rPr lang="en-US" altLang="zh-CN" sz="800" b="1" dirty="0" err="1" smtClean="0">
                <a:solidFill>
                  <a:schemeClr val="bg1"/>
                </a:solidFill>
              </a:rPr>
              <a:t>mqmsg:msgid</a:t>
            </a:r>
            <a:endParaRPr lang="en-US" altLang="zh-CN" sz="800" b="1" dirty="0" smtClean="0">
              <a:solidFill>
                <a:schemeClr val="bg1"/>
              </a:solidFill>
            </a:endParaRPr>
          </a:p>
          <a:p>
            <a:r>
              <a:rPr lang="en-US" altLang="zh-CN" sz="800" b="1" dirty="0">
                <a:solidFill>
                  <a:schemeClr val="bg1"/>
                </a:solidFill>
              </a:rPr>
              <a:t> </a:t>
            </a:r>
            <a:r>
              <a:rPr lang="en-US" altLang="zh-CN" sz="800" b="1" dirty="0" smtClean="0">
                <a:solidFill>
                  <a:schemeClr val="bg1"/>
                </a:solidFill>
              </a:rPr>
              <a:t>   value</a:t>
            </a:r>
            <a:r>
              <a:rPr lang="en-US" altLang="zh-CN" sz="800" dirty="0" smtClean="0">
                <a:solidFill>
                  <a:schemeClr val="bg1"/>
                </a:solidFill>
              </a:rPr>
              <a:t> message map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  …..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syncStatus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 0</a:t>
            </a: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saveStatus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 0</a:t>
            </a:r>
            <a:endParaRPr lang="en-US" altLang="zh-CN" sz="800" dirty="0">
              <a:solidFill>
                <a:schemeClr val="bg1"/>
              </a:solidFill>
            </a:endParaRPr>
          </a:p>
          <a:p>
            <a:r>
              <a:rPr lang="en-US" altLang="zh-CN" sz="800" dirty="0" smtClean="0">
                <a:solidFill>
                  <a:schemeClr val="bg1"/>
                </a:solidFill>
              </a:rPr>
              <a:t>               </a:t>
            </a:r>
            <a:r>
              <a:rPr lang="en-US" altLang="zh-CN" sz="800" dirty="0" err="1" smtClean="0">
                <a:solidFill>
                  <a:schemeClr val="bg1"/>
                </a:solidFill>
              </a:rPr>
              <a:t>issueStatus</a:t>
            </a:r>
            <a:r>
              <a:rPr lang="en-US" altLang="zh-CN" sz="800" dirty="0" smtClean="0">
                <a:solidFill>
                  <a:schemeClr val="bg1"/>
                </a:solidFill>
              </a:rPr>
              <a:t> {..:0..:0}</a:t>
            </a:r>
          </a:p>
          <a:p>
            <a:endParaRPr lang="zh-CN" altLang="en-US" sz="800" dirty="0" smtClean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5" idx="0"/>
            <a:endCxn id="14" idx="2"/>
          </p:cNvCxnSpPr>
          <p:nvPr/>
        </p:nvCxnSpPr>
        <p:spPr>
          <a:xfrm flipV="1">
            <a:off x="637100" y="1698165"/>
            <a:ext cx="535405" cy="8671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25" idx="2"/>
            <a:endCxn id="13" idx="0"/>
          </p:cNvCxnSpPr>
          <p:nvPr/>
        </p:nvCxnSpPr>
        <p:spPr>
          <a:xfrm>
            <a:off x="637100" y="2968354"/>
            <a:ext cx="322624" cy="5364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3"/>
            <a:endCxn id="23" idx="1"/>
          </p:cNvCxnSpPr>
          <p:nvPr/>
        </p:nvCxnSpPr>
        <p:spPr>
          <a:xfrm>
            <a:off x="5349115" y="3260375"/>
            <a:ext cx="868172" cy="5252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3"/>
            <a:endCxn id="23" idx="1"/>
          </p:cNvCxnSpPr>
          <p:nvPr/>
        </p:nvCxnSpPr>
        <p:spPr>
          <a:xfrm>
            <a:off x="5349115" y="3645208"/>
            <a:ext cx="868172" cy="1403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8" idx="3"/>
            <a:endCxn id="23" idx="1"/>
          </p:cNvCxnSpPr>
          <p:nvPr/>
        </p:nvCxnSpPr>
        <p:spPr>
          <a:xfrm flipV="1">
            <a:off x="5349115" y="3785595"/>
            <a:ext cx="868172" cy="22982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3"/>
            <a:endCxn id="23" idx="1"/>
          </p:cNvCxnSpPr>
          <p:nvPr/>
        </p:nvCxnSpPr>
        <p:spPr>
          <a:xfrm flipV="1">
            <a:off x="5349115" y="3785595"/>
            <a:ext cx="868172" cy="5903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持久化订单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51" y="1462959"/>
            <a:ext cx="2750951" cy="15313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1555785" y="1977257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latin typeface="+mj-lt"/>
              </a:rPr>
              <a:t>持久</a:t>
            </a:r>
            <a:r>
              <a:rPr lang="zh-CN" altLang="en-US" sz="800" b="1" dirty="0" smtClean="0">
                <a:latin typeface="+mj-lt"/>
              </a:rPr>
              <a:t>化 订单</a:t>
            </a:r>
          </a:p>
        </p:txBody>
      </p:sp>
      <p:sp>
        <p:nvSpPr>
          <p:cNvPr id="6" name="矩形 5"/>
          <p:cNvSpPr/>
          <p:nvPr/>
        </p:nvSpPr>
        <p:spPr>
          <a:xfrm>
            <a:off x="1555785" y="2459338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4445174" y="194465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5" idx="3"/>
            <a:endCxn id="7" idx="1"/>
          </p:cNvCxnSpPr>
          <p:nvPr/>
        </p:nvCxnSpPr>
        <p:spPr>
          <a:xfrm flipV="1">
            <a:off x="3168469" y="2120635"/>
            <a:ext cx="1276705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 bwMode="auto">
          <a:xfrm>
            <a:off x="5466460" y="1890091"/>
            <a:ext cx="1192606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失败时，客户端重试。</a:t>
            </a:r>
            <a:endParaRPr lang="en-US" altLang="zh-CN" sz="800" dirty="0" smtClean="0"/>
          </a:p>
          <a:p>
            <a:r>
              <a:rPr lang="en-US" altLang="zh-CN" sz="800" dirty="0" err="1" smtClean="0"/>
              <a:t>Listener.retry</a:t>
            </a:r>
            <a:r>
              <a:rPr lang="en-US" altLang="zh-CN" sz="800" dirty="0" smtClean="0"/>
              <a:t> </a:t>
            </a:r>
            <a:r>
              <a:rPr lang="zh-CN" altLang="en-US" sz="800" dirty="0" smtClean="0"/>
              <a:t>次数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168469" y="2602717"/>
            <a:ext cx="1276705" cy="78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4586353" y="2494994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77747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持久化</a:t>
            </a:r>
            <a:r>
              <a:rPr lang="zh-CN" altLang="en-US" dirty="0" smtClean="0"/>
              <a:t>订单 </a:t>
            </a:r>
            <a:r>
              <a:rPr lang="en-US" altLang="zh-CN" dirty="0" smtClean="0"/>
              <a:t>– 20200617 </a:t>
            </a:r>
            <a:r>
              <a:rPr lang="zh-CN" altLang="en-US" dirty="0" smtClean="0"/>
              <a:t>重试方案建议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6651" y="1272459"/>
            <a:ext cx="6023749" cy="2366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10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sp>
        <p:nvSpPr>
          <p:cNvPr id="5" name="矩形 4"/>
          <p:cNvSpPr/>
          <p:nvPr/>
        </p:nvSpPr>
        <p:spPr>
          <a:xfrm>
            <a:off x="1466885" y="2961507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正式队列</a:t>
            </a:r>
            <a:endParaRPr lang="zh-CN" altLang="en-US" sz="800" b="1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54635" y="2961507"/>
            <a:ext cx="1612684" cy="2867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死信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9B0D6B6B-6097-4B15-840C-1CC89DFEE633}"/>
              </a:ext>
            </a:extLst>
          </p:cNvPr>
          <p:cNvSpPr/>
          <p:nvPr/>
        </p:nvSpPr>
        <p:spPr>
          <a:xfrm>
            <a:off x="3385121" y="87815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88" b="1" dirty="0">
                <a:latin typeface="微软雅黑" pitchFamily="34" charset="-122"/>
                <a:ea typeface="微软雅黑" pitchFamily="34" charset="-122"/>
              </a:rPr>
              <a:t>Order </a:t>
            </a:r>
            <a:r>
              <a:rPr lang="en-US" altLang="zh-CN" sz="788" b="1" dirty="0" err="1" smtClean="0">
                <a:latin typeface="微软雅黑" pitchFamily="34" charset="-122"/>
                <a:ea typeface="微软雅黑" pitchFamily="34" charset="-122"/>
              </a:rPr>
              <a:t>mqsub</a:t>
            </a:r>
            <a:r>
              <a:rPr lang="en-US" altLang="zh-CN" sz="788" b="1" dirty="0" smtClean="0">
                <a:latin typeface="微软雅黑" pitchFamily="34" charset="-122"/>
                <a:ea typeface="微软雅黑" pitchFamily="34" charset="-122"/>
              </a:rPr>
              <a:t> save</a:t>
            </a:r>
            <a:endParaRPr lang="en-US" altLang="zh-CN" sz="788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连接符 7"/>
          <p:cNvCxnSpPr>
            <a:stCxn id="5" idx="0"/>
            <a:endCxn id="7" idx="1"/>
          </p:cNvCxnSpPr>
          <p:nvPr/>
        </p:nvCxnSpPr>
        <p:spPr>
          <a:xfrm rot="5400000" flipH="1" flipV="1">
            <a:off x="1875492" y="1451878"/>
            <a:ext cx="1907365" cy="1111894"/>
          </a:xfrm>
          <a:prstGeom prst="curvedConnector2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67319" y="3104886"/>
            <a:ext cx="1276705" cy="786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 bwMode="auto">
          <a:xfrm>
            <a:off x="8085203" y="2997163"/>
            <a:ext cx="56103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/>
              <a:t>写文件</a:t>
            </a:r>
            <a:endParaRPr lang="zh-CN" altLang="en-US" sz="800" dirty="0" smtClean="0"/>
          </a:p>
        </p:txBody>
      </p:sp>
      <p:cxnSp>
        <p:nvCxnSpPr>
          <p:cNvPr id="14" name="直接连接符 13"/>
          <p:cNvCxnSpPr>
            <a:stCxn id="5" idx="3"/>
            <a:endCxn id="6" idx="1"/>
          </p:cNvCxnSpPr>
          <p:nvPr/>
        </p:nvCxnSpPr>
        <p:spPr>
          <a:xfrm>
            <a:off x="3079569" y="3104886"/>
            <a:ext cx="197506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60760" y="1957024"/>
            <a:ext cx="1612684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latin typeface="+mj-lt"/>
              </a:rPr>
              <a:t>延迟队列</a:t>
            </a:r>
          </a:p>
        </p:txBody>
      </p:sp>
      <p:cxnSp>
        <p:nvCxnSpPr>
          <p:cNvPr id="22" name="曲线连接符 21"/>
          <p:cNvCxnSpPr>
            <a:stCxn id="21" idx="2"/>
          </p:cNvCxnSpPr>
          <p:nvPr/>
        </p:nvCxnSpPr>
        <p:spPr>
          <a:xfrm rot="5400000">
            <a:off x="3184644" y="2109689"/>
            <a:ext cx="789782" cy="975134"/>
          </a:xfrm>
          <a:prstGeom prst="curvedConnector2">
            <a:avLst/>
          </a:prstGeom>
          <a:ln w="19050"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 bwMode="auto">
          <a:xfrm>
            <a:off x="3397521" y="2474214"/>
            <a:ext cx="645549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/>
              <a:t>TTL 5</a:t>
            </a:r>
            <a:r>
              <a:rPr lang="zh-CN" altLang="en-US" sz="800" dirty="0" smtClean="0"/>
              <a:t>秒</a:t>
            </a:r>
          </a:p>
        </p:txBody>
      </p:sp>
      <p:cxnSp>
        <p:nvCxnSpPr>
          <p:cNvPr id="29" name="直接连接符 28"/>
          <p:cNvCxnSpPr>
            <a:stCxn id="7" idx="2"/>
            <a:endCxn id="21" idx="0"/>
          </p:cNvCxnSpPr>
          <p:nvPr/>
        </p:nvCxnSpPr>
        <p:spPr>
          <a:xfrm rot="16200000" flipH="1">
            <a:off x="3573512" y="1463433"/>
            <a:ext cx="726899" cy="260281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 bwMode="auto">
          <a:xfrm>
            <a:off x="1976063" y="3592891"/>
            <a:ext cx="4748587" cy="156966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1</a:t>
            </a:r>
            <a:r>
              <a:rPr lang="zh-CN" altLang="en-US" sz="800" dirty="0" smtClean="0">
                <a:solidFill>
                  <a:srgbClr val="FF0000"/>
                </a:solidFill>
              </a:rPr>
              <a:t>、“正式队列</a:t>
            </a:r>
            <a:r>
              <a:rPr lang="zh-CN" altLang="en-US" sz="800" dirty="0">
                <a:solidFill>
                  <a:srgbClr val="FF0000"/>
                </a:solidFill>
              </a:rPr>
              <a:t>”</a:t>
            </a:r>
            <a:r>
              <a:rPr lang="zh-CN" altLang="en-US" sz="800" dirty="0" smtClean="0">
                <a:solidFill>
                  <a:srgbClr val="FF0000"/>
                </a:solidFill>
              </a:rPr>
              <a:t>的死信是“死信队列”，如下两种场景，消息会进入死信：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1</a:t>
            </a:r>
            <a:r>
              <a:rPr lang="zh-CN" altLang="en-US" sz="800" dirty="0" smtClean="0">
                <a:solidFill>
                  <a:srgbClr val="FF0000"/>
                </a:solidFill>
              </a:rPr>
              <a:t>）正式队列 消息超过</a:t>
            </a:r>
            <a:r>
              <a:rPr lang="en-US" altLang="zh-CN" sz="800" dirty="0" smtClean="0">
                <a:solidFill>
                  <a:srgbClr val="FF0000"/>
                </a:solidFill>
              </a:rPr>
              <a:t>TTL</a:t>
            </a:r>
            <a:r>
              <a:rPr lang="zh-CN" altLang="en-US" sz="800" dirty="0" smtClean="0">
                <a:solidFill>
                  <a:srgbClr val="FF0000"/>
                </a:solidFill>
              </a:rPr>
              <a:t>时限未消费的进入死信队列。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</a:rPr>
              <a:t>     2</a:t>
            </a:r>
            <a:r>
              <a:rPr lang="zh-CN" altLang="en-US" sz="800" dirty="0" smtClean="0">
                <a:solidFill>
                  <a:srgbClr val="FF0000"/>
                </a:solidFill>
              </a:rPr>
              <a:t>）正式队列 消息超过重试次数，仍未成功消费的，进入死信队列。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2</a:t>
            </a:r>
            <a:r>
              <a:rPr lang="zh-CN" altLang="en-US" sz="800" dirty="0" smtClean="0">
                <a:solidFill>
                  <a:srgbClr val="FF0000"/>
                </a:solidFill>
              </a:rPr>
              <a:t>、“延迟队列”的死信是“正式队列”，</a:t>
            </a:r>
            <a:r>
              <a:rPr lang="en-US" altLang="zh-CN" sz="800" dirty="0" smtClean="0">
                <a:solidFill>
                  <a:srgbClr val="FF0000"/>
                </a:solidFill>
              </a:rPr>
              <a:t>TTL </a:t>
            </a:r>
            <a:r>
              <a:rPr lang="zh-CN" altLang="en-US" sz="800" dirty="0">
                <a:solidFill>
                  <a:srgbClr val="FF0000"/>
                </a:solidFill>
              </a:rPr>
              <a:t>即</a:t>
            </a:r>
            <a:r>
              <a:rPr lang="zh-CN" altLang="en-US" sz="800" dirty="0" smtClean="0">
                <a:solidFill>
                  <a:srgbClr val="FF0000"/>
                </a:solidFill>
              </a:rPr>
              <a:t>为 重试等待时间。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3</a:t>
            </a:r>
            <a:r>
              <a:rPr lang="zh-CN" altLang="en-US" sz="800" dirty="0" smtClean="0">
                <a:solidFill>
                  <a:srgbClr val="FF0000"/>
                </a:solidFill>
              </a:rPr>
              <a:t>、“正式队列”消息消费失败时，判断重试次数：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      1</a:t>
            </a:r>
            <a:r>
              <a:rPr lang="zh-CN" altLang="en-US" sz="800" dirty="0" smtClean="0">
                <a:solidFill>
                  <a:srgbClr val="FF0000"/>
                </a:solidFill>
              </a:rPr>
              <a:t>）若重试次数内，则可以重试，原消息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ack</a:t>
            </a:r>
            <a:r>
              <a:rPr lang="zh-CN" altLang="en-US" sz="800" dirty="0" smtClean="0">
                <a:solidFill>
                  <a:srgbClr val="FF0000"/>
                </a:solidFill>
              </a:rPr>
              <a:t>掉，将消息发到“延迟队列”中。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en-US" altLang="zh-CN" sz="800" dirty="0" smtClean="0">
                <a:solidFill>
                  <a:srgbClr val="FF0000"/>
                </a:solidFill>
              </a:rPr>
              <a:t>     2</a:t>
            </a:r>
            <a:r>
              <a:rPr lang="zh-CN" altLang="en-US" sz="800" dirty="0" smtClean="0">
                <a:solidFill>
                  <a:srgbClr val="FF0000"/>
                </a:solidFill>
              </a:rPr>
              <a:t>）若超过重试次数，则不重试，调用 </a:t>
            </a:r>
            <a:r>
              <a:rPr lang="en-US" altLang="zh-CN" sz="800" dirty="0" err="1">
                <a:solidFill>
                  <a:srgbClr val="FF0000"/>
                </a:solidFill>
              </a:rPr>
              <a:t>channel.basicReject</a:t>
            </a:r>
            <a:r>
              <a:rPr lang="en-US" altLang="zh-CN" sz="800" dirty="0">
                <a:solidFill>
                  <a:srgbClr val="FF0000"/>
                </a:solidFill>
              </a:rPr>
              <a:t>(tag, false</a:t>
            </a:r>
            <a:r>
              <a:rPr lang="en-US" altLang="zh-CN" sz="800" dirty="0" smtClean="0">
                <a:solidFill>
                  <a:srgbClr val="FF0000"/>
                </a:solidFill>
              </a:rPr>
              <a:t>) </a:t>
            </a:r>
            <a:r>
              <a:rPr lang="zh-CN" altLang="en-US" sz="800" dirty="0" smtClean="0">
                <a:solidFill>
                  <a:srgbClr val="FF0000"/>
                </a:solidFill>
              </a:rPr>
              <a:t>，消息进死信。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zh-CN" altLang="en-US" sz="800" dirty="0" smtClean="0">
                <a:solidFill>
                  <a:srgbClr val="FF0000"/>
                </a:solidFill>
              </a:rPr>
              <a:t>注意点：</a:t>
            </a:r>
            <a:endParaRPr lang="en-US" altLang="zh-CN" sz="800" dirty="0" smtClean="0">
              <a:solidFill>
                <a:srgbClr val="FF0000"/>
              </a:solidFill>
            </a:endParaRP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1</a:t>
            </a:r>
            <a:r>
              <a:rPr lang="zh-CN" altLang="en-US" sz="800" dirty="0" smtClean="0">
                <a:solidFill>
                  <a:srgbClr val="FF0000"/>
                </a:solidFill>
              </a:rPr>
              <a:t>、主要</a:t>
            </a:r>
            <a:r>
              <a:rPr lang="zh-CN" altLang="en-US" sz="800" dirty="0">
                <a:solidFill>
                  <a:srgbClr val="FF0000"/>
                </a:solidFill>
              </a:rPr>
              <a:t>关注下这种发延迟队列重试的方式 性能是否有问题（构造大数据量消息压测下）。 </a:t>
            </a:r>
            <a:r>
              <a:rPr lang="en-US" altLang="zh-CN" sz="800" dirty="0" smtClean="0">
                <a:solidFill>
                  <a:srgbClr val="FF0000"/>
                </a:solidFill>
              </a:rPr>
              <a:t>2</a:t>
            </a:r>
            <a:r>
              <a:rPr lang="zh-CN" altLang="en-US" sz="800" dirty="0" smtClean="0">
                <a:solidFill>
                  <a:srgbClr val="FF0000"/>
                </a:solidFill>
              </a:rPr>
              <a:t>、重试</a:t>
            </a:r>
            <a:r>
              <a:rPr lang="zh-CN" altLang="en-US" sz="800" dirty="0">
                <a:solidFill>
                  <a:srgbClr val="FF0000"/>
                </a:solidFill>
              </a:rPr>
              <a:t>次数的记录方式（综合考虑 从死信文件补入回队列的情况）</a:t>
            </a:r>
            <a:r>
              <a:rPr lang="zh-CN" altLang="en-US" sz="800" dirty="0" smtClean="0">
                <a:solidFill>
                  <a:srgbClr val="FF0000"/>
                </a:solidFill>
              </a:rPr>
              <a:t>。（</a:t>
            </a:r>
            <a:r>
              <a:rPr lang="en-US" altLang="zh-CN" sz="800" dirty="0" smtClean="0">
                <a:solidFill>
                  <a:srgbClr val="FF0000"/>
                </a:solidFill>
              </a:rPr>
              <a:t>sync</a:t>
            </a:r>
            <a:r>
              <a:rPr lang="zh-CN" altLang="en-US" sz="800" dirty="0" smtClean="0">
                <a:solidFill>
                  <a:srgbClr val="FF0000"/>
                </a:solidFill>
              </a:rPr>
              <a:t>的那种重试次数是通过进死信次数记录，在正式队列和延迟队列互为死信时是</a:t>
            </a:r>
            <a:r>
              <a:rPr lang="en-US" altLang="zh-CN" sz="800" dirty="0" smtClean="0">
                <a:solidFill>
                  <a:srgbClr val="FF0000"/>
                </a:solidFill>
              </a:rPr>
              <a:t>ok</a:t>
            </a:r>
            <a:r>
              <a:rPr lang="zh-CN" altLang="en-US" sz="800" dirty="0" smtClean="0">
                <a:solidFill>
                  <a:srgbClr val="FF0000"/>
                </a:solidFill>
              </a:rPr>
              <a:t>的，对于本方案应不可行）</a:t>
            </a:r>
            <a:endParaRPr lang="zh-CN" altLang="en-US" sz="800" dirty="0" smtClean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3909422" y="1313269"/>
            <a:ext cx="1121703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重试次数内，可重试。</a:t>
            </a:r>
            <a:endParaRPr lang="en-US" altLang="zh-CN" sz="800" dirty="0" smtClean="0"/>
          </a:p>
          <a:p>
            <a:r>
              <a:rPr lang="zh-CN" altLang="en-US" sz="800" dirty="0" smtClean="0"/>
              <a:t>发消息入延迟队列。</a:t>
            </a:r>
            <a:endParaRPr lang="zh-CN" altLang="en-US" sz="800" dirty="0" smtClean="0"/>
          </a:p>
        </p:txBody>
      </p:sp>
      <p:sp>
        <p:nvSpPr>
          <p:cNvPr id="35" name="文本框 34"/>
          <p:cNvSpPr txBox="1"/>
          <p:nvPr/>
        </p:nvSpPr>
        <p:spPr bwMode="auto">
          <a:xfrm>
            <a:off x="1682261" y="2009261"/>
            <a:ext cx="783552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消费</a:t>
            </a:r>
            <a:r>
              <a:rPr lang="en-US" altLang="zh-CN" sz="800" dirty="0" err="1" smtClean="0"/>
              <a:t>mq</a:t>
            </a:r>
            <a:r>
              <a:rPr lang="zh-CN" altLang="en-US" sz="800" dirty="0" smtClean="0"/>
              <a:t>消息</a:t>
            </a:r>
            <a:endParaRPr lang="zh-CN" altLang="en-US" sz="800" dirty="0" smtClean="0"/>
          </a:p>
        </p:txBody>
      </p:sp>
      <p:sp>
        <p:nvSpPr>
          <p:cNvPr id="36" name="文本框 35"/>
          <p:cNvSpPr txBox="1"/>
          <p:nvPr/>
        </p:nvSpPr>
        <p:spPr bwMode="auto">
          <a:xfrm>
            <a:off x="3482218" y="3104885"/>
            <a:ext cx="1431238" cy="33855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/>
        </p:spPr>
        <p:txBody>
          <a:bodyPr wrap="square" rtlCol="0" anchor="ctr">
            <a:spAutoFit/>
          </a:bodyPr>
          <a:lstStyle/>
          <a:p>
            <a:r>
              <a:rPr lang="zh-CN" altLang="en-US" sz="800" dirty="0" smtClean="0"/>
              <a:t>超过重试次数 </a:t>
            </a:r>
            <a:r>
              <a:rPr lang="en-US" altLang="zh-CN" sz="800" dirty="0" smtClean="0"/>
              <a:t>or </a:t>
            </a:r>
          </a:p>
          <a:p>
            <a:r>
              <a:rPr lang="zh-CN" altLang="en-US" sz="800" dirty="0" smtClean="0"/>
              <a:t>超过正式队列 </a:t>
            </a:r>
            <a:r>
              <a:rPr lang="en-US" altLang="zh-CN" sz="800" dirty="0" smtClean="0"/>
              <a:t>TTL </a:t>
            </a:r>
            <a:r>
              <a:rPr lang="zh-CN" altLang="en-US" sz="800" dirty="0" smtClean="0"/>
              <a:t>时限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3611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solidFill>
          <a:srgbClr val="00B0F0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extLst/>
      </a:spPr>
      <a:bodyPr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43746</TotalTime>
  <Words>2323</Words>
  <Application>Microsoft Office PowerPoint</Application>
  <PresentationFormat>全屏显示(16:9)</PresentationFormat>
  <Paragraphs>417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HelveticaNeueLT Std</vt:lpstr>
      <vt:lpstr>微软雅黑</vt:lpstr>
      <vt:lpstr>Arial</vt:lpstr>
      <vt:lpstr>Wingdings</vt:lpstr>
      <vt:lpstr>2016 HDS Corporate</vt:lpstr>
      <vt:lpstr>CPOS Counter项目</vt:lpstr>
      <vt:lpstr>PowerPoint 演示文稿</vt:lpstr>
      <vt:lpstr>来源</vt:lpstr>
      <vt:lpstr>规划</vt:lpstr>
      <vt:lpstr>★ 实际规划</vt:lpstr>
      <vt:lpstr>大方向</vt:lpstr>
      <vt:lpstr>★ 10min 缓存    100W单</vt:lpstr>
      <vt:lpstr>持久化订单</vt:lpstr>
      <vt:lpstr>持久化订单 – 20200617 重试方案建议</vt:lpstr>
      <vt:lpstr>数据同步</vt:lpstr>
      <vt:lpstr>代码架构设计</vt:lpstr>
      <vt:lpstr>★ 类图 – 为降级考虑的多实现方式 +（易扩展）</vt:lpstr>
      <vt:lpstr>类图 – 进阶，策略返回数组，依次执行</vt:lpstr>
      <vt:lpstr>策略 入参</vt:lpstr>
      <vt:lpstr>策略 处理过程 方案一 匹配返回多个实现类，处理复杂</vt:lpstr>
      <vt:lpstr>下单 流程图 以 持久化SAVE 为例</vt:lpstr>
      <vt:lpstr>额外要考虑的点</vt:lpstr>
      <vt:lpstr>20200521 内部讨论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4131</cp:revision>
  <cp:lastPrinted>2018-07-31T03:56:48Z</cp:lastPrinted>
  <dcterms:created xsi:type="dcterms:W3CDTF">2018-07-31T03:56:48Z</dcterms:created>
  <dcterms:modified xsi:type="dcterms:W3CDTF">2020-06-17T04:06:55Z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