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25" r:id="rId2"/>
    <p:sldId id="665" r:id="rId3"/>
    <p:sldId id="666" r:id="rId4"/>
    <p:sldId id="674" r:id="rId5"/>
    <p:sldId id="676" r:id="rId6"/>
    <p:sldId id="673" r:id="rId7"/>
    <p:sldId id="677" r:id="rId8"/>
    <p:sldId id="675" r:id="rId9"/>
    <p:sldId id="678" r:id="rId10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18B00"/>
    <a:srgbClr val="135295"/>
    <a:srgbClr val="2C4B80"/>
    <a:srgbClr val="CCFF99"/>
    <a:srgbClr val="999999"/>
    <a:srgbClr val="F78E1E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3216" autoAdjust="0"/>
  </p:normalViewPr>
  <p:slideViewPr>
    <p:cSldViewPr snapToGrid="0" showGuides="1">
      <p:cViewPr varScale="1">
        <p:scale>
          <a:sx n="141" d="100"/>
          <a:sy n="141" d="100"/>
        </p:scale>
        <p:origin x="954" y="120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en-US" altLang="zh-CN" dirty="0" smtClean="0"/>
              <a:t>Order</a:t>
            </a:r>
            <a:r>
              <a:rPr lang="zh-CN" altLang="en-US" dirty="0" smtClean="0"/>
              <a:t>分库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Jan,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62596" y="2526452"/>
            <a:ext cx="2239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/>
              <a:t>Order</a:t>
            </a:r>
            <a:r>
              <a:rPr lang="zh-CN" altLang="en-US" sz="2800" b="1" dirty="0" smtClean="0"/>
              <a:t>库拆分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117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Order</a:t>
            </a:r>
            <a:r>
              <a:rPr lang="zh-CN" altLang="en-US" dirty="0"/>
              <a:t>库</a:t>
            </a:r>
            <a:r>
              <a:rPr lang="zh-CN" altLang="en-US" dirty="0" smtClean="0"/>
              <a:t>拆分</a:t>
            </a:r>
            <a:endParaRPr lang="zh-CN" altLang="en-US" dirty="0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035469" y="2598845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181347" y="2595260"/>
            <a:ext cx="82296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CPOS_CMS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144345" y="2603538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290223" y="2610500"/>
            <a:ext cx="82296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CPOS_PAY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253221" y="2610500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CPOS_REPORT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399099" y="2603538"/>
            <a:ext cx="82296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CPOS_COM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362097" y="2610500"/>
            <a:ext cx="82296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CPOS_MID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Straight Connector 120"/>
          <p:cNvCxnSpPr>
            <a:stCxn id="6" idx="2"/>
            <a:endCxn id="4" idx="2"/>
          </p:cNvCxnSpPr>
          <p:nvPr/>
        </p:nvCxnSpPr>
        <p:spPr>
          <a:xfrm rot="5400000" flipH="1">
            <a:off x="2590480" y="1821074"/>
            <a:ext cx="4693" cy="2108876"/>
          </a:xfrm>
          <a:prstGeom prst="curvedConnector3">
            <a:avLst>
              <a:gd name="adj1" fmla="val -4871085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solid"/>
          </a:ln>
          <a:effectLst/>
        </p:spPr>
      </p:cxnSp>
      <p:cxnSp>
        <p:nvCxnSpPr>
          <p:cNvPr id="12" name="Straight Connector 120"/>
          <p:cNvCxnSpPr>
            <a:stCxn id="8" idx="2"/>
            <a:endCxn id="6" idx="2"/>
          </p:cNvCxnSpPr>
          <p:nvPr/>
        </p:nvCxnSpPr>
        <p:spPr>
          <a:xfrm rot="5400000" flipH="1">
            <a:off x="4698222" y="1826901"/>
            <a:ext cx="6962" cy="2108876"/>
          </a:xfrm>
          <a:prstGeom prst="curvedConnector3">
            <a:avLst>
              <a:gd name="adj1" fmla="val -3283539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solid"/>
          </a:ln>
          <a:effectLst/>
        </p:spPr>
      </p:cxnSp>
      <p:cxnSp>
        <p:nvCxnSpPr>
          <p:cNvPr id="13" name="Straight Connector 120"/>
          <p:cNvCxnSpPr>
            <a:stCxn id="5" idx="0"/>
            <a:endCxn id="4" idx="0"/>
          </p:cNvCxnSpPr>
          <p:nvPr/>
        </p:nvCxnSpPr>
        <p:spPr>
          <a:xfrm rot="16200000" flipH="1" flipV="1">
            <a:off x="2063815" y="2069833"/>
            <a:ext cx="3585" cy="1054438"/>
          </a:xfrm>
          <a:prstGeom prst="curvedConnector3">
            <a:avLst>
              <a:gd name="adj1" fmla="val -6376569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solid"/>
          </a:ln>
          <a:effectLst/>
        </p:spPr>
      </p:cxnSp>
      <p:cxnSp>
        <p:nvCxnSpPr>
          <p:cNvPr id="14" name="Straight Connector 120"/>
          <p:cNvCxnSpPr>
            <a:stCxn id="7" idx="0"/>
            <a:endCxn id="5" idx="0"/>
          </p:cNvCxnSpPr>
          <p:nvPr/>
        </p:nvCxnSpPr>
        <p:spPr>
          <a:xfrm rot="16200000" flipV="1">
            <a:off x="3639645" y="1548442"/>
            <a:ext cx="15240" cy="2108876"/>
          </a:xfrm>
          <a:prstGeom prst="curvedConnector3">
            <a:avLst>
              <a:gd name="adj1" fmla="val 1600000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solid"/>
          </a:ln>
          <a:effectLst/>
        </p:spPr>
      </p:cxnSp>
      <p:cxnSp>
        <p:nvCxnSpPr>
          <p:cNvPr id="15" name="Straight Connector 120"/>
          <p:cNvCxnSpPr>
            <a:stCxn id="9" idx="2"/>
            <a:endCxn id="4" idx="2"/>
          </p:cNvCxnSpPr>
          <p:nvPr/>
        </p:nvCxnSpPr>
        <p:spPr>
          <a:xfrm rot="5400000" flipH="1">
            <a:off x="4172137" y="239417"/>
            <a:ext cx="4693" cy="5272190"/>
          </a:xfrm>
          <a:prstGeom prst="curvedConnector3">
            <a:avLst>
              <a:gd name="adj1" fmla="val -8399787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solid"/>
          </a:ln>
          <a:effectLst/>
        </p:spPr>
      </p:cxnSp>
      <p:sp>
        <p:nvSpPr>
          <p:cNvPr id="16" name="文本框 15"/>
          <p:cNvSpPr txBox="1"/>
          <p:nvPr/>
        </p:nvSpPr>
        <p:spPr>
          <a:xfrm>
            <a:off x="7666041" y="227344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 smtClean="0"/>
              <a:t>Mysql</a:t>
            </a:r>
            <a:endParaRPr lang="zh-CN" altLang="en-US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113419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Order </a:t>
            </a:r>
            <a:r>
              <a:rPr lang="zh-CN" altLang="en-US" dirty="0" smtClean="0"/>
              <a:t>引用外部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3814" y="1251690"/>
            <a:ext cx="2790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721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外部引用</a:t>
            </a:r>
            <a:r>
              <a:rPr lang="en-US" altLang="zh-CN" dirty="0" smtClean="0"/>
              <a:t>order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60874" y="1370859"/>
            <a:ext cx="23251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总部端</a:t>
            </a:r>
            <a:r>
              <a:rPr lang="en-US" altLang="zh-CN" sz="1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center</a:t>
            </a:r>
            <a:r>
              <a:rPr lang="zh-CN" altLang="zh-CN" sz="1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库</a:t>
            </a:r>
            <a:r>
              <a:rPr lang="en-US" altLang="zh-CN" sz="1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1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引用的</a:t>
            </a:r>
            <a:r>
              <a:rPr lang="en-US" altLang="zh-CN" sz="10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cpos</a:t>
            </a:r>
            <a:r>
              <a:rPr lang="en-US" altLang="zh-CN" sz="1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-order</a:t>
            </a:r>
            <a:r>
              <a:rPr lang="zh-CN" altLang="zh-CN" sz="1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库表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55" y="1749940"/>
            <a:ext cx="2105025" cy="18192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29945" y="1370859"/>
            <a:ext cx="23196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总部</a:t>
            </a:r>
            <a:r>
              <a:rPr lang="zh-CN" altLang="zh-CN" sz="1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端</a:t>
            </a:r>
            <a:r>
              <a:rPr lang="en-US" altLang="zh-CN" sz="1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report</a:t>
            </a:r>
            <a:r>
              <a:rPr lang="zh-CN" altLang="zh-CN" sz="1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库</a:t>
            </a:r>
            <a:r>
              <a:rPr lang="en-US" altLang="zh-CN" sz="1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1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引用的</a:t>
            </a:r>
            <a:r>
              <a:rPr lang="en-US" altLang="zh-CN" sz="10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cpos</a:t>
            </a:r>
            <a:r>
              <a:rPr lang="en-US" altLang="zh-CN" sz="1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-order</a:t>
            </a:r>
            <a:r>
              <a:rPr lang="zh-CN" altLang="zh-CN" sz="1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库表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945" y="1749940"/>
            <a:ext cx="2319674" cy="209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2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订单</a:t>
            </a:r>
            <a:r>
              <a:rPr lang="zh-CN" altLang="en-US" dirty="0" smtClean="0"/>
              <a:t>查询、锁单查询、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进单打印查询、进单打印结果确认</a:t>
            </a:r>
            <a:endParaRPr lang="zh-CN" altLang="en-US" dirty="0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152388" y="2265296"/>
            <a:ext cx="824337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 – device-1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001695" y="1467005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– </a:t>
            </a:r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oepration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061636" y="3154259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2563961" y="1741325"/>
            <a:ext cx="596" cy="5239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64556" y="2539616"/>
            <a:ext cx="1" cy="61464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061636" y="3906062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2564556" y="3428579"/>
            <a:ext cx="0" cy="47748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960709" y="1467005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– </a:t>
            </a:r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oepration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4" idx="0"/>
            <a:endCxn id="18" idx="2"/>
          </p:cNvCxnSpPr>
          <p:nvPr/>
        </p:nvCxnSpPr>
        <p:spPr>
          <a:xfrm flipV="1">
            <a:off x="6522975" y="1741325"/>
            <a:ext cx="0" cy="96845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020650" y="3906062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2" idx="0"/>
            <a:endCxn id="24" idx="2"/>
          </p:cNvCxnSpPr>
          <p:nvPr/>
        </p:nvCxnSpPr>
        <p:spPr>
          <a:xfrm flipH="1" flipV="1">
            <a:off x="6522975" y="2984097"/>
            <a:ext cx="595" cy="92196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110806" y="2709777"/>
            <a:ext cx="824337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 – 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3884507" y="2570923"/>
            <a:ext cx="1459653" cy="27770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026490" y="273921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新增</a:t>
            </a:r>
          </a:p>
        </p:txBody>
      </p:sp>
    </p:spTree>
    <p:extLst>
      <p:ext uri="{BB962C8B-B14F-4D97-AF65-F5344CB8AC3E}">
        <p14:creationId xmlns:p14="http://schemas.microsoft.com/office/powerpoint/2010/main" val="198561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报表相关</a:t>
            </a:r>
            <a:endParaRPr lang="zh-CN" altLang="en-US" dirty="0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152388" y="2265296"/>
            <a:ext cx="824337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 – report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001695" y="1467005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– report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061636" y="3154259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CPOS_REPORT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2563961" y="1741325"/>
            <a:ext cx="596" cy="5239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64556" y="2539616"/>
            <a:ext cx="1" cy="61464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061636" y="3906062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2564556" y="3428579"/>
            <a:ext cx="0" cy="47748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960709" y="1467005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GRPC – report</a:t>
            </a:r>
          </a:p>
        </p:txBody>
      </p:sp>
      <p:cxnSp>
        <p:nvCxnSpPr>
          <p:cNvPr id="1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V="1">
            <a:off x="6522975" y="1741325"/>
            <a:ext cx="0" cy="96845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020650" y="3906062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H="1" flipV="1">
            <a:off x="6522975" y="2984097"/>
            <a:ext cx="595" cy="92196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110806" y="2709777"/>
            <a:ext cx="824337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 – 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3884507" y="2570923"/>
            <a:ext cx="1459653" cy="27770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26490" y="273921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新增</a:t>
            </a:r>
          </a:p>
        </p:txBody>
      </p:sp>
    </p:spTree>
    <p:extLst>
      <p:ext uri="{BB962C8B-B14F-4D97-AF65-F5344CB8AC3E}">
        <p14:creationId xmlns:p14="http://schemas.microsoft.com/office/powerpoint/2010/main" val="343510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Order</a:t>
            </a:r>
            <a:r>
              <a:rPr lang="zh-CN" altLang="en-US" dirty="0" smtClean="0"/>
              <a:t>服务的 监控模块引用的 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867908" y="2330027"/>
            <a:ext cx="824337" cy="44665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prometheus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-spring-boot-starter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717215" y="1704072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– order -router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133689" y="3445475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H="1" flipV="1">
            <a:off x="2279481" y="1978392"/>
            <a:ext cx="596" cy="35163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V="1">
            <a:off x="1636609" y="2776683"/>
            <a:ext cx="643468" cy="66879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499360" y="3445475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CPOS_CMS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H="1" flipV="1">
            <a:off x="2280077" y="2776683"/>
            <a:ext cx="722203" cy="66879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箭头 15"/>
          <p:cNvSpPr/>
          <p:nvPr/>
        </p:nvSpPr>
        <p:spPr>
          <a:xfrm>
            <a:off x="3884507" y="2570923"/>
            <a:ext cx="1459653" cy="27770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499000" y="1991360"/>
            <a:ext cx="824337" cy="44665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prometheus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-spring-boot-starter</a:t>
            </a:r>
          </a:p>
        </p:txBody>
      </p:sp>
      <p:sp>
        <p:nvSpPr>
          <p:cNvPr id="1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348307" y="1365405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– order -router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6910573" y="1639725"/>
            <a:ext cx="596" cy="35163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348307" y="2772412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 – operation -2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0" idx="0"/>
            <a:endCxn id="17" idx="2"/>
          </p:cNvCxnSpPr>
          <p:nvPr/>
        </p:nvCxnSpPr>
        <p:spPr>
          <a:xfrm flipV="1">
            <a:off x="6910573" y="2438016"/>
            <a:ext cx="596" cy="33439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472839" y="3440555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472839" y="4029224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CPOS_CMS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5" idx="0"/>
            <a:endCxn id="20" idx="2"/>
          </p:cNvCxnSpPr>
          <p:nvPr/>
        </p:nvCxnSpPr>
        <p:spPr>
          <a:xfrm flipH="1" flipV="1">
            <a:off x="6910573" y="3046732"/>
            <a:ext cx="1065186" cy="39382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7975759" y="3714875"/>
            <a:ext cx="0" cy="31434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40933" y="3713645"/>
            <a:ext cx="11913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>
                <a:solidFill>
                  <a:srgbClr val="000000"/>
                </a:solidFill>
              </a:rPr>
              <a:t>t_sn_mc_store_info</a:t>
            </a:r>
            <a:endParaRPr lang="zh-CN" altLang="en-US" sz="900" dirty="0"/>
          </a:p>
        </p:txBody>
      </p:sp>
      <p:sp>
        <p:nvSpPr>
          <p:cNvPr id="22" name="矩形 21"/>
          <p:cNvSpPr/>
          <p:nvPr/>
        </p:nvSpPr>
        <p:spPr>
          <a:xfrm>
            <a:off x="2547668" y="3708730"/>
            <a:ext cx="9092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>
                <a:solidFill>
                  <a:srgbClr val="000000"/>
                </a:solidFill>
              </a:rPr>
              <a:t>t_sn_cl_brand</a:t>
            </a:r>
            <a:endParaRPr lang="zh-CN" altLang="en-US" sz="900" dirty="0"/>
          </a:p>
        </p:txBody>
      </p:sp>
      <p:sp>
        <p:nvSpPr>
          <p:cNvPr id="23" name="矩形 22"/>
          <p:cNvSpPr/>
          <p:nvPr/>
        </p:nvSpPr>
        <p:spPr>
          <a:xfrm>
            <a:off x="5511492" y="3719795"/>
            <a:ext cx="11913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>
                <a:solidFill>
                  <a:srgbClr val="000000"/>
                </a:solidFill>
              </a:rPr>
              <a:t>t_sn_mc_store_info</a:t>
            </a:r>
            <a:endParaRPr lang="zh-CN" altLang="en-US" sz="900" dirty="0"/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623600" y="3422924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4" idx="0"/>
            <a:endCxn id="20" idx="2"/>
          </p:cNvCxnSpPr>
          <p:nvPr/>
        </p:nvCxnSpPr>
        <p:spPr>
          <a:xfrm flipV="1">
            <a:off x="6126520" y="3046732"/>
            <a:ext cx="784053" cy="37619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072376" y="3694708"/>
            <a:ext cx="9092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>
                <a:solidFill>
                  <a:srgbClr val="000000"/>
                </a:solidFill>
              </a:rPr>
              <a:t>t_sn_cl_brand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0206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开发工作项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1985E49-F82A-42B4-A970-E417C5D04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545597"/>
              </p:ext>
            </p:extLst>
          </p:nvPr>
        </p:nvGraphicFramePr>
        <p:xfrm>
          <a:off x="822250" y="990242"/>
          <a:ext cx="7499498" cy="395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213">
                  <a:extLst>
                    <a:ext uri="{9D8B030D-6E8A-4147-A177-3AD203B41FA5}">
                      <a16:colId xmlns:a16="http://schemas.microsoft.com/office/drawing/2014/main" val="47696712"/>
                    </a:ext>
                  </a:extLst>
                </a:gridCol>
                <a:gridCol w="6165285">
                  <a:extLst>
                    <a:ext uri="{9D8B030D-6E8A-4147-A177-3AD203B41FA5}">
                      <a16:colId xmlns:a16="http://schemas.microsoft.com/office/drawing/2014/main" val="2214005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事项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037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总部端</a:t>
                      </a:r>
                      <a:endParaRPr lang="en-US" altLang="zh-CN" sz="95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新增 </a:t>
                      </a:r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rest-order 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应用，提供对 </a:t>
                      </a:r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order </a:t>
                      </a:r>
                      <a:r>
                        <a:rPr lang="en-US" altLang="zh-CN" sz="950" dirty="0" err="1" smtClean="0">
                          <a:solidFill>
                            <a:srgbClr val="000000"/>
                          </a:solidFill>
                        </a:rPr>
                        <a:t>db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相关表的查询服务，分为如下两大部分：</a:t>
                      </a:r>
                      <a:endParaRPr lang="en-US" altLang="zh-CN" sz="95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、将原有 </a:t>
                      </a:r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rest-device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中 提供的订单查询相关服务，也都迁移到该服务中。</a:t>
                      </a:r>
                      <a:endParaRPr lang="en-US" altLang="zh-CN" sz="95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、对于外部服务原有直接关联或直接使用 </a:t>
                      </a:r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order</a:t>
                      </a:r>
                      <a:r>
                        <a:rPr lang="en-US" altLang="zh-CN" sz="95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sz="950" baseline="0" dirty="0" err="1" smtClean="0">
                          <a:solidFill>
                            <a:srgbClr val="000000"/>
                          </a:solidFill>
                        </a:rPr>
                        <a:t>db</a:t>
                      </a:r>
                      <a:r>
                        <a:rPr lang="zh-CN" altLang="en-US" sz="950" baseline="0" dirty="0" smtClean="0">
                          <a:solidFill>
                            <a:srgbClr val="000000"/>
                          </a:solidFill>
                        </a:rPr>
                        <a:t>相关表，改为由本应用提供对应表的查询服务（包括：</a:t>
                      </a:r>
                      <a:r>
                        <a:rPr lang="en-US" altLang="zh-CN" sz="950" baseline="0" dirty="0" smtClean="0">
                          <a:solidFill>
                            <a:srgbClr val="000000"/>
                          </a:solidFill>
                        </a:rPr>
                        <a:t>center </a:t>
                      </a:r>
                      <a:r>
                        <a:rPr lang="en-US" altLang="zh-CN" sz="950" baseline="0" dirty="0" err="1" smtClean="0">
                          <a:solidFill>
                            <a:srgbClr val="000000"/>
                          </a:solidFill>
                        </a:rPr>
                        <a:t>db</a:t>
                      </a:r>
                      <a:r>
                        <a:rPr lang="en-US" altLang="zh-CN" sz="95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zh-CN" altLang="en-US" sz="950" baseline="0" dirty="0" smtClean="0">
                          <a:solidFill>
                            <a:srgbClr val="000000"/>
                          </a:solidFill>
                        </a:rPr>
                        <a:t>和 </a:t>
                      </a:r>
                      <a:r>
                        <a:rPr lang="en-US" altLang="zh-CN" sz="950" baseline="0" dirty="0" smtClean="0">
                          <a:solidFill>
                            <a:srgbClr val="000000"/>
                          </a:solidFill>
                        </a:rPr>
                        <a:t>report </a:t>
                      </a:r>
                      <a:r>
                        <a:rPr lang="en-US" altLang="zh-CN" sz="950" baseline="0" dirty="0" err="1" smtClean="0">
                          <a:solidFill>
                            <a:srgbClr val="000000"/>
                          </a:solidFill>
                        </a:rPr>
                        <a:t>db</a:t>
                      </a:r>
                      <a:r>
                        <a:rPr lang="en-US" altLang="zh-CN" sz="95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zh-CN" altLang="en-US" sz="950" baseline="0" dirty="0" smtClean="0">
                          <a:solidFill>
                            <a:srgbClr val="000000"/>
                          </a:solidFill>
                        </a:rPr>
                        <a:t>对应的应用直接使用</a:t>
                      </a:r>
                      <a:r>
                        <a:rPr lang="en-US" altLang="zh-CN" sz="950" baseline="0" dirty="0" smtClean="0">
                          <a:solidFill>
                            <a:srgbClr val="000000"/>
                          </a:solidFill>
                        </a:rPr>
                        <a:t>order </a:t>
                      </a:r>
                      <a:r>
                        <a:rPr lang="en-US" altLang="zh-CN" sz="950" baseline="0" dirty="0" err="1" smtClean="0">
                          <a:solidFill>
                            <a:srgbClr val="000000"/>
                          </a:solidFill>
                        </a:rPr>
                        <a:t>db</a:t>
                      </a:r>
                      <a:r>
                        <a:rPr lang="zh-CN" altLang="en-US" sz="950" baseline="0" dirty="0" smtClean="0">
                          <a:solidFill>
                            <a:srgbClr val="000000"/>
                          </a:solidFill>
                        </a:rPr>
                        <a:t>表的情况）。</a:t>
                      </a:r>
                      <a:endParaRPr lang="zh-CN" altLang="en-US" sz="95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77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总部端</a:t>
                      </a:r>
                      <a:endParaRPr lang="en-US" altLang="zh-CN" sz="95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endParaRPr lang="zh-CN" altLang="en-US" sz="95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5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grpc</a:t>
                      </a: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-operation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中提供给终端等使用的接口，原有查询 </a:t>
                      </a: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order </a:t>
                      </a:r>
                      <a:r>
                        <a:rPr lang="en-US" altLang="zh-CN" sz="95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相关的，需要改为调用 </a:t>
                      </a: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rest-order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应用新提供的服务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。包括：</a:t>
                      </a:r>
                      <a:endParaRPr lang="en-US" altLang="zh-CN" sz="95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、订单查询、锁单查询、进单打印查询、进单打印确认结果。</a:t>
                      </a:r>
                      <a:endParaRPr lang="en-US" altLang="zh-CN" sz="95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、桌位上未结单查询。</a:t>
                      </a:r>
                      <a:endParaRPr lang="zh-CN" altLang="en-US" sz="95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9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总部端</a:t>
                      </a:r>
                      <a:endParaRPr lang="en-US" altLang="zh-CN" sz="95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report</a:t>
                      </a:r>
                      <a:endParaRPr lang="zh-CN" altLang="en-US" sz="95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report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应用中原有查询 </a:t>
                      </a:r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order </a:t>
                      </a:r>
                      <a:r>
                        <a:rPr lang="en-US" altLang="zh-CN" sz="950" dirty="0" err="1" smtClean="0">
                          <a:solidFill>
                            <a:srgbClr val="000000"/>
                          </a:solidFill>
                        </a:rPr>
                        <a:t>db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相关的，需要改为调用 </a:t>
                      </a:r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rest-order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应用新提供的服务。</a:t>
                      </a:r>
                      <a:endParaRPr lang="zh-CN" altLang="en-US" sz="95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93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总部端</a:t>
                      </a:r>
                      <a:endParaRPr lang="en-US" altLang="zh-CN" sz="95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center</a:t>
                      </a:r>
                      <a:endParaRPr lang="zh-CN" altLang="en-US" sz="95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原有 </a:t>
                      </a:r>
                      <a:r>
                        <a:rPr lang="en-US" altLang="zh-CN" sz="950" dirty="0" err="1" smtClean="0">
                          <a:solidFill>
                            <a:srgbClr val="000000"/>
                          </a:solidFill>
                        </a:rPr>
                        <a:t>grpc</a:t>
                      </a:r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-order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中直接使用 外部</a:t>
                      </a:r>
                      <a:r>
                        <a:rPr lang="en-US" altLang="zh-CN" sz="950" dirty="0" err="1" smtClean="0">
                          <a:solidFill>
                            <a:srgbClr val="000000"/>
                          </a:solidFill>
                        </a:rPr>
                        <a:t>db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表的地方，由 </a:t>
                      </a:r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rest-operation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应用提供服务，包括如下：</a:t>
                      </a:r>
                      <a:endParaRPr lang="en-US" altLang="zh-CN" sz="95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、餐厅营业日查询。</a:t>
                      </a:r>
                      <a:endParaRPr lang="en-US" altLang="zh-CN" sz="95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、桌位状态更新。</a:t>
                      </a:r>
                      <a:endParaRPr lang="zh-CN" altLang="en-US" sz="95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45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总部端</a:t>
                      </a:r>
                      <a:endParaRPr lang="en-US" altLang="zh-CN" sz="95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  <a:endParaRPr lang="zh-CN" altLang="en-US" sz="95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5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grpc</a:t>
                      </a: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-order-route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95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grpc</a:t>
                      </a: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-order-center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中原有使用</a:t>
                      </a: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center </a:t>
                      </a:r>
                      <a:r>
                        <a:rPr lang="en-US" altLang="zh-CN" sz="95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相关的，需要改为调用 </a:t>
                      </a: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rest-operation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应用新提供的服务。</a:t>
                      </a:r>
                      <a:endParaRPr lang="zh-CN" altLang="en-US" sz="95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94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总部端</a:t>
                      </a:r>
                      <a:endParaRPr lang="en-US" altLang="zh-CN" sz="95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监控</a:t>
                      </a:r>
                      <a:endParaRPr lang="zh-CN" altLang="en-US" sz="95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由于</a:t>
                      </a:r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order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分库，则</a:t>
                      </a:r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order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中自定义监控指标，当前为在同一个</a:t>
                      </a:r>
                      <a:r>
                        <a:rPr lang="en-US" altLang="zh-CN" sz="950" dirty="0" err="1" smtClean="0">
                          <a:solidFill>
                            <a:srgbClr val="000000"/>
                          </a:solidFill>
                        </a:rPr>
                        <a:t>db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实例中，查询不同库方式，需要改为服务调用，包括如下两表：</a:t>
                      </a:r>
                      <a:endParaRPr lang="en-US" altLang="zh-CN" sz="95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、餐厅主档表（</a:t>
                      </a:r>
                      <a:r>
                        <a:rPr lang="en-US" altLang="zh-CN" sz="950" dirty="0" err="1" smtClean="0">
                          <a:solidFill>
                            <a:srgbClr val="000000"/>
                          </a:solidFill>
                        </a:rPr>
                        <a:t>t_sn_mc_store_info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），获取餐厅对应的 </a:t>
                      </a:r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IT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市场，作为指标统计粒度。</a:t>
                      </a:r>
                      <a:endParaRPr lang="en-US" altLang="zh-CN" sz="95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、品牌信息表（</a:t>
                      </a:r>
                      <a:r>
                        <a:rPr lang="en-US" altLang="zh-CN" sz="950" dirty="0" err="1" smtClean="0">
                          <a:solidFill>
                            <a:srgbClr val="000000"/>
                          </a:solidFill>
                        </a:rPr>
                        <a:t>t_sn_cl_brand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）。</a:t>
                      </a:r>
                      <a:endParaRPr lang="en-US" altLang="zh-CN" sz="95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以上服务由 </a:t>
                      </a:r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rest-operation 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提供，监控需要修改为调用该服务（包括：缓存刷新、以及缓存未命中时按餐厅检索主档、按品牌检索品牌信息）。</a:t>
                      </a:r>
                      <a:endParaRPr lang="zh-CN" altLang="en-US" sz="95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985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50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solidFill>
          <a:schemeClr val="tx2">
            <a:lumMod val="75000"/>
          </a:schemeClr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extLst/>
      </a:spPr>
      <a:bodyPr rtlCol="0" anchor="ctr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27177</TotalTime>
  <Words>470</Words>
  <Application>Microsoft Office PowerPoint</Application>
  <PresentationFormat>全屏显示(16:9)</PresentationFormat>
  <Paragraphs>81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HelveticaNeueLT Std</vt:lpstr>
      <vt:lpstr>宋体</vt:lpstr>
      <vt:lpstr>微软雅黑</vt:lpstr>
      <vt:lpstr>Arial</vt:lpstr>
      <vt:lpstr>Calibri</vt:lpstr>
      <vt:lpstr>Times New Roman</vt:lpstr>
      <vt:lpstr>Wingdings</vt:lpstr>
      <vt:lpstr>2016 HDS Corporate</vt:lpstr>
      <vt:lpstr>CPOS Counter项目</vt:lpstr>
      <vt:lpstr>PowerPoint 演示文稿</vt:lpstr>
      <vt:lpstr>Order库拆分</vt:lpstr>
      <vt:lpstr>Order 引用外部</vt:lpstr>
      <vt:lpstr>外部引用order</vt:lpstr>
      <vt:lpstr>订单查询、锁单查询、 进单打印查询、进单打印结果确认</vt:lpstr>
      <vt:lpstr>报表相关</vt:lpstr>
      <vt:lpstr>Order服务的 监控模块引用的 db数据</vt:lpstr>
      <vt:lpstr>开发工作项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丁能 / Ding, Neng</cp:lastModifiedBy>
  <cp:revision>3671</cp:revision>
  <cp:lastPrinted>2018-07-31T03:56:48Z</cp:lastPrinted>
  <dcterms:created xsi:type="dcterms:W3CDTF">2018-07-31T03:56:48Z</dcterms:created>
  <dcterms:modified xsi:type="dcterms:W3CDTF">2020-01-07T06:42:42Z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