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25" r:id="rId2"/>
    <p:sldId id="679" r:id="rId3"/>
    <p:sldId id="680" r:id="rId4"/>
    <p:sldId id="687" r:id="rId5"/>
    <p:sldId id="694" r:id="rId6"/>
    <p:sldId id="683" r:id="rId7"/>
    <p:sldId id="684" r:id="rId8"/>
    <p:sldId id="689" r:id="rId9"/>
    <p:sldId id="685" r:id="rId10"/>
    <p:sldId id="686" r:id="rId11"/>
    <p:sldId id="693" r:id="rId12"/>
    <p:sldId id="692" r:id="rId13"/>
    <p:sldId id="691" r:id="rId14"/>
    <p:sldId id="682" r:id="rId15"/>
    <p:sldId id="690" r:id="rId16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B80"/>
    <a:srgbClr val="000000"/>
    <a:srgbClr val="F18B00"/>
    <a:srgbClr val="135295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216" autoAdjust="0"/>
  </p:normalViewPr>
  <p:slideViewPr>
    <p:cSldViewPr snapToGrid="0" showGuides="1">
      <p:cViewPr varScale="1">
        <p:scale>
          <a:sx n="141" d="100"/>
          <a:sy n="141" d="100"/>
        </p:scale>
        <p:origin x="954" y="120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/>
              <a:t>order</a:t>
            </a:r>
            <a:r>
              <a:rPr lang="zh-CN" altLang="en-US" dirty="0"/>
              <a:t>查询性能优化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Feb</a:t>
            </a:r>
            <a:r>
              <a:rPr lang="en-US" altLang="zh-CN" dirty="0" smtClean="0"/>
              <a:t>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明细 </a:t>
            </a:r>
            <a:r>
              <a:rPr lang="en-US" altLang="zh-CN" dirty="0"/>
              <a:t>– </a:t>
            </a:r>
            <a:r>
              <a:rPr lang="zh-CN" altLang="en-US" dirty="0" smtClean="0"/>
              <a:t>应急措施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770509" y="255432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10"/>
          <p:cNvSpPr txBox="1"/>
          <p:nvPr/>
        </p:nvSpPr>
        <p:spPr>
          <a:xfrm>
            <a:off x="4414792" y="217386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当前营业日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715152" y="2543959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655806" y="3743564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800" b="1" dirty="0">
                <a:latin typeface="微软雅黑" pitchFamily="34" charset="-122"/>
                <a:ea typeface="微软雅黑" pitchFamily="34" charset="-122"/>
              </a:rPr>
              <a:t>站点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>
            <a:off x="5655806" y="2681120"/>
            <a:ext cx="59346" cy="1199605"/>
          </a:xfrm>
          <a:prstGeom prst="curvedConnector3">
            <a:avLst>
              <a:gd name="adj1" fmla="val -385199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95041" y="2681119"/>
            <a:ext cx="1820111" cy="1036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984587" y="2686303"/>
            <a:ext cx="785922" cy="51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0"/>
          <p:cNvSpPr txBox="1"/>
          <p:nvPr/>
        </p:nvSpPr>
        <p:spPr>
          <a:xfrm>
            <a:off x="2016589" y="212084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By store</a:t>
            </a:r>
            <a:endParaRPr lang="zh-CN" altLang="en-US" sz="800" b="1" dirty="0" smtClean="0"/>
          </a:p>
        </p:txBody>
      </p:sp>
      <p:sp>
        <p:nvSpPr>
          <p:cNvPr id="20" name="文本框 10"/>
          <p:cNvSpPr txBox="1"/>
          <p:nvPr/>
        </p:nvSpPr>
        <p:spPr>
          <a:xfrm>
            <a:off x="2068687" y="247345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营业日</a:t>
            </a:r>
            <a:endParaRPr lang="zh-CN" altLang="en-US" sz="800" b="1" dirty="0" smtClean="0"/>
          </a:p>
        </p:txBody>
      </p:sp>
      <p:sp>
        <p:nvSpPr>
          <p:cNvPr id="21" name="文本框 33"/>
          <p:cNvSpPr txBox="1"/>
          <p:nvPr/>
        </p:nvSpPr>
        <p:spPr>
          <a:xfrm>
            <a:off x="2192919" y="228792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+</a:t>
            </a:r>
            <a:endParaRPr lang="zh-CN" altLang="en-US" sz="800" b="1" dirty="0"/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01340" y="135141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4617979" y="1753506"/>
            <a:ext cx="291254" cy="4470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4" name="文本框 10"/>
          <p:cNvSpPr txBox="1"/>
          <p:nvPr/>
        </p:nvSpPr>
        <p:spPr>
          <a:xfrm>
            <a:off x="3852526" y="198215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未输入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营业日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2" idx="2"/>
            <a:endCxn id="4" idx="3"/>
          </p:cNvCxnSpPr>
          <p:nvPr/>
        </p:nvCxnSpPr>
        <p:spPr>
          <a:xfrm flipH="1">
            <a:off x="3895041" y="1625738"/>
            <a:ext cx="868565" cy="106574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0"/>
          <p:cNvSpPr txBox="1"/>
          <p:nvPr/>
        </p:nvSpPr>
        <p:spPr>
          <a:xfrm>
            <a:off x="5481149" y="2996109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By store</a:t>
            </a:r>
            <a:endParaRPr lang="zh-CN" altLang="en-US" sz="800" b="1" dirty="0" smtClean="0"/>
          </a:p>
        </p:txBody>
      </p:sp>
      <p:sp>
        <p:nvSpPr>
          <p:cNvPr id="29" name="文本框 10"/>
          <p:cNvSpPr txBox="1"/>
          <p:nvPr/>
        </p:nvSpPr>
        <p:spPr>
          <a:xfrm>
            <a:off x="5533247" y="334871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营业日</a:t>
            </a:r>
            <a:endParaRPr lang="zh-CN" altLang="en-US" sz="800" b="1" dirty="0" smtClean="0"/>
          </a:p>
        </p:txBody>
      </p:sp>
      <p:sp>
        <p:nvSpPr>
          <p:cNvPr id="30" name="文本框 33"/>
          <p:cNvSpPr txBox="1"/>
          <p:nvPr/>
        </p:nvSpPr>
        <p:spPr>
          <a:xfrm>
            <a:off x="5657479" y="316318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+</a:t>
            </a:r>
            <a:endParaRPr lang="zh-CN" altLang="en-US" sz="800" b="1" dirty="0"/>
          </a:p>
        </p:txBody>
      </p:sp>
      <p:sp>
        <p:nvSpPr>
          <p:cNvPr id="31" name="文本框 10"/>
          <p:cNvSpPr txBox="1"/>
          <p:nvPr/>
        </p:nvSpPr>
        <p:spPr>
          <a:xfrm>
            <a:off x="5960786" y="315003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全覆盖</a:t>
            </a:r>
          </a:p>
        </p:txBody>
      </p:sp>
    </p:spTree>
    <p:extLst>
      <p:ext uri="{BB962C8B-B14F-4D97-AF65-F5344CB8AC3E}">
        <p14:creationId xmlns:p14="http://schemas.microsoft.com/office/powerpoint/2010/main" val="29589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 入参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2668440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5" y="1842425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</a:rPr>
              <a:t>OC</a:t>
            </a:r>
            <a:r>
              <a:rPr lang="zh-CN" altLang="en-US" b="0" dirty="0" smtClean="0">
                <a:solidFill>
                  <a:schemeClr val="tx1"/>
                </a:solidFill>
              </a:rPr>
              <a:t>下单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5" y="2402552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内部下单口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3" y="2931702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餐厅上报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950" y="262445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消息数据</a:t>
            </a:r>
            <a:endParaRPr lang="zh-CN" altLang="en-US" dirty="0"/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99" y="1661240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 smtClean="0">
                <a:solidFill>
                  <a:schemeClr val="tx1"/>
                </a:solidFill>
              </a:rPr>
              <a:t>msgType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98" y="2221367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 smtClean="0">
                <a:solidFill>
                  <a:schemeClr val="tx1"/>
                </a:solidFill>
              </a:rPr>
              <a:t>brandCode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98" y="2797005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 smtClean="0">
                <a:solidFill>
                  <a:schemeClr val="tx1"/>
                </a:solidFill>
              </a:rPr>
              <a:t>storeCode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58AE50-242B-4D28-B299-7FC14B926C3B}"/>
              </a:ext>
            </a:extLst>
          </p:cNvPr>
          <p:cNvSpPr txBox="1"/>
          <p:nvPr/>
        </p:nvSpPr>
        <p:spPr>
          <a:xfrm>
            <a:off x="7215603" y="3321955"/>
            <a:ext cx="307777" cy="5370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" dirty="0"/>
              <a:t>。。。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6666283" y="1793533"/>
            <a:ext cx="170263" cy="1978138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4013754" y="2004850"/>
            <a:ext cx="186104" cy="1623155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668440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Apollo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1435585" y="2180222"/>
            <a:ext cx="186104" cy="1251703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55" y="1955503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</a:rPr>
              <a:t>开关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3" y="3446820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换站推送</a:t>
            </a:r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0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549804" cy="732441"/>
          </a:xfrm>
        </p:spPr>
        <p:txBody>
          <a:bodyPr/>
          <a:lstStyle/>
          <a:p>
            <a:r>
              <a:rPr lang="zh-CN" altLang="en-US" dirty="0" smtClean="0"/>
              <a:t>策略 处理过程 匹配返回多个实现类，处理复杂</a:t>
            </a:r>
            <a:endParaRPr lang="zh-CN" altLang="en-US" dirty="0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673" y="118600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747" y="118600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消息数据</a:t>
            </a:r>
            <a:endParaRPr lang="zh-CN" altLang="en-US" dirty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599" y="118600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Apollo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1091886" y="1224893"/>
            <a:ext cx="968639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1000" b="1" dirty="0" smtClean="0"/>
              <a:t>策略入参：</a:t>
            </a: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1091885" y="2124695"/>
            <a:ext cx="968639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1000" b="1" dirty="0" smtClean="0"/>
              <a:t>策略规则：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（数组）</a:t>
            </a:r>
          </a:p>
        </p:txBody>
      </p:sp>
      <p:sp>
        <p:nvSpPr>
          <p:cNvPr id="27" name="矩形 26"/>
          <p:cNvSpPr/>
          <p:nvPr/>
        </p:nvSpPr>
        <p:spPr>
          <a:xfrm>
            <a:off x="2125702" y="1796768"/>
            <a:ext cx="2439371" cy="728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条件表达式 一</a:t>
            </a:r>
            <a:endParaRPr lang="en-US" altLang="zh-CN" sz="10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Key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name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支持多个条件，中间支持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and or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的连接？</a:t>
            </a:r>
          </a:p>
        </p:txBody>
      </p:sp>
      <p:sp>
        <p:nvSpPr>
          <p:cNvPr id="28" name="矩形 27"/>
          <p:cNvSpPr/>
          <p:nvPr/>
        </p:nvSpPr>
        <p:spPr>
          <a:xfrm>
            <a:off x="4724399" y="1796769"/>
            <a:ext cx="2439371" cy="728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对应的处理类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+mj-lt"/>
              </a:rPr>
              <a:t>beanName</a:t>
            </a:r>
            <a:endParaRPr lang="zh-CN" alt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5702" y="2586140"/>
            <a:ext cx="2439371" cy="728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条件表达式 二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Key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name</a:t>
            </a: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</a:t>
            </a: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支持多个条件，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中间支持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and or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的连接？</a:t>
            </a:r>
          </a:p>
        </p:txBody>
      </p:sp>
      <p:sp>
        <p:nvSpPr>
          <p:cNvPr id="30" name="矩形 29"/>
          <p:cNvSpPr/>
          <p:nvPr/>
        </p:nvSpPr>
        <p:spPr>
          <a:xfrm>
            <a:off x="4724399" y="2586141"/>
            <a:ext cx="2439371" cy="728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对应的处理类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+mj-lt"/>
              </a:rPr>
              <a:t>beanName</a:t>
            </a:r>
            <a:endParaRPr lang="zh-CN" alt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1243695" y="1554313"/>
            <a:ext cx="332509" cy="52449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 bwMode="auto">
          <a:xfrm>
            <a:off x="1037896" y="4531667"/>
            <a:ext cx="6669554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 dirty="0" smtClean="0"/>
              <a:t>策略规则编码，对应策略类的方法返回的处理类的接口。</a:t>
            </a:r>
            <a:endParaRPr lang="en-US" altLang="zh-CN" sz="8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800" dirty="0" smtClean="0"/>
              <a:t>策略条件，应该对应一套 匹配接口和匹配实现类，以便支持 </a:t>
            </a:r>
            <a:r>
              <a:rPr lang="en-US" altLang="zh-CN" sz="800" dirty="0" smtClean="0"/>
              <a:t>and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or </a:t>
            </a:r>
            <a:r>
              <a:rPr lang="zh-CN" altLang="en-US" sz="800" dirty="0" smtClean="0"/>
              <a:t>以及特殊处理类。（可以有两套匹配，一套是单个条件的匹配实现类，一个是 条件内 多个要素间）</a:t>
            </a:r>
            <a:endParaRPr lang="en-US" altLang="zh-CN" sz="800" dirty="0" smtClean="0"/>
          </a:p>
        </p:txBody>
      </p:sp>
      <p:sp>
        <p:nvSpPr>
          <p:cNvPr id="8" name="左弧形箭头 7"/>
          <p:cNvSpPr/>
          <p:nvPr/>
        </p:nvSpPr>
        <p:spPr>
          <a:xfrm>
            <a:off x="1796317" y="1501401"/>
            <a:ext cx="360218" cy="718419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左弧形箭头 31"/>
          <p:cNvSpPr/>
          <p:nvPr/>
        </p:nvSpPr>
        <p:spPr>
          <a:xfrm>
            <a:off x="1812558" y="1603966"/>
            <a:ext cx="360218" cy="1343891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1099399" y="3589940"/>
            <a:ext cx="968639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1000" b="1" dirty="0" smtClean="0"/>
              <a:t>匹配结果：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（数组）</a:t>
            </a:r>
          </a:p>
        </p:txBody>
      </p:sp>
      <p:sp>
        <p:nvSpPr>
          <p:cNvPr id="34" name="矩形 33"/>
          <p:cNvSpPr/>
          <p:nvPr/>
        </p:nvSpPr>
        <p:spPr>
          <a:xfrm>
            <a:off x="2642365" y="3599886"/>
            <a:ext cx="8082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beanName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2642365" y="3824528"/>
            <a:ext cx="8082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beanName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89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匹配规则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8027" y="1408853"/>
            <a:ext cx="48361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[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{ 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“</a:t>
            </a:r>
            <a:r>
              <a:rPr lang="en-US" altLang="zh-CN" sz="800" dirty="0" err="1" smtClean="0"/>
              <a:t>ruleBean</a:t>
            </a:r>
            <a:r>
              <a:rPr lang="en-US" altLang="zh-CN" sz="800" dirty="0" smtClean="0"/>
              <a:t>” : ”</a:t>
            </a:r>
            <a:r>
              <a:rPr lang="en-US" altLang="zh-CN" sz="800" dirty="0" err="1" smtClean="0"/>
              <a:t>andConnCompare</a:t>
            </a:r>
            <a:r>
              <a:rPr lang="en-US" altLang="zh-CN" sz="800" dirty="0" smtClean="0"/>
              <a:t>”,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“</a:t>
            </a:r>
            <a:r>
              <a:rPr lang="en-US" altLang="zh-CN" sz="800" dirty="0" err="1" smtClean="0"/>
              <a:t>connList</a:t>
            </a:r>
            <a:r>
              <a:rPr lang="en-US" altLang="zh-CN" sz="800" dirty="0" smtClean="0"/>
              <a:t>” : [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    {“</a:t>
            </a:r>
            <a:r>
              <a:rPr lang="en-US" altLang="zh-CN" sz="800" dirty="0" err="1" smtClean="0"/>
              <a:t>connName</a:t>
            </a:r>
            <a:r>
              <a:rPr lang="en-US" altLang="zh-CN" sz="800" dirty="0" smtClean="0"/>
              <a:t>” : “xx”, “</a:t>
            </a:r>
            <a:r>
              <a:rPr lang="en-US" altLang="zh-CN" sz="800" dirty="0" err="1" smtClean="0"/>
              <a:t>connValue</a:t>
            </a:r>
            <a:r>
              <a:rPr lang="en-US" altLang="zh-CN" sz="800" dirty="0" smtClean="0"/>
              <a:t>” : “xx”, “</a:t>
            </a:r>
            <a:r>
              <a:rPr lang="en-US" altLang="zh-CN" sz="800" dirty="0" err="1" smtClean="0"/>
              <a:t>connIsMap</a:t>
            </a:r>
            <a:r>
              <a:rPr lang="en-US" altLang="zh-CN" sz="800" dirty="0" smtClean="0"/>
              <a:t>” : true,  “</a:t>
            </a:r>
            <a:r>
              <a:rPr lang="en-US" altLang="zh-CN" sz="800" dirty="0" err="1" smtClean="0"/>
              <a:t>connExt</a:t>
            </a:r>
            <a:r>
              <a:rPr lang="en-US" altLang="zh-CN" sz="800" dirty="0" smtClean="0"/>
              <a:t>” : “xxx”, “</a:t>
            </a:r>
            <a:r>
              <a:rPr lang="en-US" altLang="zh-CN" sz="800" dirty="0" err="1" smtClean="0"/>
              <a:t>connBean</a:t>
            </a:r>
            <a:r>
              <a:rPr lang="en-US" altLang="zh-CN" sz="800" dirty="0" smtClean="0"/>
              <a:t>” : “xx” },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    </a:t>
            </a:r>
            <a:r>
              <a:rPr lang="en-US" altLang="zh-CN" sz="800" dirty="0"/>
              <a:t>{“</a:t>
            </a:r>
            <a:r>
              <a:rPr lang="en-US" altLang="zh-CN" sz="800" dirty="0" err="1"/>
              <a:t>connName</a:t>
            </a:r>
            <a:r>
              <a:rPr lang="en-US" altLang="zh-CN" sz="800" dirty="0"/>
              <a:t>” : “xx”, “</a:t>
            </a:r>
            <a:r>
              <a:rPr lang="en-US" altLang="zh-CN" sz="800" dirty="0" err="1"/>
              <a:t>connValue</a:t>
            </a:r>
            <a:r>
              <a:rPr lang="en-US" altLang="zh-CN" sz="800" dirty="0"/>
              <a:t>” : “xx”, “</a:t>
            </a:r>
            <a:r>
              <a:rPr lang="en-US" altLang="zh-CN" sz="800" dirty="0" err="1"/>
              <a:t>connIsMap</a:t>
            </a:r>
            <a:r>
              <a:rPr lang="en-US" altLang="zh-CN" sz="800" dirty="0"/>
              <a:t>” </a:t>
            </a:r>
            <a:r>
              <a:rPr lang="en-US" altLang="zh-CN" sz="800" dirty="0" smtClean="0"/>
              <a:t>: false,  </a:t>
            </a:r>
            <a:r>
              <a:rPr lang="en-US" altLang="zh-CN" sz="800" dirty="0"/>
              <a:t>“</a:t>
            </a:r>
            <a:r>
              <a:rPr lang="en-US" altLang="zh-CN" sz="800" dirty="0" err="1"/>
              <a:t>connExt</a:t>
            </a:r>
            <a:r>
              <a:rPr lang="en-US" altLang="zh-CN" sz="800" dirty="0"/>
              <a:t>” : “xxx”, “</a:t>
            </a:r>
            <a:r>
              <a:rPr lang="en-US" altLang="zh-CN" sz="800" dirty="0" err="1"/>
              <a:t>connBean</a:t>
            </a:r>
            <a:r>
              <a:rPr lang="en-US" altLang="zh-CN" sz="800" dirty="0"/>
              <a:t>” : “xx” }</a:t>
            </a:r>
            <a:endParaRPr lang="en-US" altLang="zh-CN" sz="800" dirty="0" smtClean="0"/>
          </a:p>
          <a:p>
            <a:r>
              <a:rPr lang="en-US" altLang="zh-CN" sz="800" dirty="0" smtClean="0"/>
              <a:t>       ],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“</a:t>
            </a:r>
            <a:r>
              <a:rPr lang="en-US" altLang="zh-CN" sz="800" dirty="0" err="1" smtClean="0"/>
              <a:t>resultList</a:t>
            </a:r>
            <a:r>
              <a:rPr lang="en-US" altLang="zh-CN" sz="800" dirty="0" smtClean="0"/>
              <a:t>” : [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    {</a:t>
            </a:r>
            <a:r>
              <a:rPr lang="zh-CN" altLang="en-US" sz="800" dirty="0" smtClean="0"/>
              <a:t>“</a:t>
            </a:r>
            <a:r>
              <a:rPr lang="en-US" altLang="zh-CN" sz="800" dirty="0" err="1" smtClean="0"/>
              <a:t>resultValue</a:t>
            </a:r>
            <a:r>
              <a:rPr lang="zh-CN" altLang="en-US" sz="800" dirty="0" smtClean="0"/>
              <a:t>” </a:t>
            </a:r>
            <a:r>
              <a:rPr lang="en-US" altLang="zh-CN" sz="800" dirty="0" smtClean="0"/>
              <a:t>: “xxx”, “</a:t>
            </a:r>
            <a:r>
              <a:rPr lang="en-US" altLang="zh-CN" sz="800" dirty="0" err="1" smtClean="0"/>
              <a:t>resultExt</a:t>
            </a:r>
            <a:r>
              <a:rPr lang="en-US" altLang="zh-CN" sz="800" dirty="0" smtClean="0"/>
              <a:t>” : “”, “</a:t>
            </a:r>
            <a:r>
              <a:rPr lang="en-US" altLang="zh-CN" sz="800" dirty="0" err="1" smtClean="0"/>
              <a:t>resultBean</a:t>
            </a:r>
            <a:r>
              <a:rPr lang="en-US" altLang="zh-CN" sz="800" dirty="0" smtClean="0"/>
              <a:t>”:””},</a:t>
            </a:r>
          </a:p>
          <a:p>
            <a:r>
              <a:rPr lang="en-US" altLang="zh-CN" sz="800" dirty="0" smtClean="0"/>
              <a:t>           </a:t>
            </a:r>
            <a:r>
              <a:rPr lang="en-US" altLang="zh-CN" sz="800" dirty="0"/>
              <a:t>{</a:t>
            </a:r>
            <a:r>
              <a:rPr lang="zh-CN" altLang="en-US" sz="800" dirty="0"/>
              <a:t>“</a:t>
            </a:r>
            <a:r>
              <a:rPr lang="en-US" altLang="zh-CN" sz="800" dirty="0" err="1"/>
              <a:t>resultValue</a:t>
            </a:r>
            <a:r>
              <a:rPr lang="zh-CN" altLang="en-US" sz="800" dirty="0"/>
              <a:t>” </a:t>
            </a:r>
            <a:r>
              <a:rPr lang="en-US" altLang="zh-CN" sz="800" dirty="0"/>
              <a:t>: “xxx”, “</a:t>
            </a:r>
            <a:r>
              <a:rPr lang="en-US" altLang="zh-CN" sz="800" dirty="0" err="1"/>
              <a:t>resultExt</a:t>
            </a:r>
            <a:r>
              <a:rPr lang="en-US" altLang="zh-CN" sz="800" dirty="0"/>
              <a:t>” : “”, “</a:t>
            </a:r>
            <a:r>
              <a:rPr lang="en-US" altLang="zh-CN" sz="800" dirty="0" err="1"/>
              <a:t>resultBean</a:t>
            </a:r>
            <a:r>
              <a:rPr lang="en-US" altLang="zh-CN" sz="800" dirty="0"/>
              <a:t>”:””}</a:t>
            </a:r>
            <a:endParaRPr lang="en-US" altLang="zh-CN" sz="800" dirty="0" smtClean="0"/>
          </a:p>
          <a:p>
            <a:r>
              <a:rPr lang="en-US" altLang="zh-CN" sz="800" dirty="0" smtClean="0"/>
              <a:t>       ]</a:t>
            </a:r>
          </a:p>
          <a:p>
            <a:r>
              <a:rPr lang="en-US" altLang="zh-CN" sz="800" dirty="0" smtClean="0"/>
              <a:t>     },</a:t>
            </a:r>
          </a:p>
          <a:p>
            <a:r>
              <a:rPr lang="en-US" altLang="zh-CN" sz="800" dirty="0" smtClean="0"/>
              <a:t>     {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      ….</a:t>
            </a:r>
          </a:p>
          <a:p>
            <a:r>
              <a:rPr lang="en-US" altLang="zh-CN" sz="800" dirty="0" smtClean="0"/>
              <a:t>     }</a:t>
            </a:r>
          </a:p>
          <a:p>
            <a:r>
              <a:rPr lang="en-US" altLang="zh-CN" sz="800" dirty="0" smtClean="0"/>
              <a:t>     ….</a:t>
            </a:r>
            <a:endParaRPr lang="en-US" altLang="zh-CN" sz="800" dirty="0"/>
          </a:p>
          <a:p>
            <a:r>
              <a:rPr lang="en-US" altLang="zh-CN" sz="800" dirty="0" smtClean="0"/>
              <a:t>]</a:t>
            </a:r>
            <a:endParaRPr lang="zh-CN" altLang="en-US" sz="800" dirty="0" err="1" smtClean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595" y="1278201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err="1" smtClean="0"/>
              <a:t>connBean</a:t>
            </a:r>
            <a:endParaRPr lang="zh-CN" altLang="en-US" dirty="0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892" y="191226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单值相等</a:t>
            </a:r>
            <a:endParaRPr lang="en-US" altLang="zh-CN" dirty="0" smtClean="0"/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753" y="2431121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in</a:t>
            </a:r>
          </a:p>
        </p:txBody>
      </p:sp>
      <p:cxnSp>
        <p:nvCxnSpPr>
          <p:cNvPr id="9" name="肘形连接符 8"/>
          <p:cNvCxnSpPr>
            <a:stCxn id="6" idx="2"/>
            <a:endCxn id="7" idx="1"/>
          </p:cNvCxnSpPr>
          <p:nvPr/>
        </p:nvCxnSpPr>
        <p:spPr>
          <a:xfrm rot="16200000" flipH="1">
            <a:off x="5633213" y="1730582"/>
            <a:ext cx="436061" cy="32329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2"/>
            <a:endCxn id="8" idx="1"/>
          </p:cNvCxnSpPr>
          <p:nvPr/>
        </p:nvCxnSpPr>
        <p:spPr>
          <a:xfrm rot="16200000" flipH="1">
            <a:off x="5380214" y="1983582"/>
            <a:ext cx="954920" cy="33615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282" y="2952737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和另外一个字段是否相等</a:t>
            </a:r>
            <a:endParaRPr lang="en-US" altLang="zh-CN" dirty="0" smtClean="0"/>
          </a:p>
        </p:txBody>
      </p:sp>
      <p:cxnSp>
        <p:nvCxnSpPr>
          <p:cNvPr id="12" name="肘形连接符 11"/>
          <p:cNvCxnSpPr>
            <a:stCxn id="6" idx="2"/>
            <a:endCxn id="11" idx="1"/>
          </p:cNvCxnSpPr>
          <p:nvPr/>
        </p:nvCxnSpPr>
        <p:spPr>
          <a:xfrm rot="16200000" flipH="1">
            <a:off x="5121170" y="2242625"/>
            <a:ext cx="1476536" cy="33968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 bwMode="auto">
          <a:xfrm>
            <a:off x="7209820" y="3090344"/>
            <a:ext cx="2008687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部分比较复杂的比较方式，即可以通过定制 </a:t>
            </a:r>
            <a:r>
              <a:rPr lang="en-US" altLang="zh-CN" sz="800" dirty="0" err="1" smtClean="0"/>
              <a:t>connBean</a:t>
            </a:r>
            <a:r>
              <a:rPr lang="zh-CN" altLang="en-US" sz="800" dirty="0" smtClean="0"/>
              <a:t>实现类</a:t>
            </a:r>
            <a:endParaRPr lang="en-US" altLang="zh-CN" sz="800" dirty="0" smtClean="0"/>
          </a:p>
          <a:p>
            <a:r>
              <a:rPr lang="zh-CN" altLang="en-US" sz="800" dirty="0" smtClean="0"/>
              <a:t>也可以考虑 调用处外部进行逻辑判断，之后把结果作为一列放入 </a:t>
            </a:r>
            <a:r>
              <a:rPr lang="en-US" altLang="zh-CN" sz="800" dirty="0" err="1" smtClean="0"/>
              <a:t>dealInfo</a:t>
            </a:r>
            <a:r>
              <a:rPr lang="zh-CN" altLang="en-US" sz="800" dirty="0" smtClean="0"/>
              <a:t>入参，然后配置这个结果条件即可。</a:t>
            </a:r>
            <a:endParaRPr lang="en-US" altLang="zh-CN" sz="800" dirty="0" smtClean="0"/>
          </a:p>
        </p:txBody>
      </p:sp>
      <p:sp>
        <p:nvSpPr>
          <p:cNvPr id="15" name="文本框 14"/>
          <p:cNvSpPr txBox="1"/>
          <p:nvPr/>
        </p:nvSpPr>
        <p:spPr bwMode="auto">
          <a:xfrm>
            <a:off x="686737" y="3840287"/>
            <a:ext cx="242425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多套规则之间，可以认为是两个 </a:t>
            </a:r>
            <a:r>
              <a:rPr lang="en-US" altLang="zh-CN" sz="800" dirty="0" smtClean="0"/>
              <a:t>if </a:t>
            </a:r>
            <a:r>
              <a:rPr lang="zh-CN" altLang="en-US" sz="800" dirty="0" smtClean="0"/>
              <a:t>互不影响，即相当于</a:t>
            </a:r>
            <a:r>
              <a:rPr lang="en-US" altLang="zh-CN" sz="800" dirty="0" smtClean="0"/>
              <a:t>or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753" y="3444287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和当前营业日比较</a:t>
            </a:r>
            <a:endParaRPr lang="en-US" altLang="zh-CN" dirty="0" smtClean="0"/>
          </a:p>
        </p:txBody>
      </p:sp>
      <p:cxnSp>
        <p:nvCxnSpPr>
          <p:cNvPr id="17" name="肘形连接符 16"/>
          <p:cNvCxnSpPr>
            <a:stCxn id="6" idx="2"/>
            <a:endCxn id="16" idx="1"/>
          </p:cNvCxnSpPr>
          <p:nvPr/>
        </p:nvCxnSpPr>
        <p:spPr>
          <a:xfrm rot="16200000" flipH="1">
            <a:off x="4873631" y="2490165"/>
            <a:ext cx="1968086" cy="33615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648" y="1278200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err="1" smtClean="0"/>
              <a:t>resultBean</a:t>
            </a:r>
            <a:endParaRPr lang="zh-CN" altLang="en-US" dirty="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945" y="1912261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不做任何处理，直接返回</a:t>
            </a:r>
            <a:r>
              <a:rPr lang="en-US" altLang="zh-CN" dirty="0" err="1" smtClean="0"/>
              <a:t>resultValue</a:t>
            </a:r>
            <a:endParaRPr lang="en-US" altLang="zh-CN" dirty="0" smtClean="0"/>
          </a:p>
        </p:txBody>
      </p:sp>
      <p:cxnSp>
        <p:nvCxnSpPr>
          <p:cNvPr id="23" name="肘形连接符 22"/>
          <p:cNvCxnSpPr>
            <a:stCxn id="20" idx="2"/>
            <a:endCxn id="21" idx="1"/>
          </p:cNvCxnSpPr>
          <p:nvPr/>
        </p:nvCxnSpPr>
        <p:spPr>
          <a:xfrm rot="16200000" flipH="1">
            <a:off x="7610266" y="1730581"/>
            <a:ext cx="436061" cy="32329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753" y="3980841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条件取反</a:t>
            </a:r>
            <a:endParaRPr lang="en-US" altLang="zh-CN" dirty="0" smtClean="0"/>
          </a:p>
        </p:txBody>
      </p:sp>
      <p:cxnSp>
        <p:nvCxnSpPr>
          <p:cNvPr id="19" name="肘形连接符 18"/>
          <p:cNvCxnSpPr>
            <a:stCxn id="6" idx="2"/>
            <a:endCxn id="18" idx="1"/>
          </p:cNvCxnSpPr>
          <p:nvPr/>
        </p:nvCxnSpPr>
        <p:spPr>
          <a:xfrm rot="16200000" flipH="1">
            <a:off x="4605354" y="2758442"/>
            <a:ext cx="2504640" cy="33615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5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554272"/>
          </a:xfrm>
        </p:spPr>
        <p:txBody>
          <a:bodyPr/>
          <a:lstStyle/>
          <a:p>
            <a:r>
              <a:rPr lang="en-US" altLang="zh-CN" sz="1000" dirty="0" err="1" smtClean="0"/>
              <a:t>Redis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api</a:t>
            </a:r>
            <a:r>
              <a:rPr lang="zh-CN" altLang="en-US" sz="1000" dirty="0" smtClean="0"/>
              <a:t>的访问性能。</a:t>
            </a:r>
            <a:r>
              <a:rPr lang="en-US" altLang="zh-CN" sz="1000" dirty="0" err="1">
                <a:solidFill>
                  <a:srgbClr val="FF0000"/>
                </a:solidFill>
              </a:rPr>
              <a:t>Redis</a:t>
            </a:r>
            <a:r>
              <a:rPr lang="zh-CN" altLang="en-US" sz="1000" dirty="0">
                <a:solidFill>
                  <a:srgbClr val="FF0000"/>
                </a:solidFill>
              </a:rPr>
              <a:t>的 </a:t>
            </a:r>
            <a:r>
              <a:rPr lang="en-US" altLang="zh-CN" sz="1000" dirty="0">
                <a:solidFill>
                  <a:srgbClr val="FF0000"/>
                </a:solidFill>
              </a:rPr>
              <a:t>value</a:t>
            </a:r>
            <a:r>
              <a:rPr lang="zh-CN" altLang="en-US" sz="1000" dirty="0">
                <a:solidFill>
                  <a:srgbClr val="FF0000"/>
                </a:solidFill>
              </a:rPr>
              <a:t>的</a:t>
            </a:r>
            <a:r>
              <a:rPr lang="en-US" altLang="zh-CN" sz="1000" dirty="0">
                <a:solidFill>
                  <a:srgbClr val="FF0000"/>
                </a:solidFill>
              </a:rPr>
              <a:t>key </a:t>
            </a:r>
            <a:r>
              <a:rPr lang="zh-CN" altLang="en-US" sz="1000" dirty="0">
                <a:solidFill>
                  <a:srgbClr val="FF0000"/>
                </a:solidFill>
              </a:rPr>
              <a:t>是否要加 </a:t>
            </a:r>
            <a:r>
              <a:rPr lang="en-US" altLang="zh-CN" sz="1000" dirty="0">
                <a:solidFill>
                  <a:srgbClr val="FF0000"/>
                </a:solidFill>
              </a:rPr>
              <a:t>location ? </a:t>
            </a:r>
            <a:r>
              <a:rPr lang="zh-CN" altLang="en-US" sz="1000" dirty="0">
                <a:solidFill>
                  <a:srgbClr val="FF0000"/>
                </a:solidFill>
              </a:rPr>
              <a:t>是否有这个会优化一些？</a:t>
            </a:r>
          </a:p>
          <a:p>
            <a:r>
              <a:rPr lang="zh-CN" altLang="en-US" sz="1000" dirty="0"/>
              <a:t>进单打印的缓存，是否可以考虑设置 缓存失效时间？？？  如果设置了，可能要注意 缓存查询不能用命中方式，而是也用 策略类走一样的条件</a:t>
            </a:r>
            <a:r>
              <a:rPr lang="zh-CN" altLang="en-US" sz="1000" dirty="0" smtClean="0"/>
              <a:t>？</a:t>
            </a:r>
            <a:endParaRPr lang="en-US" altLang="zh-CN" sz="1000" dirty="0" smtClean="0"/>
          </a:p>
          <a:p>
            <a:r>
              <a:rPr lang="zh-CN" altLang="en-US" sz="1000" dirty="0" smtClean="0"/>
              <a:t>进</a:t>
            </a:r>
            <a:r>
              <a:rPr lang="zh-CN" altLang="en-US" sz="1000" dirty="0"/>
              <a:t>单打印确认，是否可以不用缓存多站同步了？ </a:t>
            </a:r>
            <a:r>
              <a:rPr lang="zh-CN" altLang="en-US" sz="1000" dirty="0" smtClean="0"/>
              <a:t>如果加了失效时间。</a:t>
            </a:r>
            <a:endParaRPr lang="en-US" altLang="zh-CN" sz="1000" dirty="0" smtClean="0"/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注意：不增加接口了，考虑在原有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grpc</a:t>
            </a:r>
            <a:r>
              <a:rPr lang="zh-CN" altLang="en-US" sz="1000" dirty="0" smtClean="0">
                <a:solidFill>
                  <a:srgbClr val="FF0000"/>
                </a:solidFill>
              </a:rPr>
              <a:t>接口上，增加 入参，通过新入参来区分走那种模式！（入参不同，出参不同）。则餐厅端也不用动了。直接在</a:t>
            </a:r>
            <a:r>
              <a:rPr lang="zh-CN" altLang="en-US" sz="1000" dirty="0">
                <a:solidFill>
                  <a:srgbClr val="FF0000"/>
                </a:solidFill>
              </a:rPr>
              <a:t>总部</a:t>
            </a:r>
            <a:r>
              <a:rPr lang="zh-CN" altLang="en-US" sz="1000" dirty="0" smtClean="0">
                <a:solidFill>
                  <a:srgbClr val="FF0000"/>
                </a:solidFill>
              </a:rPr>
              <a:t>端</a:t>
            </a:r>
            <a:r>
              <a:rPr lang="en-US" altLang="zh-CN" sz="1000" dirty="0" smtClean="0">
                <a:solidFill>
                  <a:srgbClr val="FF0000"/>
                </a:solidFill>
              </a:rPr>
              <a:t>rest</a:t>
            </a:r>
            <a:r>
              <a:rPr lang="zh-CN" altLang="en-US" sz="1000" dirty="0" smtClean="0">
                <a:solidFill>
                  <a:srgbClr val="FF0000"/>
                </a:solidFill>
              </a:rPr>
              <a:t>层中进行处理。</a:t>
            </a:r>
            <a:endParaRPr lang="en-US" altLang="zh-CN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讨论问题 </a:t>
            </a:r>
            <a:r>
              <a:rPr lang="en-US" altLang="zh-CN" dirty="0" smtClean="0"/>
              <a:t>– 2020-02-24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15663"/>
          </a:xfrm>
        </p:spPr>
        <p:txBody>
          <a:bodyPr/>
          <a:lstStyle/>
          <a:p>
            <a:r>
              <a:rPr lang="zh-CN" altLang="en-US" sz="1000" dirty="0" smtClean="0"/>
              <a:t>订单最终状态的缓存中，把报文也放进去，报文按统一方式压缩！（这样对应的缓存处理就都统一了）</a:t>
            </a:r>
            <a:endParaRPr lang="en-US" altLang="zh-CN" sz="1000" dirty="0" smtClean="0"/>
          </a:p>
          <a:p>
            <a:r>
              <a:rPr lang="en-US" altLang="zh-CN" sz="1000" dirty="0" smtClean="0"/>
              <a:t>Db</a:t>
            </a:r>
            <a:r>
              <a:rPr lang="zh-CN" altLang="en-US" sz="1000" dirty="0" smtClean="0"/>
              <a:t>挂掉时，还要能走下去。可能的问题：</a:t>
            </a:r>
            <a:r>
              <a:rPr lang="en-US" altLang="zh-CN" sz="1000" dirty="0" smtClean="0"/>
              <a:t>take</a:t>
            </a:r>
            <a:r>
              <a:rPr lang="zh-CN" altLang="en-US" sz="1000" dirty="0" smtClean="0"/>
              <a:t>取单相关的锁之类的，就都要考虑走</a:t>
            </a:r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缓存了。还要缓存同步。</a:t>
            </a:r>
            <a:endParaRPr lang="en-US" altLang="zh-CN" sz="1000" dirty="0" smtClean="0"/>
          </a:p>
          <a:p>
            <a:r>
              <a:rPr lang="en-US" altLang="zh-CN" sz="1000" dirty="0" err="1" smtClean="0"/>
              <a:t>T_store_table</a:t>
            </a:r>
            <a:r>
              <a:rPr lang="zh-CN" altLang="en-US" sz="1000" dirty="0" smtClean="0"/>
              <a:t>表，桌位相关的也要考虑！！</a:t>
            </a: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193194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51700" y="1994521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334686" y="2129026"/>
            <a:ext cx="1017014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4476232" y="2131681"/>
            <a:ext cx="1017014" cy="722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789814" y="222744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133921" y="199452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 smtClean="0"/>
              <a:t>订单查询</a:t>
            </a:r>
          </a:p>
        </p:txBody>
      </p:sp>
      <p:sp>
        <p:nvSpPr>
          <p:cNvPr id="10" name="文本框 10"/>
          <p:cNvSpPr txBox="1"/>
          <p:nvPr/>
        </p:nvSpPr>
        <p:spPr>
          <a:xfrm>
            <a:off x="2519000" y="1884144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493246" y="2717394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5"/>
          <p:cNvSpPr txBox="1"/>
          <p:nvPr/>
        </p:nvSpPr>
        <p:spPr>
          <a:xfrm>
            <a:off x="1133921" y="272942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 smtClean="0"/>
              <a:t>订单</a:t>
            </a:r>
            <a:r>
              <a:rPr lang="zh-CN" altLang="en-US" sz="1050" b="1" dirty="0"/>
              <a:t>更新</a:t>
            </a:r>
            <a:endParaRPr lang="zh-CN" altLang="en-US" sz="1050" b="1" dirty="0" smtClean="0"/>
          </a:p>
        </p:txBody>
      </p: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334686" y="2846184"/>
            <a:ext cx="1017014" cy="1674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8"/>
          <p:cNvSpPr txBox="1"/>
          <p:nvPr/>
        </p:nvSpPr>
        <p:spPr>
          <a:xfrm>
            <a:off x="1133920" y="346427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b="1" dirty="0" smtClean="0"/>
              <a:t>订单归档</a:t>
            </a:r>
          </a:p>
        </p:txBody>
      </p: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335872" y="3591235"/>
            <a:ext cx="1015828" cy="485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51700" y="2709024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30"/>
          <p:cNvSpPr txBox="1"/>
          <p:nvPr/>
        </p:nvSpPr>
        <p:spPr>
          <a:xfrm>
            <a:off x="3119654" y="113646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storeCode</a:t>
            </a:r>
            <a:endParaRPr lang="zh-CN" altLang="en-US" dirty="0"/>
          </a:p>
        </p:txBody>
      </p:sp>
      <p:sp>
        <p:nvSpPr>
          <p:cNvPr id="18" name="文本框 31"/>
          <p:cNvSpPr txBox="1"/>
          <p:nvPr/>
        </p:nvSpPr>
        <p:spPr>
          <a:xfrm>
            <a:off x="4740476" y="113646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businessDay</a:t>
            </a:r>
            <a:endParaRPr lang="zh-CN" altLang="en-US" dirty="0"/>
          </a:p>
        </p:txBody>
      </p:sp>
      <p:sp>
        <p:nvSpPr>
          <p:cNvPr id="19" name="文本框 32"/>
          <p:cNvSpPr txBox="1"/>
          <p:nvPr/>
        </p:nvSpPr>
        <p:spPr>
          <a:xfrm>
            <a:off x="2267778" y="114134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Key = </a:t>
            </a:r>
            <a:endParaRPr lang="zh-CN" altLang="en-US" dirty="0"/>
          </a:p>
        </p:txBody>
      </p:sp>
      <p:sp>
        <p:nvSpPr>
          <p:cNvPr id="20" name="文本框 33"/>
          <p:cNvSpPr txBox="1"/>
          <p:nvPr/>
        </p:nvSpPr>
        <p:spPr>
          <a:xfrm>
            <a:off x="4387722" y="11210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+</a:t>
            </a:r>
            <a:endParaRPr lang="zh-CN" altLang="en-US" sz="2000" dirty="0"/>
          </a:p>
        </p:txBody>
      </p: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 flipV="1">
            <a:off x="4476232" y="2846184"/>
            <a:ext cx="1017014" cy="83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51700" y="345407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>
            <a:off x="4476232" y="2854554"/>
            <a:ext cx="1017014" cy="73668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4"/>
          <p:cNvSpPr txBox="1"/>
          <p:nvPr/>
        </p:nvSpPr>
        <p:spPr>
          <a:xfrm>
            <a:off x="4789814" y="264748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25" name="文本框 45"/>
          <p:cNvSpPr txBox="1"/>
          <p:nvPr/>
        </p:nvSpPr>
        <p:spPr>
          <a:xfrm>
            <a:off x="4789814" y="323960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26" name="文本框 46"/>
          <p:cNvSpPr txBox="1"/>
          <p:nvPr/>
        </p:nvSpPr>
        <p:spPr>
          <a:xfrm>
            <a:off x="2516821" y="261804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27" name="文本框 47"/>
          <p:cNvSpPr txBox="1"/>
          <p:nvPr/>
        </p:nvSpPr>
        <p:spPr>
          <a:xfrm>
            <a:off x="2516821" y="3375791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28" name="文本框 48"/>
          <p:cNvSpPr txBox="1"/>
          <p:nvPr/>
        </p:nvSpPr>
        <p:spPr>
          <a:xfrm>
            <a:off x="3560911" y="379912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>
                <a:solidFill>
                  <a:srgbClr val="FF0000"/>
                </a:solidFill>
              </a:rPr>
              <a:t>营业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日切换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804927" y="1991866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9" idx="1"/>
            <a:endCxn id="5" idx="3"/>
          </p:cNvCxnSpPr>
          <p:nvPr/>
        </p:nvCxnSpPr>
        <p:spPr>
          <a:xfrm flipH="1">
            <a:off x="4476232" y="2129026"/>
            <a:ext cx="2328695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53"/>
          <p:cNvSpPr txBox="1"/>
          <p:nvPr/>
        </p:nvSpPr>
        <p:spPr>
          <a:xfrm>
            <a:off x="5564312" y="1898193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err="1" smtClean="0"/>
              <a:t>Redis</a:t>
            </a:r>
            <a:r>
              <a:rPr lang="en-US" altLang="zh-CN" sz="800" b="1" dirty="0" smtClean="0"/>
              <a:t> key </a:t>
            </a:r>
            <a:r>
              <a:rPr lang="zh-CN" altLang="en-US" sz="800" b="1" dirty="0" smtClean="0"/>
              <a:t>未命中</a:t>
            </a:r>
          </a:p>
        </p:txBody>
      </p:sp>
      <p:cxnSp>
        <p:nvCxnSpPr>
          <p:cNvPr id="3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1" idx="3"/>
            <a:endCxn id="29" idx="2"/>
          </p:cNvCxnSpPr>
          <p:nvPr/>
        </p:nvCxnSpPr>
        <p:spPr>
          <a:xfrm flipV="1">
            <a:off x="6617778" y="2266186"/>
            <a:ext cx="690069" cy="58836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58"/>
          <p:cNvSpPr txBox="1"/>
          <p:nvPr/>
        </p:nvSpPr>
        <p:spPr>
          <a:xfrm>
            <a:off x="6962812" y="251032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>
                <a:solidFill>
                  <a:srgbClr val="FF0000"/>
                </a:solidFill>
              </a:rPr>
              <a:t>其他保底刷新方式？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493246" y="3093776"/>
            <a:ext cx="1493066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数据库 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mongo</a:t>
            </a: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ES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36"/>
          <p:cNvSpPr txBox="1"/>
          <p:nvPr/>
        </p:nvSpPr>
        <p:spPr>
          <a:xfrm>
            <a:off x="1136772" y="4119371"/>
            <a:ext cx="6835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、集群 承载 数据大小。   第一层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store + </a:t>
            </a:r>
            <a:r>
              <a:rPr lang="zh-CN" altLang="en-US" sz="800" b="1" dirty="0">
                <a:solidFill>
                  <a:srgbClr val="FF0000"/>
                </a:solidFill>
              </a:rPr>
              <a:t>营业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日。然后在内存中检索。 相关的查询条件需要看下总大小，计算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3000W 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单的 单量。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、缓存同步。 暂定走当前方式同步。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、如果用 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800" b="1" dirty="0">
                <a:solidFill>
                  <a:srgbClr val="FF0000"/>
                </a:solidFill>
              </a:rPr>
              <a:t>也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有线程数考虑。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、切营业日错误的，需要考虑下。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、取单锁的问题</a:t>
            </a:r>
          </a:p>
        </p:txBody>
      </p:sp>
      <p:sp>
        <p:nvSpPr>
          <p:cNvPr id="36" name="文本框 37"/>
          <p:cNvSpPr txBox="1"/>
          <p:nvPr/>
        </p:nvSpPr>
        <p:spPr>
          <a:xfrm>
            <a:off x="5649232" y="3397591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日数据</a:t>
            </a:r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/>
          <a:lstStyle/>
          <a:p>
            <a:r>
              <a:rPr lang="zh-CN" altLang="en-US" dirty="0" smtClean="0"/>
              <a:t>概述 </a:t>
            </a:r>
            <a:r>
              <a:rPr lang="en-US" altLang="zh-CN" dirty="0"/>
              <a:t>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总部</a:t>
            </a:r>
            <a:r>
              <a:rPr lang="zh-CN" altLang="en-US" dirty="0"/>
              <a:t>端 </a:t>
            </a:r>
            <a:r>
              <a:rPr lang="zh-CN" altLang="en-US" dirty="0" smtClean="0"/>
              <a:t>订单</a:t>
            </a:r>
            <a:r>
              <a:rPr lang="zh-CN" altLang="en-US" dirty="0"/>
              <a:t>查询优化  </a:t>
            </a:r>
            <a:r>
              <a:rPr lang="en-US" altLang="zh-CN" dirty="0" err="1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0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" y="1910080"/>
            <a:ext cx="5276427" cy="26890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中数据结构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订单最终状态</a:t>
            </a:r>
            <a:endParaRPr lang="zh-CN" altLang="en-US" dirty="0"/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77" y="2867839"/>
            <a:ext cx="658921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HZH086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1324720" y="2585954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err="1" smtClean="0"/>
              <a:t>storeCode</a:t>
            </a:r>
            <a:endParaRPr lang="zh-CN" altLang="en-US" sz="800" dirty="0"/>
          </a:p>
        </p:txBody>
      </p:sp>
      <p:sp>
        <p:nvSpPr>
          <p:cNvPr id="6" name="文本框 32"/>
          <p:cNvSpPr txBox="1"/>
          <p:nvPr/>
        </p:nvSpPr>
        <p:spPr>
          <a:xfrm>
            <a:off x="1012527" y="2585954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Key </a:t>
            </a:r>
            <a:r>
              <a:rPr lang="en-US" altLang="zh-CN" sz="800" dirty="0" smtClean="0"/>
              <a:t>= </a:t>
            </a:r>
            <a:endParaRPr lang="zh-CN" altLang="en-US" sz="800" dirty="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00" y="2323570"/>
            <a:ext cx="86481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err="1" smtClean="0">
                <a:solidFill>
                  <a:schemeClr val="tx1"/>
                </a:solidFill>
              </a:rPr>
              <a:t>order_status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570436" y="209822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夹</a:t>
            </a:r>
          </a:p>
        </p:txBody>
      </p:sp>
      <p:cxnSp>
        <p:nvCxnSpPr>
          <p:cNvPr id="15" name="肘形连接符 14"/>
          <p:cNvCxnSpPr>
            <a:stCxn id="9" idx="2"/>
            <a:endCxn id="3" idx="1"/>
          </p:cNvCxnSpPr>
          <p:nvPr/>
        </p:nvCxnSpPr>
        <p:spPr>
          <a:xfrm rot="16200000" flipH="1">
            <a:off x="789328" y="2617230"/>
            <a:ext cx="448930" cy="24296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30"/>
          <p:cNvSpPr txBox="1"/>
          <p:nvPr/>
        </p:nvSpPr>
        <p:spPr>
          <a:xfrm>
            <a:off x="5880072" y="3022678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10000 </a:t>
            </a:r>
            <a:r>
              <a:rPr lang="zh-CN" altLang="en-US" sz="800" dirty="0" smtClean="0"/>
              <a:t>店</a:t>
            </a:r>
            <a:endParaRPr lang="zh-CN" altLang="en-US" sz="800" dirty="0"/>
          </a:p>
        </p:txBody>
      </p:sp>
      <p:sp>
        <p:nvSpPr>
          <p:cNvPr id="18" name="文本框 30"/>
          <p:cNvSpPr txBox="1"/>
          <p:nvPr/>
        </p:nvSpPr>
        <p:spPr>
          <a:xfrm>
            <a:off x="5728106" y="2485086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日 订单数 </a:t>
            </a:r>
            <a:r>
              <a:rPr lang="en-US" altLang="zh-CN" sz="800" dirty="0" smtClean="0"/>
              <a:t>3000</a:t>
            </a:r>
            <a:endParaRPr lang="zh-CN" altLang="en-US" sz="800" dirty="0"/>
          </a:p>
        </p:txBody>
      </p:sp>
      <p:sp>
        <p:nvSpPr>
          <p:cNvPr id="19" name="文本框 30"/>
          <p:cNvSpPr txBox="1"/>
          <p:nvPr/>
        </p:nvSpPr>
        <p:spPr>
          <a:xfrm>
            <a:off x="5794632" y="1963413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订单</a:t>
            </a:r>
            <a:r>
              <a:rPr lang="zh-CN" altLang="en-US" sz="800" dirty="0" smtClean="0"/>
              <a:t>大小 </a:t>
            </a:r>
            <a:r>
              <a:rPr lang="en-US" altLang="zh-CN" sz="800" dirty="0"/>
              <a:t>1</a:t>
            </a:r>
            <a:r>
              <a:rPr lang="en-US" altLang="zh-CN" sz="800" dirty="0" smtClean="0"/>
              <a:t>0K</a:t>
            </a:r>
            <a:endParaRPr lang="zh-CN" altLang="en-US" sz="800" dirty="0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504" y="1094806"/>
            <a:ext cx="8052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订单报文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3305497" y="2558862"/>
            <a:ext cx="11336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Value  </a:t>
            </a:r>
            <a:r>
              <a:rPr lang="zh-CN" altLang="en-US" sz="800" b="1" dirty="0" smtClean="0"/>
              <a:t>订单最终状态</a:t>
            </a:r>
            <a:endParaRPr lang="zh-CN" altLang="en-US" sz="800" dirty="0"/>
          </a:p>
        </p:txBody>
      </p: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9" idx="0"/>
            <a:endCxn id="52" idx="2"/>
          </p:cNvCxnSpPr>
          <p:nvPr/>
        </p:nvCxnSpPr>
        <p:spPr>
          <a:xfrm rot="16200000" flipV="1">
            <a:off x="3673215" y="2237128"/>
            <a:ext cx="1189224" cy="1813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下箭头 27"/>
          <p:cNvSpPr/>
          <p:nvPr/>
        </p:nvSpPr>
        <p:spPr>
          <a:xfrm>
            <a:off x="6080109" y="3377149"/>
            <a:ext cx="189654" cy="44026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9" name="文本框 30"/>
          <p:cNvSpPr txBox="1"/>
          <p:nvPr/>
        </p:nvSpPr>
        <p:spPr>
          <a:xfrm>
            <a:off x="5955966" y="3972360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300G</a:t>
            </a:r>
            <a:endParaRPr lang="zh-CN" altLang="en-US" sz="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6824211" y="296112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 smtClean="0"/>
              <a:t>仅必胜客店</a:t>
            </a:r>
            <a:endParaRPr lang="en-US" altLang="zh-CN" sz="800" dirty="0" smtClean="0"/>
          </a:p>
          <a:p>
            <a:r>
              <a:rPr lang="en-US" altLang="zh-CN" sz="800" dirty="0" smtClean="0"/>
              <a:t>3000</a:t>
            </a:r>
            <a:endParaRPr lang="zh-CN" altLang="en-US" sz="800" dirty="0"/>
          </a:p>
        </p:txBody>
      </p:sp>
      <p:sp>
        <p:nvSpPr>
          <p:cNvPr id="32" name="文本框 30"/>
          <p:cNvSpPr txBox="1"/>
          <p:nvPr/>
        </p:nvSpPr>
        <p:spPr>
          <a:xfrm>
            <a:off x="6726195" y="2485086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日 订单数 </a:t>
            </a:r>
            <a:r>
              <a:rPr lang="en-US" altLang="zh-CN" sz="800" dirty="0" smtClean="0"/>
              <a:t>3000</a:t>
            </a:r>
            <a:endParaRPr lang="zh-CN" altLang="en-US" sz="800" dirty="0"/>
          </a:p>
        </p:txBody>
      </p:sp>
      <p:sp>
        <p:nvSpPr>
          <p:cNvPr id="33" name="文本框 30"/>
          <p:cNvSpPr txBox="1"/>
          <p:nvPr/>
        </p:nvSpPr>
        <p:spPr>
          <a:xfrm>
            <a:off x="6792721" y="1963413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/>
              <a:t>订单</a:t>
            </a:r>
            <a:r>
              <a:rPr lang="zh-CN" altLang="en-US" sz="800" dirty="0" smtClean="0"/>
              <a:t>大小 </a:t>
            </a:r>
            <a:r>
              <a:rPr lang="en-US" altLang="zh-CN" sz="800" dirty="0"/>
              <a:t>1</a:t>
            </a:r>
            <a:r>
              <a:rPr lang="en-US" altLang="zh-CN" sz="800" dirty="0" smtClean="0"/>
              <a:t>0K</a:t>
            </a:r>
            <a:endParaRPr lang="zh-CN" altLang="en-US" sz="800" dirty="0"/>
          </a:p>
        </p:txBody>
      </p:sp>
      <p:sp>
        <p:nvSpPr>
          <p:cNvPr id="34" name="下箭头 33"/>
          <p:cNvSpPr/>
          <p:nvPr/>
        </p:nvSpPr>
        <p:spPr>
          <a:xfrm>
            <a:off x="7078198" y="3377149"/>
            <a:ext cx="189654" cy="44026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5" name="文本框 30"/>
          <p:cNvSpPr txBox="1"/>
          <p:nvPr/>
        </p:nvSpPr>
        <p:spPr>
          <a:xfrm>
            <a:off x="6982907" y="3972360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/>
              <a:t>9</a:t>
            </a:r>
            <a:r>
              <a:rPr lang="en-US" altLang="zh-CN" sz="800" dirty="0" smtClean="0"/>
              <a:t>0G</a:t>
            </a:r>
            <a:endParaRPr lang="zh-CN" altLang="en-US" sz="800" dirty="0"/>
          </a:p>
        </p:txBody>
      </p:sp>
      <p:sp>
        <p:nvSpPr>
          <p:cNvPr id="36" name="文本框 30"/>
          <p:cNvSpPr txBox="1"/>
          <p:nvPr/>
        </p:nvSpPr>
        <p:spPr>
          <a:xfrm>
            <a:off x="7891309" y="1963413"/>
            <a:ext cx="955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 smtClean="0"/>
              <a:t>订单关键字段 </a:t>
            </a:r>
            <a:r>
              <a:rPr lang="en-US" altLang="zh-CN" sz="800" dirty="0"/>
              <a:t>2</a:t>
            </a:r>
            <a:r>
              <a:rPr lang="en-US" altLang="zh-CN" sz="800" dirty="0" smtClean="0"/>
              <a:t>K</a:t>
            </a:r>
            <a:endParaRPr lang="zh-CN" altLang="en-US" sz="800" dirty="0"/>
          </a:p>
        </p:txBody>
      </p:sp>
      <p:sp>
        <p:nvSpPr>
          <p:cNvPr id="37" name="文本框 30"/>
          <p:cNvSpPr txBox="1"/>
          <p:nvPr/>
        </p:nvSpPr>
        <p:spPr>
          <a:xfrm>
            <a:off x="7891309" y="2478747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日 订单数 </a:t>
            </a:r>
            <a:r>
              <a:rPr lang="en-US" altLang="zh-CN" sz="800" dirty="0" smtClean="0"/>
              <a:t>3000</a:t>
            </a:r>
            <a:endParaRPr lang="zh-CN" altLang="en-US" sz="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8013136" y="296112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 smtClean="0"/>
              <a:t>仅必胜客店</a:t>
            </a:r>
            <a:endParaRPr lang="en-US" altLang="zh-CN" sz="800" dirty="0" smtClean="0"/>
          </a:p>
          <a:p>
            <a:r>
              <a:rPr lang="en-US" altLang="zh-CN" sz="800" dirty="0" smtClean="0"/>
              <a:t>3000</a:t>
            </a:r>
            <a:endParaRPr lang="zh-CN" altLang="en-US" sz="800" dirty="0"/>
          </a:p>
        </p:txBody>
      </p:sp>
      <p:sp>
        <p:nvSpPr>
          <p:cNvPr id="40" name="下箭头 39"/>
          <p:cNvSpPr/>
          <p:nvPr/>
        </p:nvSpPr>
        <p:spPr>
          <a:xfrm>
            <a:off x="8267122" y="3377149"/>
            <a:ext cx="189654" cy="44026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41" name="文本框 30"/>
          <p:cNvSpPr txBox="1"/>
          <p:nvPr/>
        </p:nvSpPr>
        <p:spPr>
          <a:xfrm>
            <a:off x="8171627" y="3972360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18G</a:t>
            </a:r>
            <a:endParaRPr lang="zh-CN" altLang="en-US" sz="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195124" y="42297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accent1"/>
                </a:solidFill>
              </a:rPr>
              <a:t>√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17371" y="422976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accent1"/>
                </a:solidFill>
              </a:rPr>
              <a:t>×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15277" y="42104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accent1"/>
                </a:solidFill>
              </a:rPr>
              <a:t>×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6" name="文本框 10"/>
          <p:cNvSpPr txBox="1"/>
          <p:nvPr/>
        </p:nvSpPr>
        <p:spPr>
          <a:xfrm>
            <a:off x="6792721" y="1487625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/>
              <a:t>占用空间 估算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475" y="2839037"/>
            <a:ext cx="87657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order number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604" y="2840808"/>
            <a:ext cx="87657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data </a:t>
            </a:r>
            <a:r>
              <a:rPr lang="en-US" altLang="zh-CN" b="0" dirty="0" err="1" smtClean="0">
                <a:solidFill>
                  <a:schemeClr val="tx1"/>
                </a:solidFill>
              </a:rPr>
              <a:t>json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cxnSp>
        <p:nvCxnSpPr>
          <p:cNvPr id="50" name="肘形连接符 49"/>
          <p:cNvCxnSpPr>
            <a:stCxn id="49" idx="2"/>
            <a:endCxn id="51" idx="1"/>
          </p:cNvCxnSpPr>
          <p:nvPr/>
        </p:nvCxnSpPr>
        <p:spPr>
          <a:xfrm rot="16200000" flipH="1">
            <a:off x="4209379" y="3099001"/>
            <a:ext cx="247311" cy="112281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175" y="3183458"/>
            <a:ext cx="8052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订单关键字段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117" y="1460905"/>
            <a:ext cx="8052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订单关键字段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53" name="文本框 32"/>
          <p:cNvSpPr txBox="1"/>
          <p:nvPr/>
        </p:nvSpPr>
        <p:spPr>
          <a:xfrm>
            <a:off x="4087510" y="127747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精简</a:t>
            </a:r>
            <a:endParaRPr lang="zh-CN" altLang="en-US" sz="800" b="1" dirty="0"/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022" y="1448267"/>
            <a:ext cx="8052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rgbClr val="FF0000"/>
                </a:solidFill>
              </a:rPr>
              <a:t>待打印报文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55" name="文本框 32"/>
          <p:cNvSpPr txBox="1"/>
          <p:nvPr/>
        </p:nvSpPr>
        <p:spPr>
          <a:xfrm>
            <a:off x="5158266" y="128659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>
                <a:solidFill>
                  <a:srgbClr val="FF0000"/>
                </a:solidFill>
              </a:rPr>
              <a:t>压缩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48" name="文本框 30"/>
          <p:cNvSpPr txBox="1"/>
          <p:nvPr/>
        </p:nvSpPr>
        <p:spPr>
          <a:xfrm>
            <a:off x="1328637" y="385095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err="1" smtClean="0"/>
              <a:t>orderNumber</a:t>
            </a:r>
            <a:endParaRPr lang="zh-CN" altLang="en-US" sz="800" dirty="0"/>
          </a:p>
        </p:txBody>
      </p:sp>
      <p:sp>
        <p:nvSpPr>
          <p:cNvPr id="58" name="文本框 32"/>
          <p:cNvSpPr txBox="1"/>
          <p:nvPr/>
        </p:nvSpPr>
        <p:spPr>
          <a:xfrm>
            <a:off x="1016444" y="3850951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Key </a:t>
            </a:r>
            <a:r>
              <a:rPr lang="en-US" altLang="zh-CN" sz="800" dirty="0" smtClean="0"/>
              <a:t>= </a:t>
            </a:r>
            <a:endParaRPr lang="zh-CN" altLang="en-US" sz="800" dirty="0"/>
          </a:p>
        </p:txBody>
      </p:sp>
      <p:sp>
        <p:nvSpPr>
          <p:cNvPr id="59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27" y="3588567"/>
            <a:ext cx="968586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err="1" smtClean="0">
                <a:solidFill>
                  <a:schemeClr val="tx1"/>
                </a:solidFill>
              </a:rPr>
              <a:t>order_content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0" name="文本框 32"/>
          <p:cNvSpPr txBox="1"/>
          <p:nvPr/>
        </p:nvSpPr>
        <p:spPr>
          <a:xfrm>
            <a:off x="574353" y="336322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夹</a:t>
            </a:r>
          </a:p>
        </p:txBody>
      </p:sp>
      <p:cxnSp>
        <p:nvCxnSpPr>
          <p:cNvPr id="61" name="肘形连接符 60"/>
          <p:cNvCxnSpPr>
            <a:stCxn id="59" idx="2"/>
            <a:endCxn id="62" idx="1"/>
          </p:cNvCxnSpPr>
          <p:nvPr/>
        </p:nvCxnSpPr>
        <p:spPr>
          <a:xfrm rot="16200000" flipH="1">
            <a:off x="1161167" y="3501999"/>
            <a:ext cx="408558" cy="96305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972" y="4092464"/>
            <a:ext cx="87657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order number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3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316" y="4047684"/>
            <a:ext cx="982080" cy="2882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>
                <a:solidFill>
                  <a:schemeClr val="tx1"/>
                </a:solidFill>
              </a:rPr>
              <a:t>o</a:t>
            </a:r>
            <a:r>
              <a:rPr lang="en-US" altLang="zh-CN" b="0" dirty="0" err="1" smtClean="0">
                <a:solidFill>
                  <a:schemeClr val="tx1"/>
                </a:solidFill>
              </a:rPr>
              <a:t>c</a:t>
            </a:r>
            <a:r>
              <a:rPr lang="zh-CN" altLang="en-US" b="0" dirty="0" smtClean="0">
                <a:solidFill>
                  <a:schemeClr val="tx1"/>
                </a:solidFill>
              </a:rPr>
              <a:t>报文</a:t>
            </a:r>
            <a:r>
              <a:rPr lang="en-US" altLang="zh-CN" b="0" dirty="0" smtClean="0">
                <a:solidFill>
                  <a:schemeClr val="tx1"/>
                </a:solidFill>
              </a:rPr>
              <a:t>/</a:t>
            </a:r>
            <a:r>
              <a:rPr lang="zh-CN" altLang="en-US" b="0" dirty="0" smtClean="0">
                <a:solidFill>
                  <a:schemeClr val="tx1"/>
                </a:solidFill>
              </a:rPr>
              <a:t>内部扩展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压缩后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3" idx="3"/>
            <a:endCxn id="54" idx="2"/>
          </p:cNvCxnSpPr>
          <p:nvPr/>
        </p:nvCxnSpPr>
        <p:spPr>
          <a:xfrm flipV="1">
            <a:off x="4816396" y="1638946"/>
            <a:ext cx="545268" cy="2552884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30"/>
          <p:cNvSpPr txBox="1"/>
          <p:nvPr/>
        </p:nvSpPr>
        <p:spPr>
          <a:xfrm>
            <a:off x="1352454" y="4623184"/>
            <a:ext cx="292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 smtClean="0">
                <a:solidFill>
                  <a:srgbClr val="FF0000"/>
                </a:solidFill>
              </a:rPr>
              <a:t>为了设定报文失效时间，将报文存储的</a:t>
            </a:r>
            <a:r>
              <a:rPr lang="en-US" altLang="zh-CN" sz="800" dirty="0" smtClean="0">
                <a:solidFill>
                  <a:srgbClr val="FF0000"/>
                </a:solidFill>
              </a:rPr>
              <a:t>key</a:t>
            </a:r>
            <a:r>
              <a:rPr lang="zh-CN" altLang="en-US" sz="800" dirty="0" smtClean="0">
                <a:solidFill>
                  <a:srgbClr val="FF0000"/>
                </a:solidFill>
              </a:rPr>
              <a:t>改为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orderNumber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" y="1910080"/>
            <a:ext cx="5276427" cy="26890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中数据结构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进单打印报文</a:t>
            </a:r>
            <a:endParaRPr lang="zh-CN" altLang="en-US" dirty="0"/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77" y="2840747"/>
            <a:ext cx="6528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HZH086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1324720" y="2558862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err="1" smtClean="0"/>
              <a:t>storeCode</a:t>
            </a:r>
            <a:endParaRPr lang="zh-CN" altLang="en-US" sz="800" dirty="0"/>
          </a:p>
        </p:txBody>
      </p:sp>
      <p:sp>
        <p:nvSpPr>
          <p:cNvPr id="6" name="文本框 32"/>
          <p:cNvSpPr txBox="1"/>
          <p:nvPr/>
        </p:nvSpPr>
        <p:spPr>
          <a:xfrm>
            <a:off x="1012527" y="2558862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Key </a:t>
            </a:r>
            <a:r>
              <a:rPr lang="en-US" altLang="zh-CN" sz="800" dirty="0" smtClean="0"/>
              <a:t>= </a:t>
            </a:r>
            <a:endParaRPr lang="zh-CN" altLang="en-US" sz="800" dirty="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00" y="2296478"/>
            <a:ext cx="86481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err="1" smtClean="0">
                <a:solidFill>
                  <a:schemeClr val="tx1"/>
                </a:solidFill>
              </a:rPr>
              <a:t>order_print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570436" y="20711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夹</a:t>
            </a:r>
          </a:p>
        </p:txBody>
      </p:sp>
      <p:cxnSp>
        <p:nvCxnSpPr>
          <p:cNvPr id="15" name="肘形连接符 14"/>
          <p:cNvCxnSpPr>
            <a:stCxn id="9" idx="2"/>
            <a:endCxn id="3" idx="1"/>
          </p:cNvCxnSpPr>
          <p:nvPr/>
        </p:nvCxnSpPr>
        <p:spPr>
          <a:xfrm rot="16200000" flipH="1">
            <a:off x="789328" y="2590138"/>
            <a:ext cx="448930" cy="24296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718" y="1094806"/>
            <a:ext cx="8052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订单报文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3560331" y="2558862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Value  </a:t>
            </a:r>
            <a:r>
              <a:rPr lang="zh-CN" altLang="en-US" sz="800" b="1" dirty="0" smtClean="0"/>
              <a:t>订单报文</a:t>
            </a:r>
            <a:endParaRPr lang="zh-CN" altLang="en-US" sz="800" dirty="0"/>
          </a:p>
        </p:txBody>
      </p: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5400000" flipH="1" flipV="1">
            <a:off x="3714272" y="1595775"/>
            <a:ext cx="1273377" cy="65279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0"/>
          <p:cNvSpPr txBox="1"/>
          <p:nvPr/>
        </p:nvSpPr>
        <p:spPr>
          <a:xfrm>
            <a:off x="6528010" y="1910080"/>
            <a:ext cx="15712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 smtClean="0"/>
              <a:t>订单关键字段及</a:t>
            </a:r>
            <a:r>
              <a:rPr lang="zh-CN" altLang="en-US" sz="800" b="1" dirty="0" smtClean="0"/>
              <a:t>报文压缩后</a:t>
            </a:r>
            <a:r>
              <a:rPr lang="zh-CN" altLang="en-US" sz="800" dirty="0" smtClean="0"/>
              <a:t> </a:t>
            </a:r>
            <a:r>
              <a:rPr lang="en-US" altLang="zh-CN" sz="800" dirty="0"/>
              <a:t>2</a:t>
            </a:r>
            <a:r>
              <a:rPr lang="en-US" altLang="zh-CN" sz="800" dirty="0" smtClean="0"/>
              <a:t>K</a:t>
            </a:r>
            <a:endParaRPr lang="zh-CN" altLang="en-US" sz="800" dirty="0"/>
          </a:p>
        </p:txBody>
      </p:sp>
      <p:sp>
        <p:nvSpPr>
          <p:cNvPr id="37" name="文本框 30"/>
          <p:cNvSpPr txBox="1"/>
          <p:nvPr/>
        </p:nvSpPr>
        <p:spPr>
          <a:xfrm>
            <a:off x="6412594" y="2414291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日 订单数 排除 </a:t>
            </a:r>
            <a:r>
              <a:rPr lang="en-US" altLang="zh-CN" sz="800" dirty="0" smtClean="0"/>
              <a:t>counter</a:t>
            </a:r>
            <a:r>
              <a:rPr lang="zh-CN" altLang="en-US" sz="800" dirty="0" smtClean="0"/>
              <a:t>自己的订单</a:t>
            </a:r>
            <a:endParaRPr lang="en-US" altLang="zh-CN" sz="800" dirty="0" smtClean="0"/>
          </a:p>
          <a:p>
            <a:r>
              <a:rPr lang="en-US" altLang="zh-CN" sz="800" dirty="0" smtClean="0"/>
              <a:t>                   1500</a:t>
            </a:r>
            <a:endParaRPr lang="zh-CN" altLang="en-US" sz="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937713" y="290779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 smtClean="0"/>
              <a:t>仅必胜客店</a:t>
            </a:r>
            <a:endParaRPr lang="en-US" altLang="zh-CN" sz="800" dirty="0" smtClean="0"/>
          </a:p>
          <a:p>
            <a:r>
              <a:rPr lang="en-US" altLang="zh-CN" sz="800" dirty="0" smtClean="0"/>
              <a:t>3000</a:t>
            </a:r>
            <a:endParaRPr lang="zh-CN" altLang="en-US" sz="800" dirty="0"/>
          </a:p>
        </p:txBody>
      </p:sp>
      <p:sp>
        <p:nvSpPr>
          <p:cNvPr id="40" name="下箭头 39"/>
          <p:cNvSpPr/>
          <p:nvPr/>
        </p:nvSpPr>
        <p:spPr>
          <a:xfrm>
            <a:off x="7191699" y="3323816"/>
            <a:ext cx="189654" cy="44026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41" name="文本框 30"/>
          <p:cNvSpPr txBox="1"/>
          <p:nvPr/>
        </p:nvSpPr>
        <p:spPr>
          <a:xfrm>
            <a:off x="7096204" y="3919027"/>
            <a:ext cx="322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smtClean="0"/>
              <a:t>9G</a:t>
            </a:r>
            <a:endParaRPr lang="zh-CN" altLang="en-US" sz="8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119701" y="41764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chemeClr val="accent1"/>
                </a:solidFill>
              </a:rPr>
              <a:t>√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6" name="文本框 10"/>
          <p:cNvSpPr txBox="1"/>
          <p:nvPr/>
        </p:nvSpPr>
        <p:spPr>
          <a:xfrm>
            <a:off x="6792721" y="1487625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/>
              <a:t>占用空间 估算</a:t>
            </a:r>
          </a:p>
        </p:txBody>
      </p:sp>
      <p:sp>
        <p:nvSpPr>
          <p:cNvPr id="47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150" y="1461092"/>
            <a:ext cx="8052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订单关键字段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8" name="文本框 32"/>
          <p:cNvSpPr txBox="1"/>
          <p:nvPr/>
        </p:nvSpPr>
        <p:spPr>
          <a:xfrm>
            <a:off x="3908543" y="127766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精简</a:t>
            </a:r>
            <a:endParaRPr lang="zh-CN" altLang="en-US" sz="800" b="1" dirty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055" y="1448454"/>
            <a:ext cx="8052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待打印报文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4979299" y="128678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压缩</a:t>
            </a:r>
            <a:endParaRPr lang="zh-CN" altLang="en-US" sz="800" b="1" dirty="0"/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314" y="2839037"/>
            <a:ext cx="87657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swift number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443" y="2840808"/>
            <a:ext cx="87657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data </a:t>
            </a:r>
            <a:r>
              <a:rPr lang="en-US" altLang="zh-CN" b="0" dirty="0" err="1" smtClean="0">
                <a:solidFill>
                  <a:schemeClr val="tx1"/>
                </a:solidFill>
              </a:rPr>
              <a:t>json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2" idx="1"/>
          </p:cNvCxnSpPr>
          <p:nvPr/>
        </p:nvCxnSpPr>
        <p:spPr>
          <a:xfrm rot="16200000" flipH="1">
            <a:off x="4453218" y="3099001"/>
            <a:ext cx="247311" cy="112281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014" y="3183458"/>
            <a:ext cx="8052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订单关键字段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013" y="3543949"/>
            <a:ext cx="805283" cy="2882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>
                <a:solidFill>
                  <a:schemeClr val="tx1"/>
                </a:solidFill>
              </a:rPr>
              <a:t>o</a:t>
            </a:r>
            <a:r>
              <a:rPr lang="en-US" altLang="zh-CN" b="0" dirty="0" err="1" smtClean="0">
                <a:solidFill>
                  <a:schemeClr val="tx1"/>
                </a:solidFill>
              </a:rPr>
              <a:t>c</a:t>
            </a:r>
            <a:r>
              <a:rPr lang="zh-CN" altLang="en-US" b="0" dirty="0" smtClean="0">
                <a:solidFill>
                  <a:schemeClr val="tx1"/>
                </a:solidFill>
              </a:rPr>
              <a:t>报文端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压缩后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cxnSp>
        <p:nvCxnSpPr>
          <p:cNvPr id="54" name="肘形连接符 53"/>
          <p:cNvCxnSpPr>
            <a:stCxn id="50" idx="2"/>
            <a:endCxn id="53" idx="1"/>
          </p:cNvCxnSpPr>
          <p:nvPr/>
        </p:nvCxnSpPr>
        <p:spPr>
          <a:xfrm rot="16200000" flipH="1">
            <a:off x="4248569" y="3303651"/>
            <a:ext cx="656608" cy="11228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" y="1910080"/>
            <a:ext cx="5276427" cy="26890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中数据结构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桌位状态</a:t>
            </a:r>
            <a:endParaRPr lang="zh-CN" altLang="en-US" dirty="0"/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277" y="2840747"/>
            <a:ext cx="6528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HZH086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1324720" y="2558862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dirty="0" err="1" smtClean="0"/>
              <a:t>storeCode</a:t>
            </a:r>
            <a:endParaRPr lang="zh-CN" altLang="en-US" sz="800" dirty="0"/>
          </a:p>
        </p:txBody>
      </p:sp>
      <p:sp>
        <p:nvSpPr>
          <p:cNvPr id="6" name="文本框 32"/>
          <p:cNvSpPr txBox="1"/>
          <p:nvPr/>
        </p:nvSpPr>
        <p:spPr>
          <a:xfrm>
            <a:off x="1012527" y="2558862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Key </a:t>
            </a:r>
            <a:r>
              <a:rPr lang="en-US" altLang="zh-CN" sz="800" dirty="0" smtClean="0"/>
              <a:t>= </a:t>
            </a:r>
            <a:endParaRPr lang="zh-CN" altLang="en-US" sz="800" dirty="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00" y="2296478"/>
            <a:ext cx="86481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err="1" smtClean="0">
                <a:solidFill>
                  <a:schemeClr val="tx1"/>
                </a:solidFill>
              </a:rPr>
              <a:t>table_status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570436" y="20711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夹</a:t>
            </a:r>
          </a:p>
        </p:txBody>
      </p:sp>
      <p:cxnSp>
        <p:nvCxnSpPr>
          <p:cNvPr id="15" name="肘形连接符 14"/>
          <p:cNvCxnSpPr>
            <a:stCxn id="9" idx="2"/>
            <a:endCxn id="3" idx="1"/>
          </p:cNvCxnSpPr>
          <p:nvPr/>
        </p:nvCxnSpPr>
        <p:spPr>
          <a:xfrm rot="16200000" flipH="1">
            <a:off x="789328" y="2590138"/>
            <a:ext cx="448930" cy="242967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144" y="1240704"/>
            <a:ext cx="1094431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桌位状态更新列表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22" name="文本框 32"/>
          <p:cNvSpPr txBox="1"/>
          <p:nvPr/>
        </p:nvSpPr>
        <p:spPr>
          <a:xfrm>
            <a:off x="3560331" y="2558862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Value  </a:t>
            </a:r>
            <a:r>
              <a:rPr lang="zh-CN" altLang="en-US" sz="800" b="1" dirty="0"/>
              <a:t>桌</a:t>
            </a:r>
            <a:r>
              <a:rPr lang="zh-CN" altLang="en-US" sz="800" b="1" dirty="0" smtClean="0"/>
              <a:t>位状态</a:t>
            </a:r>
            <a:endParaRPr lang="zh-CN" altLang="en-US" sz="800" dirty="0"/>
          </a:p>
        </p:txBody>
      </p: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5400000" flipH="1" flipV="1">
            <a:off x="3787221" y="1668724"/>
            <a:ext cx="1127479" cy="65279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314" y="2839037"/>
            <a:ext cx="87657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err="1">
                <a:solidFill>
                  <a:schemeClr val="tx1"/>
                </a:solidFill>
              </a:rPr>
              <a:t>t</a:t>
            </a:r>
            <a:r>
              <a:rPr lang="en-US" altLang="zh-CN" b="0" dirty="0" err="1" smtClean="0">
                <a:solidFill>
                  <a:schemeClr val="tx1"/>
                </a:solidFill>
              </a:rPr>
              <a:t>able_id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443" y="2840808"/>
            <a:ext cx="876579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data </a:t>
            </a:r>
            <a:r>
              <a:rPr lang="en-US" altLang="zh-CN" b="0" dirty="0" err="1" smtClean="0">
                <a:solidFill>
                  <a:schemeClr val="tx1"/>
                </a:solidFill>
              </a:rPr>
              <a:t>json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cxnSp>
        <p:nvCxnSpPr>
          <p:cNvPr id="51" name="肘形连接符 50"/>
          <p:cNvCxnSpPr>
            <a:stCxn id="50" idx="2"/>
            <a:endCxn id="52" idx="1"/>
          </p:cNvCxnSpPr>
          <p:nvPr/>
        </p:nvCxnSpPr>
        <p:spPr>
          <a:xfrm rot="16200000" flipH="1">
            <a:off x="4453218" y="3099001"/>
            <a:ext cx="247311" cy="112281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014" y="3183458"/>
            <a:ext cx="805283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关键字段</a:t>
            </a:r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48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2"/>
          <p:cNvSpPr/>
          <p:nvPr/>
        </p:nvSpPr>
        <p:spPr>
          <a:xfrm>
            <a:off x="3881120" y="2128532"/>
            <a:ext cx="1571413" cy="1902174"/>
          </a:xfrm>
          <a:prstGeom prst="round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明细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缓存更新 及 多站缓存同步</a:t>
            </a:r>
            <a:endParaRPr lang="zh-CN" altLang="en-US" dirty="0"/>
          </a:p>
        </p:txBody>
      </p:sp>
      <p:cxnSp>
        <p:nvCxnSpPr>
          <p:cNvPr id="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27" idx="3"/>
          </p:cNvCxnSpPr>
          <p:nvPr/>
        </p:nvCxnSpPr>
        <p:spPr>
          <a:xfrm flipH="1" flipV="1">
            <a:off x="1232745" y="1666013"/>
            <a:ext cx="804929" cy="5547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37674" y="208359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" idx="1"/>
            <a:endCxn id="29" idx="3"/>
          </p:cNvCxnSpPr>
          <p:nvPr/>
        </p:nvCxnSpPr>
        <p:spPr>
          <a:xfrm flipH="1" flipV="1">
            <a:off x="1232745" y="3471645"/>
            <a:ext cx="804929" cy="4219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87699" y="2469241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800" b="1" dirty="0">
                <a:latin typeface="微软雅黑" pitchFamily="34" charset="-122"/>
                <a:ea typeface="微软雅黑" pitchFamily="34" charset="-122"/>
              </a:rPr>
              <a:t>站点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47045" y="3756386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37674" y="375638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 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099740" y="1145689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大括号 24"/>
          <p:cNvSpPr/>
          <p:nvPr/>
        </p:nvSpPr>
        <p:spPr>
          <a:xfrm>
            <a:off x="3249800" y="2236254"/>
            <a:ext cx="230293" cy="1657292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516379" y="1547777"/>
            <a:ext cx="291254" cy="4470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89346" y="1490029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89346" y="2128532"/>
            <a:ext cx="843399" cy="6065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内部下单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Counter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SWEEP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89346" y="3295661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餐厅订单上报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89345" y="3929968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换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站推送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826659" y="2469241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站点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28" idx="3"/>
          </p:cNvCxnSpPr>
          <p:nvPr/>
        </p:nvCxnSpPr>
        <p:spPr>
          <a:xfrm flipH="1">
            <a:off x="1232745" y="2220756"/>
            <a:ext cx="804929" cy="21106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 flipV="1">
            <a:off x="252792" y="3949566"/>
            <a:ext cx="1116503" cy="321163"/>
          </a:xfrm>
          <a:prstGeom prst="straightConnector1">
            <a:avLst/>
          </a:prstGeom>
          <a:ln w="6350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252792" y="3929968"/>
            <a:ext cx="1116503" cy="308896"/>
          </a:xfrm>
          <a:prstGeom prst="straightConnector1">
            <a:avLst/>
          </a:prstGeom>
          <a:ln w="6350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10"/>
          <p:cNvSpPr txBox="1"/>
          <p:nvPr/>
        </p:nvSpPr>
        <p:spPr>
          <a:xfrm>
            <a:off x="4807633" y="160807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餐厅营业日</a:t>
            </a: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1" idx="0"/>
            <a:endCxn id="13" idx="0"/>
          </p:cNvCxnSpPr>
          <p:nvPr/>
        </p:nvCxnSpPr>
        <p:spPr>
          <a:xfrm rot="16200000" flipV="1">
            <a:off x="7469445" y="1549761"/>
            <a:ext cx="12700" cy="1838960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0"/>
          <p:cNvSpPr txBox="1"/>
          <p:nvPr/>
        </p:nvSpPr>
        <p:spPr>
          <a:xfrm>
            <a:off x="7075685" y="204018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多</a:t>
            </a:r>
            <a:r>
              <a:rPr lang="zh-CN" altLang="en-US" sz="800" b="1" dirty="0" smtClean="0"/>
              <a:t>站缓存同步</a:t>
            </a:r>
          </a:p>
        </p:txBody>
      </p:sp>
      <p:cxnSp>
        <p:nvCxnSpPr>
          <p:cNvPr id="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5" idx="1"/>
            <a:endCxn id="25" idx="1"/>
          </p:cNvCxnSpPr>
          <p:nvPr/>
        </p:nvCxnSpPr>
        <p:spPr>
          <a:xfrm flipH="1" flipV="1">
            <a:off x="3480093" y="3064900"/>
            <a:ext cx="2566952" cy="82864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4113599" y="2344370"/>
            <a:ext cx="1085972" cy="541756"/>
          </a:xfrm>
          <a:prstGeom prst="diamond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本日</a:t>
            </a:r>
            <a:endParaRPr lang="en-US" altLang="zh-CN" sz="800" b="1" dirty="0" smtClean="0">
              <a:latin typeface="+mj-lt"/>
            </a:endParaRPr>
          </a:p>
          <a:p>
            <a:pPr algn="ctr"/>
            <a:r>
              <a:rPr lang="en-US" altLang="zh-CN" sz="800" b="1" dirty="0">
                <a:latin typeface="+mj-lt"/>
              </a:rPr>
              <a:t>+</a:t>
            </a:r>
            <a:endParaRPr lang="en-US" altLang="zh-CN" sz="800" b="1" dirty="0" smtClean="0">
              <a:latin typeface="+mj-lt"/>
            </a:endParaRPr>
          </a:p>
          <a:p>
            <a:pPr algn="ctr"/>
            <a:r>
              <a:rPr lang="zh-CN" altLang="en-US" sz="800" b="1" dirty="0">
                <a:latin typeface="+mj-lt"/>
              </a:rPr>
              <a:t>某品牌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5" idx="1"/>
            <a:endCxn id="25" idx="1"/>
          </p:cNvCxnSpPr>
          <p:nvPr/>
        </p:nvCxnSpPr>
        <p:spPr>
          <a:xfrm flipH="1">
            <a:off x="3480093" y="2615248"/>
            <a:ext cx="633506" cy="4496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" idx="1"/>
            <a:endCxn id="55" idx="3"/>
          </p:cNvCxnSpPr>
          <p:nvPr/>
        </p:nvCxnSpPr>
        <p:spPr>
          <a:xfrm flipH="1">
            <a:off x="5199571" y="2606401"/>
            <a:ext cx="788128" cy="884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10"/>
          <p:cNvSpPr txBox="1"/>
          <p:nvPr/>
        </p:nvSpPr>
        <p:spPr>
          <a:xfrm>
            <a:off x="4215420" y="416300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800" b="1" dirty="0"/>
              <a:t>分支判断处理类</a:t>
            </a:r>
          </a:p>
        </p:txBody>
      </p:sp>
      <p:sp>
        <p:nvSpPr>
          <p:cNvPr id="75" name="文本框 10"/>
          <p:cNvSpPr txBox="1"/>
          <p:nvPr/>
        </p:nvSpPr>
        <p:spPr>
          <a:xfrm>
            <a:off x="3875530" y="3183746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smtClean="0"/>
              <a:t>①</a:t>
            </a:r>
            <a:endParaRPr lang="zh-CN" altLang="en-US" sz="1000" b="1" dirty="0"/>
          </a:p>
        </p:txBody>
      </p:sp>
      <p:sp>
        <p:nvSpPr>
          <p:cNvPr id="76" name="文本框 10"/>
          <p:cNvSpPr txBox="1"/>
          <p:nvPr/>
        </p:nvSpPr>
        <p:spPr>
          <a:xfrm>
            <a:off x="3857943" y="2712296"/>
            <a:ext cx="3129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b="1" dirty="0"/>
              <a:t>②</a:t>
            </a:r>
          </a:p>
        </p:txBody>
      </p:sp>
      <p:sp>
        <p:nvSpPr>
          <p:cNvPr id="85" name="文本框 10"/>
          <p:cNvSpPr txBox="1"/>
          <p:nvPr/>
        </p:nvSpPr>
        <p:spPr>
          <a:xfrm>
            <a:off x="7228959" y="2910085"/>
            <a:ext cx="1824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dirty="0" smtClean="0"/>
              <a:t>由于</a:t>
            </a:r>
            <a:r>
              <a:rPr lang="en-US" altLang="zh-CN" sz="800" dirty="0" err="1" smtClean="0"/>
              <a:t>db</a:t>
            </a:r>
            <a:r>
              <a:rPr lang="zh-CN" altLang="en-US" sz="800" dirty="0" smtClean="0"/>
              <a:t>可能是异步更新（走</a:t>
            </a:r>
            <a:r>
              <a:rPr lang="en-US" altLang="zh-CN" sz="800" dirty="0" err="1" smtClean="0"/>
              <a:t>mq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  <a:p>
            <a:r>
              <a:rPr lang="zh-CN" altLang="en-US" sz="800" dirty="0" smtClean="0"/>
              <a:t>所以可能出现</a:t>
            </a:r>
            <a:r>
              <a:rPr lang="en-US" altLang="zh-CN" sz="800" dirty="0" err="1" smtClean="0"/>
              <a:t>db</a:t>
            </a:r>
            <a:r>
              <a:rPr lang="zh-CN" altLang="en-US" sz="800" dirty="0" smtClean="0"/>
              <a:t>中无数据，</a:t>
            </a:r>
            <a:endParaRPr lang="en-US" altLang="zh-CN" sz="800" dirty="0" smtClean="0"/>
          </a:p>
          <a:p>
            <a:r>
              <a:rPr lang="zh-CN" altLang="en-US" sz="800" dirty="0" smtClean="0"/>
              <a:t>所以多站的缓存更新不依赖于</a:t>
            </a:r>
            <a:r>
              <a:rPr lang="en-US" altLang="zh-CN" sz="800" dirty="0" err="1" smtClean="0"/>
              <a:t>db</a:t>
            </a:r>
            <a:endParaRPr lang="en-US" altLang="zh-CN" sz="800" dirty="0" smtClean="0"/>
          </a:p>
          <a:p>
            <a:endParaRPr lang="en-US" altLang="zh-CN" sz="800" dirty="0"/>
          </a:p>
          <a:p>
            <a:r>
              <a:rPr lang="zh-CN" altLang="en-US" sz="800" dirty="0" smtClean="0"/>
              <a:t>多站缓存同步，传递的是全订单报文</a:t>
            </a:r>
            <a:endParaRPr lang="en-US" altLang="zh-CN" sz="800" dirty="0" smtClean="0"/>
          </a:p>
          <a:p>
            <a:r>
              <a:rPr lang="zh-CN" altLang="en-US" sz="800" dirty="0" smtClean="0"/>
              <a:t>可能占比较大的空间，改为传递订单报文关键字段、以及必要的压缩后的订单报文，</a:t>
            </a:r>
            <a:r>
              <a:rPr lang="en-US" altLang="zh-CN" sz="800" dirty="0" err="1" smtClean="0"/>
              <a:t>redis</a:t>
            </a:r>
            <a:r>
              <a:rPr lang="zh-CN" altLang="en-US" sz="800" dirty="0" smtClean="0"/>
              <a:t>也仅保留关键字段，查询使用。</a:t>
            </a:r>
            <a:endParaRPr lang="en-US" altLang="zh-CN" sz="800" dirty="0" smtClean="0"/>
          </a:p>
          <a:p>
            <a:r>
              <a:rPr lang="zh-CN" altLang="en-US" sz="800" dirty="0" smtClean="0"/>
              <a:t>无压缩报文的缓存，则完整报文需要查询</a:t>
            </a:r>
            <a:r>
              <a:rPr lang="en-US" altLang="zh-CN" sz="800" dirty="0" err="1" smtClean="0"/>
              <a:t>db</a:t>
            </a:r>
            <a:r>
              <a:rPr lang="zh-CN" altLang="en-US" sz="800" dirty="0" smtClean="0"/>
              <a:t>。</a:t>
            </a:r>
            <a:endParaRPr lang="en-US" altLang="zh-CN" sz="800" dirty="0" smtClean="0"/>
          </a:p>
          <a:p>
            <a:r>
              <a:rPr lang="zh-CN" altLang="en-US" sz="800" dirty="0" smtClean="0"/>
              <a:t>有压缩报文的缓存，则终端自行解压报文。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业务队列消费需要有结束机制，防止数据堆积</a:t>
            </a:r>
          </a:p>
        </p:txBody>
      </p:sp>
      <p:sp>
        <p:nvSpPr>
          <p:cNvPr id="6" name="折角形 5"/>
          <p:cNvSpPr/>
          <p:nvPr/>
        </p:nvSpPr>
        <p:spPr>
          <a:xfrm>
            <a:off x="7248888" y="1368213"/>
            <a:ext cx="404980" cy="646389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+mj-lt"/>
              </a:rPr>
              <a:t>订单报文关键字段</a:t>
            </a:r>
          </a:p>
        </p:txBody>
      </p:sp>
      <p:sp>
        <p:nvSpPr>
          <p:cNvPr id="34" name="文本框 10"/>
          <p:cNvSpPr txBox="1"/>
          <p:nvPr/>
        </p:nvSpPr>
        <p:spPr>
          <a:xfrm>
            <a:off x="3884067" y="2932454"/>
            <a:ext cx="260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 smtClean="0"/>
              <a:t>+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969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明细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缓存查询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订单最终状态</a:t>
            </a:r>
            <a:endParaRPr lang="zh-CN" altLang="en-US" dirty="0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19638" y="1411093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订单查询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19638" y="2558101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桌位关联订单查询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19638" y="3896730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锁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单查询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 flipV="1">
            <a:off x="530501" y="3921664"/>
            <a:ext cx="1116503" cy="321163"/>
          </a:xfrm>
          <a:prstGeom prst="straightConnector1">
            <a:avLst/>
          </a:prstGeom>
          <a:ln w="6350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</p:cNvCxnSpPr>
          <p:nvPr/>
        </p:nvCxnSpPr>
        <p:spPr>
          <a:xfrm flipH="1">
            <a:off x="530501" y="3902066"/>
            <a:ext cx="1116503" cy="308896"/>
          </a:xfrm>
          <a:prstGeom prst="straightConnector1">
            <a:avLst/>
          </a:prstGeom>
          <a:ln w="6350">
            <a:solidFill>
              <a:schemeClr val="accent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59365" y="1452034"/>
            <a:ext cx="131215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</a:p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queryOrderMessage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67846" y="1449916"/>
            <a:ext cx="131215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rest-order</a:t>
            </a:r>
          </a:p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queryOrder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 flipV="1">
            <a:off x="1463037" y="1587077"/>
            <a:ext cx="496328" cy="211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3271518" y="1587076"/>
            <a:ext cx="496328" cy="21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290885" y="2130115"/>
            <a:ext cx="1315568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t_order_record_status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290885" y="1451119"/>
            <a:ext cx="1315568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order_status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flipH="1" flipV="1">
            <a:off x="5079999" y="1587076"/>
            <a:ext cx="1210886" cy="12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6" idx="1"/>
            <a:endCxn id="14" idx="3"/>
          </p:cNvCxnSpPr>
          <p:nvPr/>
        </p:nvCxnSpPr>
        <p:spPr>
          <a:xfrm flipH="1" flipV="1">
            <a:off x="5079999" y="1587076"/>
            <a:ext cx="1210886" cy="68019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0"/>
          <p:cNvSpPr txBox="1"/>
          <p:nvPr/>
        </p:nvSpPr>
        <p:spPr>
          <a:xfrm>
            <a:off x="5439464" y="1109142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By store</a:t>
            </a:r>
            <a:endParaRPr lang="zh-CN" altLang="en-US" sz="800" b="1" dirty="0" smtClean="0"/>
          </a:p>
        </p:txBody>
      </p:sp>
      <p:sp>
        <p:nvSpPr>
          <p:cNvPr id="37" name="文本框 10"/>
          <p:cNvSpPr txBox="1"/>
          <p:nvPr/>
        </p:nvSpPr>
        <p:spPr>
          <a:xfrm>
            <a:off x="5491562" y="140756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营业日</a:t>
            </a:r>
            <a:endParaRPr lang="zh-CN" altLang="en-US" sz="800" b="1" dirty="0" smtClean="0"/>
          </a:p>
        </p:txBody>
      </p:sp>
      <p:sp>
        <p:nvSpPr>
          <p:cNvPr id="38" name="文本框 33"/>
          <p:cNvSpPr txBox="1"/>
          <p:nvPr/>
        </p:nvSpPr>
        <p:spPr>
          <a:xfrm>
            <a:off x="5615794" y="126267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+</a:t>
            </a:r>
            <a:endParaRPr lang="zh-CN" altLang="en-US" sz="800" b="1" dirty="0"/>
          </a:p>
        </p:txBody>
      </p:sp>
      <p:sp>
        <p:nvSpPr>
          <p:cNvPr id="39" name="文本框 10"/>
          <p:cNvSpPr txBox="1"/>
          <p:nvPr/>
        </p:nvSpPr>
        <p:spPr>
          <a:xfrm>
            <a:off x="7662452" y="1372503"/>
            <a:ext cx="148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>
                <a:solidFill>
                  <a:srgbClr val="FF0000"/>
                </a:solidFill>
              </a:rPr>
              <a:t>原本返回报文，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zh-CN" altLang="en-US" sz="800" b="1" dirty="0" smtClean="0">
                <a:solidFill>
                  <a:srgbClr val="FF0000"/>
                </a:solidFill>
              </a:rPr>
              <a:t>现在无法提供报文，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zh-CN" altLang="en-US" sz="800" b="1" dirty="0" smtClean="0">
                <a:solidFill>
                  <a:srgbClr val="FF0000"/>
                </a:solidFill>
              </a:rPr>
              <a:t>只能提供精简的关键字段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69621" y="2596924"/>
            <a:ext cx="131215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</a:p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queryMessage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969621" y="3220071"/>
            <a:ext cx="131215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rest-operation</a:t>
            </a:r>
          </a:p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queryMessage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0" idx="1"/>
            <a:endCxn id="7" idx="3"/>
          </p:cNvCxnSpPr>
          <p:nvPr/>
        </p:nvCxnSpPr>
        <p:spPr>
          <a:xfrm flipH="1">
            <a:off x="1463037" y="2734084"/>
            <a:ext cx="506584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flipV="1">
            <a:off x="2625698" y="2871244"/>
            <a:ext cx="0" cy="34882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767845" y="2596924"/>
            <a:ext cx="131215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rest-order</a:t>
            </a:r>
          </a:p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queryStatusOrder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1"/>
            <a:endCxn id="42" idx="3"/>
          </p:cNvCxnSpPr>
          <p:nvPr/>
        </p:nvCxnSpPr>
        <p:spPr>
          <a:xfrm flipH="1">
            <a:off x="3281774" y="2734084"/>
            <a:ext cx="486071" cy="62314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5079998" y="2322560"/>
            <a:ext cx="486071" cy="41152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10"/>
          <p:cNvSpPr txBox="1"/>
          <p:nvPr/>
        </p:nvSpPr>
        <p:spPr>
          <a:xfrm>
            <a:off x="5116079" y="2668247"/>
            <a:ext cx="999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>
                <a:solidFill>
                  <a:srgbClr val="FF0000"/>
                </a:solidFill>
              </a:rPr>
              <a:t>本查询不需要报文</a:t>
            </a:r>
          </a:p>
        </p:txBody>
      </p:sp>
      <p:sp>
        <p:nvSpPr>
          <p:cNvPr id="62" name="文本框 10"/>
          <p:cNvSpPr txBox="1"/>
          <p:nvPr/>
        </p:nvSpPr>
        <p:spPr>
          <a:xfrm>
            <a:off x="5010856" y="1903750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无数据时查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62976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明细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缓存查询、更新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进单打印报文</a:t>
            </a:r>
            <a:endParaRPr lang="zh-CN" altLang="en-US" dirty="0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49380" y="1243992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单打印查询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49380" y="3096291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单打印确认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537665" y="1279975"/>
            <a:ext cx="131215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</a:p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queryPrintOrder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6146" y="1277857"/>
            <a:ext cx="131215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rest-order</a:t>
            </a:r>
          </a:p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queryPrintOrder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2849818" y="1415017"/>
            <a:ext cx="496328" cy="21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537665" y="3129313"/>
            <a:ext cx="131215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grpc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</a:p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confirmPrintOrder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46146" y="3127195"/>
            <a:ext cx="1312153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rest-order</a:t>
            </a:r>
          </a:p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confirmPrintOrder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2849818" y="3264355"/>
            <a:ext cx="496328" cy="21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>
            <a:off x="992779" y="1417135"/>
            <a:ext cx="544886" cy="284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772443" y="1922988"/>
            <a:ext cx="1315568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t_order_record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772443" y="1277857"/>
            <a:ext cx="1315568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order_print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7088011" y="1277857"/>
            <a:ext cx="148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>
                <a:solidFill>
                  <a:srgbClr val="FF0000"/>
                </a:solidFill>
              </a:rPr>
              <a:t>原本直接返回订单报文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List</a:t>
            </a:r>
          </a:p>
          <a:p>
            <a:r>
              <a:rPr lang="zh-CN" altLang="en-US" sz="800" b="1" dirty="0" smtClean="0">
                <a:solidFill>
                  <a:srgbClr val="FF0000"/>
                </a:solidFill>
              </a:rPr>
              <a:t>现在需要返回压缩后报文</a:t>
            </a:r>
          </a:p>
        </p:txBody>
      </p: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2" idx="1"/>
            <a:endCxn id="14" idx="3"/>
          </p:cNvCxnSpPr>
          <p:nvPr/>
        </p:nvCxnSpPr>
        <p:spPr>
          <a:xfrm flipH="1">
            <a:off x="4658299" y="1415017"/>
            <a:ext cx="1114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 flipV="1">
            <a:off x="4658299" y="1415017"/>
            <a:ext cx="1114144" cy="64513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10"/>
          <p:cNvSpPr txBox="1"/>
          <p:nvPr/>
        </p:nvSpPr>
        <p:spPr>
          <a:xfrm>
            <a:off x="4917052" y="898207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By store</a:t>
            </a:r>
            <a:endParaRPr lang="zh-CN" altLang="en-US" sz="800" b="1" dirty="0" smtClean="0"/>
          </a:p>
        </p:txBody>
      </p:sp>
      <p:sp>
        <p:nvSpPr>
          <p:cNvPr id="31" name="文本框 10"/>
          <p:cNvSpPr txBox="1"/>
          <p:nvPr/>
        </p:nvSpPr>
        <p:spPr>
          <a:xfrm>
            <a:off x="4969150" y="11966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营业日</a:t>
            </a:r>
            <a:endParaRPr lang="zh-CN" altLang="en-US" sz="800" b="1" dirty="0" smtClean="0"/>
          </a:p>
        </p:txBody>
      </p:sp>
      <p:sp>
        <p:nvSpPr>
          <p:cNvPr id="32" name="文本框 33"/>
          <p:cNvSpPr txBox="1"/>
          <p:nvPr/>
        </p:nvSpPr>
        <p:spPr>
          <a:xfrm>
            <a:off x="5093382" y="105174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+</a:t>
            </a:r>
            <a:endParaRPr lang="zh-CN" altLang="en-US" sz="800" b="1" dirty="0"/>
          </a:p>
        </p:txBody>
      </p:sp>
      <p:sp>
        <p:nvSpPr>
          <p:cNvPr id="33" name="文本框 10"/>
          <p:cNvSpPr txBox="1"/>
          <p:nvPr/>
        </p:nvSpPr>
        <p:spPr>
          <a:xfrm>
            <a:off x="4804041" y="1893646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无数据时查</a:t>
            </a:r>
            <a:r>
              <a:rPr lang="en-US" altLang="zh-CN" sz="800" b="1" dirty="0" err="1" smtClean="0"/>
              <a:t>db</a:t>
            </a:r>
            <a:endParaRPr lang="zh-CN" altLang="en-US" sz="800" b="1" dirty="0" smtClean="0"/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>
            <a:off x="992779" y="3266473"/>
            <a:ext cx="544886" cy="5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0"/>
          <p:cNvSpPr txBox="1"/>
          <p:nvPr/>
        </p:nvSpPr>
        <p:spPr>
          <a:xfrm>
            <a:off x="4791854" y="30489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>
                <a:solidFill>
                  <a:srgbClr val="FF0000"/>
                </a:solidFill>
              </a:rPr>
              <a:t>支持批量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457839" y="3127195"/>
            <a:ext cx="1315568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t_order_record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253991" y="3127454"/>
            <a:ext cx="1315568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站点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  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order_print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4658299" y="3264355"/>
            <a:ext cx="79954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10"/>
          <p:cNvSpPr txBox="1"/>
          <p:nvPr/>
        </p:nvSpPr>
        <p:spPr>
          <a:xfrm>
            <a:off x="5386889" y="3401515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通过</a:t>
            </a:r>
            <a:r>
              <a:rPr lang="en-US" altLang="zh-CN" sz="800" b="1" dirty="0" err="1" smtClean="0"/>
              <a:t>swift_number</a:t>
            </a:r>
            <a:r>
              <a:rPr lang="zh-CN" altLang="en-US" sz="800" b="1" dirty="0" smtClean="0"/>
              <a:t>更新</a:t>
            </a:r>
            <a:endParaRPr lang="en-US" altLang="zh-CN" sz="800" b="1" dirty="0" smtClean="0"/>
          </a:p>
          <a:p>
            <a:r>
              <a:rPr lang="en-US" altLang="zh-CN" sz="800" b="1" dirty="0" err="1" smtClean="0"/>
              <a:t>print_status</a:t>
            </a:r>
            <a:r>
              <a:rPr lang="zh-CN" altLang="en-US" sz="800" b="1" dirty="0" smtClean="0"/>
              <a:t>、</a:t>
            </a:r>
            <a:r>
              <a:rPr lang="en-US" altLang="zh-CN" sz="800" b="1" dirty="0" err="1" smtClean="0"/>
              <a:t>update_time</a:t>
            </a:r>
            <a:endParaRPr lang="zh-CN" altLang="en-US" sz="800" b="1" dirty="0" smtClean="0"/>
          </a:p>
        </p:txBody>
      </p: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6773407" y="3264355"/>
            <a:ext cx="480584" cy="2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0"/>
          <p:cNvSpPr txBox="1"/>
          <p:nvPr/>
        </p:nvSpPr>
        <p:spPr>
          <a:xfrm>
            <a:off x="7234963" y="3401515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通过 </a:t>
            </a:r>
            <a:r>
              <a:rPr lang="en-US" altLang="zh-CN" sz="800" b="1" dirty="0" err="1" smtClean="0"/>
              <a:t>store_code</a:t>
            </a:r>
            <a:r>
              <a:rPr lang="zh-CN" altLang="en-US" sz="800" b="1" dirty="0" smtClean="0"/>
              <a:t>、</a:t>
            </a:r>
            <a:r>
              <a:rPr lang="zh-CN" altLang="en-US" sz="800" b="1" dirty="0"/>
              <a:t>营业</a:t>
            </a:r>
            <a:r>
              <a:rPr lang="zh-CN" altLang="en-US" sz="800" b="1" dirty="0" smtClean="0"/>
              <a:t>日、</a:t>
            </a:r>
            <a:endParaRPr lang="en-US" altLang="zh-CN" sz="800" b="1" dirty="0" smtClean="0"/>
          </a:p>
          <a:p>
            <a:r>
              <a:rPr lang="en-US" altLang="zh-CN" sz="800" b="1" dirty="0" err="1" smtClean="0"/>
              <a:t>swift_number</a:t>
            </a:r>
            <a:r>
              <a:rPr lang="en-US" altLang="zh-CN" sz="800" b="1" dirty="0" smtClean="0"/>
              <a:t> </a:t>
            </a:r>
            <a:r>
              <a:rPr lang="zh-CN" altLang="en-US" sz="800" b="1" dirty="0" smtClean="0"/>
              <a:t>删除？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577179" y="4145300"/>
            <a:ext cx="1315568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站点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  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order_print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0" idx="3"/>
            <a:endCxn id="40" idx="3"/>
          </p:cNvCxnSpPr>
          <p:nvPr/>
        </p:nvCxnSpPr>
        <p:spPr>
          <a:xfrm flipV="1">
            <a:off x="7892747" y="3264614"/>
            <a:ext cx="676812" cy="1017846"/>
          </a:xfrm>
          <a:prstGeom prst="curvedConnector3">
            <a:avLst>
              <a:gd name="adj1" fmla="val 133776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10"/>
          <p:cNvSpPr txBox="1"/>
          <p:nvPr/>
        </p:nvSpPr>
        <p:spPr>
          <a:xfrm>
            <a:off x="6649070" y="4399170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通过 </a:t>
            </a:r>
            <a:r>
              <a:rPr lang="en-US" altLang="zh-CN" sz="800" b="1" dirty="0" err="1" smtClean="0"/>
              <a:t>store_code</a:t>
            </a:r>
            <a:r>
              <a:rPr lang="zh-CN" altLang="en-US" sz="800" b="1" dirty="0" smtClean="0"/>
              <a:t>、</a:t>
            </a:r>
            <a:r>
              <a:rPr lang="zh-CN" altLang="en-US" sz="800" b="1" dirty="0"/>
              <a:t>营业</a:t>
            </a:r>
            <a:r>
              <a:rPr lang="zh-CN" altLang="en-US" sz="800" b="1" dirty="0" smtClean="0"/>
              <a:t>日、</a:t>
            </a:r>
            <a:endParaRPr lang="en-US" altLang="zh-CN" sz="800" b="1" dirty="0" smtClean="0"/>
          </a:p>
          <a:p>
            <a:r>
              <a:rPr lang="en-US" altLang="zh-CN" sz="800" b="1" dirty="0" err="1" smtClean="0"/>
              <a:t>swift_number</a:t>
            </a:r>
            <a:r>
              <a:rPr lang="en-US" altLang="zh-CN" sz="800" b="1" dirty="0" smtClean="0"/>
              <a:t> </a:t>
            </a:r>
            <a:r>
              <a:rPr lang="zh-CN" altLang="en-US" sz="800" b="1" dirty="0" smtClean="0"/>
              <a:t>删除？</a:t>
            </a:r>
          </a:p>
        </p:txBody>
      </p:sp>
      <p:sp>
        <p:nvSpPr>
          <p:cNvPr id="56" name="文本框 10"/>
          <p:cNvSpPr txBox="1"/>
          <p:nvPr/>
        </p:nvSpPr>
        <p:spPr>
          <a:xfrm>
            <a:off x="8316349" y="377353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多</a:t>
            </a:r>
            <a:r>
              <a:rPr lang="zh-CN" altLang="en-US" sz="800" b="1" dirty="0" smtClean="0"/>
              <a:t>站缓存同步</a:t>
            </a:r>
          </a:p>
        </p:txBody>
      </p:sp>
      <p:sp>
        <p:nvSpPr>
          <p:cNvPr id="34" name="文本框 10"/>
          <p:cNvSpPr txBox="1"/>
          <p:nvPr/>
        </p:nvSpPr>
        <p:spPr>
          <a:xfrm>
            <a:off x="8418940" y="412537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>
                <a:solidFill>
                  <a:srgbClr val="FF0000"/>
                </a:solidFill>
              </a:rPr>
              <a:t>支持批量</a:t>
            </a:r>
          </a:p>
        </p:txBody>
      </p:sp>
    </p:spTree>
    <p:extLst>
      <p:ext uri="{BB962C8B-B14F-4D97-AF65-F5344CB8AC3E}">
        <p14:creationId xmlns:p14="http://schemas.microsoft.com/office/powerpoint/2010/main" val="416731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明细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缓存切换</a:t>
            </a:r>
            <a:r>
              <a:rPr lang="en-US" altLang="zh-CN" dirty="0" smtClean="0"/>
              <a:t>/</a:t>
            </a:r>
            <a:r>
              <a:rPr lang="zh-CN" altLang="en-US" dirty="0" smtClean="0"/>
              <a:t>归档</a:t>
            </a:r>
            <a:endParaRPr lang="zh-CN" altLang="en-US" dirty="0"/>
          </a:p>
        </p:txBody>
      </p:sp>
      <p:cxnSp>
        <p:nvCxnSpPr>
          <p:cNvPr id="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>
            <a:off x="1681361" y="2254036"/>
            <a:ext cx="705972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817420" y="2116876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800" b="1" dirty="0">
                <a:latin typeface="微软雅黑" pitchFamily="34" charset="-122"/>
                <a:ea typeface="微软雅黑" pitchFamily="34" charset="-122"/>
              </a:rPr>
              <a:t>站点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387333" y="211687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837962" y="2078053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餐厅营业日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SOD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78424" y="3581330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站点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4" idx="0"/>
            <a:endCxn id="10" idx="2"/>
          </p:cNvCxnSpPr>
          <p:nvPr/>
        </p:nvCxnSpPr>
        <p:spPr>
          <a:xfrm rot="5400000" flipH="1" flipV="1">
            <a:off x="1943052" y="2574783"/>
            <a:ext cx="1190134" cy="82296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0"/>
          <p:cNvSpPr txBox="1"/>
          <p:nvPr/>
        </p:nvSpPr>
        <p:spPr>
          <a:xfrm>
            <a:off x="1564373" y="286723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/>
              <a:t>多</a:t>
            </a:r>
            <a:r>
              <a:rPr lang="zh-CN" altLang="en-US" sz="800" b="1" dirty="0" smtClean="0"/>
              <a:t>站缓存同步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41" idx="3"/>
          </p:cNvCxnSpPr>
          <p:nvPr/>
        </p:nvCxnSpPr>
        <p:spPr>
          <a:xfrm flipH="1">
            <a:off x="5083478" y="2254036"/>
            <a:ext cx="733942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10"/>
          <p:cNvSpPr txBox="1"/>
          <p:nvPr/>
        </p:nvSpPr>
        <p:spPr>
          <a:xfrm>
            <a:off x="1678320" y="1970012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手工 </a:t>
            </a:r>
            <a:r>
              <a:rPr lang="en-US" altLang="zh-CN" sz="800" b="1" dirty="0" smtClean="0"/>
              <a:t>+</a:t>
            </a:r>
            <a:r>
              <a:rPr lang="en-US" altLang="zh-CN" sz="800" b="1" dirty="0"/>
              <a:t> </a:t>
            </a:r>
            <a:r>
              <a:rPr lang="zh-CN" altLang="en-US" sz="800" b="1" dirty="0" smtClean="0"/>
              <a:t>自动</a:t>
            </a: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958946" y="2116876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1"/>
            <a:endCxn id="10" idx="3"/>
          </p:cNvCxnSpPr>
          <p:nvPr/>
        </p:nvCxnSpPr>
        <p:spPr>
          <a:xfrm flipH="1">
            <a:off x="3511865" y="2254036"/>
            <a:ext cx="447081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0"/>
          <p:cNvSpPr txBox="1"/>
          <p:nvPr/>
        </p:nvSpPr>
        <p:spPr>
          <a:xfrm>
            <a:off x="5127788" y="1999451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By store</a:t>
            </a:r>
            <a:endParaRPr lang="zh-CN" altLang="en-US" sz="800" b="1" dirty="0" smtClean="0"/>
          </a:p>
        </p:txBody>
      </p:sp>
      <p:sp>
        <p:nvSpPr>
          <p:cNvPr id="50" name="右大括号 49"/>
          <p:cNvSpPr/>
          <p:nvPr/>
        </p:nvSpPr>
        <p:spPr>
          <a:xfrm flipH="1">
            <a:off x="7088335" y="1425390"/>
            <a:ext cx="252014" cy="1657292"/>
          </a:xfrm>
          <a:prstGeom prst="rightBrace">
            <a:avLst>
              <a:gd name="adj1" fmla="val 8333"/>
              <a:gd name="adj2" fmla="val 48774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10"/>
          <p:cNvSpPr txBox="1"/>
          <p:nvPr/>
        </p:nvSpPr>
        <p:spPr>
          <a:xfrm>
            <a:off x="5746858" y="1597638"/>
            <a:ext cx="126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/>
              <a:t>By </a:t>
            </a:r>
            <a:r>
              <a:rPr lang="en-US" altLang="zh-CN" sz="800" b="1" dirty="0" smtClean="0"/>
              <a:t>store</a:t>
            </a:r>
            <a:r>
              <a:rPr lang="zh-CN" altLang="en-US" sz="800" b="1" dirty="0" smtClean="0"/>
              <a:t>精确匹配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清理所有缓存</a:t>
            </a:r>
            <a:endParaRPr lang="en-US" altLang="zh-CN" sz="800" b="1" dirty="0" smtClean="0"/>
          </a:p>
          <a:p>
            <a:r>
              <a:rPr lang="zh-CN" altLang="en-US" sz="800" b="1" dirty="0"/>
              <a:t>不</a:t>
            </a:r>
            <a:r>
              <a:rPr lang="zh-CN" altLang="en-US" sz="800" b="1" dirty="0" smtClean="0"/>
              <a:t>考虑日期了提升效率</a:t>
            </a: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732" y="1425390"/>
            <a:ext cx="634495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strike="sngStrike" dirty="0" smtClean="0">
                <a:solidFill>
                  <a:schemeClr val="tx1"/>
                </a:solidFill>
              </a:rPr>
              <a:t>HZH086</a:t>
            </a:r>
            <a:endParaRPr lang="en-US" altLang="zh-CN" b="0" strike="sngStrike" dirty="0">
              <a:solidFill>
                <a:schemeClr val="tx1"/>
              </a:solidFill>
            </a:endParaRPr>
          </a:p>
        </p:txBody>
      </p:sp>
      <p:sp>
        <p:nvSpPr>
          <p:cNvPr id="53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560" y="2482121"/>
            <a:ext cx="700251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HZH086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56" name="Text Box 17">
            <a:extLst>
              <a:ext uri="{FF2B5EF4-FFF2-40B4-BE49-F238E27FC236}">
                <a16:creationId xmlns:a16="http://schemas.microsoft.com/office/drawing/2014/main" id="{68E07852-73DC-4968-A783-0EF599B7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731" y="1765996"/>
            <a:ext cx="634495" cy="1906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b="0" dirty="0" smtClean="0">
                <a:solidFill>
                  <a:schemeClr val="tx1"/>
                </a:solidFill>
              </a:rPr>
              <a:t>HZH086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564373" y="358133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文本框 10"/>
          <p:cNvSpPr txBox="1"/>
          <p:nvPr/>
        </p:nvSpPr>
        <p:spPr>
          <a:xfrm>
            <a:off x="264160" y="2053981"/>
            <a:ext cx="25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/>
              <a:t>A</a:t>
            </a:r>
            <a:r>
              <a:rPr lang="zh-CN" altLang="en-US" sz="1000" b="1" dirty="0" smtClean="0"/>
              <a:t>站</a:t>
            </a:r>
          </a:p>
        </p:txBody>
      </p:sp>
      <p:sp>
        <p:nvSpPr>
          <p:cNvPr id="67" name="文本框 10"/>
          <p:cNvSpPr txBox="1"/>
          <p:nvPr/>
        </p:nvSpPr>
        <p:spPr>
          <a:xfrm>
            <a:off x="264160" y="3518435"/>
            <a:ext cx="25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/>
              <a:t>B</a:t>
            </a:r>
            <a:r>
              <a:rPr lang="zh-CN" altLang="en-US" sz="1000" b="1" dirty="0" smtClean="0"/>
              <a:t>站</a:t>
            </a:r>
          </a:p>
        </p:txBody>
      </p:sp>
      <p:sp>
        <p:nvSpPr>
          <p:cNvPr id="68" name="折角形 67"/>
          <p:cNvSpPr/>
          <p:nvPr/>
        </p:nvSpPr>
        <p:spPr>
          <a:xfrm>
            <a:off x="2851684" y="2849269"/>
            <a:ext cx="404980" cy="466825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chemeClr val="tx1"/>
                </a:solidFill>
                <a:latin typeface="+mj-lt"/>
              </a:rPr>
              <a:t>sod</a:t>
            </a:r>
            <a:r>
              <a:rPr lang="zh-CN" altLang="en-US" sz="800" dirty="0" smtClean="0">
                <a:solidFill>
                  <a:schemeClr val="tx1"/>
                </a:solidFill>
                <a:latin typeface="+mj-lt"/>
              </a:rPr>
              <a:t>版本同步</a:t>
            </a:r>
          </a:p>
        </p:txBody>
      </p:sp>
      <p:cxnSp>
        <p:nvCxnSpPr>
          <p:cNvPr id="6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7" idx="1"/>
            <a:endCxn id="70" idx="3"/>
          </p:cNvCxnSpPr>
          <p:nvPr/>
        </p:nvCxnSpPr>
        <p:spPr>
          <a:xfrm flipH="1">
            <a:off x="4456701" y="3718490"/>
            <a:ext cx="721723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32169" y="3581330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</a:t>
            </a:r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0" idx="1"/>
            <a:endCxn id="64" idx="3"/>
          </p:cNvCxnSpPr>
          <p:nvPr/>
        </p:nvCxnSpPr>
        <p:spPr>
          <a:xfrm flipH="1">
            <a:off x="2688905" y="3718490"/>
            <a:ext cx="64326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0"/>
          <p:cNvSpPr txBox="1"/>
          <p:nvPr/>
        </p:nvSpPr>
        <p:spPr>
          <a:xfrm>
            <a:off x="4515136" y="3463905"/>
            <a:ext cx="596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 smtClean="0"/>
              <a:t>By store</a:t>
            </a:r>
            <a:endParaRPr lang="zh-CN" altLang="en-US" sz="800" b="1" dirty="0" smtClean="0"/>
          </a:p>
        </p:txBody>
      </p:sp>
      <p:sp>
        <p:nvSpPr>
          <p:cNvPr id="78" name="右大括号 77"/>
          <p:cNvSpPr/>
          <p:nvPr/>
        </p:nvSpPr>
        <p:spPr>
          <a:xfrm flipH="1">
            <a:off x="6440941" y="3518435"/>
            <a:ext cx="252014" cy="541818"/>
          </a:xfrm>
          <a:prstGeom prst="rightBrace">
            <a:avLst>
              <a:gd name="adj1" fmla="val 8333"/>
              <a:gd name="adj2" fmla="val 48774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10"/>
          <p:cNvSpPr txBox="1"/>
          <p:nvPr/>
        </p:nvSpPr>
        <p:spPr>
          <a:xfrm>
            <a:off x="6689857" y="367580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800" b="1" dirty="0" smtClean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11131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31841</TotalTime>
  <Words>1452</Words>
  <Application>Microsoft Office PowerPoint</Application>
  <PresentationFormat>全屏显示(16:9)</PresentationFormat>
  <Paragraphs>328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概述 – 总部端 订单查询优化  redis缓存</vt:lpstr>
      <vt:lpstr>Redis中数据结构 – 订单最终状态</vt:lpstr>
      <vt:lpstr>Redis中数据结构 – 进单打印报文</vt:lpstr>
      <vt:lpstr>Redis中数据结构 – 桌位状态</vt:lpstr>
      <vt:lpstr>明细 – 缓存更新 及 多站缓存同步</vt:lpstr>
      <vt:lpstr>明细 – 缓存查询 – 订单最终状态</vt:lpstr>
      <vt:lpstr>明细 – 缓存查询、更新 – 进单打印报文</vt:lpstr>
      <vt:lpstr>明细 – 缓存切换/归档</vt:lpstr>
      <vt:lpstr>明细 – 应急措施</vt:lpstr>
      <vt:lpstr>策略 入参</vt:lpstr>
      <vt:lpstr>策略 处理过程 匹配返回多个实现类，处理复杂</vt:lpstr>
      <vt:lpstr>匹配规则</vt:lpstr>
      <vt:lpstr>问题</vt:lpstr>
      <vt:lpstr>讨论问题 – 2020-02-24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4011</cp:revision>
  <cp:lastPrinted>2018-07-31T03:56:48Z</cp:lastPrinted>
  <dcterms:created xsi:type="dcterms:W3CDTF">2018-07-31T03:56:48Z</dcterms:created>
  <dcterms:modified xsi:type="dcterms:W3CDTF">2020-06-16T04:00:57Z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