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0" r:id="rId2"/>
    <p:sldId id="603" r:id="rId3"/>
    <p:sldId id="604" r:id="rId4"/>
    <p:sldId id="614" r:id="rId5"/>
    <p:sldId id="605" r:id="rId6"/>
    <p:sldId id="606" r:id="rId7"/>
    <p:sldId id="608" r:id="rId8"/>
    <p:sldId id="609" r:id="rId9"/>
    <p:sldId id="610" r:id="rId10"/>
    <p:sldId id="615" r:id="rId11"/>
    <p:sldId id="617" r:id="rId12"/>
    <p:sldId id="618" r:id="rId13"/>
    <p:sldId id="611" r:id="rId14"/>
    <p:sldId id="619" r:id="rId15"/>
    <p:sldId id="620" r:id="rId16"/>
    <p:sldId id="621" r:id="rId17"/>
    <p:sldId id="612" r:id="rId18"/>
    <p:sldId id="449" r:id="rId1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0000"/>
    <a:srgbClr val="2C4B80"/>
    <a:srgbClr val="F78E1E"/>
    <a:srgbClr val="011E2D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87884" autoAdjust="0"/>
  </p:normalViewPr>
  <p:slideViewPr>
    <p:cSldViewPr snapToGrid="0" showGuides="1">
      <p:cViewPr varScale="1">
        <p:scale>
          <a:sx n="79" d="100"/>
          <a:sy n="79" d="100"/>
        </p:scale>
        <p:origin x="1044" y="56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丁能</a:t>
            </a:r>
          </a:p>
        </p:txBody>
      </p:sp>
    </p:spTree>
    <p:extLst>
      <p:ext uri="{BB962C8B-B14F-4D97-AF65-F5344CB8AC3E}">
        <p14:creationId xmlns:p14="http://schemas.microsoft.com/office/powerpoint/2010/main" val="57215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54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50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54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23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823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360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42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47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91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20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81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66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4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6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D902-DE5D-4477-9E16-EAB1903DA65A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7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/>
          <a:lstStyle/>
          <a:p>
            <a:r>
              <a:rPr lang="en-US" dirty="0"/>
              <a:t>Yum China CPOS Counter</a:t>
            </a:r>
            <a:r>
              <a:rPr lang="zh-CN" altLang="en-US" dirty="0"/>
              <a:t>项目</a:t>
            </a:r>
            <a:br>
              <a:rPr lang="en-US" altLang="zh-CN" dirty="0"/>
            </a:br>
            <a:r>
              <a:rPr lang="zh-CN" altLang="en-US" dirty="0"/>
              <a:t>总体数据库设计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July, 2018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</a:t>
            </a:r>
            <a:r>
              <a:rPr lang="zh-CN" altLang="en-US" dirty="0"/>
              <a:t>整体合计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41479"/>
              </p:ext>
            </p:extLst>
          </p:nvPr>
        </p:nvGraphicFramePr>
        <p:xfrm>
          <a:off x="364140" y="611446"/>
          <a:ext cx="824578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764064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294725">
                  <a:extLst>
                    <a:ext uri="{9D8B030D-6E8A-4147-A177-3AD203B41FA5}">
                      <a16:colId xmlns:a16="http://schemas.microsoft.com/office/drawing/2014/main" val="1236450384"/>
                    </a:ext>
                  </a:extLst>
                </a:gridCol>
                <a:gridCol w="1432290">
                  <a:extLst>
                    <a:ext uri="{9D8B030D-6E8A-4147-A177-3AD203B41FA5}">
                      <a16:colId xmlns:a16="http://schemas.microsoft.com/office/drawing/2014/main" val="621499503"/>
                    </a:ext>
                  </a:extLst>
                </a:gridCol>
                <a:gridCol w="1283290">
                  <a:extLst>
                    <a:ext uri="{9D8B030D-6E8A-4147-A177-3AD203B41FA5}">
                      <a16:colId xmlns:a16="http://schemas.microsoft.com/office/drawing/2014/main" val="987340648"/>
                    </a:ext>
                  </a:extLst>
                </a:gridCol>
                <a:gridCol w="1516554">
                  <a:extLst>
                    <a:ext uri="{9D8B030D-6E8A-4147-A177-3AD203B41FA5}">
                      <a16:colId xmlns:a16="http://schemas.microsoft.com/office/drawing/2014/main" val="2856092670"/>
                    </a:ext>
                  </a:extLst>
                </a:gridCol>
              </a:tblGrid>
              <a:tr h="2132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业务模块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数据分类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数据量级（每天）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数据量大小（每天）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数据量级（</a:t>
                      </a:r>
                      <a:r>
                        <a:rPr lang="en-US" altLang="zh-CN" sz="1200" dirty="0"/>
                        <a:t>14</a:t>
                      </a:r>
                      <a:r>
                        <a:rPr lang="zh-CN" altLang="en-US" sz="1200" dirty="0"/>
                        <a:t>天）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数据量大小（</a:t>
                      </a:r>
                      <a:r>
                        <a:rPr lang="en-US" altLang="zh-CN" sz="1200" dirty="0"/>
                        <a:t>14</a:t>
                      </a:r>
                      <a:r>
                        <a:rPr lang="zh-CN" altLang="en-US" sz="1200" dirty="0"/>
                        <a:t>天）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213251">
                <a:tc rowSpan="2">
                  <a:txBody>
                    <a:bodyPr/>
                    <a:lstStyle/>
                    <a:p>
                      <a:r>
                        <a:rPr lang="zh-CN" altLang="en-US" sz="1200" dirty="0"/>
                        <a:t>设备管理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设备基础数据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签到日志数据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58420"/>
                  </a:ext>
                </a:extLst>
              </a:tr>
              <a:tr h="213251">
                <a:tc rowSpan="2">
                  <a:txBody>
                    <a:bodyPr/>
                    <a:lstStyle/>
                    <a:p>
                      <a:r>
                        <a:rPr lang="zh-CN" altLang="en-US" sz="1200" dirty="0"/>
                        <a:t>软件管理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软件版本数据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终端软件版本下发日志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12384"/>
                  </a:ext>
                </a:extLst>
              </a:tr>
              <a:tr h="213251">
                <a:tc rowSpan="3">
                  <a:txBody>
                    <a:bodyPr/>
                    <a:lstStyle/>
                    <a:p>
                      <a:r>
                        <a:rPr lang="zh-CN" altLang="en-US" sz="1200" dirty="0"/>
                        <a:t>营运管理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基础配置数据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5.7G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5.7G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营运数据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17277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终端版本日志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1.4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6300"/>
                  </a:ext>
                </a:extLst>
              </a:tr>
              <a:tr h="21325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监控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监控规则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报警数据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9441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操作事件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572G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37412"/>
                  </a:ext>
                </a:extLst>
              </a:tr>
              <a:tr h="213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订单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订单数据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2.8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21325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人员，权限、角色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75653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促销数据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5.7G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2049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菜单版本下发日志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60416"/>
                  </a:ext>
                </a:extLst>
              </a:tr>
              <a:tr h="213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菜单键位数据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4.8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1.3T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67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18T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70624"/>
                  </a:ext>
                </a:extLst>
              </a:tr>
            </a:tbl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A576C8C-BB71-4001-B218-86630EB5B145}"/>
              </a:ext>
            </a:extLst>
          </p:cNvPr>
          <p:cNvSpPr/>
          <p:nvPr/>
        </p:nvSpPr>
        <p:spPr>
          <a:xfrm>
            <a:off x="687824" y="3018329"/>
            <a:ext cx="1658867" cy="817296"/>
          </a:xfrm>
          <a:prstGeom prst="wedgeRectCallout">
            <a:avLst>
              <a:gd name="adj1" fmla="val 102094"/>
              <a:gd name="adj2" fmla="val -11472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每条</a:t>
            </a:r>
            <a:r>
              <a:rPr lang="en-US" altLang="zh-CN" sz="1200" dirty="0">
                <a:latin typeface="+mj-lt"/>
              </a:rPr>
              <a:t>3K</a:t>
            </a:r>
            <a:r>
              <a:rPr lang="zh-CN" altLang="en-US" sz="1200" dirty="0">
                <a:latin typeface="+mj-lt"/>
              </a:rPr>
              <a:t>计算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2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数据存储整体规划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59FC9DE-F35B-4F69-AC42-06A2F168FD4E}"/>
              </a:ext>
            </a:extLst>
          </p:cNvPr>
          <p:cNvSpPr/>
          <p:nvPr/>
        </p:nvSpPr>
        <p:spPr>
          <a:xfrm>
            <a:off x="7590328" y="1246173"/>
            <a:ext cx="1011504" cy="728283"/>
          </a:xfrm>
          <a:prstGeom prst="can">
            <a:avLst>
              <a:gd name="adj" fmla="val 4611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C746212-4D08-4349-BCE6-949E825D2E06}"/>
              </a:ext>
            </a:extLst>
          </p:cNvPr>
          <p:cNvSpPr/>
          <p:nvPr/>
        </p:nvSpPr>
        <p:spPr>
          <a:xfrm>
            <a:off x="7590328" y="3002143"/>
            <a:ext cx="1011504" cy="728283"/>
          </a:xfrm>
          <a:prstGeom prst="can">
            <a:avLst>
              <a:gd name="adj" fmla="val 4611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7A56DBF-157F-41E4-A8AD-4FF1E957E1FB}"/>
              </a:ext>
            </a:extLst>
          </p:cNvPr>
          <p:cNvSpPr/>
          <p:nvPr/>
        </p:nvSpPr>
        <p:spPr>
          <a:xfrm>
            <a:off x="5324558" y="3981280"/>
            <a:ext cx="1011504" cy="728283"/>
          </a:xfrm>
          <a:prstGeom prst="can">
            <a:avLst>
              <a:gd name="adj" fmla="val 4611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F5038-B5D4-4C7B-92E8-09D0A7C974FA}"/>
              </a:ext>
            </a:extLst>
          </p:cNvPr>
          <p:cNvSpPr/>
          <p:nvPr/>
        </p:nvSpPr>
        <p:spPr>
          <a:xfrm>
            <a:off x="4600320" y="1098962"/>
            <a:ext cx="1229990" cy="485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管理后台应用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583D7-C58C-4DDC-B1D0-4A8529300E9E}"/>
              </a:ext>
            </a:extLst>
          </p:cNvPr>
          <p:cNvSpPr/>
          <p:nvPr/>
        </p:nvSpPr>
        <p:spPr>
          <a:xfrm>
            <a:off x="4600320" y="1897893"/>
            <a:ext cx="1229990" cy="485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总部端应用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C1CAB-7129-4BDE-9E61-6DD262B438BF}"/>
              </a:ext>
            </a:extLst>
          </p:cNvPr>
          <p:cNvSpPr/>
          <p:nvPr/>
        </p:nvSpPr>
        <p:spPr>
          <a:xfrm>
            <a:off x="2988566" y="4102659"/>
            <a:ext cx="1229990" cy="485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Counter</a:t>
            </a:r>
          </a:p>
          <a:p>
            <a:pPr algn="ctr"/>
            <a:r>
              <a:rPr lang="en-US" altLang="zh-CN" sz="1200" dirty="0">
                <a:latin typeface="+mj-lt"/>
              </a:rPr>
              <a:t>MPOS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011F3-3294-4FDC-9657-2C68EC193588}"/>
              </a:ext>
            </a:extLst>
          </p:cNvPr>
          <p:cNvSpPr/>
          <p:nvPr/>
        </p:nvSpPr>
        <p:spPr>
          <a:xfrm>
            <a:off x="5425708" y="3123522"/>
            <a:ext cx="1229990" cy="485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餐厅应用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9CDDE5-437F-454F-BE7E-1D42B81FFAD5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830310" y="1341724"/>
            <a:ext cx="1760018" cy="2685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0F3FBF-D462-448B-A901-B4490F35172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5830310" y="1610315"/>
            <a:ext cx="1760018" cy="53034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34D6C2-0181-4598-9A6B-2D6AAD2D88B2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6655698" y="3366284"/>
            <a:ext cx="934630" cy="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18B19-6556-46FD-AD71-3F702F9FDA8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215315" y="2383416"/>
            <a:ext cx="825388" cy="74010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4270DE-EF04-4297-912D-95E9785419ED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>
            <a:off x="4218556" y="4345421"/>
            <a:ext cx="1106002" cy="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D67C6-B0BB-4E45-95C0-D8816EE3DCE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603561" y="2383416"/>
            <a:ext cx="1611754" cy="171924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2EF8DB-1D1C-4B09-94A7-8631E24B59FB}"/>
              </a:ext>
            </a:extLst>
          </p:cNvPr>
          <p:cNvSpPr/>
          <p:nvPr/>
        </p:nvSpPr>
        <p:spPr>
          <a:xfrm>
            <a:off x="7775433" y="1681273"/>
            <a:ext cx="641294" cy="2508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总部</a:t>
            </a:r>
            <a:r>
              <a:rPr lang="en-US" altLang="zh-CN" sz="1000" dirty="0">
                <a:latin typeface="+mj-lt"/>
              </a:rPr>
              <a:t>DB</a:t>
            </a:r>
            <a:endParaRPr lang="en-US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F5EA3B-62F7-481F-90F2-0DACCDF0E06B}"/>
              </a:ext>
            </a:extLst>
          </p:cNvPr>
          <p:cNvSpPr/>
          <p:nvPr/>
        </p:nvSpPr>
        <p:spPr>
          <a:xfrm>
            <a:off x="7744076" y="3428532"/>
            <a:ext cx="641295" cy="2371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餐厅</a:t>
            </a:r>
            <a:r>
              <a:rPr lang="en-US" altLang="zh-CN" sz="1000" dirty="0">
                <a:latin typeface="+mj-lt"/>
              </a:rPr>
              <a:t>DB</a:t>
            </a:r>
            <a:endParaRPr lang="en-US" sz="1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531601-6C07-4464-8F72-75605A2D1A95}"/>
              </a:ext>
            </a:extLst>
          </p:cNvPr>
          <p:cNvSpPr/>
          <p:nvPr/>
        </p:nvSpPr>
        <p:spPr>
          <a:xfrm>
            <a:off x="5339303" y="4380907"/>
            <a:ext cx="996759" cy="207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Counter</a:t>
            </a:r>
            <a:r>
              <a:rPr lang="zh-CN" altLang="en-US" sz="1000" dirty="0">
                <a:latin typeface="+mj-lt"/>
              </a:rPr>
              <a:t>内置</a:t>
            </a:r>
            <a:r>
              <a:rPr lang="en-US" altLang="zh-CN" sz="1000" dirty="0">
                <a:latin typeface="+mj-lt"/>
              </a:rPr>
              <a:t>DB</a:t>
            </a:r>
            <a:endParaRPr lang="en-US" sz="1000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55AA3E1D-6F31-4B7F-BA80-47D35E433477}"/>
              </a:ext>
            </a:extLst>
          </p:cNvPr>
          <p:cNvSpPr/>
          <p:nvPr/>
        </p:nvSpPr>
        <p:spPr>
          <a:xfrm>
            <a:off x="613553" y="1098962"/>
            <a:ext cx="2158552" cy="3489220"/>
          </a:xfrm>
          <a:prstGeom prst="flowChartProces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总部端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全部营运配置数据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全部订单数据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单餐厅营运配置数据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单餐厅订单数据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营运配置数据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订单数据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r>
              <a:rPr lang="en-US" altLang="zh-CN" dirty="0"/>
              <a:t>DB</a:t>
            </a:r>
            <a:r>
              <a:rPr lang="zh-CN" altLang="en-US" dirty="0"/>
              <a:t>选型及要求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EB67BE-2711-4B2B-9B80-288DB696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15112"/>
              </p:ext>
            </p:extLst>
          </p:nvPr>
        </p:nvGraphicFramePr>
        <p:xfrm>
          <a:off x="372232" y="968629"/>
          <a:ext cx="824578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03">
                  <a:extLst>
                    <a:ext uri="{9D8B030D-6E8A-4147-A177-3AD203B41FA5}">
                      <a16:colId xmlns:a16="http://schemas.microsoft.com/office/drawing/2014/main" val="2160561473"/>
                    </a:ext>
                  </a:extLst>
                </a:gridCol>
                <a:gridCol w="1154040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861168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109214">
                  <a:extLst>
                    <a:ext uri="{9D8B030D-6E8A-4147-A177-3AD203B41FA5}">
                      <a16:colId xmlns:a16="http://schemas.microsoft.com/office/drawing/2014/main" val="1236450384"/>
                    </a:ext>
                  </a:extLst>
                </a:gridCol>
                <a:gridCol w="1390167">
                  <a:extLst>
                    <a:ext uri="{9D8B030D-6E8A-4147-A177-3AD203B41FA5}">
                      <a16:colId xmlns:a16="http://schemas.microsoft.com/office/drawing/2014/main" val="446771900"/>
                    </a:ext>
                  </a:extLst>
                </a:gridCol>
                <a:gridCol w="1692290">
                  <a:extLst>
                    <a:ext uri="{9D8B030D-6E8A-4147-A177-3AD203B41FA5}">
                      <a16:colId xmlns:a16="http://schemas.microsoft.com/office/drawing/2014/main" val="621499503"/>
                    </a:ext>
                  </a:extLst>
                </a:gridCol>
              </a:tblGrid>
              <a:tr h="21202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数据分类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DB</a:t>
                      </a:r>
                      <a:r>
                        <a:rPr lang="zh-CN" altLang="en-US" sz="1200" dirty="0"/>
                        <a:t>选型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硬盘要求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内存要求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212029">
                <a:tc rowSpan="3">
                  <a:txBody>
                    <a:bodyPr/>
                    <a:lstStyle/>
                    <a:p>
                      <a:r>
                        <a:rPr lang="zh-CN" altLang="en-US" sz="1200" dirty="0"/>
                        <a:t>总部端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菜单键位以外数据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 Community Server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Release: 8.0.12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&gt;1T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&gt;128G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关系型存储，方便后台查询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菜单键位数据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altLang="zh-CN" sz="1200" dirty="0"/>
                        <a:t>ongo </a:t>
                      </a:r>
                      <a:r>
                        <a:rPr lang="en-US" sz="1200" dirty="0"/>
                        <a:t>Community Server</a:t>
                      </a:r>
                    </a:p>
                    <a:p>
                      <a:r>
                        <a:rPr lang="en-US" sz="1200" dirty="0"/>
                        <a:t>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从</a:t>
                      </a:r>
                      <a:r>
                        <a:rPr lang="en-US" altLang="zh-CN" sz="1200" dirty="0"/>
                        <a:t>EC</a:t>
                      </a:r>
                      <a:r>
                        <a:rPr lang="zh-CN" altLang="en-US" sz="1200" dirty="0"/>
                        <a:t>获取键位数据为</a:t>
                      </a:r>
                      <a:r>
                        <a:rPr lang="en-US" altLang="zh-CN" sz="1200" dirty="0"/>
                        <a:t>json</a:t>
                      </a:r>
                      <a:r>
                        <a:rPr lang="zh-CN" altLang="en-US" sz="1200" dirty="0"/>
                        <a:t>，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采用对象数据库存储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订单数据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 Community Server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Release: 8.0.12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&gt;1T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&gt;128G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59377"/>
                  </a:ext>
                </a:extLst>
              </a:tr>
              <a:tr h="212029">
                <a:tc rowSpan="2">
                  <a:txBody>
                    <a:bodyPr/>
                    <a:lstStyle/>
                    <a:p>
                      <a:r>
                        <a:rPr lang="zh-CN" altLang="en-US" sz="1200" dirty="0"/>
                        <a:t>餐厅端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菜单键位以外数据（含订单）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 Community Server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Release: 8.0.12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关系型存储，方便后台查询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40904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菜单键位数据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altLang="zh-CN" sz="1200" dirty="0"/>
                        <a:t>ongo </a:t>
                      </a:r>
                      <a:r>
                        <a:rPr lang="en-US" sz="1200" dirty="0"/>
                        <a:t>Community Server</a:t>
                      </a:r>
                    </a:p>
                    <a:p>
                      <a:r>
                        <a:rPr lang="en-US" sz="1200" dirty="0"/>
                        <a:t>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从</a:t>
                      </a:r>
                      <a:r>
                        <a:rPr lang="en-US" altLang="zh-CN" sz="1200" dirty="0"/>
                        <a:t>EC</a:t>
                      </a:r>
                      <a:r>
                        <a:rPr lang="zh-CN" altLang="en-US" sz="1200" dirty="0"/>
                        <a:t>获取键位数据为</a:t>
                      </a:r>
                      <a:r>
                        <a:rPr lang="en-US" altLang="zh-CN" sz="1200" dirty="0"/>
                        <a:t>json</a:t>
                      </a:r>
                      <a:r>
                        <a:rPr lang="zh-CN" altLang="en-US" sz="1200" dirty="0"/>
                        <a:t>，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采用对象数据库存储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44963"/>
                  </a:ext>
                </a:extLst>
              </a:tr>
              <a:tr h="212029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altLang="zh-CN" sz="1200" dirty="0"/>
                        <a:t>ounter</a:t>
                      </a:r>
                      <a:r>
                        <a:rPr lang="zh-CN" altLang="en-US" sz="1200" dirty="0"/>
                        <a:t>及</a:t>
                      </a:r>
                      <a:r>
                        <a:rPr lang="en-US" altLang="zh-CN" sz="1200" dirty="0"/>
                        <a:t>MPOS</a:t>
                      </a:r>
                      <a:r>
                        <a:rPr lang="zh-CN" altLang="en-US" sz="1200" dirty="0"/>
                        <a:t>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全部数据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Lokijs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对象数据库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4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8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总部端</a:t>
            </a:r>
            <a:r>
              <a:rPr lang="en-US" altLang="zh-CN" dirty="0"/>
              <a:t>DB-</a:t>
            </a:r>
            <a:r>
              <a:rPr lang="en-US" altLang="zh-CN" dirty="0" err="1"/>
              <a:t>Mysql</a:t>
            </a:r>
            <a:r>
              <a:rPr lang="zh-CN" altLang="en-US" dirty="0"/>
              <a:t>部署方案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066F39C-C07E-4DE9-B975-C63ABDDA124E}"/>
              </a:ext>
            </a:extLst>
          </p:cNvPr>
          <p:cNvSpPr/>
          <p:nvPr/>
        </p:nvSpPr>
        <p:spPr>
          <a:xfrm>
            <a:off x="5490445" y="1361710"/>
            <a:ext cx="1007459" cy="6693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</a:t>
            </a:r>
            <a:r>
              <a:rPr lang="en-US" altLang="zh-CN" sz="1200" dirty="0">
                <a:latin typeface="+mj-lt"/>
              </a:rPr>
              <a:t>DB</a:t>
            </a:r>
            <a:endParaRPr lang="en-US" sz="1200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5BAD0-544B-4848-8CE3-1CC5DC798C92}"/>
              </a:ext>
            </a:extLst>
          </p:cNvPr>
          <p:cNvCxnSpPr>
            <a:cxnSpLocks/>
          </p:cNvCxnSpPr>
          <p:nvPr/>
        </p:nvCxnSpPr>
        <p:spPr>
          <a:xfrm>
            <a:off x="534075" y="2929317"/>
            <a:ext cx="801920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51BC4F-8B5F-4147-BAFA-82779460C939}"/>
              </a:ext>
            </a:extLst>
          </p:cNvPr>
          <p:cNvSpPr txBox="1"/>
          <p:nvPr/>
        </p:nvSpPr>
        <p:spPr>
          <a:xfrm>
            <a:off x="639271" y="10719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南汇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5B4A7-4306-480E-B5FF-2ACA7C5EB4B9}"/>
              </a:ext>
            </a:extLst>
          </p:cNvPr>
          <p:cNvSpPr txBox="1"/>
          <p:nvPr/>
        </p:nvSpPr>
        <p:spPr>
          <a:xfrm>
            <a:off x="695915" y="31842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真如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04D0A-68D0-4DA4-82F6-527251FBB4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94175" y="2031102"/>
            <a:ext cx="0" cy="157423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A55831D-A75B-4672-8890-45E8D50882D6}"/>
              </a:ext>
            </a:extLst>
          </p:cNvPr>
          <p:cNvSpPr/>
          <p:nvPr/>
        </p:nvSpPr>
        <p:spPr>
          <a:xfrm>
            <a:off x="2183251" y="1362220"/>
            <a:ext cx="1408015" cy="671638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A</a:t>
            </a:r>
            <a:r>
              <a:rPr lang="en-US" altLang="zh-CN" sz="1200" dirty="0">
                <a:latin typeface="+mj-lt"/>
              </a:rPr>
              <a:t>pplication</a:t>
            </a:r>
            <a:endParaRPr lang="en-US" sz="1200" dirty="0"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5C8E7-004E-414A-9FC6-570F3E82D1D0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4838608" y="1696406"/>
            <a:ext cx="651837" cy="120792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ADC4E8-C5FD-4BC9-B5B8-F1D2149B75A4}"/>
              </a:ext>
            </a:extLst>
          </p:cNvPr>
          <p:cNvCxnSpPr>
            <a:cxnSpLocks/>
            <a:stCxn id="65" idx="3"/>
            <a:endCxn id="41" idx="2"/>
          </p:cNvCxnSpPr>
          <p:nvPr/>
        </p:nvCxnSpPr>
        <p:spPr>
          <a:xfrm>
            <a:off x="4838608" y="2904327"/>
            <a:ext cx="651837" cy="10654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70CA4C-2B89-45A3-B403-47503831D755}"/>
              </a:ext>
            </a:extLst>
          </p:cNvPr>
          <p:cNvSpPr/>
          <p:nvPr/>
        </p:nvSpPr>
        <p:spPr>
          <a:xfrm>
            <a:off x="5130350" y="1071953"/>
            <a:ext cx="3010238" cy="141157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05CA436-6AF3-4AD2-A6C0-80C174082497}"/>
              </a:ext>
            </a:extLst>
          </p:cNvPr>
          <p:cNvSpPr/>
          <p:nvPr/>
        </p:nvSpPr>
        <p:spPr>
          <a:xfrm>
            <a:off x="6881264" y="1368020"/>
            <a:ext cx="1007459" cy="6693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</a:t>
            </a:r>
            <a:r>
              <a:rPr lang="en-US" altLang="zh-CN" sz="1200" dirty="0">
                <a:latin typeface="+mj-lt"/>
              </a:rPr>
              <a:t>DB</a:t>
            </a:r>
            <a:endParaRPr lang="en-US" sz="12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FC24E-DA93-4432-8649-9D4D68698834}"/>
              </a:ext>
            </a:extLst>
          </p:cNvPr>
          <p:cNvSpPr txBox="1"/>
          <p:nvPr/>
        </p:nvSpPr>
        <p:spPr>
          <a:xfrm>
            <a:off x="6413036" y="215625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altLang="zh-CN" sz="1200" dirty="0"/>
              <a:t>aster</a:t>
            </a:r>
            <a:endParaRPr lang="en-US" sz="1200" dirty="0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B7FDF958-B496-44D7-83CA-5875D6250F48}"/>
              </a:ext>
            </a:extLst>
          </p:cNvPr>
          <p:cNvSpPr/>
          <p:nvPr/>
        </p:nvSpPr>
        <p:spPr>
          <a:xfrm>
            <a:off x="5490445" y="3635102"/>
            <a:ext cx="1007459" cy="6693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</a:t>
            </a:r>
            <a:r>
              <a:rPr lang="en-US" altLang="zh-CN" sz="1200" dirty="0">
                <a:latin typeface="+mj-lt"/>
              </a:rPr>
              <a:t>DB</a:t>
            </a:r>
            <a:endParaRPr lang="en-US" sz="1200" dirty="0">
              <a:latin typeface="+mj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BEB930-D2B7-4C82-8600-2DB339F4C611}"/>
              </a:ext>
            </a:extLst>
          </p:cNvPr>
          <p:cNvSpPr/>
          <p:nvPr/>
        </p:nvSpPr>
        <p:spPr>
          <a:xfrm>
            <a:off x="5130350" y="3345345"/>
            <a:ext cx="3010238" cy="141157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C5083D89-C295-40B1-8D25-C15D97A56D7C}"/>
              </a:ext>
            </a:extLst>
          </p:cNvPr>
          <p:cNvSpPr/>
          <p:nvPr/>
        </p:nvSpPr>
        <p:spPr>
          <a:xfrm>
            <a:off x="6881264" y="3641412"/>
            <a:ext cx="1007459" cy="6693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</a:t>
            </a:r>
            <a:r>
              <a:rPr lang="en-US" altLang="zh-CN" sz="1200" dirty="0">
                <a:latin typeface="+mj-lt"/>
              </a:rPr>
              <a:t>DB</a:t>
            </a:r>
            <a:endParaRPr lang="en-US" sz="12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31886-68A3-4044-A2BD-4CF26AE704BA}"/>
              </a:ext>
            </a:extLst>
          </p:cNvPr>
          <p:cNvSpPr txBox="1"/>
          <p:nvPr/>
        </p:nvSpPr>
        <p:spPr>
          <a:xfrm>
            <a:off x="6413036" y="442964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altLang="zh-CN" sz="1200" dirty="0"/>
              <a:t>lave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03F479-3454-49B1-BC7F-63A704EF575C}"/>
              </a:ext>
            </a:extLst>
          </p:cNvPr>
          <p:cNvCxnSpPr>
            <a:cxnSpLocks/>
          </p:cNvCxnSpPr>
          <p:nvPr/>
        </p:nvCxnSpPr>
        <p:spPr>
          <a:xfrm>
            <a:off x="7426465" y="2060868"/>
            <a:ext cx="0" cy="157423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8F50CE67-FF51-4E95-9BB0-63D7C00AD38E}"/>
              </a:ext>
            </a:extLst>
          </p:cNvPr>
          <p:cNvSpPr/>
          <p:nvPr/>
        </p:nvSpPr>
        <p:spPr>
          <a:xfrm>
            <a:off x="2184342" y="3635102"/>
            <a:ext cx="1408015" cy="671638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A</a:t>
            </a:r>
            <a:r>
              <a:rPr lang="en-US" altLang="zh-CN" sz="1200" dirty="0">
                <a:latin typeface="+mj-lt"/>
              </a:rPr>
              <a:t>pplication</a:t>
            </a:r>
            <a:endParaRPr lang="en-US" sz="1200" dirty="0"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DF4928-2436-4EFC-A1E5-B7F0FC30C132}"/>
              </a:ext>
            </a:extLst>
          </p:cNvPr>
          <p:cNvSpPr txBox="1"/>
          <p:nvPr/>
        </p:nvSpPr>
        <p:spPr>
          <a:xfrm>
            <a:off x="6267163" y="30180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主从复</a:t>
            </a:r>
            <a:r>
              <a:rPr lang="zh-CN" altLang="en-US" sz="1200" dirty="0"/>
              <a:t>制</a:t>
            </a:r>
            <a:endParaRPr lang="en-US" sz="1200" dirty="0"/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F9947F99-EECE-4F16-B5AF-CD9A5938A680}"/>
              </a:ext>
            </a:extLst>
          </p:cNvPr>
          <p:cNvSpPr/>
          <p:nvPr/>
        </p:nvSpPr>
        <p:spPr>
          <a:xfrm>
            <a:off x="1292974" y="2342875"/>
            <a:ext cx="2298292" cy="866216"/>
          </a:xfrm>
          <a:prstGeom prst="wedgeRectCallout">
            <a:avLst>
              <a:gd name="adj1" fmla="val 113831"/>
              <a:gd name="adj2" fmla="val -53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、双主高可用部署</a:t>
            </a:r>
            <a:endParaRPr lang="en-US" altLang="zh-CN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、营运和订单数据分库部署</a:t>
            </a:r>
            <a:endParaRPr lang="en-US" altLang="zh-CN" sz="1200" dirty="0">
              <a:solidFill>
                <a:schemeClr val="tx1"/>
              </a:solidFill>
              <a:latin typeface="+mj-lt"/>
            </a:endParaRPr>
          </a:p>
          <a:p>
            <a:endParaRPr lang="en-US" altLang="zh-CN" sz="1200" dirty="0">
              <a:solidFill>
                <a:schemeClr val="tx1"/>
              </a:solidFill>
              <a:latin typeface="+mj-lt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餐厅和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counter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端单库部署</a:t>
            </a:r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10A25587-AD35-4968-AB5C-19AABC56824B}"/>
              </a:ext>
            </a:extLst>
          </p:cNvPr>
          <p:cNvSpPr/>
          <p:nvPr/>
        </p:nvSpPr>
        <p:spPr>
          <a:xfrm>
            <a:off x="4350165" y="2790581"/>
            <a:ext cx="488443" cy="227492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VIP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6A56BA-A755-4123-AA62-812CE7C32C83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3591266" y="1698039"/>
            <a:ext cx="758899" cy="120628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01C5D9C-D55E-4B37-AED3-9319FA313E8B}"/>
              </a:ext>
            </a:extLst>
          </p:cNvPr>
          <p:cNvCxnSpPr>
            <a:cxnSpLocks/>
            <a:stCxn id="52" idx="3"/>
            <a:endCxn id="65" idx="1"/>
          </p:cNvCxnSpPr>
          <p:nvPr/>
        </p:nvCxnSpPr>
        <p:spPr>
          <a:xfrm flipV="1">
            <a:off x="3592357" y="2904327"/>
            <a:ext cx="757808" cy="106659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</a:t>
            </a:r>
            <a:r>
              <a:rPr lang="en-US" altLang="zh-CN" dirty="0"/>
              <a:t>-</a:t>
            </a:r>
            <a:r>
              <a:rPr lang="zh-CN" altLang="en-US" dirty="0"/>
              <a:t>订单表优化方案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727CB-6B04-4DE9-AF0D-D366428252B1}"/>
              </a:ext>
            </a:extLst>
          </p:cNvPr>
          <p:cNvSpPr txBox="1"/>
          <p:nvPr/>
        </p:nvSpPr>
        <p:spPr>
          <a:xfrm>
            <a:off x="638080" y="1187327"/>
            <a:ext cx="3327017" cy="2639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数据分析：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热点数据：当天数据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查询条件：按门店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订单号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数据处理：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、按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bussinessday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分表为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张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、按门店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分区存储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、过期数据基于存储过程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TRUNCATE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741EFB6-1DFF-4A26-AA32-12F37B58FE68}"/>
              </a:ext>
            </a:extLst>
          </p:cNvPr>
          <p:cNvSpPr/>
          <p:nvPr/>
        </p:nvSpPr>
        <p:spPr>
          <a:xfrm>
            <a:off x="5066803" y="956138"/>
            <a:ext cx="898108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订单主表</a:t>
            </a:r>
            <a:endParaRPr lang="en-US" sz="1200" dirty="0">
              <a:latin typeface="+mj-lt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DD73966-102F-481B-8C52-0C327A52A241}"/>
              </a:ext>
            </a:extLst>
          </p:cNvPr>
          <p:cNvSpPr/>
          <p:nvPr/>
        </p:nvSpPr>
        <p:spPr>
          <a:xfrm>
            <a:off x="5066803" y="1696151"/>
            <a:ext cx="1124521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产品明细主表</a:t>
            </a:r>
            <a:endParaRPr lang="en-US" sz="1200" dirty="0">
              <a:latin typeface="+mj-lt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AE6D1AF-214D-4CB3-9913-07D00DBEFF1F}"/>
              </a:ext>
            </a:extLst>
          </p:cNvPr>
          <p:cNvSpPr/>
          <p:nvPr/>
        </p:nvSpPr>
        <p:spPr>
          <a:xfrm>
            <a:off x="5066803" y="2456160"/>
            <a:ext cx="1124521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支付明细主表</a:t>
            </a:r>
            <a:endParaRPr lang="en-US" sz="1200" dirty="0">
              <a:latin typeface="+mj-l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78E53D-0986-4586-B413-59A56225D54A}"/>
              </a:ext>
            </a:extLst>
          </p:cNvPr>
          <p:cNvSpPr/>
          <p:nvPr/>
        </p:nvSpPr>
        <p:spPr>
          <a:xfrm>
            <a:off x="7255698" y="957165"/>
            <a:ext cx="1120748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订单主表</a:t>
            </a:r>
            <a:r>
              <a:rPr lang="en-US" altLang="zh-CN" sz="1200" dirty="0">
                <a:latin typeface="+mj-lt"/>
              </a:rPr>
              <a:t>_01</a:t>
            </a:r>
            <a:endParaRPr lang="en-US" sz="1200" dirty="0">
              <a:latin typeface="+mj-l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E63B9F5-0B0A-4A10-AB81-CD876439E6F0}"/>
              </a:ext>
            </a:extLst>
          </p:cNvPr>
          <p:cNvSpPr/>
          <p:nvPr/>
        </p:nvSpPr>
        <p:spPr>
          <a:xfrm>
            <a:off x="7255698" y="1575496"/>
            <a:ext cx="1120748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订单主表</a:t>
            </a:r>
            <a:r>
              <a:rPr lang="en-US" altLang="zh-CN" sz="1200" dirty="0">
                <a:latin typeface="+mj-lt"/>
              </a:rPr>
              <a:t>_02</a:t>
            </a:r>
            <a:endParaRPr lang="en-US" sz="1200" dirty="0">
              <a:latin typeface="+mj-l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9658EAC-2BFD-4568-B91A-53B45A80C93E}"/>
              </a:ext>
            </a:extLst>
          </p:cNvPr>
          <p:cNvSpPr/>
          <p:nvPr/>
        </p:nvSpPr>
        <p:spPr>
          <a:xfrm>
            <a:off x="7255698" y="2196628"/>
            <a:ext cx="1120748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订单主表</a:t>
            </a:r>
            <a:r>
              <a:rPr lang="en-US" altLang="zh-CN" sz="1200" dirty="0">
                <a:latin typeface="+mj-lt"/>
              </a:rPr>
              <a:t>_...</a:t>
            </a:r>
            <a:endParaRPr lang="en-US" sz="1200" dirty="0">
              <a:latin typeface="+mj-l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9764FFC-941C-4181-838B-59F671873123}"/>
              </a:ext>
            </a:extLst>
          </p:cNvPr>
          <p:cNvSpPr/>
          <p:nvPr/>
        </p:nvSpPr>
        <p:spPr>
          <a:xfrm>
            <a:off x="7255698" y="2817760"/>
            <a:ext cx="1120748" cy="5246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订单主表</a:t>
            </a:r>
            <a:r>
              <a:rPr lang="en-US" altLang="zh-CN" sz="1200" dirty="0">
                <a:latin typeface="+mj-lt"/>
              </a:rPr>
              <a:t>_31</a:t>
            </a:r>
            <a:endParaRPr lang="en-US" sz="12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990BCC-B111-41D8-AEA1-1ABF92BE642F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5964911" y="1218470"/>
            <a:ext cx="1290787" cy="102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CCF535-E3D6-4072-9F86-25ABE6E2239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964911" y="1218470"/>
            <a:ext cx="1290787" cy="61935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C083C-DB11-4BB0-A56B-A12DC2072FE8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964911" y="1218470"/>
            <a:ext cx="1290787" cy="12404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0844D6-27D1-461A-9CD2-010E276E65EF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5964911" y="1218470"/>
            <a:ext cx="1290787" cy="18616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8E89B44-6D93-4157-A646-AA560455C6AE}"/>
              </a:ext>
            </a:extLst>
          </p:cNvPr>
          <p:cNvSpPr/>
          <p:nvPr/>
        </p:nvSpPr>
        <p:spPr>
          <a:xfrm>
            <a:off x="6429540" y="4028515"/>
            <a:ext cx="2184016" cy="84157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41143B1-C088-4521-BCFA-F0C1AB2FE658}"/>
              </a:ext>
            </a:extLst>
          </p:cNvPr>
          <p:cNvSpPr/>
          <p:nvPr/>
        </p:nvSpPr>
        <p:spPr>
          <a:xfrm>
            <a:off x="7396120" y="3431023"/>
            <a:ext cx="534075" cy="59749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7FEA0-D91E-439F-9725-7D2104E3F779}"/>
              </a:ext>
            </a:extLst>
          </p:cNvPr>
          <p:cNvSpPr txBox="1"/>
          <p:nvPr/>
        </p:nvSpPr>
        <p:spPr>
          <a:xfrm>
            <a:off x="6567441" y="37331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按门店分区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2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</a:t>
            </a:r>
            <a:r>
              <a:rPr lang="zh-CN" altLang="en-US" dirty="0"/>
              <a:t>历史数据处理策略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63B03-AB5B-4869-8A76-B64A7D0B00DA}"/>
              </a:ext>
            </a:extLst>
          </p:cNvPr>
          <p:cNvSpPr txBox="1"/>
          <p:nvPr/>
        </p:nvSpPr>
        <p:spPr>
          <a:xfrm>
            <a:off x="638080" y="1187327"/>
            <a:ext cx="6814685" cy="1346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日志数据：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天，过期自动删除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订单数据：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天，过期自动删除，（由于订单数据已同步至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，无须长期保存）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9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库表设计原则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5224F5B-CB6C-42F4-BCE8-302DBC58017B}"/>
              </a:ext>
            </a:extLst>
          </p:cNvPr>
          <p:cNvSpPr/>
          <p:nvPr/>
        </p:nvSpPr>
        <p:spPr>
          <a:xfrm>
            <a:off x="613553" y="1098962"/>
            <a:ext cx="7478482" cy="3489220"/>
          </a:xfrm>
          <a:prstGeom prst="flowChartProces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规范命名，所有库表必须遵守按统一命名规则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禁止建立外检索引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按第三范式要求设计表结构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表字段数量合理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索引设计合理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7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数据库整体</a:t>
            </a:r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1252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业务要求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C5EE38-DA38-4EAB-B21F-5A2CBD42BB02}"/>
              </a:ext>
            </a:extLst>
          </p:cNvPr>
          <p:cNvSpPr txBox="1"/>
          <p:nvPr/>
        </p:nvSpPr>
        <p:spPr>
          <a:xfrm>
            <a:off x="638080" y="1187327"/>
            <a:ext cx="3722334" cy="1670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餐厅状况：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在营餐厅数量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10000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家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设备数据（每家）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设备（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Counter+MPOS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+10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C68A56-BE83-45BB-8D26-1913179B8AF8}"/>
              </a:ext>
            </a:extLst>
          </p:cNvPr>
          <p:cNvSpPr txBox="1"/>
          <p:nvPr/>
        </p:nvSpPr>
        <p:spPr>
          <a:xfrm>
            <a:off x="4984694" y="1192474"/>
            <a:ext cx="3722334" cy="2639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订单状况：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订单量（每家每天）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订单保存周期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14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订单总量：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2000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14 = 2.8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35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模块业务数据存储范围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24015"/>
              </p:ext>
            </p:extLst>
          </p:nvPr>
        </p:nvGraphicFramePr>
        <p:xfrm>
          <a:off x="372233" y="968629"/>
          <a:ext cx="8189140" cy="391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100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5698040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</a:tblGrid>
              <a:tr h="21202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业务模块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数据分类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21202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设备管理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设备基础数据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21202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软件管理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软件版本数据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212029"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营运管理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餐厅主档、餐厅</a:t>
                      </a:r>
                      <a:r>
                        <a:rPr lang="en-US" altLang="zh-CN" sz="1200" dirty="0"/>
                        <a:t>Location</a:t>
                      </a:r>
                      <a:r>
                        <a:rPr lang="zh-CN" altLang="en-US" sz="1200" dirty="0"/>
                        <a:t>等餐厅基础数据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餐厅操作人员、人员权限数据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88117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餐厅、终端业务配置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8228"/>
                  </a:ext>
                </a:extLst>
              </a:tr>
              <a:tr h="3533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日常营业数据（信用付、跟单打印、取餐号段、营业状态、开关收银员、产品估清）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2120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监控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监控规则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监控数据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9441"/>
                  </a:ext>
                </a:extLst>
              </a:tr>
              <a:tr h="212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订单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订单数据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21202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人员，权限、角色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75653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促销规则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2049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菜单版本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60416"/>
                  </a:ext>
                </a:extLst>
              </a:tr>
              <a:tr h="2120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菜单键位数据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7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</a:t>
            </a:r>
            <a:r>
              <a:rPr lang="zh-CN" altLang="en-US" dirty="0"/>
              <a:t>设备管理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3193"/>
              </p:ext>
            </p:extLst>
          </p:nvPr>
        </p:nvGraphicFramePr>
        <p:xfrm>
          <a:off x="372234" y="1098101"/>
          <a:ext cx="8375256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096331">
                  <a:extLst>
                    <a:ext uri="{9D8B030D-6E8A-4147-A177-3AD203B41FA5}">
                      <a16:colId xmlns:a16="http://schemas.microsoft.com/office/drawing/2014/main" val="1519976746"/>
                    </a:ext>
                  </a:extLst>
                </a:gridCol>
                <a:gridCol w="1912804">
                  <a:extLst>
                    <a:ext uri="{9D8B030D-6E8A-4147-A177-3AD203B41FA5}">
                      <a16:colId xmlns:a16="http://schemas.microsoft.com/office/drawing/2014/main" val="4120062928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3532955685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142828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管理维度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保留期限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总量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设备数据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每餐厅：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设备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设备与外设对应关系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每设备最大关联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外设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终端签到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终端签到日志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zh-CN" altLang="en-US" sz="1200" dirty="0"/>
                        <a:t>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按每设备每天签到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设备停启日志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zh-CN" altLang="en-US" sz="1200" dirty="0"/>
                        <a:t>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en-US" altLang="zh-CN" sz="1200" dirty="0"/>
                        <a:t>*10000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7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</a:t>
            </a:r>
            <a:r>
              <a:rPr lang="zh-CN" altLang="en-US" dirty="0"/>
              <a:t>软件管理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68224"/>
              </p:ext>
            </p:extLst>
          </p:nvPr>
        </p:nvGraphicFramePr>
        <p:xfrm>
          <a:off x="372234" y="1098101"/>
          <a:ext cx="8375256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096331">
                  <a:extLst>
                    <a:ext uri="{9D8B030D-6E8A-4147-A177-3AD203B41FA5}">
                      <a16:colId xmlns:a16="http://schemas.microsoft.com/office/drawing/2014/main" val="1519976746"/>
                    </a:ext>
                  </a:extLst>
                </a:gridCol>
                <a:gridCol w="1912804">
                  <a:extLst>
                    <a:ext uri="{9D8B030D-6E8A-4147-A177-3AD203B41FA5}">
                      <a16:colId xmlns:a16="http://schemas.microsoft.com/office/drawing/2014/main" val="4120062928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3532955685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142828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管理维度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保留期限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总量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餐厅服务及终端软件版本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软件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餐厅服务：订单等</a:t>
                      </a:r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模块</a:t>
                      </a:r>
                      <a:r>
                        <a:rPr lang="en-US" altLang="zh-CN" sz="1200" dirty="0"/>
                        <a:t>+</a:t>
                      </a:r>
                      <a:r>
                        <a:rPr lang="en-US" altLang="zh-CN" sz="1200" dirty="0" err="1"/>
                        <a:t>Counter+MPOS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餐厅服务及终端软件版本编辑日志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软件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每月一个版本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餐厅服务及终端软件版本日志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(10+10)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软件下发日志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按下发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次计算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</a:t>
            </a:r>
            <a:r>
              <a:rPr lang="zh-CN" altLang="en-US" dirty="0"/>
              <a:t>营运管理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49904"/>
              </p:ext>
            </p:extLst>
          </p:nvPr>
        </p:nvGraphicFramePr>
        <p:xfrm>
          <a:off x="384372" y="960536"/>
          <a:ext cx="837525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096331">
                  <a:extLst>
                    <a:ext uri="{9D8B030D-6E8A-4147-A177-3AD203B41FA5}">
                      <a16:colId xmlns:a16="http://schemas.microsoft.com/office/drawing/2014/main" val="1519976746"/>
                    </a:ext>
                  </a:extLst>
                </a:gridCol>
                <a:gridCol w="1912804">
                  <a:extLst>
                    <a:ext uri="{9D8B030D-6E8A-4147-A177-3AD203B41FA5}">
                      <a16:colId xmlns:a16="http://schemas.microsoft.com/office/drawing/2014/main" val="4120062928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3532955685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1428288338"/>
                    </a:ext>
                  </a:extLst>
                </a:gridCol>
              </a:tblGrid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管理维度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保留期限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总量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餐厅主档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r>
                        <a:rPr lang="en-US" altLang="zh-CN" sz="1200" dirty="0"/>
                        <a:t>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餐厅操作人员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餐厅操作人员权限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餐厅业务配置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每餐厅</a:t>
                      </a:r>
                      <a:r>
                        <a:rPr lang="en-US" altLang="zh-CN" sz="1200" dirty="0"/>
                        <a:t>20</a:t>
                      </a:r>
                      <a:r>
                        <a:rPr lang="zh-CN" altLang="en-US" sz="1200" dirty="0"/>
                        <a:t>条配置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终端业务配置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10*20*10000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每终端</a:t>
                      </a:r>
                      <a:r>
                        <a:rPr lang="en-US" altLang="zh-CN" sz="1200" dirty="0"/>
                        <a:t>20</a:t>
                      </a:r>
                      <a:r>
                        <a:rPr lang="zh-CN" altLang="en-US" sz="1200" dirty="0"/>
                        <a:t>条配置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信用付账号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2293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跟单打印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74403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取餐号段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0586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餐厅营业状态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1019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开关收银员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r>
                        <a:rPr lang="zh-CN" altLang="en-US" sz="1200" dirty="0"/>
                        <a:t>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8776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产品估清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07798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终端当前数据版本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10000*20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05711"/>
                  </a:ext>
                </a:extLst>
              </a:tr>
              <a:tr h="2737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终端版本日志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zh-CN" altLang="en-US" sz="1200" dirty="0"/>
                        <a:t>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20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每天签到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8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-CMS</a:t>
            </a:r>
            <a:endParaRPr lang="zh-CN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96436"/>
              </p:ext>
            </p:extLst>
          </p:nvPr>
        </p:nvGraphicFramePr>
        <p:xfrm>
          <a:off x="372234" y="1098101"/>
          <a:ext cx="837525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096331">
                  <a:extLst>
                    <a:ext uri="{9D8B030D-6E8A-4147-A177-3AD203B41FA5}">
                      <a16:colId xmlns:a16="http://schemas.microsoft.com/office/drawing/2014/main" val="1519976746"/>
                    </a:ext>
                  </a:extLst>
                </a:gridCol>
                <a:gridCol w="1912804">
                  <a:extLst>
                    <a:ext uri="{9D8B030D-6E8A-4147-A177-3AD203B41FA5}">
                      <a16:colId xmlns:a16="http://schemas.microsoft.com/office/drawing/2014/main" val="4120062928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3532955685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142828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管理维度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保留期限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总量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用户权限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300000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菜单版本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菜单版本下发日志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每天下发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促销优惠数据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促销优惠数据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黑白灰名单配置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r>
                        <a:rPr lang="zh-CN" altLang="en-US" sz="1200" dirty="0"/>
                        <a:t>种支付方式，每种方式陪</a:t>
                      </a:r>
                      <a:r>
                        <a:rPr lang="en-US" altLang="zh-CN" sz="1200" dirty="0"/>
                        <a:t>1000</a:t>
                      </a:r>
                      <a:r>
                        <a:rPr lang="zh-CN" altLang="en-US" sz="1200" dirty="0"/>
                        <a:t>个键位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菜单键位数据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餐厅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8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67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7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</a:t>
            </a:r>
            <a:r>
              <a:rPr lang="zh-CN" altLang="en-US" dirty="0"/>
              <a:t>监控管理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0190"/>
              </p:ext>
            </p:extLst>
          </p:nvPr>
        </p:nvGraphicFramePr>
        <p:xfrm>
          <a:off x="372234" y="1098101"/>
          <a:ext cx="8375256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096331">
                  <a:extLst>
                    <a:ext uri="{9D8B030D-6E8A-4147-A177-3AD203B41FA5}">
                      <a16:colId xmlns:a16="http://schemas.microsoft.com/office/drawing/2014/main" val="1519976746"/>
                    </a:ext>
                  </a:extLst>
                </a:gridCol>
                <a:gridCol w="1912804">
                  <a:extLst>
                    <a:ext uri="{9D8B030D-6E8A-4147-A177-3AD203B41FA5}">
                      <a16:colId xmlns:a16="http://schemas.microsoft.com/office/drawing/2014/main" val="4120062928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3532955685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142828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管理维度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保留期限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总量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监控规则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餐厅个性化规则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永久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报警数据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每天没餐厅报警</a:t>
                      </a:r>
                      <a:r>
                        <a:rPr lang="en-US" altLang="zh-CN" sz="1200" dirty="0"/>
                        <a:t>50</a:t>
                      </a:r>
                      <a:r>
                        <a:rPr lang="zh-CN" altLang="en-US" sz="1200" dirty="0"/>
                        <a:t>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操作事件数据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终端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28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按订单量计算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7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数据量统计</a:t>
            </a:r>
            <a:r>
              <a:rPr lang="en-US" altLang="zh-CN" dirty="0"/>
              <a:t>-</a:t>
            </a:r>
            <a:r>
              <a:rPr lang="zh-CN" altLang="en-US" dirty="0"/>
              <a:t>订单管理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8D97F-D881-449E-A5FF-7F6FAAB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8364"/>
              </p:ext>
            </p:extLst>
          </p:nvPr>
        </p:nvGraphicFramePr>
        <p:xfrm>
          <a:off x="372234" y="1098101"/>
          <a:ext cx="83752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2">
                  <a:extLst>
                    <a:ext uri="{9D8B030D-6E8A-4147-A177-3AD203B41FA5}">
                      <a16:colId xmlns:a16="http://schemas.microsoft.com/office/drawing/2014/main" val="2338888795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val="2021692902"/>
                    </a:ext>
                  </a:extLst>
                </a:gridCol>
                <a:gridCol w="1096331">
                  <a:extLst>
                    <a:ext uri="{9D8B030D-6E8A-4147-A177-3AD203B41FA5}">
                      <a16:colId xmlns:a16="http://schemas.microsoft.com/office/drawing/2014/main" val="1519976746"/>
                    </a:ext>
                  </a:extLst>
                </a:gridCol>
                <a:gridCol w="1912804">
                  <a:extLst>
                    <a:ext uri="{9D8B030D-6E8A-4147-A177-3AD203B41FA5}">
                      <a16:colId xmlns:a16="http://schemas.microsoft.com/office/drawing/2014/main" val="4120062928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3532955685"/>
                    </a:ext>
                  </a:extLst>
                </a:gridCol>
                <a:gridCol w="1326125">
                  <a:extLst>
                    <a:ext uri="{9D8B030D-6E8A-4147-A177-3AD203B41FA5}">
                      <a16:colId xmlns:a16="http://schemas.microsoft.com/office/drawing/2014/main" val="142828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管理数据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管理维度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保留期限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总量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订单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2.8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  <a:r>
                        <a:rPr lang="zh-CN" altLang="en-US" sz="1200" dirty="0"/>
                        <a:t>万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订单产品明细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订单支付明细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10000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zh-CN" altLang="en-US" sz="1200" dirty="0"/>
                        <a:t>亿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7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1958</Words>
  <Application>Microsoft Office PowerPoint</Application>
  <PresentationFormat>On-screen Show (16:9)</PresentationFormat>
  <Paragraphs>479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HelveticaNeueLT Std</vt:lpstr>
      <vt:lpstr>微软雅黑</vt:lpstr>
      <vt:lpstr>Arial</vt:lpstr>
      <vt:lpstr>Wingdings</vt:lpstr>
      <vt:lpstr>2016 HDS Corporate</vt:lpstr>
      <vt:lpstr>Yum China CPOS Counter项目 总体数据库设计</vt:lpstr>
      <vt:lpstr>业务要求</vt:lpstr>
      <vt:lpstr>模块业务数据存储范围</vt:lpstr>
      <vt:lpstr>数据量统计-设备管理</vt:lpstr>
      <vt:lpstr>数据量统计-软件管理</vt:lpstr>
      <vt:lpstr>数据量统计-营运管理</vt:lpstr>
      <vt:lpstr>数据量统计-CMS</vt:lpstr>
      <vt:lpstr>数据量统计-监控管理</vt:lpstr>
      <vt:lpstr>数据量统计-订单管理</vt:lpstr>
      <vt:lpstr>数据量统计-整体合计</vt:lpstr>
      <vt:lpstr>数据存储整体规划</vt:lpstr>
      <vt:lpstr>数据存储DB选型及要求</vt:lpstr>
      <vt:lpstr>总部端DB-Mysql部署方案</vt:lpstr>
      <vt:lpstr>总部端-订单表优化方案</vt:lpstr>
      <vt:lpstr>DB历史数据处理策略</vt:lpstr>
      <vt:lpstr>库表设计原则</vt:lpstr>
      <vt:lpstr>数据库整体ER图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Jiangpo Wang</cp:lastModifiedBy>
  <cp:revision>3082</cp:revision>
  <cp:lastPrinted>2018-07-31T03:56:48Z</cp:lastPrinted>
  <dcterms:created xsi:type="dcterms:W3CDTF">2018-07-31T03:56:48Z</dcterms:created>
  <dcterms:modified xsi:type="dcterms:W3CDTF">2018-09-06T07:33:34Z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