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0"/>
  </p:handoutMasterIdLst>
  <p:sldIdLst>
    <p:sldId id="340" r:id="rId3"/>
    <p:sldId id="297" r:id="rId4"/>
    <p:sldId id="585" r:id="rId5"/>
    <p:sldId id="473" r:id="rId7"/>
    <p:sldId id="301" r:id="rId8"/>
    <p:sldId id="553" r:id="rId9"/>
    <p:sldId id="571" r:id="rId10"/>
    <p:sldId id="587" r:id="rId11"/>
    <p:sldId id="548" r:id="rId12"/>
    <p:sldId id="586" r:id="rId13"/>
    <p:sldId id="580" r:id="rId14"/>
    <p:sldId id="573" r:id="rId15"/>
    <p:sldId id="474" r:id="rId16"/>
    <p:sldId id="554" r:id="rId17"/>
    <p:sldId id="570" r:id="rId18"/>
    <p:sldId id="598" r:id="rId19"/>
    <p:sldId id="577" r:id="rId20"/>
    <p:sldId id="617" r:id="rId21"/>
    <p:sldId id="578" r:id="rId22"/>
    <p:sldId id="557" r:id="rId23"/>
    <p:sldId id="558" r:id="rId24"/>
    <p:sldId id="482" r:id="rId25"/>
    <p:sldId id="483" r:id="rId26"/>
    <p:sldId id="551" r:id="rId27"/>
    <p:sldId id="568" r:id="rId28"/>
    <p:sldId id="599" r:id="rId29"/>
    <p:sldId id="600" r:id="rId30"/>
    <p:sldId id="597" r:id="rId31"/>
    <p:sldId id="588" r:id="rId32"/>
    <p:sldId id="596" r:id="rId33"/>
    <p:sldId id="544" r:id="rId34"/>
    <p:sldId id="545" r:id="rId35"/>
    <p:sldId id="487" r:id="rId36"/>
    <p:sldId id="601" r:id="rId37"/>
    <p:sldId id="618" r:id="rId38"/>
    <p:sldId id="449" r:id="rId39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9999"/>
    <a:srgbClr val="000000"/>
    <a:srgbClr val="2C4B80"/>
    <a:srgbClr val="F78E1E"/>
    <a:srgbClr val="011E2D"/>
    <a:srgbClr val="135295"/>
    <a:srgbClr val="032F46"/>
    <a:srgbClr val="06252F"/>
    <a:srgbClr val="0B3F4E"/>
    <a:srgbClr val="0A2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7" autoAdjust="0"/>
    <p:restoredTop sz="94394" autoAdjust="0"/>
  </p:normalViewPr>
  <p:slideViewPr>
    <p:cSldViewPr snapToGrid="0" showGuides="1">
      <p:cViewPr varScale="1">
        <p:scale>
          <a:sx n="98" d="100"/>
          <a:sy n="98" d="100"/>
        </p:scale>
        <p:origin x="654" y="72"/>
      </p:cViewPr>
      <p:guideLst>
        <p:guide orient="horz" pos="34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7038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706"/>
        <p:guide pos="2286"/>
        <p:guide pos="205"/>
        <p:guide pos="42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envoy</a:t>
            </a:r>
            <a:r>
              <a:rPr lang="en-US" altLang="zh-CN" dirty="0" err="1"/>
              <a:t>Proxy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envoy</a:t>
            </a:r>
            <a:r>
              <a:rPr lang="en-US" altLang="zh-CN" dirty="0" err="1"/>
              <a:t>Proxy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envoy</a:t>
            </a:r>
            <a:r>
              <a:rPr lang="en-US" altLang="zh-CN" dirty="0" err="1"/>
              <a:t>Proxy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envoy</a:t>
            </a:r>
            <a:r>
              <a:rPr lang="en-US" altLang="zh-CN" dirty="0" err="1"/>
              <a:t>Proxy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每次版本更新记录日志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41B6-F44C-4F6B-B197-E9348DC7D4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D902-DE5D-4477-9E16-EAB1903DA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 pitchFamily="34" charset="0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6.png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/>
          <a:lstStyle/>
          <a:p>
            <a:r>
              <a:rPr lang="en-US" dirty="0"/>
              <a:t>Yum China CPOS Counter</a:t>
            </a:r>
            <a:r>
              <a:rPr lang="zh-CN" altLang="en-US" dirty="0"/>
              <a:t>项目</a:t>
            </a:r>
            <a:br>
              <a:rPr lang="en-US" altLang="zh-CN" dirty="0"/>
            </a:br>
            <a:r>
              <a:rPr lang="zh-CN" altLang="en-US" dirty="0"/>
              <a:t>架构设计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/>
              <a:t>April, 2018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Counter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及内网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MPOS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946407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83317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9290" y="1163846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379" y="3301016"/>
            <a:ext cx="369332" cy="13715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</a:t>
            </a:r>
            <a:r>
              <a:rPr lang="zh-CN" altLang="en-US" dirty="0"/>
              <a:t>收银台</a:t>
            </a:r>
            <a:r>
              <a:rPr lang="en-US" altLang="zh-CN" dirty="0"/>
              <a:t>&amp;</a:t>
            </a:r>
            <a:r>
              <a:rPr lang="zh-CN" altLang="en-US" dirty="0"/>
              <a:t>厨房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74668" y="3348985"/>
            <a:ext cx="369332" cy="1205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-Backroom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029" y="1277299"/>
            <a:ext cx="369332" cy="8729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2625" y="1197088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总部端数据中心</a:t>
            </a:r>
            <a:endParaRPr lang="zh-CN" altLang="en-US" dirty="0"/>
          </a:p>
        </p:txBody>
      </p:sp>
      <p:sp>
        <p:nvSpPr>
          <p:cNvPr id="17" name="Freeform 11"/>
          <p:cNvSpPr/>
          <p:nvPr/>
        </p:nvSpPr>
        <p:spPr bwMode="auto">
          <a:xfrm>
            <a:off x="748986" y="3070330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064827" y="419810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Can 21"/>
          <p:cNvSpPr/>
          <p:nvPr/>
        </p:nvSpPr>
        <p:spPr>
          <a:xfrm>
            <a:off x="5804972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327165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58127" y="1015206"/>
            <a:ext cx="936000" cy="6543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4546833" y="1193257"/>
            <a:ext cx="1811294" cy="407704"/>
          </a:xfrm>
          <a:prstGeom prst="bentConnector3">
            <a:avLst>
              <a:gd name="adj1" fmla="val 906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1"/>
          <p:cNvSpPr/>
          <p:nvPr/>
        </p:nvSpPr>
        <p:spPr bwMode="auto">
          <a:xfrm>
            <a:off x="749443" y="38416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9338" y="3002502"/>
            <a:ext cx="1259296" cy="76309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314195" y="3931147"/>
            <a:ext cx="760954" cy="4756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1"/>
          <p:cNvSpPr/>
          <p:nvPr/>
        </p:nvSpPr>
        <p:spPr bwMode="auto">
          <a:xfrm>
            <a:off x="748986" y="3417976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Freeform 10"/>
          <p:cNvSpPr/>
          <p:nvPr/>
        </p:nvSpPr>
        <p:spPr bwMode="auto">
          <a:xfrm>
            <a:off x="4227551" y="3555712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918634" y="3597729"/>
            <a:ext cx="2308917" cy="2769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1"/>
          <p:cNvSpPr/>
          <p:nvPr/>
        </p:nvSpPr>
        <p:spPr bwMode="auto">
          <a:xfrm>
            <a:off x="3104429" y="1794891"/>
            <a:ext cx="684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571449" y="2078817"/>
            <a:ext cx="891889" cy="144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3798156" y="1919969"/>
            <a:ext cx="432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62613" y="2286978"/>
            <a:ext cx="4938" cy="126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782798" y="1661297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34631" y="2724105"/>
            <a:ext cx="1029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(11)OC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订单编号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Freeform 11"/>
          <p:cNvSpPr/>
          <p:nvPr/>
        </p:nvSpPr>
        <p:spPr bwMode="auto">
          <a:xfrm>
            <a:off x="748986" y="46297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Freeform 10"/>
          <p:cNvSpPr/>
          <p:nvPr/>
        </p:nvSpPr>
        <p:spPr bwMode="auto">
          <a:xfrm>
            <a:off x="4254198" y="4603467"/>
            <a:ext cx="1080000" cy="374647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KDS Control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762613" y="4268906"/>
            <a:ext cx="5905" cy="32396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86616" y="4761607"/>
            <a:ext cx="23089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914777" y="3992944"/>
            <a:ext cx="2319418" cy="1805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25162" y="3482539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18855" y="2722460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63972" y="4323996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(4.2)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11287" y="4509916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713903" y="3787239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69483" y="180322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(10)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订单编号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295828" y="952353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82265" y="3228390"/>
            <a:ext cx="1856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订单的各种状态信息，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可以定时汇总之后一起发给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现有系统是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秒钟发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笔给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Elbow Connector 67"/>
          <p:cNvCxnSpPr>
            <a:endCxn id="31" idx="1"/>
          </p:cNvCxnSpPr>
          <p:nvPr/>
        </p:nvCxnSpPr>
        <p:spPr>
          <a:xfrm flipV="1">
            <a:off x="4915949" y="1342375"/>
            <a:ext cx="1442178" cy="199314"/>
          </a:xfrm>
          <a:prstGeom prst="bentConnector3">
            <a:avLst>
              <a:gd name="adj1" fmla="val -25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71084" y="345309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更新订单编号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4250421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58329" y="1338858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(9)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返回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订单编号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Freeform 11"/>
          <p:cNvSpPr/>
          <p:nvPr/>
        </p:nvSpPr>
        <p:spPr bwMode="auto">
          <a:xfrm>
            <a:off x="7716802" y="932385"/>
            <a:ext cx="90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PreOrder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Freeform 11"/>
          <p:cNvSpPr/>
          <p:nvPr/>
        </p:nvSpPr>
        <p:spPr bwMode="auto">
          <a:xfrm>
            <a:off x="7716802" y="1253689"/>
            <a:ext cx="90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Delivery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Freeform 11"/>
          <p:cNvSpPr/>
          <p:nvPr/>
        </p:nvSpPr>
        <p:spPr bwMode="auto">
          <a:xfrm>
            <a:off x="7716802" y="1588817"/>
            <a:ext cx="90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Kiosk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8" name="Elbow Connector 67"/>
          <p:cNvCxnSpPr>
            <a:stCxn id="31" idx="3"/>
          </p:cNvCxnSpPr>
          <p:nvPr/>
        </p:nvCxnSpPr>
        <p:spPr>
          <a:xfrm flipV="1">
            <a:off x="7294127" y="1054375"/>
            <a:ext cx="414286" cy="28800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67"/>
          <p:cNvCxnSpPr>
            <a:stCxn id="31" idx="3"/>
          </p:cNvCxnSpPr>
          <p:nvPr/>
        </p:nvCxnSpPr>
        <p:spPr>
          <a:xfrm>
            <a:off x="7294127" y="1342375"/>
            <a:ext cx="414286" cy="3169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67"/>
          <p:cNvCxnSpPr>
            <a:stCxn id="31" idx="3"/>
          </p:cNvCxnSpPr>
          <p:nvPr/>
        </p:nvCxnSpPr>
        <p:spPr>
          <a:xfrm>
            <a:off x="7294127" y="1342375"/>
            <a:ext cx="414286" cy="38487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11"/>
          <p:cNvSpPr/>
          <p:nvPr/>
        </p:nvSpPr>
        <p:spPr bwMode="auto">
          <a:xfrm>
            <a:off x="748986" y="4295412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叫号屏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941504" y="4129613"/>
            <a:ext cx="2254029" cy="3511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45367" y="4242594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(4.1)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4G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网络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MPOS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946407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83317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9290" y="1163846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379" y="3301016"/>
            <a:ext cx="369332" cy="13715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</a:t>
            </a:r>
            <a:r>
              <a:rPr lang="zh-CN" altLang="en-US" dirty="0"/>
              <a:t>收银台</a:t>
            </a:r>
            <a:r>
              <a:rPr lang="en-US" altLang="zh-CN" dirty="0"/>
              <a:t>&amp;</a:t>
            </a:r>
            <a:r>
              <a:rPr lang="zh-CN" altLang="en-US" dirty="0"/>
              <a:t>厨房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74668" y="3348985"/>
            <a:ext cx="369332" cy="1205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-Backroom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029" y="1277299"/>
            <a:ext cx="369332" cy="8729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2625" y="1197088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总部端数据中心</a:t>
            </a:r>
            <a:endParaRPr lang="zh-CN" altLang="en-US" dirty="0"/>
          </a:p>
        </p:txBody>
      </p:sp>
      <p:sp>
        <p:nvSpPr>
          <p:cNvPr id="17" name="Freeform 11"/>
          <p:cNvSpPr/>
          <p:nvPr/>
        </p:nvSpPr>
        <p:spPr bwMode="auto">
          <a:xfrm>
            <a:off x="748986" y="3070330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4250421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064827" y="419810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Can 21"/>
          <p:cNvSpPr/>
          <p:nvPr/>
        </p:nvSpPr>
        <p:spPr>
          <a:xfrm>
            <a:off x="5804972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327165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20482" y="1093908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4768518" y="1212353"/>
            <a:ext cx="2794571" cy="318496"/>
          </a:xfrm>
          <a:prstGeom prst="bentConnector3">
            <a:avLst>
              <a:gd name="adj1" fmla="val 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1"/>
          <p:cNvSpPr/>
          <p:nvPr/>
        </p:nvSpPr>
        <p:spPr bwMode="auto">
          <a:xfrm>
            <a:off x="749443" y="38416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9338" y="3002502"/>
            <a:ext cx="1259296" cy="76309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314195" y="3931147"/>
            <a:ext cx="760954" cy="4756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1"/>
          <p:cNvSpPr/>
          <p:nvPr/>
        </p:nvSpPr>
        <p:spPr bwMode="auto">
          <a:xfrm>
            <a:off x="748986" y="3417976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Freeform 10"/>
          <p:cNvSpPr/>
          <p:nvPr/>
        </p:nvSpPr>
        <p:spPr bwMode="auto">
          <a:xfrm>
            <a:off x="4227551" y="3555712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Freeform 11"/>
          <p:cNvSpPr/>
          <p:nvPr/>
        </p:nvSpPr>
        <p:spPr bwMode="auto">
          <a:xfrm>
            <a:off x="3104429" y="1794891"/>
            <a:ext cx="684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798156" y="1919969"/>
            <a:ext cx="432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62613" y="2286978"/>
            <a:ext cx="4938" cy="126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11"/>
          <p:cNvSpPr/>
          <p:nvPr/>
        </p:nvSpPr>
        <p:spPr bwMode="auto">
          <a:xfrm>
            <a:off x="748986" y="46297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KDS/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叫号屏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Freeform 10"/>
          <p:cNvSpPr/>
          <p:nvPr/>
        </p:nvSpPr>
        <p:spPr bwMode="auto">
          <a:xfrm>
            <a:off x="4254198" y="4603467"/>
            <a:ext cx="1080000" cy="374647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KDS Control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762613" y="4268906"/>
            <a:ext cx="5905" cy="32396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86616" y="4761607"/>
            <a:ext cx="23089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914777" y="3992944"/>
            <a:ext cx="2319418" cy="1805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54278" y="2704430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63498" y="4323996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(6.2)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19676" y="4509916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89028" y="1558857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620941" y="977520"/>
            <a:ext cx="1329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(9)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下单成功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Freeform 11"/>
          <p:cNvSpPr/>
          <p:nvPr/>
        </p:nvSpPr>
        <p:spPr bwMode="auto">
          <a:xfrm>
            <a:off x="748986" y="176676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831570" y="1919969"/>
            <a:ext cx="1260000" cy="972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35862" y="1947363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12682" y="3793728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71191" y="3550558"/>
            <a:ext cx="867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3474421" y="2062779"/>
            <a:ext cx="1005916" cy="14760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98864" y="2500551"/>
            <a:ext cx="13292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下单成功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Freeform 11"/>
          <p:cNvSpPr/>
          <p:nvPr/>
        </p:nvSpPr>
        <p:spPr bwMode="auto">
          <a:xfrm>
            <a:off x="748986" y="4295412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叫号屏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1941504" y="4129613"/>
            <a:ext cx="2286047" cy="3511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412980" y="4251909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(6.1)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EC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946407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83317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9290" y="1163846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379" y="3301016"/>
            <a:ext cx="369332" cy="13715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</a:t>
            </a:r>
            <a:r>
              <a:rPr lang="zh-CN" altLang="en-US" dirty="0"/>
              <a:t>收银台</a:t>
            </a:r>
            <a:r>
              <a:rPr lang="en-US" altLang="zh-CN" dirty="0"/>
              <a:t>&amp;</a:t>
            </a:r>
            <a:r>
              <a:rPr lang="zh-CN" altLang="en-US" dirty="0"/>
              <a:t>厨房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74668" y="3348985"/>
            <a:ext cx="369332" cy="1205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-Backroom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029" y="1277299"/>
            <a:ext cx="369332" cy="8729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2625" y="1197088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总部端数据中心</a:t>
            </a:r>
            <a:endParaRPr lang="zh-CN" altLang="en-US" dirty="0"/>
          </a:p>
        </p:txBody>
      </p:sp>
      <p:sp>
        <p:nvSpPr>
          <p:cNvPr id="17" name="Freeform 11"/>
          <p:cNvSpPr/>
          <p:nvPr/>
        </p:nvSpPr>
        <p:spPr bwMode="auto">
          <a:xfrm>
            <a:off x="748986" y="3070330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4250421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064827" y="419810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Can 21"/>
          <p:cNvSpPr/>
          <p:nvPr/>
        </p:nvSpPr>
        <p:spPr>
          <a:xfrm>
            <a:off x="5804972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327165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1"/>
          <p:cNvSpPr/>
          <p:nvPr/>
        </p:nvSpPr>
        <p:spPr bwMode="auto">
          <a:xfrm>
            <a:off x="749443" y="38416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59338" y="3002502"/>
            <a:ext cx="1259296" cy="76309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314195" y="3931147"/>
            <a:ext cx="760954" cy="4756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1"/>
          <p:cNvSpPr/>
          <p:nvPr/>
        </p:nvSpPr>
        <p:spPr bwMode="auto">
          <a:xfrm>
            <a:off x="748986" y="3417976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Freeform 10"/>
          <p:cNvSpPr/>
          <p:nvPr/>
        </p:nvSpPr>
        <p:spPr bwMode="auto">
          <a:xfrm>
            <a:off x="4227551" y="3530545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 Service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762613" y="2286978"/>
            <a:ext cx="4938" cy="126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11"/>
          <p:cNvSpPr/>
          <p:nvPr/>
        </p:nvSpPr>
        <p:spPr bwMode="auto">
          <a:xfrm>
            <a:off x="748986" y="4629713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Freeform 10"/>
          <p:cNvSpPr/>
          <p:nvPr/>
        </p:nvSpPr>
        <p:spPr bwMode="auto">
          <a:xfrm>
            <a:off x="4254198" y="4603467"/>
            <a:ext cx="1080000" cy="374647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KDS Control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762613" y="4268906"/>
            <a:ext cx="5905" cy="32396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886616" y="4761607"/>
            <a:ext cx="23089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45889" y="2704430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4266" y="4291400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(5.2)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843707" y="4750099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298637" y="1701919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(10)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更新订单状态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49735" y="355219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记录订单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更新订单状态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948469" y="4243700"/>
            <a:ext cx="1980" cy="3743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38308" y="426393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异步通知下单成功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配餐完成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76157" y="1347990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(11)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下单成功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配餐完成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78884" y="268058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配餐完成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6776" y="945796"/>
            <a:ext cx="8705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Freeform 11"/>
          <p:cNvSpPr/>
          <p:nvPr/>
        </p:nvSpPr>
        <p:spPr bwMode="auto">
          <a:xfrm>
            <a:off x="748986" y="4295412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rgbClr val="2C4B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叫号屏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1941504" y="4051883"/>
            <a:ext cx="2264189" cy="4288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83837" y="3118373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-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餐码都通过各自系统自己生成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58127" y="1015206"/>
            <a:ext cx="936000" cy="65433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Elbow Connector 67"/>
          <p:cNvCxnSpPr/>
          <p:nvPr/>
        </p:nvCxnSpPr>
        <p:spPr>
          <a:xfrm flipV="1">
            <a:off x="4546833" y="1193257"/>
            <a:ext cx="1811294" cy="407704"/>
          </a:xfrm>
          <a:prstGeom prst="bentConnector3">
            <a:avLst>
              <a:gd name="adj1" fmla="val -2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67"/>
          <p:cNvCxnSpPr>
            <a:endCxn id="57" idx="1"/>
          </p:cNvCxnSpPr>
          <p:nvPr/>
        </p:nvCxnSpPr>
        <p:spPr>
          <a:xfrm flipV="1">
            <a:off x="4915949" y="1342375"/>
            <a:ext cx="1442178" cy="199314"/>
          </a:xfrm>
          <a:prstGeom prst="bentConnector3">
            <a:avLst>
              <a:gd name="adj1" fmla="val -25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11"/>
          <p:cNvSpPr/>
          <p:nvPr/>
        </p:nvSpPr>
        <p:spPr bwMode="auto">
          <a:xfrm>
            <a:off x="3104429" y="1794891"/>
            <a:ext cx="684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3798156" y="1919969"/>
            <a:ext cx="432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474421" y="2062779"/>
            <a:ext cx="1005916" cy="14760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505579" y="2500551"/>
            <a:ext cx="790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(9)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下单成功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08108" y="4009838"/>
            <a:ext cx="8851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(5.1)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 rot="16200000">
            <a:off x="3795235" y="-453397"/>
            <a:ext cx="749877" cy="41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3796254" y="540013"/>
            <a:ext cx="747838" cy="41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ounded Rectangle 49"/>
          <p:cNvSpPr/>
          <p:nvPr/>
        </p:nvSpPr>
        <p:spPr>
          <a:xfrm rot="16200000">
            <a:off x="3665120" y="1596181"/>
            <a:ext cx="1010106" cy="417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9" name="文本框 71"/>
          <p:cNvSpPr txBox="1"/>
          <p:nvPr/>
        </p:nvSpPr>
        <p:spPr>
          <a:xfrm>
            <a:off x="2145519" y="358191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3rd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Framework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73"/>
          <p:cNvSpPr txBox="1"/>
          <p:nvPr/>
        </p:nvSpPr>
        <p:spPr>
          <a:xfrm>
            <a:off x="2145519" y="2474544"/>
            <a:ext cx="84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b="1" dirty="0">
                <a:latin typeface="微软雅黑" panose="020B0503020204020204" charset="-122"/>
                <a:ea typeface="微软雅黑" panose="020B0503020204020204" charset="-122"/>
              </a:rPr>
              <a:t>App Framework</a:t>
            </a:r>
            <a:endParaRPr lang="x-none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ounded Rectangle 40"/>
          <p:cNvSpPr/>
          <p:nvPr/>
        </p:nvSpPr>
        <p:spPr>
          <a:xfrm>
            <a:off x="4532097" y="1430018"/>
            <a:ext cx="12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Client-Service</a:t>
            </a:r>
            <a:endParaRPr lang="en-US" altLang="zh-CN" sz="900" dirty="0" err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" name="Rounded Rectangle 41"/>
          <p:cNvSpPr/>
          <p:nvPr/>
        </p:nvSpPr>
        <p:spPr>
          <a:xfrm>
            <a:off x="3052296" y="1430018"/>
            <a:ext cx="12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gRPC-Server</a:t>
            </a:r>
            <a:endParaRPr lang="en-US" altLang="zh-CN" sz="900" dirty="0" err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Rounded Rectangle 40"/>
          <p:cNvSpPr/>
          <p:nvPr/>
        </p:nvSpPr>
        <p:spPr>
          <a:xfrm>
            <a:off x="5104675" y="3278278"/>
            <a:ext cx="936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Federation</a:t>
            </a:r>
            <a:endParaRPr lang="x-none" altLang="en-US" sz="9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4" name="Rounded Rectangle 40"/>
          <p:cNvSpPr/>
          <p:nvPr/>
        </p:nvSpPr>
        <p:spPr>
          <a:xfrm>
            <a:off x="5104675" y="3733074"/>
            <a:ext cx="936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Protobuf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5" name="Rounded Rectangle 40"/>
          <p:cNvSpPr/>
          <p:nvPr/>
        </p:nvSpPr>
        <p:spPr>
          <a:xfrm>
            <a:off x="2942205" y="3278278"/>
            <a:ext cx="936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Netty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ounded Rectangle 40"/>
          <p:cNvSpPr/>
          <p:nvPr/>
        </p:nvSpPr>
        <p:spPr>
          <a:xfrm>
            <a:off x="2942205" y="3733074"/>
            <a:ext cx="936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9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API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7" name="Rounded Rectangle 40"/>
          <p:cNvSpPr/>
          <p:nvPr/>
        </p:nvSpPr>
        <p:spPr>
          <a:xfrm>
            <a:off x="3052296" y="2480627"/>
            <a:ext cx="12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auto">
              <a:lnSpc>
                <a:spcPct val="100000"/>
              </a:lnSpc>
              <a:buFontTx/>
              <a:buNone/>
              <a:defRPr/>
            </a:pPr>
            <a:r>
              <a:rPr lang="en-US" altLang="zh-CN" sz="9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CloudFramework</a:t>
            </a:r>
            <a:endParaRPr lang="zh-CN" altLang="en-US" sz="900" dirty="0" err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" name="Rounded Rectangle 40"/>
          <p:cNvSpPr/>
          <p:nvPr/>
        </p:nvSpPr>
        <p:spPr>
          <a:xfrm>
            <a:off x="4532097" y="2480627"/>
            <a:ext cx="12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x-none" altLang="en-US" sz="9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gRPC-lib</a:t>
            </a:r>
            <a:endParaRPr lang="x-none" altLang="en-US" sz="900" dirty="0" err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文本框 82"/>
          <p:cNvSpPr txBox="1"/>
          <p:nvPr/>
        </p:nvSpPr>
        <p:spPr>
          <a:xfrm>
            <a:off x="2145519" y="146702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altLang="zh-CN" sz="900" b="1" dirty="0">
                <a:latin typeface="微软雅黑" panose="020B0503020204020204" charset="-122"/>
                <a:ea typeface="微软雅黑" panose="020B0503020204020204" charset="-122"/>
              </a:rPr>
              <a:t>Business </a:t>
            </a:r>
            <a:endParaRPr lang="x-none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x-none" altLang="zh-CN" sz="900" b="1" dirty="0">
                <a:latin typeface="微软雅黑" panose="020B0503020204020204" charset="-122"/>
                <a:ea typeface="微软雅黑" panose="020B0503020204020204" charset="-122"/>
              </a:rPr>
              <a:t>Logic</a:t>
            </a:r>
            <a:endParaRPr lang="x-none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矩形 16"/>
          <p:cNvSpPr/>
          <p:nvPr/>
        </p:nvSpPr>
        <p:spPr>
          <a:xfrm>
            <a:off x="615266" y="4323415"/>
            <a:ext cx="5652000" cy="3752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CentOS</a:t>
            </a:r>
            <a:r>
              <a:rPr lang="en-US" altLang="zh-CN" sz="1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7</a:t>
            </a:r>
            <a:endParaRPr lang="x-none" altLang="zh-CN" sz="1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Rounded Rectangle 40"/>
          <p:cNvSpPr/>
          <p:nvPr/>
        </p:nvSpPr>
        <p:spPr>
          <a:xfrm>
            <a:off x="4023440" y="3733074"/>
            <a:ext cx="936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b="1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RabbitMQ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ounded Rectangle 40"/>
          <p:cNvSpPr/>
          <p:nvPr/>
        </p:nvSpPr>
        <p:spPr>
          <a:xfrm>
            <a:off x="4023440" y="3278278"/>
            <a:ext cx="936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Redis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Rounded Rectangle 34"/>
          <p:cNvSpPr/>
          <p:nvPr/>
        </p:nvSpPr>
        <p:spPr>
          <a:xfrm rot="16200000">
            <a:off x="-183978" y="2032608"/>
            <a:ext cx="2966491" cy="13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 rot="16200000">
            <a:off x="746131" y="3503131"/>
            <a:ext cx="864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 rot="16200000">
            <a:off x="298032" y="2464528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微服务开发框架</a:t>
            </a:r>
            <a:endParaRPr lang="zh-CN" altLang="en-US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Rounded Rectangle 37"/>
          <p:cNvSpPr/>
          <p:nvPr/>
        </p:nvSpPr>
        <p:spPr>
          <a:xfrm rot="16200000">
            <a:off x="746131" y="2526402"/>
            <a:ext cx="864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Envoy Proxy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ounded Rectangle 38"/>
          <p:cNvSpPr/>
          <p:nvPr/>
        </p:nvSpPr>
        <p:spPr>
          <a:xfrm rot="16200000">
            <a:off x="1252606" y="3492585"/>
            <a:ext cx="864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服务路由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Zuul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252605" y="2526402"/>
            <a:ext cx="864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配置中心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ounded Rectangle 40"/>
          <p:cNvSpPr/>
          <p:nvPr/>
        </p:nvSpPr>
        <p:spPr>
          <a:xfrm rot="16200000">
            <a:off x="1250635" y="1578229"/>
            <a:ext cx="864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Balance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46130" y="1579231"/>
            <a:ext cx="864000" cy="360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Envoy Discovery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文本框 9"/>
          <p:cNvSpPr txBox="1"/>
          <p:nvPr/>
        </p:nvSpPr>
        <p:spPr>
          <a:xfrm>
            <a:off x="6424721" y="1071414"/>
            <a:ext cx="2625035" cy="387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lvl="1" indent="-1714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是谷歌提供的一套 RPC 框架支持10种语言（ C, C++, C#, Go,Java, Node.js, Objective-C, PHP, Python, Ruby）</a:t>
            </a:r>
            <a:endParaRPr lang="x-none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-1714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Protocol Buffer 是一个很高效的序列化技术</a:t>
            </a:r>
            <a:endParaRPr lang="x-none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-1714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HTTP/2 提供了连接多路复用、双向流、请求优先级、首部压缩的技术</a:t>
            </a:r>
            <a:endParaRPr lang="x-none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lvl="1" indent="-1714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低延迟、高扩展性、分布式的系统</a:t>
            </a:r>
            <a:endParaRPr lang="x-none" altLang="en-US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微服务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altLang="en-US" sz="1000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和Envoy结合，具有服务注册发现，负载均衡的功能。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独立部署、扩展性强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RabbitMQ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基于erlang语言开发具有高可用高并发的优点，适合集群服务器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有消息确认机制和持久化机制，可靠性高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健壮、稳定、易用、跨平台、支持多种语言、文档齐全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sz="1000"/>
              <a:t>gRPC服务采用envoy负载均衡</a:t>
            </a:r>
            <a:endParaRPr lang="x-none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89195" y="2348230"/>
            <a:ext cx="1255395" cy="7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gRPC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Server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ct val="0"/>
              </a:spcBef>
              <a:defRPr/>
            </a:pP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圓角矩形 130"/>
          <p:cNvSpPr/>
          <p:nvPr/>
        </p:nvSpPr>
        <p:spPr>
          <a:xfrm>
            <a:off x="4838367" y="1146283"/>
            <a:ext cx="3864019" cy="3600000"/>
          </a:xfrm>
          <a:prstGeom prst="roundRect">
            <a:avLst>
              <a:gd name="adj" fmla="val 1925"/>
            </a:avLst>
          </a:prstGeom>
          <a:noFill/>
          <a:ln w="127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通讯平台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9162" y="2345422"/>
            <a:ext cx="16289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b="1" kern="0" dirty="0">
                <a:latin typeface="微软雅黑" panose="020B0503020204020204" charset="-122"/>
                <a:ea typeface="微软雅黑" panose="020B0503020204020204" charset="-122"/>
              </a:rPr>
              <a:t>Store Service Framework</a:t>
            </a:r>
            <a:endParaRPr lang="zh-CN" altLang="en-US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圓角矩形 130"/>
          <p:cNvSpPr/>
          <p:nvPr/>
        </p:nvSpPr>
        <p:spPr>
          <a:xfrm>
            <a:off x="681211" y="2284877"/>
            <a:ext cx="2901977" cy="2442353"/>
          </a:xfrm>
          <a:prstGeom prst="roundRect">
            <a:avLst>
              <a:gd name="adj" fmla="val 2309"/>
            </a:avLst>
          </a:prstGeom>
          <a:noFill/>
          <a:ln w="127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9951" y="287419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Http2.0</a:t>
            </a:r>
            <a:endParaRPr lang="en-US" altLang="zh-CN" sz="9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914400"/>
            <a:r>
              <a:rPr lang="en-US" altLang="zh-CN" sz="900" kern="0" dirty="0" err="1">
                <a:latin typeface="微软雅黑" panose="020B0503020204020204" charset="-122"/>
                <a:ea typeface="微软雅黑" panose="020B0503020204020204" charset="-122"/>
              </a:rPr>
              <a:t>ProtocolBuffer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0250" y="448398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00" b="1" kern="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8030" y="448112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00" b="1" kern="0" dirty="0">
                <a:latin typeface="微软雅黑" panose="020B0503020204020204" charset="-122"/>
                <a:ea typeface="微软雅黑" panose="020B0503020204020204" charset="-122"/>
              </a:rPr>
              <a:t>数据中心</a:t>
            </a:r>
            <a:endParaRPr lang="en-US" altLang="zh-CN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09137" y="3904688"/>
            <a:ext cx="804726" cy="31805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Msg 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1102" y="2625574"/>
            <a:ext cx="804726" cy="31805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gRpc 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65017" y="1749368"/>
            <a:ext cx="864000" cy="21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Eureka:8761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52242" y="3959907"/>
            <a:ext cx="1080000" cy="21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AppId:App1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52242" y="4257279"/>
            <a:ext cx="1080000" cy="21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AppId:App2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圓角矩形 130"/>
          <p:cNvSpPr/>
          <p:nvPr/>
        </p:nvSpPr>
        <p:spPr>
          <a:xfrm>
            <a:off x="7254083" y="3686905"/>
            <a:ext cx="1276319" cy="873825"/>
          </a:xfrm>
          <a:prstGeom prst="roundRect">
            <a:avLst>
              <a:gd name="adj" fmla="val 5958"/>
            </a:avLst>
          </a:prstGeom>
          <a:noFill/>
          <a:ln w="3175" cap="flat" cmpd="sng" algn="ctr">
            <a:solidFill>
              <a:srgbClr val="0070C0"/>
            </a:solidFill>
            <a:prstDash val="solid"/>
            <a:headEnd type="none"/>
            <a:tailEnd type="triangle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38005" y="3726075"/>
            <a:ext cx="508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800" kern="0" dirty="0"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zh-CN" altLang="en-US" sz="8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99173" y="3739483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Federation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68102" y="1152664"/>
            <a:ext cx="16129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900" b="1" kern="0" dirty="0">
                <a:latin typeface="微软雅黑" panose="020B0503020204020204" charset="-122"/>
                <a:ea typeface="微软雅黑" panose="020B0503020204020204" charset="-122"/>
              </a:rPr>
              <a:t>Store Cloud Framework</a:t>
            </a:r>
            <a:endParaRPr lang="zh-CN" altLang="en-US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8989" y="3888326"/>
            <a:ext cx="864000" cy="31441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Msg 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Service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17472" y="2667508"/>
            <a:ext cx="1260000" cy="612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lstStyle/>
          <a:p>
            <a:pPr algn="ctr">
              <a:spcBef>
                <a:spcPct val="0"/>
              </a:spcBef>
              <a:defRPr/>
            </a:pP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565017" y="1396321"/>
            <a:ext cx="864000" cy="216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Zipkin:9411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59427" y="2842099"/>
            <a:ext cx="1008000" cy="316800"/>
          </a:xfrm>
          <a:prstGeom prst="rect">
            <a:avLst/>
          </a:prstGeom>
          <a:solidFill>
            <a:srgbClr val="DA291C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Client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ServiceAPI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8" name="Group 54"/>
          <p:cNvGrpSpPr/>
          <p:nvPr/>
        </p:nvGrpSpPr>
        <p:grpSpPr>
          <a:xfrm>
            <a:off x="1976388" y="3973448"/>
            <a:ext cx="871471" cy="153860"/>
            <a:chOff x="4540512" y="903458"/>
            <a:chExt cx="543314" cy="108000"/>
          </a:xfrm>
        </p:grpSpPr>
        <p:sp>
          <p:nvSpPr>
            <p:cNvPr id="39" name="Rectangle 55"/>
            <p:cNvSpPr/>
            <p:nvPr/>
          </p:nvSpPr>
          <p:spPr>
            <a:xfrm rot="5400000">
              <a:off x="4758169" y="685801"/>
              <a:ext cx="108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0" name="Straight Connector 56"/>
            <p:cNvCxnSpPr/>
            <p:nvPr/>
          </p:nvCxnSpPr>
          <p:spPr>
            <a:xfrm rot="5400000">
              <a:off x="4962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41" name="Straight Connector 57"/>
            <p:cNvCxnSpPr/>
            <p:nvPr/>
          </p:nvCxnSpPr>
          <p:spPr>
            <a:xfrm rot="5400000">
              <a:off x="48865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42" name="Straight Connector 58"/>
            <p:cNvCxnSpPr/>
            <p:nvPr/>
          </p:nvCxnSpPr>
          <p:spPr>
            <a:xfrm rot="5400000">
              <a:off x="48103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43" name="Straight Connector 59"/>
            <p:cNvCxnSpPr/>
            <p:nvPr/>
          </p:nvCxnSpPr>
          <p:spPr>
            <a:xfrm rot="5400000">
              <a:off x="47341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44" name="Straight Connector 60"/>
            <p:cNvCxnSpPr/>
            <p:nvPr/>
          </p:nvCxnSpPr>
          <p:spPr>
            <a:xfrm rot="5400000">
              <a:off x="46579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45" name="Straight Connector 61"/>
            <p:cNvCxnSpPr/>
            <p:nvPr/>
          </p:nvCxnSpPr>
          <p:spPr>
            <a:xfrm rot="5400000">
              <a:off x="4581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46" name="Oval 5"/>
          <p:cNvSpPr/>
          <p:nvPr/>
        </p:nvSpPr>
        <p:spPr>
          <a:xfrm>
            <a:off x="3174846" y="3941264"/>
            <a:ext cx="215093" cy="201718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rgbClr val="141313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0" name="直接连接符 134"/>
          <p:cNvCxnSpPr>
            <a:stCxn id="39" idx="0"/>
            <a:endCxn id="46" idx="2"/>
          </p:cNvCxnSpPr>
          <p:nvPr/>
        </p:nvCxnSpPr>
        <p:spPr>
          <a:xfrm flipV="1">
            <a:off x="2847860" y="4031964"/>
            <a:ext cx="327025" cy="7620"/>
          </a:xfrm>
          <a:prstGeom prst="straightConnector1">
            <a:avLst/>
          </a:prstGeom>
          <a:noFill/>
          <a:ln w="3175" cap="flat" cmpd="sng" algn="ctr">
            <a:solidFill>
              <a:srgbClr val="DA291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53" name="直接连接符 134"/>
          <p:cNvCxnSpPr>
            <a:stCxn id="24" idx="3"/>
            <a:endCxn id="39" idx="2"/>
          </p:cNvCxnSpPr>
          <p:nvPr/>
        </p:nvCxnSpPr>
        <p:spPr>
          <a:xfrm>
            <a:off x="1643624" y="4045532"/>
            <a:ext cx="333375" cy="4445"/>
          </a:xfrm>
          <a:prstGeom prst="straightConnector1">
            <a:avLst/>
          </a:prstGeom>
          <a:noFill/>
          <a:ln w="3175" cap="flat" cmpd="sng" algn="ctr">
            <a:solidFill>
              <a:srgbClr val="DA291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56" name="Oval 5"/>
          <p:cNvSpPr/>
          <p:nvPr/>
        </p:nvSpPr>
        <p:spPr>
          <a:xfrm>
            <a:off x="5265736" y="3952059"/>
            <a:ext cx="215093" cy="201718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rgbClr val="141313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en-US" altLang="zh-CN" sz="12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zh-CN" altLang="en-US" sz="1200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8" name="直接连接符 134"/>
          <p:cNvCxnSpPr>
            <a:stCxn id="56" idx="6"/>
            <a:endCxn id="14" idx="1"/>
          </p:cNvCxnSpPr>
          <p:nvPr/>
        </p:nvCxnSpPr>
        <p:spPr>
          <a:xfrm>
            <a:off x="5480829" y="4052918"/>
            <a:ext cx="528320" cy="10795"/>
          </a:xfrm>
          <a:prstGeom prst="straightConnector1">
            <a:avLst/>
          </a:prstGeom>
          <a:noFill/>
          <a:ln w="3175" cap="flat" cmpd="sng" algn="ctr">
            <a:solidFill>
              <a:srgbClr val="DA291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003916" y="3636392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Exchange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31400" y="3713109"/>
            <a:ext cx="708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Exchange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22792" y="3631517"/>
            <a:ext cx="11528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RabbitMQ Queue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圓角矩形 130"/>
          <p:cNvSpPr/>
          <p:nvPr/>
        </p:nvSpPr>
        <p:spPr>
          <a:xfrm>
            <a:off x="698975" y="1133306"/>
            <a:ext cx="2901977" cy="1061653"/>
          </a:xfrm>
          <a:prstGeom prst="roundRect">
            <a:avLst>
              <a:gd name="adj" fmla="val 5958"/>
            </a:avLst>
          </a:prstGeom>
          <a:noFill/>
          <a:ln w="12700" cap="flat" cmpd="sng" algn="ctr">
            <a:solidFill>
              <a:srgbClr val="3084B6">
                <a:lumMod val="75000"/>
              </a:srgbClr>
            </a:solidFill>
            <a:prstDash val="sysDash"/>
          </a:ln>
          <a:effectLst/>
        </p:spPr>
        <p:txBody>
          <a:bodyPr tIns="0" rtlCol="0" anchor="t"/>
          <a:lstStyle/>
          <a:p>
            <a:pPr algn="ctr" defTabSz="914400"/>
            <a:endParaRPr lang="zh-CN" altLang="en-US" sz="1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44447" y="1413649"/>
            <a:ext cx="1260000" cy="612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586402" y="1616646"/>
            <a:ext cx="1008000" cy="316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lstStyle/>
          <a:p>
            <a:pPr algn="ctr">
              <a:spcBef>
                <a:spcPct val="0"/>
              </a:spcBef>
            </a:pP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Mobile POS Client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09365" y="1155098"/>
            <a:ext cx="530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900" b="1" kern="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endParaRPr lang="en-US" altLang="zh-CN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3" name="Connector: Curved 72"/>
          <p:cNvCxnSpPr>
            <a:stCxn id="61" idx="3"/>
            <a:endCxn id="3" idx="0"/>
          </p:cNvCxnSpPr>
          <p:nvPr/>
        </p:nvCxnSpPr>
        <p:spPr>
          <a:xfrm>
            <a:off x="2704465" y="1719580"/>
            <a:ext cx="4381500" cy="672465"/>
          </a:xfrm>
          <a:prstGeom prst="curvedConnector2">
            <a:avLst/>
          </a:prstGeom>
          <a:noFill/>
          <a:ln w="3175" cap="flat" cmpd="sng" algn="ctr">
            <a:solidFill>
              <a:srgbClr val="DA291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710490" y="196596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kern="0" dirty="0">
                <a:latin typeface="微软雅黑" panose="020B0503020204020204" charset="-122"/>
                <a:ea typeface="微软雅黑" panose="020B0503020204020204" charset="-122"/>
              </a:rPr>
              <a:t>Http2.0</a:t>
            </a:r>
            <a:endParaRPr lang="en-US" altLang="zh-CN" sz="900" kern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 defTabSz="914400"/>
            <a:r>
              <a:rPr lang="en-US" altLang="zh-CN" sz="900" kern="0" dirty="0" err="1">
                <a:latin typeface="微软雅黑" panose="020B0503020204020204" charset="-122"/>
                <a:ea typeface="微软雅黑" panose="020B0503020204020204" charset="-122"/>
              </a:rPr>
              <a:t>ProtocolBuffer</a:t>
            </a:r>
            <a:endParaRPr lang="zh-CN" altLang="en-US" sz="9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33459" y="1116498"/>
            <a:ext cx="1550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900" b="1" kern="0" dirty="0">
                <a:latin typeface="微软雅黑" panose="020B0503020204020204" charset="-122"/>
                <a:ea typeface="微软雅黑" panose="020B0503020204020204" charset="-122"/>
              </a:rPr>
              <a:t>Mobile POS Framework</a:t>
            </a:r>
            <a:endParaRPr lang="zh-CN" altLang="en-US" sz="9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" name="直接箭头连接符 1"/>
          <p:cNvCxnSpPr>
            <a:stCxn id="46" idx="6"/>
            <a:endCxn id="56" idx="2"/>
          </p:cNvCxnSpPr>
          <p:nvPr/>
        </p:nvCxnSpPr>
        <p:spPr>
          <a:xfrm>
            <a:off x="3390265" y="4042410"/>
            <a:ext cx="1875155" cy="10795"/>
          </a:xfrm>
          <a:prstGeom prst="straightConnector1">
            <a:avLst/>
          </a:prstGeom>
          <a:ln w="12700" cmpd="sng">
            <a:solidFill>
              <a:schemeClr val="accent1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/>
          <p:nvPr/>
        </p:nvSpPr>
        <p:spPr>
          <a:xfrm>
            <a:off x="6457950" y="2392045"/>
            <a:ext cx="1255395" cy="744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t" anchorCtr="1"/>
          <a:p>
            <a:pPr algn="ctr">
              <a:spcBef>
                <a:spcPct val="0"/>
              </a:spcBef>
              <a:defRPr/>
            </a:pPr>
            <a:r>
              <a:rPr lang="x-none" altLang="en-US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Ftp </a:t>
            </a:r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Server</a:t>
            </a: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ct val="0"/>
              </a:spcBef>
              <a:defRPr/>
            </a:pPr>
            <a:endParaRPr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Rectangle 14"/>
          <p:cNvSpPr/>
          <p:nvPr/>
        </p:nvSpPr>
        <p:spPr>
          <a:xfrm>
            <a:off x="6741927" y="2627479"/>
            <a:ext cx="804726" cy="31805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prstShdw prst="shdw17" dist="17961" dir="2700000">
              <a:srgbClr val="FFCC99">
                <a:gamma/>
                <a:shade val="60000"/>
                <a:invGamma/>
              </a:srgbClr>
            </a:prstShdw>
          </a:effectLst>
        </p:spPr>
        <p:txBody>
          <a:bodyPr lIns="36000" tIns="36000" rIns="36000" bIns="36000" anchor="ctr" anchorCtr="1"/>
          <a:p>
            <a:pPr algn="ctr">
              <a:spcBef>
                <a:spcPct val="0"/>
              </a:spcBef>
              <a:defRPr/>
            </a:pPr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Menu File</a:t>
            </a:r>
            <a:endParaRPr lang="x-none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0" name="Connector: Curved 72"/>
          <p:cNvCxnSpPr>
            <a:stCxn id="25" idx="2"/>
            <a:endCxn id="3" idx="2"/>
          </p:cNvCxnSpPr>
          <p:nvPr/>
        </p:nvCxnSpPr>
        <p:spPr>
          <a:xfrm rot="5400000" flipH="1" flipV="1">
            <a:off x="4544695" y="738505"/>
            <a:ext cx="143510" cy="4938395"/>
          </a:xfrm>
          <a:prstGeom prst="curvedConnector3">
            <a:avLst>
              <a:gd name="adj1" fmla="val -292256"/>
            </a:avLst>
          </a:prstGeom>
          <a:noFill/>
          <a:ln w="3175" cap="flat" cmpd="sng" algn="ctr">
            <a:solidFill>
              <a:srgbClr val="DA291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1" name="Connector: Curved 72"/>
          <p:cNvCxnSpPr>
            <a:endCxn id="5" idx="0"/>
          </p:cNvCxnSpPr>
          <p:nvPr/>
        </p:nvCxnSpPr>
        <p:spPr>
          <a:xfrm>
            <a:off x="2723515" y="1720850"/>
            <a:ext cx="2893695" cy="627380"/>
          </a:xfrm>
          <a:prstGeom prst="curvedConnector2">
            <a:avLst/>
          </a:prstGeom>
          <a:noFill/>
          <a:ln w="3175" cap="flat" cmpd="sng" algn="ctr">
            <a:solidFill>
              <a:srgbClr val="DA291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32" name="Connector: Curved 72"/>
          <p:cNvCxnSpPr>
            <a:stCxn id="25" idx="2"/>
            <a:endCxn id="5" idx="2"/>
          </p:cNvCxnSpPr>
          <p:nvPr/>
        </p:nvCxnSpPr>
        <p:spPr>
          <a:xfrm rot="5400000" flipH="1" flipV="1">
            <a:off x="3789045" y="1450975"/>
            <a:ext cx="187325" cy="3469640"/>
          </a:xfrm>
          <a:prstGeom prst="curvedConnector3">
            <a:avLst>
              <a:gd name="adj1" fmla="val -126949"/>
            </a:avLst>
          </a:prstGeom>
          <a:noFill/>
          <a:ln w="3175" cap="flat" cmpd="sng" algn="ctr">
            <a:solidFill>
              <a:srgbClr val="DA291C"/>
            </a:solidFill>
            <a:prstDash val="solid"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通讯平台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餐厅内异步通讯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06991" y="2119742"/>
            <a:ext cx="360000" cy="360000"/>
          </a:xfrm>
          <a:prstGeom prst="ellipse">
            <a:avLst/>
          </a:prstGeom>
          <a:solidFill>
            <a:srgbClr val="3399FF"/>
          </a:solidFill>
          <a:ln w="12700" cap="flat" cmpd="sng" algn="ctr">
            <a:solidFill>
              <a:srgbClr val="141313"/>
            </a:solidFill>
            <a:prstDash val="solid"/>
          </a:ln>
          <a:effectLst/>
        </p:spPr>
        <p:txBody>
          <a:bodyPr anchor="ctr"/>
          <a:lstStyle/>
          <a:p>
            <a:pPr algn="ctr" defTabSz="914400">
              <a:defRPr/>
            </a:pPr>
            <a:r>
              <a:rPr lang="en-US" altLang="zh-CN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zh-CN" altLang="en-US" kern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0546" y="1863079"/>
            <a:ext cx="1233847" cy="1083492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194" y="2700350"/>
            <a:ext cx="94488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x-none" altLang="en-US" sz="1000" b="1" kern="0" dirty="0">
                <a:latin typeface="微软雅黑" panose="020B0503020204020204" charset="-122"/>
                <a:ea typeface="微软雅黑" panose="020B0503020204020204" charset="-122"/>
              </a:rPr>
              <a:t>Cpos </a:t>
            </a:r>
            <a:r>
              <a:rPr lang="en-US" altLang="zh-CN" sz="1000" b="1" kern="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zh-CN" altLang="en-US" sz="10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6735" y="2073910"/>
            <a:ext cx="1007745" cy="47244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Counter App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623644" y="1692314"/>
            <a:ext cx="828000" cy="216000"/>
            <a:chOff x="4540512" y="903458"/>
            <a:chExt cx="543314" cy="108000"/>
          </a:xfrm>
        </p:grpSpPr>
        <p:sp>
          <p:nvSpPr>
            <p:cNvPr id="17" name="Rectangle 16"/>
            <p:cNvSpPr/>
            <p:nvPr/>
          </p:nvSpPr>
          <p:spPr>
            <a:xfrm rot="5400000">
              <a:off x="4758169" y="685801"/>
              <a:ext cx="108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4962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>
            <a:xfrm rot="5400000">
              <a:off x="48865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>
            <a:xfrm rot="5400000">
              <a:off x="48103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>
            <a:xfrm rot="5400000">
              <a:off x="47341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 rot="5400000">
              <a:off x="46579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 rot="5400000">
              <a:off x="4581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24" name="Rectangle 23"/>
          <p:cNvSpPr/>
          <p:nvPr/>
        </p:nvSpPr>
        <p:spPr>
          <a:xfrm>
            <a:off x="6321393" y="1650750"/>
            <a:ext cx="1008000" cy="288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Order Service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20180" y="2624032"/>
            <a:ext cx="828000" cy="216000"/>
            <a:chOff x="4540512" y="903458"/>
            <a:chExt cx="543314" cy="108000"/>
          </a:xfrm>
        </p:grpSpPr>
        <p:sp>
          <p:nvSpPr>
            <p:cNvPr id="26" name="Rectangle 25"/>
            <p:cNvSpPr/>
            <p:nvPr/>
          </p:nvSpPr>
          <p:spPr>
            <a:xfrm rot="5400000">
              <a:off x="4758169" y="685801"/>
              <a:ext cx="108000" cy="543314"/>
            </a:xfrm>
            <a:prstGeom prst="rect">
              <a:avLst/>
            </a:prstGeom>
            <a:solidFill>
              <a:srgbClr val="3399FF"/>
            </a:solidFill>
            <a:ln w="12700" cap="flat" cmpd="sng" algn="ctr">
              <a:solidFill>
                <a:srgbClr val="141313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4962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rot="5400000">
              <a:off x="48865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rot="5400000">
              <a:off x="48103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rot="5400000">
              <a:off x="47341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>
            <a:xfrm rot="5400000">
              <a:off x="46579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>
            <a:xfrm rot="5400000">
              <a:off x="4581739" y="954758"/>
              <a:ext cx="102600" cy="0"/>
            </a:xfrm>
            <a:prstGeom prst="line">
              <a:avLst/>
            </a:prstGeom>
            <a:noFill/>
            <a:ln w="12700" cap="flat" cmpd="sng" algn="ctr">
              <a:solidFill>
                <a:srgbClr val="141313"/>
              </a:solidFill>
              <a:prstDash val="solid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6364375" y="1929404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>
                <a:latin typeface="微软雅黑" panose="020B0503020204020204" charset="-122"/>
                <a:ea typeface="微软雅黑" panose="020B0503020204020204" charset="-122"/>
              </a:rPr>
              <a:t>Consumer</a:t>
            </a:r>
            <a:endParaRPr lang="zh-CN" altLang="en-US" sz="11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17929" y="2582468"/>
            <a:ext cx="1008000" cy="28800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KDS Control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60911" y="2861122"/>
            <a:ext cx="8739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>
                <a:latin typeface="微软雅黑" panose="020B0503020204020204" charset="-122"/>
                <a:ea typeface="微软雅黑" panose="020B0503020204020204" charset="-122"/>
              </a:rPr>
              <a:t>Consumer</a:t>
            </a:r>
            <a:endParaRPr lang="zh-CN" altLang="en-US" sz="11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01570" y="1122045"/>
            <a:ext cx="5152390" cy="2275840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4829" y="2500896"/>
            <a:ext cx="825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>
                <a:latin typeface="微软雅黑" panose="020B0503020204020204" charset="-122"/>
                <a:ea typeface="微软雅黑" panose="020B0503020204020204" charset="-122"/>
              </a:rPr>
              <a:t>Exchange</a:t>
            </a:r>
            <a:endParaRPr lang="zh-CN" altLang="en-US" sz="11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28295" y="1430632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b="1" kern="0" dirty="0">
                <a:latin typeface="微软雅黑" panose="020B0503020204020204" charset="-122"/>
                <a:ea typeface="微软雅黑" panose="020B0503020204020204" charset="-122"/>
              </a:rPr>
              <a:t>RabbitMQ Cluster</a:t>
            </a:r>
            <a:endParaRPr lang="en-US" altLang="zh-CN" sz="11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26801" y="3120330"/>
            <a:ext cx="8515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zh-CN" altLang="en-US" sz="1000" b="1" kern="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000" b="1" kern="0" dirty="0">
                <a:latin typeface="微软雅黑" panose="020B0503020204020204" charset="-122"/>
                <a:ea typeface="微软雅黑" panose="020B0503020204020204" charset="-122"/>
              </a:rPr>
              <a:t>Server</a:t>
            </a:r>
            <a:endParaRPr lang="zh-CN" altLang="en-US" sz="1000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Straight Connector 41"/>
          <p:cNvCxnSpPr>
            <a:stCxn id="2" idx="1"/>
            <a:endCxn id="15" idx="3"/>
          </p:cNvCxnSpPr>
          <p:nvPr/>
        </p:nvCxnSpPr>
        <p:spPr>
          <a:xfrm flipH="1">
            <a:off x="1554480" y="2298700"/>
            <a:ext cx="1075055" cy="1143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/>
          <p:cNvCxnSpPr>
            <a:stCxn id="17" idx="2"/>
            <a:endCxn id="9" idx="7"/>
          </p:cNvCxnSpPr>
          <p:nvPr/>
        </p:nvCxnSpPr>
        <p:spPr>
          <a:xfrm flipH="1">
            <a:off x="4214270" y="1800314"/>
            <a:ext cx="409374" cy="37214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/>
          <p:cNvCxnSpPr>
            <a:stCxn id="26" idx="2"/>
            <a:endCxn id="9" idx="5"/>
          </p:cNvCxnSpPr>
          <p:nvPr/>
        </p:nvCxnSpPr>
        <p:spPr>
          <a:xfrm flipH="1" flipV="1">
            <a:off x="4214270" y="2427021"/>
            <a:ext cx="405910" cy="305011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/>
          <p:cNvCxnSpPr>
            <a:stCxn id="24" idx="1"/>
            <a:endCxn id="17" idx="0"/>
          </p:cNvCxnSpPr>
          <p:nvPr/>
        </p:nvCxnSpPr>
        <p:spPr>
          <a:xfrm flipH="1">
            <a:off x="5451644" y="1794750"/>
            <a:ext cx="869749" cy="556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Connector 45"/>
          <p:cNvCxnSpPr>
            <a:stCxn id="36" idx="1"/>
            <a:endCxn id="26" idx="0"/>
          </p:cNvCxnSpPr>
          <p:nvPr/>
        </p:nvCxnSpPr>
        <p:spPr>
          <a:xfrm flipH="1">
            <a:off x="5448180" y="2726468"/>
            <a:ext cx="869749" cy="5564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Rectangle 47"/>
          <p:cNvSpPr/>
          <p:nvPr/>
        </p:nvSpPr>
        <p:spPr>
          <a:xfrm>
            <a:off x="3722370" y="1316355"/>
            <a:ext cx="1953895" cy="1711325"/>
          </a:xfrm>
          <a:prstGeom prst="rect">
            <a:avLst/>
          </a:prstGeom>
          <a:noFill/>
          <a:ln w="6350" cap="flat" cmpd="sng" algn="ctr">
            <a:solidFill>
              <a:srgbClr val="0A6DC6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636348" y="1540441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>
                <a:latin typeface="微软雅黑" panose="020B0503020204020204" charset="-122"/>
                <a:ea typeface="微软雅黑" panose="020B0503020204020204" charset="-122"/>
              </a:rPr>
              <a:t>Orders</a:t>
            </a:r>
            <a:endParaRPr lang="zh-CN" altLang="en-US" sz="11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55953" y="2472445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altLang="zh-CN" sz="1100" kern="0" dirty="0">
                <a:latin typeface="微软雅黑" panose="020B0503020204020204" charset="-122"/>
                <a:ea typeface="微软雅黑" panose="020B0503020204020204" charset="-122"/>
              </a:rPr>
              <a:t>Orders</a:t>
            </a:r>
            <a:endParaRPr lang="zh-CN" altLang="en-US" sz="1100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842010" y="3783330"/>
            <a:ext cx="7356475" cy="125158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81305" indent="-28130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4005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980" indent="-281305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930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3180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多进程之间解耦：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餐厅端应用通过使用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Topic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类型的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Exchange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，订阅本应用需要消费的数据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持久化：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消息队列持久化包括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个部分：（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exchange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持久化；（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queue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持久化；（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）消息持久化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确保消息到达并被处理：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支持消息确认机制，即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acknowledgments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Consumer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在处理完数据后发送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ack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，从而保证数据能被正确处理而不仅仅是被收到。之后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才安全的删除消息。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800">
                <a:latin typeface="+mj-lt"/>
                <a:sym typeface="+mn-ea"/>
              </a:rPr>
              <a:t>消息积压</a:t>
            </a:r>
            <a:r>
              <a:rPr lang="x-none" altLang="zh-CN" sz="800">
                <a:latin typeface="+mj-lt"/>
                <a:sym typeface="+mn-ea"/>
              </a:rPr>
              <a:t>解决方式：</a:t>
            </a:r>
            <a:endParaRPr lang="x-none" altLang="zh-CN" sz="800">
              <a:latin typeface="+mj-lt"/>
              <a:sym typeface="+mn-e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x-none" altLang="en-US" sz="800"/>
              <a:t>1:</a:t>
            </a:r>
            <a:r>
              <a:rPr sz="800"/>
              <a:t>采用的消息模式是get模式，而不是高效的deliver模式，经过在新搭建的mq服务器测试发现，get模式：5000条/秒便会出现严重堆积， deliver模式：20000条/秒不会堆积</a:t>
            </a:r>
            <a:endParaRPr sz="80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x-none" altLang="en-US" sz="800"/>
              <a:t>2:设置并发消费两个关键属性concurrentConsumers和prefetchCount</a:t>
            </a:r>
            <a:endParaRPr lang="x-none" altLang="en-US" sz="800"/>
          </a:p>
          <a:p>
            <a:pPr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x-none" altLang="en-US" sz="800"/>
              <a:t>3:采用RabbitMQ的HTTP API接口进行监控,处理长时间没有消费的消息．</a:t>
            </a:r>
            <a:endParaRPr lang="x-none" altLang="en-US" sz="800"/>
          </a:p>
          <a:p>
            <a:pPr marL="0" indent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x-none" altLang="en-US" sz="800"/>
          </a:p>
        </p:txBody>
      </p:sp>
      <p:sp>
        <p:nvSpPr>
          <p:cNvPr id="2" name="Rectangle 14"/>
          <p:cNvSpPr/>
          <p:nvPr/>
        </p:nvSpPr>
        <p:spPr>
          <a:xfrm>
            <a:off x="2629535" y="2062480"/>
            <a:ext cx="525145" cy="472440"/>
          </a:xfrm>
          <a:prstGeom prst="rect">
            <a:avLst/>
          </a:prstGeom>
          <a:gradFill rotWithShape="1">
            <a:gsLst>
              <a:gs pos="0">
                <a:srgbClr val="DA291C">
                  <a:tint val="100000"/>
                  <a:shade val="100000"/>
                  <a:satMod val="130000"/>
                </a:srgbClr>
              </a:gs>
              <a:gs pos="100000">
                <a:srgbClr val="DA291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DA291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000"/>
              <a:t>餐厅服务</a:t>
            </a:r>
            <a:endParaRPr lang="x-none" sz="1000"/>
          </a:p>
        </p:txBody>
      </p:sp>
      <p:cxnSp>
        <p:nvCxnSpPr>
          <p:cNvPr id="3" name="Straight Connector 41"/>
          <p:cNvCxnSpPr>
            <a:stCxn id="9" idx="2"/>
          </p:cNvCxnSpPr>
          <p:nvPr/>
        </p:nvCxnSpPr>
        <p:spPr>
          <a:xfrm flipH="1" flipV="1">
            <a:off x="3154045" y="2298700"/>
            <a:ext cx="753110" cy="127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" name="文本框 4"/>
          <p:cNvSpPr txBox="1"/>
          <p:nvPr/>
        </p:nvSpPr>
        <p:spPr>
          <a:xfrm>
            <a:off x="1794510" y="2036445"/>
            <a:ext cx="48387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1000"/>
              <a:t>http </a:t>
            </a:r>
            <a:endParaRPr lang="x-none" altLang="zh-CN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总部端管理系统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6" name="Rounded Rectangle 55"/>
          <p:cNvSpPr/>
          <p:nvPr/>
        </p:nvSpPr>
        <p:spPr>
          <a:xfrm>
            <a:off x="1467952" y="1298650"/>
            <a:ext cx="4968000" cy="52456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533520" y="1407990"/>
            <a:ext cx="32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UI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层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890833" y="1422866"/>
            <a:ext cx="64712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Vue.js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467952" y="1936429"/>
            <a:ext cx="4968000" cy="101942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5702" y="2107870"/>
            <a:ext cx="32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控制层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136140" y="2499995"/>
            <a:ext cx="1980565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角色权限管理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4250690" y="2499360"/>
            <a:ext cx="2004060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5525791" y="2379644"/>
            <a:ext cx="2720655" cy="600800"/>
            <a:chOff x="6577079" y="2254724"/>
            <a:chExt cx="2299109" cy="600800"/>
          </a:xfrm>
        </p:grpSpPr>
        <p:sp>
          <p:nvSpPr>
            <p:cNvPr id="104" name="Rounded Rectangle 103"/>
            <p:cNvSpPr/>
            <p:nvPr/>
          </p:nvSpPr>
          <p:spPr>
            <a:xfrm>
              <a:off x="6577079" y="2254724"/>
              <a:ext cx="2299109" cy="6008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631555" y="2406972"/>
              <a:ext cx="624872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IOC</a:t>
              </a: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容器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363060" y="2409510"/>
              <a:ext cx="742443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运维监控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8194697" y="2411220"/>
              <a:ext cx="624872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异常处理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1825408" y="1422866"/>
            <a:ext cx="828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x-none" altLang="en-US" sz="900" ker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ElementUI</a:t>
            </a:r>
            <a:endParaRPr lang="x-none" altLang="en-US" sz="900" kern="0">
              <a:solidFill>
                <a:srgbClr val="14131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3730933" y="1422866"/>
            <a:ext cx="64712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4678983" y="1422866"/>
            <a:ext cx="64712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627032" y="1422866"/>
            <a:ext cx="647125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2136140" y="2090420"/>
            <a:ext cx="1957705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远程调用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gRPC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9"/>
          <p:cNvSpPr txBox="1"/>
          <p:nvPr/>
        </p:nvSpPr>
        <p:spPr>
          <a:xfrm>
            <a:off x="7235781" y="1279184"/>
            <a:ext cx="1895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前后端分离，响应式开发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控制层通过底层的组件和中心端的服务模块通信，获取数据信息。只处理前端功能（校验，数据转换等）。保持中心端服务的稳定性。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Rounded Rectangle 117"/>
          <p:cNvSpPr/>
          <p:nvPr/>
        </p:nvSpPr>
        <p:spPr>
          <a:xfrm>
            <a:off x="4251325" y="2090420"/>
            <a:ext cx="1960245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远程调用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(REST)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62"/>
          <p:cNvSpPr/>
          <p:nvPr/>
        </p:nvSpPr>
        <p:spPr>
          <a:xfrm>
            <a:off x="1467952" y="3025130"/>
            <a:ext cx="4968000" cy="101942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ounded Rectangle 64"/>
          <p:cNvSpPr/>
          <p:nvPr/>
        </p:nvSpPr>
        <p:spPr>
          <a:xfrm>
            <a:off x="2120900" y="3355340"/>
            <a:ext cx="1212215" cy="42227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RestTemplate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23002" y="3250870"/>
            <a:ext cx="32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基础组件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Rounded Rectangle 64"/>
          <p:cNvSpPr/>
          <p:nvPr/>
        </p:nvSpPr>
        <p:spPr>
          <a:xfrm>
            <a:off x="3443605" y="3354705"/>
            <a:ext cx="1247140" cy="3886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HttpClient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64"/>
          <p:cNvSpPr/>
          <p:nvPr/>
        </p:nvSpPr>
        <p:spPr>
          <a:xfrm>
            <a:off x="4770120" y="3355975"/>
            <a:ext cx="1420495" cy="3892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中心端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gRPC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客户端组件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102"/>
          <p:cNvGrpSpPr/>
          <p:nvPr/>
        </p:nvGrpSpPr>
        <p:grpSpPr>
          <a:xfrm rot="5400000">
            <a:off x="-322580" y="2376805"/>
            <a:ext cx="2789555" cy="600710"/>
            <a:chOff x="6577079" y="2254724"/>
            <a:chExt cx="2299109" cy="600800"/>
          </a:xfrm>
        </p:grpSpPr>
        <p:sp>
          <p:nvSpPr>
            <p:cNvPr id="3" name="Rounded Rectangle 103"/>
            <p:cNvSpPr/>
            <p:nvPr/>
          </p:nvSpPr>
          <p:spPr>
            <a:xfrm>
              <a:off x="6577079" y="2254724"/>
              <a:ext cx="2299109" cy="6008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Rounded Rectangle 104"/>
            <p:cNvSpPr/>
            <p:nvPr/>
          </p:nvSpPr>
          <p:spPr>
            <a:xfrm>
              <a:off x="6631813" y="2349974"/>
              <a:ext cx="624616" cy="40132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CPOSControl - SSO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Rounded Rectangle 105"/>
            <p:cNvSpPr/>
            <p:nvPr/>
          </p:nvSpPr>
          <p:spPr>
            <a:xfrm>
              <a:off x="7306334" y="2353149"/>
              <a:ext cx="829601" cy="41148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CPOS Control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Rounded Rectangle 106"/>
            <p:cNvSpPr/>
            <p:nvPr/>
          </p:nvSpPr>
          <p:spPr>
            <a:xfrm>
              <a:off x="8194962" y="2342989"/>
              <a:ext cx="624616" cy="39878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9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CPOS Backroom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</a:t>
            </a:r>
            <a:r>
              <a:rPr lang="x-none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管理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-632622" y="2133168"/>
            <a:ext cx="3009022" cy="10818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48"/>
          <p:cNvSpPr/>
          <p:nvPr/>
        </p:nvSpPr>
        <p:spPr>
          <a:xfrm rot="16200000">
            <a:off x="290875" y="3495764"/>
            <a:ext cx="936000" cy="3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注册及发现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 rot="16200000">
            <a:off x="-28794" y="2538959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微服务开发框架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 rot="16200000">
            <a:off x="290875" y="2528497"/>
            <a:ext cx="936000" cy="3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流控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断路器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Rounded Rectangle 51"/>
          <p:cNvSpPr/>
          <p:nvPr/>
        </p:nvSpPr>
        <p:spPr>
          <a:xfrm rot="16200000">
            <a:off x="680387" y="3506484"/>
            <a:ext cx="936000" cy="3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智能服务路由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Zuul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Rounded Rectangle 52"/>
          <p:cNvSpPr/>
          <p:nvPr/>
        </p:nvSpPr>
        <p:spPr>
          <a:xfrm rot="16200000">
            <a:off x="680386" y="2533356"/>
            <a:ext cx="936000" cy="3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配置中心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ounded Rectangle 53"/>
          <p:cNvSpPr/>
          <p:nvPr/>
        </p:nvSpPr>
        <p:spPr>
          <a:xfrm rot="16200000">
            <a:off x="678416" y="1560229"/>
            <a:ext cx="936000" cy="3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客户端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Feign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54"/>
          <p:cNvSpPr/>
          <p:nvPr/>
        </p:nvSpPr>
        <p:spPr>
          <a:xfrm rot="16200000">
            <a:off x="290874" y="1561231"/>
            <a:ext cx="936000" cy="3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负载均衡器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544955" y="1296035"/>
            <a:ext cx="4205605" cy="16605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5702" y="1714170"/>
            <a:ext cx="321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总部端服务层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201881" y="1948252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角色权限管理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52893" y="1958412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消息服务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839931" y="2503767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工作流引擎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795693" y="2503767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745105" y="2503767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699089" y="2503767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邮件服务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544153" y="3115340"/>
            <a:ext cx="4205871" cy="9241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7478" y="3236263"/>
            <a:ext cx="321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797175" y="3456305"/>
            <a:ext cx="1339850" cy="3060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Redis 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859280" y="3457575"/>
            <a:ext cx="791845" cy="311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Flowchart: Magnetic Disk 93"/>
          <p:cNvSpPr/>
          <p:nvPr/>
        </p:nvSpPr>
        <p:spPr>
          <a:xfrm>
            <a:off x="2464704" y="4289867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Flowchart: Magnetic Disk 94"/>
          <p:cNvSpPr/>
          <p:nvPr/>
        </p:nvSpPr>
        <p:spPr>
          <a:xfrm>
            <a:off x="3785987" y="428753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Right Arrow 98"/>
          <p:cNvSpPr/>
          <p:nvPr/>
        </p:nvSpPr>
        <p:spPr>
          <a:xfrm rot="5400000">
            <a:off x="2683691" y="4000671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Right Arrow 99"/>
          <p:cNvSpPr/>
          <p:nvPr/>
        </p:nvSpPr>
        <p:spPr>
          <a:xfrm rot="5400000">
            <a:off x="3966921" y="399217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4814591" y="2316144"/>
            <a:ext cx="2720655" cy="600800"/>
            <a:chOff x="6523419" y="2965924"/>
            <a:chExt cx="2299109" cy="600800"/>
          </a:xfrm>
        </p:grpSpPr>
        <p:sp>
          <p:nvSpPr>
            <p:cNvPr id="104" name="Rounded Rectangle 103"/>
            <p:cNvSpPr/>
            <p:nvPr/>
          </p:nvSpPr>
          <p:spPr>
            <a:xfrm>
              <a:off x="6523419" y="2965924"/>
              <a:ext cx="2299109" cy="6008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577895" y="3118217"/>
              <a:ext cx="624872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IOC</a:t>
              </a: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容器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309400" y="3120755"/>
              <a:ext cx="742443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运维监控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8141037" y="3122465"/>
              <a:ext cx="624872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异常处理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565251" y="1428004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远程调用接口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gRPC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9"/>
          <p:cNvSpPr txBox="1"/>
          <p:nvPr/>
        </p:nvSpPr>
        <p:spPr>
          <a:xfrm>
            <a:off x="6623275" y="1235478"/>
            <a:ext cx="18959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规则引擎</a:t>
            </a:r>
            <a:r>
              <a:rPr lang="en-US" altLang="en-US" sz="1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dr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ool</a:t>
            </a: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业务逻辑的灵活配置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通过缓存，提高访问速度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通过缓存，减小服务器压力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pring cloud 微服务 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智能路由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负载均衡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熔断器</a:t>
            </a:r>
            <a:endParaRPr lang="en-US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服务注册发现，横向扩展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ounded Rectangle 82"/>
          <p:cNvSpPr/>
          <p:nvPr/>
        </p:nvSpPr>
        <p:spPr>
          <a:xfrm>
            <a:off x="4314825" y="3457575"/>
            <a:ext cx="1339850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AMQP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5132187" y="428118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ight Arrow 99"/>
          <p:cNvSpPr/>
          <p:nvPr/>
        </p:nvSpPr>
        <p:spPr>
          <a:xfrm rot="5400000">
            <a:off x="5313121" y="398582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Rounded Rectangle 117"/>
          <p:cNvSpPr/>
          <p:nvPr/>
        </p:nvSpPr>
        <p:spPr>
          <a:xfrm>
            <a:off x="3624017" y="1430484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远程调用接口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(REST)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117"/>
          <p:cNvSpPr/>
          <p:nvPr/>
        </p:nvSpPr>
        <p:spPr>
          <a:xfrm>
            <a:off x="4248076" y="1961404"/>
            <a:ext cx="1289971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总部端服务实现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总部端</a:t>
            </a:r>
            <a:r>
              <a:rPr lang="x-none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通信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-534670" y="2332990"/>
            <a:ext cx="2767330" cy="78295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544955" y="1296035"/>
            <a:ext cx="4205605" cy="166052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5702" y="1714170"/>
            <a:ext cx="321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总部端服务层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2202180" y="1949450"/>
            <a:ext cx="991870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角色权限管理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253740" y="1958975"/>
            <a:ext cx="945515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消息服务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235835" y="2505075"/>
            <a:ext cx="1049655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366135" y="2504440"/>
            <a:ext cx="1279525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699089" y="2503767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邮件服务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544153" y="3115340"/>
            <a:ext cx="4205871" cy="92414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7478" y="3236263"/>
            <a:ext cx="321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797810" y="3456305"/>
            <a:ext cx="1409065" cy="30607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Redis 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859280" y="3458210"/>
            <a:ext cx="871220" cy="311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Flowchart: Magnetic Disk 93"/>
          <p:cNvSpPr/>
          <p:nvPr/>
        </p:nvSpPr>
        <p:spPr>
          <a:xfrm>
            <a:off x="2464704" y="4289867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Flowchart: Magnetic Disk 94"/>
          <p:cNvSpPr/>
          <p:nvPr/>
        </p:nvSpPr>
        <p:spPr>
          <a:xfrm>
            <a:off x="3785987" y="428753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Right Arrow 98"/>
          <p:cNvSpPr/>
          <p:nvPr/>
        </p:nvSpPr>
        <p:spPr>
          <a:xfrm rot="5400000">
            <a:off x="2683691" y="4000671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Right Arrow 99"/>
          <p:cNvSpPr/>
          <p:nvPr/>
        </p:nvSpPr>
        <p:spPr>
          <a:xfrm rot="5400000">
            <a:off x="3966921" y="399217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4814591" y="2316144"/>
            <a:ext cx="2720655" cy="600800"/>
            <a:chOff x="6523419" y="2965924"/>
            <a:chExt cx="2299109" cy="600800"/>
          </a:xfrm>
        </p:grpSpPr>
        <p:sp>
          <p:nvSpPr>
            <p:cNvPr id="104" name="Rounded Rectangle 103"/>
            <p:cNvSpPr/>
            <p:nvPr/>
          </p:nvSpPr>
          <p:spPr>
            <a:xfrm>
              <a:off x="6523419" y="2965924"/>
              <a:ext cx="2299109" cy="6008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577895" y="3118217"/>
              <a:ext cx="624872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IOC</a:t>
              </a: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容器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309400" y="3120755"/>
              <a:ext cx="742443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运维监控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8141037" y="3122465"/>
              <a:ext cx="624872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异常处理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2198370" y="1429385"/>
            <a:ext cx="1359535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远程调用接口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gRPC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9"/>
          <p:cNvSpPr txBox="1"/>
          <p:nvPr/>
        </p:nvSpPr>
        <p:spPr>
          <a:xfrm>
            <a:off x="6634705" y="1235478"/>
            <a:ext cx="1895951" cy="207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通过缓存，提高访问速度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通过缓存，减小服务器压力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Envoy 服务 </a:t>
            </a:r>
            <a:endParaRPr lang="en-US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智能路由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负载均衡</a:t>
            </a:r>
            <a:endParaRPr lang="en-US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服务注册发现，横向扩展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/>
            <a:r>
              <a:rPr lang="en-US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ounded Rectangle 82"/>
          <p:cNvSpPr/>
          <p:nvPr/>
        </p:nvSpPr>
        <p:spPr>
          <a:xfrm>
            <a:off x="4314825" y="3457575"/>
            <a:ext cx="1339850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AMQP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5132187" y="428118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ight Arrow 99"/>
          <p:cNvSpPr/>
          <p:nvPr/>
        </p:nvSpPr>
        <p:spPr>
          <a:xfrm rot="5400000">
            <a:off x="5313121" y="398582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Rounded Rectangle 117"/>
          <p:cNvSpPr/>
          <p:nvPr/>
        </p:nvSpPr>
        <p:spPr>
          <a:xfrm>
            <a:off x="3624580" y="1431925"/>
            <a:ext cx="1946275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远程调用接口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(REST)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117"/>
          <p:cNvSpPr/>
          <p:nvPr/>
        </p:nvSpPr>
        <p:spPr>
          <a:xfrm>
            <a:off x="4248785" y="1962150"/>
            <a:ext cx="1335405" cy="2965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总部端服务实现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ounded Rectangle 104"/>
          <p:cNvSpPr/>
          <p:nvPr/>
        </p:nvSpPr>
        <p:spPr>
          <a:xfrm rot="5400000">
            <a:off x="405765" y="1845945"/>
            <a:ext cx="911860" cy="4127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x-none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ounded Rectangle 104"/>
          <p:cNvSpPr/>
          <p:nvPr/>
        </p:nvSpPr>
        <p:spPr>
          <a:xfrm rot="5400000">
            <a:off x="251460" y="3060065"/>
            <a:ext cx="1221740" cy="4127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x-none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Balance</a:t>
            </a:r>
            <a:endParaRPr lang="x-none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餐厅端服务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" name="Rounded Rectangle 62"/>
          <p:cNvSpPr/>
          <p:nvPr/>
        </p:nvSpPr>
        <p:spPr>
          <a:xfrm>
            <a:off x="1544152" y="1980879"/>
            <a:ext cx="4132747" cy="101942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535702" y="2126920"/>
            <a:ext cx="3213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通用组件层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839931" y="2114624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角色权限管理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2763943" y="2114624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消息服务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839931" y="2510117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工作流引擎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763943" y="2510117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任务调度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687955" y="2510117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日志服务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711967" y="2140024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邮件</a:t>
            </a:r>
            <a:r>
              <a:rPr lang="x-none" altLang="zh-CN" sz="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客户端</a:t>
            </a:r>
            <a:endParaRPr lang="x-none" altLang="zh-CN" sz="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4624667" y="2510117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规则引擎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544153" y="3114996"/>
            <a:ext cx="4107347" cy="5571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57478" y="3147363"/>
            <a:ext cx="449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809875" y="3227070"/>
            <a:ext cx="1339850" cy="2749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Redis 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948815" y="3234055"/>
            <a:ext cx="791845" cy="28003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Flowchart: Magnetic Disk 93"/>
          <p:cNvSpPr/>
          <p:nvPr/>
        </p:nvSpPr>
        <p:spPr>
          <a:xfrm>
            <a:off x="2064654" y="3940617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Flowchart: Magnetic Disk 94"/>
          <p:cNvSpPr/>
          <p:nvPr/>
        </p:nvSpPr>
        <p:spPr>
          <a:xfrm>
            <a:off x="3385937" y="393828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Right Arrow 98"/>
          <p:cNvSpPr/>
          <p:nvPr/>
        </p:nvSpPr>
        <p:spPr>
          <a:xfrm rot="5400000">
            <a:off x="2283641" y="3651421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Right Arrow 99"/>
          <p:cNvSpPr/>
          <p:nvPr/>
        </p:nvSpPr>
        <p:spPr>
          <a:xfrm rot="5400000">
            <a:off x="3566871" y="364292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3" name="Group 102"/>
          <p:cNvGrpSpPr/>
          <p:nvPr/>
        </p:nvGrpSpPr>
        <p:grpSpPr>
          <a:xfrm rot="5400000">
            <a:off x="4824090" y="2173298"/>
            <a:ext cx="2396859" cy="600800"/>
            <a:chOff x="6539517" y="3118324"/>
            <a:chExt cx="2299109" cy="600800"/>
          </a:xfrm>
        </p:grpSpPr>
        <p:sp>
          <p:nvSpPr>
            <p:cNvPr id="104" name="Rounded Rectangle 103"/>
            <p:cNvSpPr/>
            <p:nvPr/>
          </p:nvSpPr>
          <p:spPr>
            <a:xfrm>
              <a:off x="6539517" y="3118324"/>
              <a:ext cx="2299109" cy="600800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6593994" y="3283343"/>
              <a:ext cx="624872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IOC</a:t>
              </a:r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容器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7325498" y="3285881"/>
              <a:ext cx="742443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运维监控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8157136" y="3287591"/>
              <a:ext cx="624872" cy="296303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异常处理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7" name="Rounded Rectangle 82"/>
          <p:cNvSpPr/>
          <p:nvPr/>
        </p:nvSpPr>
        <p:spPr>
          <a:xfrm>
            <a:off x="4231005" y="3232785"/>
            <a:ext cx="1339850" cy="2736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AMQP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Flowchart: Magnetic Disk 60"/>
          <p:cNvSpPr/>
          <p:nvPr/>
        </p:nvSpPr>
        <p:spPr>
          <a:xfrm>
            <a:off x="4427337" y="3931932"/>
            <a:ext cx="617837" cy="489857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ight Arrow 99"/>
          <p:cNvSpPr/>
          <p:nvPr/>
        </p:nvSpPr>
        <p:spPr>
          <a:xfrm rot="5400000">
            <a:off x="4608271" y="3636574"/>
            <a:ext cx="203627" cy="30696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74"/>
          <p:cNvSpPr/>
          <p:nvPr/>
        </p:nvSpPr>
        <p:spPr>
          <a:xfrm>
            <a:off x="1518753" y="1234588"/>
            <a:ext cx="4132747" cy="684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ounded Rectangle 84"/>
          <p:cNvSpPr/>
          <p:nvPr/>
        </p:nvSpPr>
        <p:spPr>
          <a:xfrm>
            <a:off x="1913890" y="1377315"/>
            <a:ext cx="1869440" cy="3276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远程调用接口（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506678" y="1337613"/>
            <a:ext cx="321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接口层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71"/>
          <p:cNvSpPr/>
          <p:nvPr/>
        </p:nvSpPr>
        <p:spPr>
          <a:xfrm>
            <a:off x="4664467" y="2120974"/>
            <a:ext cx="900000" cy="2963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餐厅业务服务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47"/>
          <p:cNvSpPr/>
          <p:nvPr/>
        </p:nvSpPr>
        <p:spPr>
          <a:xfrm rot="16200000">
            <a:off x="-241300" y="2042160"/>
            <a:ext cx="2480310" cy="782955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ounded Rectangle 104"/>
          <p:cNvSpPr/>
          <p:nvPr/>
        </p:nvSpPr>
        <p:spPr>
          <a:xfrm rot="5400000">
            <a:off x="554355" y="1605915"/>
            <a:ext cx="911860" cy="4127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x-none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proxy</a:t>
            </a:r>
            <a:endParaRPr lang="x-none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ounded Rectangle 104"/>
          <p:cNvSpPr/>
          <p:nvPr/>
        </p:nvSpPr>
        <p:spPr>
          <a:xfrm rot="5400000">
            <a:off x="452120" y="2768600"/>
            <a:ext cx="1118235" cy="4127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x-none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x-none" altLang="en-US" sz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Balance</a:t>
            </a:r>
            <a:endParaRPr lang="x-none" altLang="en-US" sz="1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84"/>
          <p:cNvSpPr/>
          <p:nvPr/>
        </p:nvSpPr>
        <p:spPr>
          <a:xfrm>
            <a:off x="3938270" y="1365885"/>
            <a:ext cx="1455420" cy="3276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gRPC Client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功能架构图</a:t>
            </a:r>
            <a:endParaRPr lang="zh-CN" altLang="en-US" dirty="0"/>
          </a:p>
        </p:txBody>
      </p:sp>
      <p:sp>
        <p:nvSpPr>
          <p:cNvPr id="5" name="矩形 7"/>
          <p:cNvSpPr/>
          <p:nvPr/>
        </p:nvSpPr>
        <p:spPr bwMode="auto">
          <a:xfrm>
            <a:off x="377163" y="911215"/>
            <a:ext cx="8496514" cy="1800008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总部端</a:t>
            </a:r>
            <a:endParaRPr lang="zh-CN" altLang="en-US" sz="12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 7"/>
          <p:cNvSpPr/>
          <p:nvPr/>
        </p:nvSpPr>
        <p:spPr bwMode="auto">
          <a:xfrm>
            <a:off x="377162" y="3682731"/>
            <a:ext cx="2015842" cy="1371329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餐厅服务</a:t>
            </a:r>
            <a:endParaRPr lang="zh-CN" altLang="en-US" sz="12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77163" y="2801322"/>
            <a:ext cx="4131608" cy="793357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总部 通信</a:t>
            </a: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平台</a:t>
            </a:r>
            <a:endParaRPr lang="zh-CN" altLang="en-US" sz="12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191942" y="3690671"/>
            <a:ext cx="681734" cy="1371329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移动</a:t>
            </a:r>
            <a:r>
              <a:rPr lang="en-US" altLang="zh-CN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POS</a:t>
            </a:r>
            <a:endParaRPr lang="zh-CN" altLang="en-US" sz="12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7660" y="1234998"/>
            <a:ext cx="1431000" cy="13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设备管理</a:t>
            </a:r>
            <a:endParaRPr lang="zh-CN" altLang="en-US" sz="12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16" name="矩形 7"/>
          <p:cNvSpPr/>
          <p:nvPr/>
        </p:nvSpPr>
        <p:spPr bwMode="auto">
          <a:xfrm>
            <a:off x="940476" y="129208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终端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635231" y="2801322"/>
            <a:ext cx="4238446" cy="799249"/>
          </a:xfrm>
          <a:prstGeom prst="rect">
            <a:avLst/>
          </a:prstGeom>
          <a:solidFill>
            <a:srgbClr val="F18B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总部 服务平台</a:t>
            </a:r>
            <a:endParaRPr lang="zh-CN" altLang="en-US" sz="12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37" name="矩形 7"/>
          <p:cNvSpPr/>
          <p:nvPr/>
        </p:nvSpPr>
        <p:spPr bwMode="auto">
          <a:xfrm>
            <a:off x="940476" y="172030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外设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38" name="矩形 7"/>
          <p:cNvSpPr/>
          <p:nvPr/>
        </p:nvSpPr>
        <p:spPr bwMode="auto">
          <a:xfrm>
            <a:off x="2499308" y="3682730"/>
            <a:ext cx="5587251" cy="1371329"/>
          </a:xfrm>
          <a:prstGeom prst="rect">
            <a:avLst/>
          </a:prstGeom>
          <a:solidFill>
            <a:srgbClr val="368B3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81000" bIns="27000" anchor="t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Counter</a:t>
            </a:r>
            <a:endParaRPr lang="zh-CN" altLang="en-US" sz="1200" b="1" dirty="0">
              <a:solidFill>
                <a:schemeClr val="bg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31" name="矩形 7"/>
          <p:cNvSpPr/>
          <p:nvPr/>
        </p:nvSpPr>
        <p:spPr bwMode="auto">
          <a:xfrm>
            <a:off x="2636429" y="406859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启动管理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06493" y="1234998"/>
            <a:ext cx="1431000" cy="13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监控管理</a:t>
            </a:r>
            <a:endParaRPr lang="zh-CN" altLang="en-US" sz="12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1" name="矩形 7"/>
          <p:cNvSpPr/>
          <p:nvPr/>
        </p:nvSpPr>
        <p:spPr bwMode="auto">
          <a:xfrm>
            <a:off x="2499309" y="129208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硬件监控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42" name="矩形 7"/>
          <p:cNvSpPr/>
          <p:nvPr/>
        </p:nvSpPr>
        <p:spPr bwMode="auto">
          <a:xfrm>
            <a:off x="2499309" y="172030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业务监控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7"/>
          <p:cNvSpPr/>
          <p:nvPr/>
        </p:nvSpPr>
        <p:spPr bwMode="auto">
          <a:xfrm>
            <a:off x="2499309" y="2151160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报警处理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665325" y="1234998"/>
            <a:ext cx="3500143" cy="13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总部端管理</a:t>
            </a:r>
            <a:endParaRPr lang="zh-CN" altLang="en-US" sz="12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293300" y="1234998"/>
            <a:ext cx="1431000" cy="135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</a:rPr>
              <a:t>菜单管理</a:t>
            </a:r>
            <a:endParaRPr lang="zh-CN" altLang="en-US" sz="1200" dirty="0">
              <a:solidFill>
                <a:schemeClr val="tx1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9" name="矩形 7"/>
          <p:cNvSpPr/>
          <p:nvPr/>
        </p:nvSpPr>
        <p:spPr bwMode="auto">
          <a:xfrm>
            <a:off x="4890803" y="3148482"/>
            <a:ext cx="1097280" cy="3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Promotion Center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0" name="矩形 7"/>
          <p:cNvSpPr/>
          <p:nvPr/>
        </p:nvSpPr>
        <p:spPr bwMode="auto">
          <a:xfrm>
            <a:off x="6205814" y="3148482"/>
            <a:ext cx="1097280" cy="3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Payment Gateway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1" name="矩形 7"/>
          <p:cNvSpPr/>
          <p:nvPr/>
        </p:nvSpPr>
        <p:spPr bwMode="auto">
          <a:xfrm>
            <a:off x="7499060" y="3148482"/>
            <a:ext cx="1097280" cy="3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BY</a:t>
            </a: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餐厅服务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2" name="矩形 7"/>
          <p:cNvSpPr/>
          <p:nvPr/>
        </p:nvSpPr>
        <p:spPr bwMode="auto">
          <a:xfrm>
            <a:off x="940476" y="2140299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注册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3" name="矩形 7"/>
          <p:cNvSpPr/>
          <p:nvPr/>
        </p:nvSpPr>
        <p:spPr bwMode="auto">
          <a:xfrm>
            <a:off x="3538089" y="406859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外设管理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4" name="矩形 7"/>
          <p:cNvSpPr/>
          <p:nvPr/>
        </p:nvSpPr>
        <p:spPr bwMode="auto">
          <a:xfrm>
            <a:off x="6217187" y="407667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日初日结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5" name="矩形 7"/>
          <p:cNvSpPr/>
          <p:nvPr/>
        </p:nvSpPr>
        <p:spPr bwMode="auto">
          <a:xfrm>
            <a:off x="2632288" y="4541150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收银员管理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6" name="矩形 7"/>
          <p:cNvSpPr/>
          <p:nvPr/>
        </p:nvSpPr>
        <p:spPr bwMode="auto">
          <a:xfrm>
            <a:off x="7144730" y="407762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子店</a:t>
            </a: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POS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7" name="矩形 7"/>
          <p:cNvSpPr/>
          <p:nvPr/>
        </p:nvSpPr>
        <p:spPr bwMode="auto">
          <a:xfrm>
            <a:off x="3534776" y="4546236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桌位管理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8" name="矩形 7"/>
          <p:cNvSpPr/>
          <p:nvPr/>
        </p:nvSpPr>
        <p:spPr bwMode="auto">
          <a:xfrm>
            <a:off x="4437265" y="455253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点单管理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59" name="矩形 7"/>
          <p:cNvSpPr/>
          <p:nvPr/>
        </p:nvSpPr>
        <p:spPr bwMode="auto">
          <a:xfrm>
            <a:off x="5324504" y="455253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订单管理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60" name="矩形 7"/>
          <p:cNvSpPr/>
          <p:nvPr/>
        </p:nvSpPr>
        <p:spPr bwMode="auto">
          <a:xfrm>
            <a:off x="6227618" y="455253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现金管理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61" name="矩形 7"/>
          <p:cNvSpPr/>
          <p:nvPr/>
        </p:nvSpPr>
        <p:spPr bwMode="auto">
          <a:xfrm>
            <a:off x="7144730" y="455578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辅助功能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62" name="矩形 7"/>
          <p:cNvSpPr/>
          <p:nvPr/>
        </p:nvSpPr>
        <p:spPr bwMode="auto">
          <a:xfrm>
            <a:off x="547660" y="406859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配置下发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64" name="矩形 7"/>
          <p:cNvSpPr/>
          <p:nvPr/>
        </p:nvSpPr>
        <p:spPr bwMode="auto">
          <a:xfrm>
            <a:off x="1437311" y="406859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数据上报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65" name="矩形 7"/>
          <p:cNvSpPr/>
          <p:nvPr/>
        </p:nvSpPr>
        <p:spPr bwMode="auto">
          <a:xfrm>
            <a:off x="547660" y="4543244"/>
            <a:ext cx="818617" cy="376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altLang="zh-CN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Promotion Center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69" name="矩形 7"/>
          <p:cNvSpPr/>
          <p:nvPr/>
        </p:nvSpPr>
        <p:spPr bwMode="auto">
          <a:xfrm>
            <a:off x="4439750" y="407667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版本管理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0" name="矩形 7"/>
          <p:cNvSpPr/>
          <p:nvPr/>
        </p:nvSpPr>
        <p:spPr bwMode="auto">
          <a:xfrm>
            <a:off x="5324458" y="4076673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监控报警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1" name="矩形 7"/>
          <p:cNvSpPr/>
          <p:nvPr/>
        </p:nvSpPr>
        <p:spPr bwMode="auto">
          <a:xfrm>
            <a:off x="547660" y="3139871"/>
            <a:ext cx="1097280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配置下发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2" name="矩形 7"/>
          <p:cNvSpPr/>
          <p:nvPr/>
        </p:nvSpPr>
        <p:spPr bwMode="auto">
          <a:xfrm>
            <a:off x="1865143" y="3141456"/>
            <a:ext cx="1097280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数据上报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3" name="矩形 7"/>
          <p:cNvSpPr/>
          <p:nvPr/>
        </p:nvSpPr>
        <p:spPr bwMode="auto">
          <a:xfrm>
            <a:off x="3163966" y="3145150"/>
            <a:ext cx="1097280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事件上报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4" name="矩形 7"/>
          <p:cNvSpPr/>
          <p:nvPr/>
        </p:nvSpPr>
        <p:spPr bwMode="auto">
          <a:xfrm>
            <a:off x="7692791" y="129208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菜单同步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5" name="矩形 7"/>
          <p:cNvSpPr/>
          <p:nvPr/>
        </p:nvSpPr>
        <p:spPr bwMode="auto">
          <a:xfrm>
            <a:off x="7692791" y="1725591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布局配置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6" name="矩形 7"/>
          <p:cNvSpPr/>
          <p:nvPr/>
        </p:nvSpPr>
        <p:spPr bwMode="auto">
          <a:xfrm>
            <a:off x="7692791" y="2140299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菜单下发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7" name="矩形 7"/>
          <p:cNvSpPr/>
          <p:nvPr/>
        </p:nvSpPr>
        <p:spPr bwMode="auto">
          <a:xfrm>
            <a:off x="4097691" y="130010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餐厅同步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8" name="矩形 7"/>
          <p:cNvSpPr/>
          <p:nvPr/>
        </p:nvSpPr>
        <p:spPr bwMode="auto">
          <a:xfrm>
            <a:off x="4094365" y="1724534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用户管理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79" name="矩形 7"/>
          <p:cNvSpPr/>
          <p:nvPr/>
        </p:nvSpPr>
        <p:spPr bwMode="auto">
          <a:xfrm>
            <a:off x="4094501" y="2151160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操作员管理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80" name="矩形 7"/>
          <p:cNvSpPr/>
          <p:nvPr/>
        </p:nvSpPr>
        <p:spPr bwMode="auto">
          <a:xfrm>
            <a:off x="5127766" y="1294151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日初日结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81" name="矩形 7"/>
          <p:cNvSpPr/>
          <p:nvPr/>
        </p:nvSpPr>
        <p:spPr bwMode="auto">
          <a:xfrm>
            <a:off x="6146617" y="130010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广告管理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82" name="矩形 7"/>
          <p:cNvSpPr/>
          <p:nvPr/>
        </p:nvSpPr>
        <p:spPr bwMode="auto">
          <a:xfrm>
            <a:off x="5127766" y="172164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桌位管理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83" name="矩形 7"/>
          <p:cNvSpPr/>
          <p:nvPr/>
        </p:nvSpPr>
        <p:spPr bwMode="auto">
          <a:xfrm>
            <a:off x="5127766" y="2148942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打印管理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84" name="矩形 7"/>
          <p:cNvSpPr/>
          <p:nvPr/>
        </p:nvSpPr>
        <p:spPr bwMode="auto">
          <a:xfrm>
            <a:off x="6146617" y="1720305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产品沽清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85" name="矩形 7"/>
          <p:cNvSpPr/>
          <p:nvPr/>
        </p:nvSpPr>
        <p:spPr bwMode="auto">
          <a:xfrm>
            <a:off x="6152986" y="2140299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通知管理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  <p:sp>
        <p:nvSpPr>
          <p:cNvPr id="63" name="矩形 7"/>
          <p:cNvSpPr/>
          <p:nvPr/>
        </p:nvSpPr>
        <p:spPr bwMode="auto">
          <a:xfrm>
            <a:off x="1433942" y="4540368"/>
            <a:ext cx="822159" cy="37642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500" tIns="0" bIns="27000" anchor="ctr" anchorCtr="1"/>
          <a:lstStyle/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zh-CN" altLang="en-US" sz="1050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Arial" panose="020B0604020202020204" pitchFamily="34" charset="0"/>
              </a:rPr>
              <a:t>餐厅服务</a:t>
            </a:r>
            <a:endParaRPr lang="zh-CN" altLang="en-US" sz="1050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密钥类型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606057" y="1510547"/>
          <a:ext cx="80594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742"/>
                <a:gridCol w="931725"/>
                <a:gridCol w="3059426"/>
                <a:gridCol w="29695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密钥类型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加密算法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保存方式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使用说明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公钥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私钥</a:t>
                      </a:r>
                      <a:endParaRPr lang="zh-CN" altLang="en-US" sz="12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b="1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会话密钥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FontTx/>
                        <a:buChar char="-"/>
                      </a:pP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Counter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认证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21453"/>
            <a:ext cx="453138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设备管理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Counter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签到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662731"/>
            <a:ext cx="4619462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软件管理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自动化安装部署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版本发布升级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热部署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4" name="Rectangle 138"/>
          <p:cNvSpPr/>
          <p:nvPr/>
        </p:nvSpPr>
        <p:spPr>
          <a:xfrm>
            <a:off x="300356" y="960120"/>
            <a:ext cx="3044825" cy="3965575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5" name="Rounded Rectangle 53"/>
          <p:cNvSpPr/>
          <p:nvPr/>
        </p:nvSpPr>
        <p:spPr>
          <a:xfrm>
            <a:off x="5252086" y="1137285"/>
            <a:ext cx="1203325" cy="304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POS机安装程序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ounded Rectangle 53"/>
          <p:cNvSpPr/>
          <p:nvPr/>
        </p:nvSpPr>
        <p:spPr>
          <a:xfrm>
            <a:off x="5265421" y="1533525"/>
            <a:ext cx="1201420" cy="3244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设备驱动程序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53"/>
          <p:cNvSpPr/>
          <p:nvPr/>
        </p:nvSpPr>
        <p:spPr>
          <a:xfrm>
            <a:off x="5262246" y="1955165"/>
            <a:ext cx="1200785" cy="32321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POS机设备设置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ectangle 138"/>
          <p:cNvSpPr/>
          <p:nvPr/>
        </p:nvSpPr>
        <p:spPr>
          <a:xfrm>
            <a:off x="4283711" y="3288030"/>
            <a:ext cx="2327275" cy="161290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9" name="Rectangle 138"/>
          <p:cNvSpPr/>
          <p:nvPr/>
        </p:nvSpPr>
        <p:spPr>
          <a:xfrm>
            <a:off x="406401" y="1056005"/>
            <a:ext cx="2786380" cy="1708785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50" name="Rectangle 138"/>
          <p:cNvSpPr/>
          <p:nvPr/>
        </p:nvSpPr>
        <p:spPr>
          <a:xfrm>
            <a:off x="391796" y="3141980"/>
            <a:ext cx="2787015" cy="163068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51" name="直接箭头连接符 114"/>
          <p:cNvCxnSpPr/>
          <p:nvPr/>
        </p:nvCxnSpPr>
        <p:spPr>
          <a:xfrm>
            <a:off x="1842771" y="1489075"/>
            <a:ext cx="15875" cy="260350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115"/>
          <p:cNvCxnSpPr/>
          <p:nvPr/>
        </p:nvCxnSpPr>
        <p:spPr>
          <a:xfrm>
            <a:off x="1858646" y="2007235"/>
            <a:ext cx="351155" cy="307340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117"/>
          <p:cNvCxnSpPr/>
          <p:nvPr/>
        </p:nvCxnSpPr>
        <p:spPr>
          <a:xfrm flipH="1" flipV="1">
            <a:off x="2075816" y="1878330"/>
            <a:ext cx="325120" cy="69215"/>
          </a:xfrm>
          <a:prstGeom prst="straightConnector1">
            <a:avLst/>
          </a:prstGeom>
          <a:ln w="12700" cmpd="sng">
            <a:solidFill>
              <a:srgbClr val="92D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4337051" y="1131570"/>
            <a:ext cx="819785" cy="4400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新增餐厅设备配置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文本框 121"/>
          <p:cNvSpPr txBox="1"/>
          <p:nvPr/>
        </p:nvSpPr>
        <p:spPr>
          <a:xfrm>
            <a:off x="6682106" y="1210310"/>
            <a:ext cx="2313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操作步骤</a:t>
            </a: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新增餐厅，配置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KDS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,餐厅端服务器主机ip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。生成本餐厅的shell脚本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餐厅端从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中央端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下载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shell脚本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和安装程序。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端运维人员启动安装脚本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，远程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推送POS安装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程序和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的安装.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餐厅端发送远程启动POS程序命令,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餐厅端发送远程启动KDS程序命令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ectangle 138"/>
          <p:cNvSpPr/>
          <p:nvPr/>
        </p:nvSpPr>
        <p:spPr>
          <a:xfrm>
            <a:off x="3892551" y="1028065"/>
            <a:ext cx="2728595" cy="140843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57" name="文本框 123"/>
          <p:cNvSpPr txBox="1"/>
          <p:nvPr/>
        </p:nvSpPr>
        <p:spPr>
          <a:xfrm>
            <a:off x="6174741" y="3741420"/>
            <a:ext cx="365760" cy="853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x-none" altLang="zh-CN" sz="1200"/>
              <a:t>餐厅服务端</a:t>
            </a:r>
            <a:endParaRPr lang="x-none" altLang="zh-CN" sz="1200"/>
          </a:p>
        </p:txBody>
      </p:sp>
      <p:sp>
        <p:nvSpPr>
          <p:cNvPr id="58" name="文本框 124"/>
          <p:cNvSpPr txBox="1"/>
          <p:nvPr/>
        </p:nvSpPr>
        <p:spPr>
          <a:xfrm>
            <a:off x="3796031" y="1348105"/>
            <a:ext cx="365760" cy="5486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x-none" altLang="zh-CN" sz="1200"/>
              <a:t>中央端</a:t>
            </a:r>
            <a:endParaRPr lang="x-none" altLang="zh-CN" sz="1200"/>
          </a:p>
        </p:txBody>
      </p:sp>
      <p:sp>
        <p:nvSpPr>
          <p:cNvPr id="59" name="Rectangle 86"/>
          <p:cNvSpPr/>
          <p:nvPr/>
        </p:nvSpPr>
        <p:spPr>
          <a:xfrm>
            <a:off x="4422776" y="1953895"/>
            <a:ext cx="279400" cy="2578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400" dirty="0" err="1">
                <a:latin typeface="微软雅黑" panose="020B0503020204020204" charset="-122"/>
                <a:ea typeface="微软雅黑" panose="020B0503020204020204" charset="-122"/>
              </a:rPr>
              <a:t>１</a:t>
            </a:r>
            <a:endParaRPr lang="x-none" altLang="en-US" sz="1400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Rectangle 86"/>
          <p:cNvSpPr/>
          <p:nvPr/>
        </p:nvSpPr>
        <p:spPr>
          <a:xfrm>
            <a:off x="5593716" y="2699385"/>
            <a:ext cx="279400" cy="2578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400" dirty="0" err="1">
                <a:latin typeface="微软雅黑" panose="020B0503020204020204" charset="-122"/>
                <a:ea typeface="微软雅黑" panose="020B0503020204020204" charset="-122"/>
              </a:rPr>
              <a:t>２</a:t>
            </a:r>
            <a:endParaRPr lang="x-none" altLang="en-US" sz="1400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Rectangle 86"/>
          <p:cNvSpPr/>
          <p:nvPr/>
        </p:nvSpPr>
        <p:spPr>
          <a:xfrm>
            <a:off x="4446906" y="3515360"/>
            <a:ext cx="290195" cy="2679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400" dirty="0" err="1">
                <a:latin typeface="微软雅黑" panose="020B0503020204020204" charset="-122"/>
                <a:ea typeface="微软雅黑" panose="020B0503020204020204" charset="-122"/>
              </a:rPr>
              <a:t>３</a:t>
            </a:r>
            <a:endParaRPr lang="x-none" altLang="en-US" sz="1400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ectangle 86"/>
          <p:cNvSpPr/>
          <p:nvPr/>
        </p:nvSpPr>
        <p:spPr>
          <a:xfrm>
            <a:off x="2645411" y="1703705"/>
            <a:ext cx="279400" cy="2578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400" dirty="0" err="1">
                <a:latin typeface="微软雅黑" panose="020B0503020204020204" charset="-122"/>
                <a:ea typeface="微软雅黑" panose="020B0503020204020204" charset="-122"/>
              </a:rPr>
              <a:t>４</a:t>
            </a:r>
            <a:endParaRPr lang="x-none" altLang="en-US" sz="1400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ectangle 86"/>
          <p:cNvSpPr/>
          <p:nvPr/>
        </p:nvSpPr>
        <p:spPr>
          <a:xfrm>
            <a:off x="2639696" y="3798570"/>
            <a:ext cx="279400" cy="2578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400" dirty="0" err="1">
                <a:latin typeface="微软雅黑" panose="020B0503020204020204" charset="-122"/>
                <a:ea typeface="微软雅黑" panose="020B0503020204020204" charset="-122"/>
              </a:rPr>
              <a:t>５</a:t>
            </a:r>
            <a:endParaRPr lang="x-none" altLang="en-US" sz="1400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Rounded Rectangle 53"/>
          <p:cNvSpPr/>
          <p:nvPr/>
        </p:nvSpPr>
        <p:spPr>
          <a:xfrm>
            <a:off x="4842511" y="3537585"/>
            <a:ext cx="1203325" cy="304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安装脚本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Rounded Rectangle 53"/>
          <p:cNvSpPr/>
          <p:nvPr/>
        </p:nvSpPr>
        <p:spPr>
          <a:xfrm>
            <a:off x="4841241" y="3912870"/>
            <a:ext cx="1203325" cy="304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热更新脚本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6" name="直接箭头连接符 132"/>
          <p:cNvCxnSpPr/>
          <p:nvPr/>
        </p:nvCxnSpPr>
        <p:spPr>
          <a:xfrm flipH="1">
            <a:off x="5447666" y="2490470"/>
            <a:ext cx="2540" cy="777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53"/>
          <p:cNvSpPr/>
          <p:nvPr/>
        </p:nvSpPr>
        <p:spPr>
          <a:xfrm>
            <a:off x="1760221" y="1872615"/>
            <a:ext cx="609600" cy="3492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钱箱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Freeform 10"/>
          <p:cNvSpPr/>
          <p:nvPr/>
        </p:nvSpPr>
        <p:spPr bwMode="auto">
          <a:xfrm>
            <a:off x="760731" y="1133475"/>
            <a:ext cx="1782445" cy="146939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x-none" altLang="en-US" sz="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POS机</a:t>
            </a:r>
            <a:endParaRPr lang="x-none" altLang="en-US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ounded Rectangle 53"/>
          <p:cNvSpPr/>
          <p:nvPr/>
        </p:nvSpPr>
        <p:spPr>
          <a:xfrm>
            <a:off x="982981" y="1250315"/>
            <a:ext cx="609600" cy="3492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扫码枪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ounded Rectangle 53"/>
          <p:cNvSpPr/>
          <p:nvPr/>
        </p:nvSpPr>
        <p:spPr>
          <a:xfrm>
            <a:off x="967741" y="2075180"/>
            <a:ext cx="609600" cy="3492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钱箱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53"/>
          <p:cNvSpPr/>
          <p:nvPr/>
        </p:nvSpPr>
        <p:spPr>
          <a:xfrm>
            <a:off x="1765301" y="2063750"/>
            <a:ext cx="609600" cy="3492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打印机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ounded Rectangle 53"/>
          <p:cNvSpPr/>
          <p:nvPr/>
        </p:nvSpPr>
        <p:spPr>
          <a:xfrm>
            <a:off x="1775461" y="1248410"/>
            <a:ext cx="609600" cy="3492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扫码枪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Freeform 10"/>
          <p:cNvSpPr/>
          <p:nvPr/>
        </p:nvSpPr>
        <p:spPr bwMode="auto">
          <a:xfrm>
            <a:off x="721361" y="3253105"/>
            <a:ext cx="1782445" cy="1397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x-none" altLang="en-US" sz="1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KDS</a:t>
            </a:r>
            <a:endParaRPr lang="x-none" altLang="en-US" sz="1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53"/>
          <p:cNvSpPr/>
          <p:nvPr/>
        </p:nvSpPr>
        <p:spPr>
          <a:xfrm>
            <a:off x="890906" y="3348990"/>
            <a:ext cx="609600" cy="3492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打印机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53"/>
          <p:cNvSpPr/>
          <p:nvPr/>
        </p:nvSpPr>
        <p:spPr>
          <a:xfrm>
            <a:off x="1748156" y="4185285"/>
            <a:ext cx="609600" cy="34925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打印机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6" name="肘形连接符 1"/>
          <p:cNvCxnSpPr/>
          <p:nvPr/>
        </p:nvCxnSpPr>
        <p:spPr>
          <a:xfrm>
            <a:off x="2495551" y="2038350"/>
            <a:ext cx="1758315" cy="1493520"/>
          </a:xfrm>
          <a:prstGeom prst="bentConnector3">
            <a:avLst>
              <a:gd name="adj1" fmla="val 60274"/>
            </a:avLst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43"/>
          <p:cNvCxnSpPr/>
          <p:nvPr/>
        </p:nvCxnSpPr>
        <p:spPr>
          <a:xfrm flipV="1">
            <a:off x="2456181" y="3521075"/>
            <a:ext cx="1811655" cy="626745"/>
          </a:xfrm>
          <a:prstGeom prst="bentConnector3">
            <a:avLst>
              <a:gd name="adj1" fmla="val 60532"/>
            </a:avLst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监控平台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868583"/>
            <a:ext cx="637200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72816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95495" y="1103629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181" y="4866501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收银台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厨房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2912" y="4877121"/>
            <a:ext cx="1298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-Backroom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248" y="861833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4G/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 err="1">
                <a:latin typeface="微软雅黑" panose="020B0503020204020204" charset="-122"/>
                <a:ea typeface="微软雅黑" panose="020B0503020204020204" charset="-122"/>
              </a:rPr>
              <a:t>Wifi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10"/>
          <p:cNvSpPr/>
          <p:nvPr/>
        </p:nvSpPr>
        <p:spPr bwMode="auto">
          <a:xfrm>
            <a:off x="4383111" y="3392050"/>
            <a:ext cx="720000" cy="54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心跳服务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>
            <a:off x="1800797" y="3128695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1073250" y="176676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10"/>
          <p:cNvSpPr/>
          <p:nvPr/>
        </p:nvSpPr>
        <p:spPr bwMode="auto">
          <a:xfrm>
            <a:off x="4203111" y="1263227"/>
            <a:ext cx="1080000" cy="36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管理配置监控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Freeform 11"/>
          <p:cNvSpPr/>
          <p:nvPr/>
        </p:nvSpPr>
        <p:spPr bwMode="auto">
          <a:xfrm>
            <a:off x="1800797" y="3513976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Freeform 11"/>
          <p:cNvSpPr/>
          <p:nvPr/>
        </p:nvSpPr>
        <p:spPr bwMode="auto">
          <a:xfrm>
            <a:off x="1800797" y="389925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Freeform 11"/>
          <p:cNvSpPr/>
          <p:nvPr/>
        </p:nvSpPr>
        <p:spPr bwMode="auto">
          <a:xfrm>
            <a:off x="1800797" y="4284539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出餐管理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709930" y="3060867"/>
            <a:ext cx="1259296" cy="158305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118" name="Freeform 11"/>
          <p:cNvSpPr/>
          <p:nvPr/>
        </p:nvSpPr>
        <p:spPr bwMode="auto">
          <a:xfrm>
            <a:off x="4275111" y="4363085"/>
            <a:ext cx="936000" cy="360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KDS Controller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169112" y="3316008"/>
            <a:ext cx="1147998" cy="152180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4743110" y="3891517"/>
            <a:ext cx="2" cy="468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>
            <a:off x="3030279" y="3566723"/>
            <a:ext cx="1116000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40167" y="4009730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业务监控信息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88830" y="867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总部端数据中心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261332" y="2401065"/>
            <a:ext cx="963559" cy="32555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Falcon-Server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61332" y="1894674"/>
            <a:ext cx="963559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Falcon-Query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78560" y="3010544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业务监控信息汇总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7" name="Connector: Elbow 76"/>
          <p:cNvCxnSpPr/>
          <p:nvPr/>
        </p:nvCxnSpPr>
        <p:spPr>
          <a:xfrm>
            <a:off x="2153250" y="1918710"/>
            <a:ext cx="2108082" cy="56444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743111" y="2146674"/>
            <a:ext cx="0" cy="2543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50" idx="2"/>
          </p:cNvCxnSpPr>
          <p:nvPr/>
        </p:nvCxnSpPr>
        <p:spPr>
          <a:xfrm>
            <a:off x="4743112" y="2726622"/>
            <a:ext cx="3071" cy="67277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736442" y="1592054"/>
            <a:ext cx="13338" cy="3026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21"/>
          <p:cNvSpPr txBox="1"/>
          <p:nvPr/>
        </p:nvSpPr>
        <p:spPr>
          <a:xfrm>
            <a:off x="6645812" y="951865"/>
            <a:ext cx="23853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+mj-lt"/>
              <a:buNone/>
            </a:pPr>
            <a:r>
              <a:rPr lang="en-US" altLang="en-US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O</a:t>
            </a:r>
            <a:r>
              <a:rPr lang="x-none" altLang="en-US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pen</a:t>
            </a:r>
            <a:r>
              <a:rPr lang="en-US" altLang="en-US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-F</a:t>
            </a:r>
            <a:r>
              <a:rPr lang="x-none" altLang="en-US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alcon</a:t>
            </a:r>
            <a:r>
              <a:rPr lang="en-US" altLang="en-US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小米开源监控平台</a:t>
            </a:r>
            <a:r>
              <a:rPr lang="x-none" altLang="en-US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x-none" altLang="en-US" sz="10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可以支撑10万以内机器的监控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易部署、易运维、易使用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区域自治、多机房支持、无核心单点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水平扩展、插件扩展、功能扩展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数据采集免配置</a:t>
            </a:r>
            <a:endParaRPr lang="en-US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容量水平扩展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告警策略自发现</a:t>
            </a:r>
            <a:endParaRPr lang="en-US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历史数据高效查询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多维度的数据展示，用户自定义Dashboard等功能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架构设计高可用：整个系统无核心单点，易运维，易部署</a:t>
            </a:r>
            <a:endParaRPr lang="en-US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采集项无需在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server</a:t>
            </a: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端预定义，直接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push</a:t>
            </a: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即可。用户可以自定义</a:t>
            </a:r>
            <a:r>
              <a:rPr lang="en-US" altLang="zh-CN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push</a:t>
            </a: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数据到监控系统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01058" y="3289441"/>
            <a:ext cx="468000" cy="180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endParaRPr lang="en-US" altLang="zh-CN" sz="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10023" y="3656994"/>
            <a:ext cx="468000" cy="180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endParaRPr lang="en-US" altLang="zh-CN" sz="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01057" y="4042477"/>
            <a:ext cx="468000" cy="180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endParaRPr lang="en-US" altLang="zh-CN" sz="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92093" y="4410029"/>
            <a:ext cx="468000" cy="180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endParaRPr lang="en-US" altLang="zh-CN" sz="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Connector: Elbow 40"/>
          <p:cNvCxnSpPr>
            <a:stCxn id="37" idx="3"/>
            <a:endCxn id="50" idx="1"/>
          </p:cNvCxnSpPr>
          <p:nvPr/>
        </p:nvCxnSpPr>
        <p:spPr>
          <a:xfrm flipV="1">
            <a:off x="3069058" y="2563844"/>
            <a:ext cx="1192274" cy="81559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94324" y="4042477"/>
            <a:ext cx="468000" cy="180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latin typeface="微软雅黑" panose="020B0503020204020204" charset="-122"/>
                <a:ea typeface="微软雅黑" panose="020B0503020204020204" charset="-122"/>
              </a:rPr>
              <a:t>Agent</a:t>
            </a:r>
            <a:endParaRPr lang="en-US" altLang="zh-CN" sz="7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7" name="Connector: Elbow 46"/>
          <p:cNvCxnSpPr>
            <a:stCxn id="38" idx="3"/>
            <a:endCxn id="50" idx="1"/>
          </p:cNvCxnSpPr>
          <p:nvPr/>
        </p:nvCxnSpPr>
        <p:spPr>
          <a:xfrm flipV="1">
            <a:off x="3078023" y="2563844"/>
            <a:ext cx="1183309" cy="118315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39" idx="3"/>
            <a:endCxn id="50" idx="1"/>
          </p:cNvCxnSpPr>
          <p:nvPr/>
        </p:nvCxnSpPr>
        <p:spPr>
          <a:xfrm flipV="1">
            <a:off x="3069057" y="2563844"/>
            <a:ext cx="1192275" cy="156863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/>
          <p:cNvCxnSpPr>
            <a:stCxn id="40" idx="3"/>
            <a:endCxn id="50" idx="1"/>
          </p:cNvCxnSpPr>
          <p:nvPr/>
        </p:nvCxnSpPr>
        <p:spPr>
          <a:xfrm flipV="1">
            <a:off x="3060093" y="2563844"/>
            <a:ext cx="1201239" cy="1936185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89974" y="3375357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业务监控信息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9" name="Connector: Elbow 58"/>
          <p:cNvCxnSpPr>
            <a:stCxn id="42" idx="1"/>
            <a:endCxn id="50" idx="1"/>
          </p:cNvCxnSpPr>
          <p:nvPr/>
        </p:nvCxnSpPr>
        <p:spPr>
          <a:xfrm rot="10800000" flipH="1">
            <a:off x="4194324" y="2563845"/>
            <a:ext cx="67008" cy="1568633"/>
          </a:xfrm>
          <a:prstGeom prst="bentConnector3">
            <a:avLst>
              <a:gd name="adj1" fmla="val -78264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209527" y="171491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业务监控信息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09823" y="286498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系统监控信息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Freeform 10"/>
          <p:cNvSpPr/>
          <p:nvPr/>
        </p:nvSpPr>
        <p:spPr bwMode="auto">
          <a:xfrm>
            <a:off x="5499547" y="1871333"/>
            <a:ext cx="1080000" cy="36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CPOS Control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7" name="Straight Arrow Connector 56"/>
          <p:cNvCxnSpPr>
            <a:endCxn id="51" idx="3"/>
          </p:cNvCxnSpPr>
          <p:nvPr/>
        </p:nvCxnSpPr>
        <p:spPr>
          <a:xfrm flipH="1">
            <a:off x="5224891" y="2000319"/>
            <a:ext cx="281554" cy="2035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营运管理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CPOS Control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Rectangle: Rounded Corners 1"/>
          <p:cNvSpPr/>
          <p:nvPr/>
        </p:nvSpPr>
        <p:spPr>
          <a:xfrm>
            <a:off x="849296" y="3045880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CPOS Control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845038" y="2680774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CPOS Backroom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: Rounded Corners 26"/>
          <p:cNvSpPr/>
          <p:nvPr/>
        </p:nvSpPr>
        <p:spPr>
          <a:xfrm>
            <a:off x="2467139" y="2112024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CPOS Control - SSO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ectangle: Rounded Corners 27"/>
          <p:cNvSpPr/>
          <p:nvPr/>
        </p:nvSpPr>
        <p:spPr>
          <a:xfrm>
            <a:off x="2467139" y="4216158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" name="Picture 6" descr="E:\Vincent\02_Consulting Library\PPT Materials\图标\人\png-0010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30218" y="4598211"/>
            <a:ext cx="353843" cy="32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: Rounded Corners 29"/>
          <p:cNvSpPr/>
          <p:nvPr/>
        </p:nvSpPr>
        <p:spPr>
          <a:xfrm>
            <a:off x="4125843" y="3053935"/>
            <a:ext cx="1080000" cy="288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CPOS Config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410078" y="3365053"/>
            <a:ext cx="966683" cy="88227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664453" y="3353933"/>
            <a:ext cx="918922" cy="8160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06435" y="3543030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(1)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92465" y="337663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06370" y="2471669"/>
            <a:ext cx="6654" cy="162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132213" y="2518797"/>
            <a:ext cx="0" cy="162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73953" y="2874561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(3)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98222" y="2880547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(4)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708378" y="3869014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(5)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17989" y="369494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(6)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78913" y="3313098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647211" y="3454627"/>
            <a:ext cx="934987" cy="81603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461862" y="3376635"/>
            <a:ext cx="861143" cy="7539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600154" y="2420807"/>
            <a:ext cx="891317" cy="58455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850520" y="2367209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(8)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45812" y="3811081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(9)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42460" y="365177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(10)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07190" y="2633415"/>
            <a:ext cx="394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charset="-122"/>
                <a:ea typeface="微软雅黑" panose="020B0503020204020204" charset="-122"/>
              </a:rPr>
              <a:t>(11)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文本框 9"/>
          <p:cNvSpPr txBox="1"/>
          <p:nvPr/>
        </p:nvSpPr>
        <p:spPr>
          <a:xfrm>
            <a:off x="5891645" y="1114706"/>
            <a:ext cx="29764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用户访问服务提供者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服务提供者返回</a:t>
            </a: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HTTP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重定向执行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用户被转向到登录服务器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经过登录服务器认证后，用户获得某种认可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用户再次访问服务提供者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(6)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服务提供者提供服务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(7)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用户访问另一个网站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(8)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该网站向登录服务器查询用户的登录情况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(9)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如果已经登录，则服务者提供服务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(10)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用户选择退出某个网站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200"/>
              </a:spcBef>
              <a:buClr>
                <a:schemeClr val="accent2"/>
              </a:buClr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(11) 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网站通知登录服务器，使得用户再访问其他网站时，也处于退出状态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Cylinder 24"/>
          <p:cNvSpPr/>
          <p:nvPr/>
        </p:nvSpPr>
        <p:spPr>
          <a:xfrm>
            <a:off x="3600153" y="1359596"/>
            <a:ext cx="717427" cy="584558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用户信息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1361807" y="891820"/>
            <a:ext cx="1699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US" altLang="zh-CN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CPOS Control-SSO</a:t>
            </a:r>
            <a:r>
              <a:rPr lang="zh-CN" altLang="en-US" sz="1000" b="1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需要提供功能：</a:t>
            </a:r>
            <a:endParaRPr lang="en-US" altLang="zh-CN" sz="1000" b="1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用户管理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角色定义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菜单权限配置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数据访问范围配置（市场、门店等）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租户管理</a:t>
            </a: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登录验证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Elbow Connector 34"/>
          <p:cNvCxnSpPr>
            <a:stCxn id="27" idx="0"/>
            <a:endCxn id="25" idx="2"/>
          </p:cNvCxnSpPr>
          <p:nvPr/>
        </p:nvCxnSpPr>
        <p:spPr>
          <a:xfrm rot="5400000" flipH="1" flipV="1">
            <a:off x="3073572" y="1585443"/>
            <a:ext cx="460149" cy="5930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57331" y="4658752"/>
            <a:ext cx="1108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微软雅黑" panose="020B0503020204020204" charset="-122"/>
                <a:ea typeface="微软雅黑" panose="020B0503020204020204" charset="-122"/>
              </a:rPr>
              <a:t>餐厅营运人员</a:t>
            </a:r>
            <a:endParaRPr lang="zh-CN" altLang="en-US" sz="11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菜单维护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与</a:t>
            </a:r>
            <a:r>
              <a:rPr lang="en-US" altLang="zh-CN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MenuCenter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系统集成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 err="1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PromotionCenter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支付平台</a:t>
            </a:r>
            <a:r>
              <a:rPr lang="en-US" altLang="zh-CN" dirty="0"/>
              <a:t>---</a:t>
            </a:r>
            <a:r>
              <a:rPr lang="zh-CN" altLang="en-US" dirty="0"/>
              <a:t>外接设备</a:t>
            </a:r>
            <a:endParaRPr lang="zh-CN" altLang="en-US" dirty="0"/>
          </a:p>
        </p:txBody>
      </p:sp>
      <p:pic>
        <p:nvPicPr>
          <p:cNvPr id="7" name="图形 6" descr="显示器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2228850"/>
            <a:ext cx="685800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26" y="2588018"/>
            <a:ext cx="1088183" cy="10726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627" y="1145394"/>
            <a:ext cx="850106" cy="10072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207" y="3627499"/>
            <a:ext cx="1160252" cy="1315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8742" y="2813180"/>
            <a:ext cx="685800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solidFill>
                  <a:schemeClr val="tx1"/>
                </a:solidFill>
                <a:latin typeface="+mj-lt"/>
              </a:rPr>
              <a:t>Cpos</a:t>
            </a:r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 Counter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6779" y="1970716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预付卡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Pos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65817" y="3732116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银行卡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Pos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542" y="4357946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扫码枪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连接符: 曲线 11"/>
          <p:cNvCxnSpPr>
            <a:stCxn id="7" idx="3"/>
            <a:endCxn id="4" idx="1"/>
          </p:cNvCxnSpPr>
          <p:nvPr/>
        </p:nvCxnSpPr>
        <p:spPr>
          <a:xfrm flipV="1">
            <a:off x="1632858" y="1649029"/>
            <a:ext cx="1731769" cy="922721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/>
          <p:cNvCxnSpPr>
            <a:stCxn id="7" idx="3"/>
            <a:endCxn id="3" idx="1"/>
          </p:cNvCxnSpPr>
          <p:nvPr/>
        </p:nvCxnSpPr>
        <p:spPr>
          <a:xfrm>
            <a:off x="1632858" y="2571750"/>
            <a:ext cx="1731769" cy="552587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/>
          <p:cNvCxnSpPr>
            <a:stCxn id="7" idx="3"/>
            <a:endCxn id="5" idx="0"/>
          </p:cNvCxnSpPr>
          <p:nvPr/>
        </p:nvCxnSpPr>
        <p:spPr>
          <a:xfrm>
            <a:off x="1632858" y="2571750"/>
            <a:ext cx="739475" cy="1055749"/>
          </a:xfrm>
          <a:prstGeom prst="curvedConnector2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15305" y="1159389"/>
            <a:ext cx="2855167" cy="3562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1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、</a:t>
            </a:r>
            <a:r>
              <a:rPr lang="en-US" altLang="zh-CN" sz="1350" dirty="0" err="1">
                <a:solidFill>
                  <a:schemeClr val="tx1"/>
                </a:solidFill>
                <a:latin typeface="+mj-lt"/>
              </a:rPr>
              <a:t>compris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现状是否对接了这三种外设？</a:t>
            </a:r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endParaRPr lang="en-US" altLang="zh-CN" sz="1350" dirty="0">
              <a:solidFill>
                <a:schemeClr val="tx1"/>
              </a:solidFill>
              <a:latin typeface="+mj-lt"/>
            </a:endParaRPr>
          </a:p>
          <a:p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2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、未来</a:t>
            </a:r>
            <a:r>
              <a:rPr lang="en-US" altLang="zh-CN" sz="1350" dirty="0" err="1">
                <a:solidFill>
                  <a:schemeClr val="tx1"/>
                </a:solidFill>
                <a:latin typeface="+mj-lt"/>
              </a:rPr>
              <a:t>Cpos</a:t>
            </a:r>
            <a:r>
              <a:rPr lang="en-US" altLang="zh-CN" sz="1350" dirty="0">
                <a:solidFill>
                  <a:schemeClr val="tx1"/>
                </a:solidFill>
                <a:latin typeface="+mj-lt"/>
              </a:rPr>
              <a:t> Counter</a:t>
            </a:r>
            <a:r>
              <a:rPr lang="zh-CN" altLang="en-US" sz="1350" dirty="0">
                <a:solidFill>
                  <a:schemeClr val="tx1"/>
                </a:solidFill>
                <a:latin typeface="+mj-lt"/>
              </a:rPr>
              <a:t>计划对接哪些外设？</a:t>
            </a:r>
            <a:endParaRPr lang="zh-CN" altLang="en-US" sz="13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80363" y="2350985"/>
            <a:ext cx="685800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串口连接</a:t>
            </a:r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Counter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支付平台</a:t>
            </a:r>
            <a:r>
              <a:rPr lang="en-US" altLang="zh-CN" dirty="0"/>
              <a:t>---</a:t>
            </a:r>
            <a:r>
              <a:rPr lang="zh-CN" altLang="en-US" dirty="0"/>
              <a:t>系统拓补（未来）</a:t>
            </a:r>
            <a:endParaRPr lang="zh-CN" altLang="en-US" dirty="0"/>
          </a:p>
        </p:txBody>
      </p:sp>
      <p:pic>
        <p:nvPicPr>
          <p:cNvPr id="7" name="图形 6" descr="显示器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7" y="1747670"/>
            <a:ext cx="685800" cy="685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49" y="4103077"/>
            <a:ext cx="695739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760" y="3489239"/>
            <a:ext cx="578796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829" y="2774305"/>
            <a:ext cx="487520" cy="5525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1754" y="2329353"/>
            <a:ext cx="685800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 err="1">
                <a:solidFill>
                  <a:schemeClr val="tx1"/>
                </a:solidFill>
                <a:latin typeface="+mj-lt"/>
              </a:rPr>
              <a:t>Cpos</a:t>
            </a:r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 Counter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6298" y="3993092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预付卡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Pos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8869" y="4788877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银行卡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zh-CN" sz="750" dirty="0">
                <a:solidFill>
                  <a:schemeClr val="tx1"/>
                </a:solidFill>
                <a:latin typeface="+mj-lt"/>
              </a:rPr>
              <a:t>Pos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35549" y="3291470"/>
            <a:ext cx="685800" cy="363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扫码枪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连接符: 曲线 25"/>
          <p:cNvCxnSpPr>
            <a:stCxn id="5" idx="1"/>
            <a:endCxn id="7" idx="1"/>
          </p:cNvCxnSpPr>
          <p:nvPr/>
        </p:nvCxnSpPr>
        <p:spPr>
          <a:xfrm rot="10800000">
            <a:off x="440287" y="2090570"/>
            <a:ext cx="993542" cy="960029"/>
          </a:xfrm>
          <a:prstGeom prst="curvedConnector3">
            <a:avLst>
              <a:gd name="adj1" fmla="val 117256"/>
            </a:avLst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/>
          <p:cNvCxnSpPr>
            <a:stCxn id="3" idx="1"/>
            <a:endCxn id="7" idx="1"/>
          </p:cNvCxnSpPr>
          <p:nvPr/>
        </p:nvCxnSpPr>
        <p:spPr>
          <a:xfrm rot="10800000">
            <a:off x="440288" y="2090570"/>
            <a:ext cx="2166862" cy="2355407"/>
          </a:xfrm>
          <a:prstGeom prst="curvedConnector3">
            <a:avLst>
              <a:gd name="adj1" fmla="val 107912"/>
            </a:avLst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/>
          <p:cNvCxnSpPr>
            <a:stCxn id="4" idx="1"/>
            <a:endCxn id="7" idx="1"/>
          </p:cNvCxnSpPr>
          <p:nvPr/>
        </p:nvCxnSpPr>
        <p:spPr>
          <a:xfrm rot="10800000">
            <a:off x="440288" y="2090570"/>
            <a:ext cx="1785473" cy="1741569"/>
          </a:xfrm>
          <a:prstGeom prst="curvedConnector3">
            <a:avLst>
              <a:gd name="adj1" fmla="val 109602"/>
            </a:avLst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607149" y="1174471"/>
            <a:ext cx="1362415" cy="8667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  <a:latin typeface="+mj-lt"/>
              </a:rPr>
              <a:t>设备管理</a:t>
            </a:r>
            <a:endParaRPr lang="zh-CN" altLang="en-US" sz="13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83487" y="2202204"/>
            <a:ext cx="2318795" cy="1190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  <a:latin typeface="+mj-lt"/>
              </a:rPr>
              <a:t>支付平台</a:t>
            </a:r>
            <a:endParaRPr lang="zh-CN" altLang="en-US" sz="13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76053" y="1144036"/>
            <a:ext cx="2022697" cy="362157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>
          <a:xfrm flipH="1">
            <a:off x="6144209" y="1142217"/>
            <a:ext cx="114910" cy="22504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830008" y="1335424"/>
            <a:ext cx="1721498" cy="337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  <a:latin typeface="+mj-lt"/>
              </a:rPr>
              <a:t>支付宝平台</a:t>
            </a:r>
            <a:endParaRPr lang="zh-CN" altLang="en-US" sz="13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826651" y="1850402"/>
            <a:ext cx="1721498" cy="337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  <a:latin typeface="+mj-lt"/>
              </a:rPr>
              <a:t>微信平台</a:t>
            </a:r>
            <a:endParaRPr lang="zh-CN" altLang="en-US" sz="13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826651" y="2370115"/>
            <a:ext cx="1721498" cy="337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  <a:latin typeface="+mj-lt"/>
              </a:rPr>
              <a:t>电子卡平台</a:t>
            </a:r>
            <a:endParaRPr lang="zh-CN" altLang="en-US" sz="13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826651" y="4278224"/>
            <a:ext cx="1721498" cy="337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solidFill>
                  <a:srgbClr val="C00000"/>
                </a:solidFill>
              </a:rPr>
              <a:t>银联系统平台</a:t>
            </a:r>
            <a:endParaRPr lang="zh-CN" altLang="en-US" sz="13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26651" y="3660764"/>
            <a:ext cx="1721498" cy="337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50" dirty="0">
              <a:solidFill>
                <a:srgbClr val="C00000"/>
              </a:solidFill>
            </a:endParaRPr>
          </a:p>
          <a:p>
            <a:pPr algn="ctr"/>
            <a:r>
              <a:rPr lang="zh-CN" altLang="en-US" sz="1350" dirty="0">
                <a:solidFill>
                  <a:srgbClr val="C00000"/>
                </a:solidFill>
              </a:rPr>
              <a:t>银商</a:t>
            </a:r>
            <a:r>
              <a:rPr lang="en-US" altLang="zh-CN" sz="1350" dirty="0">
                <a:solidFill>
                  <a:srgbClr val="C00000"/>
                </a:solidFill>
              </a:rPr>
              <a:t>/</a:t>
            </a:r>
            <a:r>
              <a:rPr lang="zh-CN" altLang="en-US" sz="1350" dirty="0">
                <a:solidFill>
                  <a:srgbClr val="C00000"/>
                </a:solidFill>
              </a:rPr>
              <a:t>资和信平台</a:t>
            </a:r>
            <a:endParaRPr lang="zh-CN" altLang="en-US" sz="1350" dirty="0">
              <a:solidFill>
                <a:srgbClr val="C00000"/>
              </a:solidFill>
            </a:endParaRPr>
          </a:p>
          <a:p>
            <a:pPr algn="ctr"/>
            <a:endParaRPr lang="zh-CN" altLang="en-US" sz="135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56" name="直接箭头连接符 55"/>
          <p:cNvCxnSpPr>
            <a:endCxn id="47" idx="1"/>
          </p:cNvCxnSpPr>
          <p:nvPr/>
        </p:nvCxnSpPr>
        <p:spPr>
          <a:xfrm flipV="1">
            <a:off x="6259119" y="1503968"/>
            <a:ext cx="57089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6255762" y="2035000"/>
            <a:ext cx="57089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6255762" y="2571237"/>
            <a:ext cx="57089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41" idx="3"/>
          </p:cNvCxnSpPr>
          <p:nvPr/>
        </p:nvCxnSpPr>
        <p:spPr>
          <a:xfrm flipV="1">
            <a:off x="5698815" y="2774305"/>
            <a:ext cx="374357" cy="57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/>
          <p:cNvCxnSpPr>
            <a:stCxn id="7" idx="0"/>
          </p:cNvCxnSpPr>
          <p:nvPr/>
        </p:nvCxnSpPr>
        <p:spPr>
          <a:xfrm rot="5400000" flipH="1" flipV="1">
            <a:off x="1525372" y="665895"/>
            <a:ext cx="339592" cy="182396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/>
          <p:cNvCxnSpPr/>
          <p:nvPr/>
        </p:nvCxnSpPr>
        <p:spPr>
          <a:xfrm rot="10800000" flipV="1">
            <a:off x="936635" y="1556789"/>
            <a:ext cx="1648626" cy="144893"/>
          </a:xfrm>
          <a:prstGeom prst="bentConnector3">
            <a:avLst>
              <a:gd name="adj1" fmla="val 100449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283960" y="1042718"/>
            <a:ext cx="685800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设备注册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秘钥下发</a:t>
            </a:r>
            <a:endParaRPr lang="en-US" altLang="zh-CN" sz="75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签到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714017" y="3841931"/>
            <a:ext cx="411263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51" idx="1"/>
          </p:cNvCxnSpPr>
          <p:nvPr/>
        </p:nvCxnSpPr>
        <p:spPr>
          <a:xfrm flipV="1">
            <a:off x="3183486" y="4446974"/>
            <a:ext cx="364316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/>
          <p:cNvCxnSpPr>
            <a:stCxn id="7" idx="3"/>
            <a:endCxn id="10" idx="1"/>
          </p:cNvCxnSpPr>
          <p:nvPr/>
        </p:nvCxnSpPr>
        <p:spPr>
          <a:xfrm>
            <a:off x="1126087" y="2090571"/>
            <a:ext cx="1846652" cy="682267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218786" y="2179867"/>
            <a:ext cx="157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1</a:t>
            </a:r>
            <a:r>
              <a:rPr lang="zh-CN" altLang="en-US" sz="600" dirty="0"/>
              <a:t>、实现消费、撤销、退款接口</a:t>
            </a:r>
            <a:endParaRPr lang="en-US" altLang="zh-CN" sz="600" dirty="0"/>
          </a:p>
          <a:p>
            <a:r>
              <a:rPr lang="en-US" altLang="zh-CN" sz="600" dirty="0"/>
              <a:t>2</a:t>
            </a:r>
            <a:r>
              <a:rPr lang="zh-CN" altLang="en-US" sz="600" dirty="0"/>
              <a:t>、数据由秘钥加密</a:t>
            </a:r>
            <a:endParaRPr lang="en-US" altLang="zh-CN" sz="600" dirty="0"/>
          </a:p>
          <a:p>
            <a:r>
              <a:rPr lang="en-US" altLang="zh-CN" sz="600" dirty="0"/>
              <a:t>3</a:t>
            </a:r>
            <a:r>
              <a:rPr lang="zh-CN" altLang="en-US" sz="600" dirty="0"/>
              <a:t>、银行卡、预付卡由此计算可打折金额</a:t>
            </a:r>
            <a:endParaRPr lang="zh-CN" altLang="en-US" sz="6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660380" y="1932870"/>
            <a:ext cx="157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1</a:t>
            </a:r>
            <a:r>
              <a:rPr lang="zh-CN" altLang="en-US" sz="600" dirty="0"/>
              <a:t>、数据解密</a:t>
            </a:r>
            <a:endParaRPr lang="en-US" altLang="zh-CN" sz="600" dirty="0"/>
          </a:p>
          <a:p>
            <a:r>
              <a:rPr lang="en-US" altLang="zh-CN" sz="600" dirty="0"/>
              <a:t>2</a:t>
            </a:r>
            <a:r>
              <a:rPr lang="zh-CN" altLang="en-US" sz="600" dirty="0"/>
              <a:t>、根据支付方式再根据平台要求加密</a:t>
            </a:r>
            <a:endParaRPr lang="zh-CN" altLang="en-US" sz="600" dirty="0"/>
          </a:p>
        </p:txBody>
      </p:sp>
      <p:sp>
        <p:nvSpPr>
          <p:cNvPr id="80" name="文本框 79"/>
          <p:cNvSpPr txBox="1"/>
          <p:nvPr/>
        </p:nvSpPr>
        <p:spPr>
          <a:xfrm>
            <a:off x="3923224" y="3670556"/>
            <a:ext cx="15790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银行直联</a:t>
            </a:r>
            <a:endParaRPr lang="zh-CN" altLang="en-US" sz="600" dirty="0"/>
          </a:p>
        </p:txBody>
      </p:sp>
      <p:sp>
        <p:nvSpPr>
          <p:cNvPr id="81" name="文本框 80"/>
          <p:cNvSpPr txBox="1"/>
          <p:nvPr/>
        </p:nvSpPr>
        <p:spPr>
          <a:xfrm>
            <a:off x="3956407" y="4260375"/>
            <a:ext cx="15790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银行直联</a:t>
            </a:r>
            <a:endParaRPr lang="zh-CN" altLang="en-US" sz="600" dirty="0"/>
          </a:p>
        </p:txBody>
      </p:sp>
      <p:pic>
        <p:nvPicPr>
          <p:cNvPr id="53" name="图形 52" descr="显示器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94" y="1161918"/>
            <a:ext cx="685800" cy="68580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4510109" y="1735177"/>
            <a:ext cx="15790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加密机</a:t>
            </a:r>
            <a:endParaRPr lang="zh-CN" altLang="en-US" sz="600" dirty="0"/>
          </a:p>
        </p:txBody>
      </p:sp>
      <p:cxnSp>
        <p:nvCxnSpPr>
          <p:cNvPr id="15" name="直接箭头连接符 14"/>
          <p:cNvCxnSpPr>
            <a:stCxn id="43" idx="3"/>
            <a:endCxn id="53" idx="1"/>
          </p:cNvCxnSpPr>
          <p:nvPr/>
        </p:nvCxnSpPr>
        <p:spPr>
          <a:xfrm flipV="1">
            <a:off x="3969563" y="1504818"/>
            <a:ext cx="39763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2739" y="2346262"/>
            <a:ext cx="203640" cy="85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atin typeface="+mj-lt"/>
              </a:rPr>
              <a:t>对内接口</a:t>
            </a:r>
            <a:endParaRPr lang="zh-CN" altLang="en-US" sz="1350" dirty="0">
              <a:latin typeface="+mj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95174" y="2353435"/>
            <a:ext cx="203640" cy="85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atin typeface="+mj-lt"/>
              </a:rPr>
              <a:t>对外接口</a:t>
            </a:r>
            <a:endParaRPr lang="zh-CN" altLang="en-US" sz="1350" dirty="0"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23632" y="1074612"/>
            <a:ext cx="203640" cy="8531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>
                <a:latin typeface="+mj-lt"/>
              </a:rPr>
              <a:t>接口实现</a:t>
            </a:r>
            <a:endParaRPr lang="zh-CN" altLang="en-US" sz="1350" dirty="0">
              <a:latin typeface="+mj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06433" y="2751273"/>
            <a:ext cx="1579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/>
              <a:t>1</a:t>
            </a:r>
            <a:r>
              <a:rPr lang="zh-CN" altLang="en-US" sz="600" dirty="0"/>
              <a:t>、会员码</a:t>
            </a:r>
            <a:endParaRPr lang="en-US" altLang="zh-CN" sz="600" dirty="0"/>
          </a:p>
          <a:p>
            <a:r>
              <a:rPr lang="en-US" altLang="zh-CN" sz="600" dirty="0"/>
              <a:t>2</a:t>
            </a:r>
            <a:r>
              <a:rPr lang="zh-CN" altLang="en-US" sz="600" dirty="0"/>
              <a:t>、卡包支付条码</a:t>
            </a:r>
            <a:endParaRPr lang="en-US" altLang="zh-CN" sz="600" dirty="0"/>
          </a:p>
          <a:p>
            <a:r>
              <a:rPr lang="en-US" altLang="zh-CN" sz="600" dirty="0"/>
              <a:t>3</a:t>
            </a:r>
            <a:r>
              <a:rPr lang="zh-CN" altLang="en-US" sz="600" dirty="0"/>
              <a:t>、微信条码</a:t>
            </a:r>
            <a:endParaRPr lang="en-US" altLang="zh-CN" sz="600" dirty="0"/>
          </a:p>
          <a:p>
            <a:r>
              <a:rPr lang="en-US" altLang="zh-CN" sz="600" dirty="0"/>
              <a:t>4</a:t>
            </a:r>
            <a:r>
              <a:rPr lang="zh-CN" altLang="en-US" sz="600" dirty="0"/>
              <a:t>、支付宝条码</a:t>
            </a:r>
            <a:endParaRPr lang="zh-CN" altLang="en-US" sz="600" dirty="0"/>
          </a:p>
        </p:txBody>
      </p:sp>
      <p:sp>
        <p:nvSpPr>
          <p:cNvPr id="55" name="文本框 54"/>
          <p:cNvSpPr txBox="1"/>
          <p:nvPr/>
        </p:nvSpPr>
        <p:spPr>
          <a:xfrm>
            <a:off x="3620662" y="2457307"/>
            <a:ext cx="1730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/>
              <a:t>功能：</a:t>
            </a:r>
            <a:endParaRPr lang="en-US" altLang="zh-CN" sz="600" dirty="0"/>
          </a:p>
          <a:p>
            <a:r>
              <a:rPr lang="en-US" altLang="zh-CN" sz="600" dirty="0"/>
              <a:t>1</a:t>
            </a:r>
            <a:r>
              <a:rPr lang="zh-CN" altLang="en-US" sz="600" dirty="0"/>
              <a:t>、支付参数校验</a:t>
            </a:r>
            <a:endParaRPr lang="en-US" altLang="zh-CN" sz="600" dirty="0"/>
          </a:p>
          <a:p>
            <a:r>
              <a:rPr lang="en-US" altLang="zh-CN" sz="600" dirty="0"/>
              <a:t>2</a:t>
            </a:r>
            <a:r>
              <a:rPr lang="zh-CN" altLang="en-US" sz="600" dirty="0"/>
              <a:t>、黑白灰名单规则，计算可打折金额</a:t>
            </a:r>
            <a:endParaRPr lang="en-US" altLang="zh-CN" sz="600" dirty="0"/>
          </a:p>
          <a:p>
            <a:r>
              <a:rPr lang="en-US" altLang="zh-CN" sz="600" dirty="0"/>
              <a:t>3</a:t>
            </a:r>
            <a:r>
              <a:rPr lang="zh-CN" altLang="en-US" sz="600" dirty="0"/>
              <a:t>、支付参数拼装（由第三方支付实现）</a:t>
            </a:r>
            <a:endParaRPr lang="en-US" altLang="zh-CN" sz="600" dirty="0"/>
          </a:p>
          <a:p>
            <a:r>
              <a:rPr lang="en-US" altLang="zh-CN" sz="600" dirty="0"/>
              <a:t>4</a:t>
            </a:r>
            <a:r>
              <a:rPr lang="zh-CN" altLang="en-US" sz="600" dirty="0"/>
              <a:t>、支付结果解析（由第三方支付实现）</a:t>
            </a:r>
            <a:endParaRPr lang="zh-CN" altLang="en-US" sz="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endParaRPr lang="en-US" dirty="0"/>
          </a:p>
        </p:txBody>
      </p:sp>
      <p:sp>
        <p:nvSpPr>
          <p:cNvPr id="67" name="Rectangle 32"/>
          <p:cNvSpPr/>
          <p:nvPr/>
        </p:nvSpPr>
        <p:spPr>
          <a:xfrm>
            <a:off x="991163" y="2190306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Menu </a:t>
            </a:r>
            <a:r>
              <a:rPr lang="en-US" altLang="zh-CN" sz="750" b="1" dirty="0">
                <a:latin typeface="微软雅黑" panose="020B0503020204020204" charset="-122"/>
                <a:ea typeface="微软雅黑" panose="020B0503020204020204" charset="-122"/>
              </a:rPr>
              <a:t>Center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3943800" y="2223019"/>
            <a:ext cx="972035" cy="472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790" dirty="0">
                <a:solidFill>
                  <a:srgbClr val="C00000"/>
                </a:solidFill>
              </a:rPr>
              <a:t>CPOS Counter</a:t>
            </a:r>
            <a:endParaRPr lang="en-US" altLang="zh-CN" sz="790" dirty="0">
              <a:solidFill>
                <a:srgbClr val="C00000"/>
              </a:solidFill>
            </a:endParaRPr>
          </a:p>
          <a:p>
            <a:pPr algn="ctr"/>
            <a:r>
              <a:rPr lang="zh-CN" altLang="en-US" sz="790" dirty="0">
                <a:solidFill>
                  <a:srgbClr val="C00000"/>
                </a:solidFill>
              </a:rPr>
              <a:t>总部服务</a:t>
            </a:r>
            <a:endParaRPr lang="zh-CN" altLang="en-US" sz="790" dirty="0">
              <a:solidFill>
                <a:srgbClr val="C00000"/>
              </a:solidFill>
            </a:endParaRPr>
          </a:p>
        </p:txBody>
      </p:sp>
      <p:sp>
        <p:nvSpPr>
          <p:cNvPr id="79" name="Text Box 17"/>
          <p:cNvSpPr txBox="1">
            <a:spLocks noChangeArrowheads="1"/>
          </p:cNvSpPr>
          <p:nvPr/>
        </p:nvSpPr>
        <p:spPr bwMode="auto">
          <a:xfrm>
            <a:off x="3943800" y="3829901"/>
            <a:ext cx="972035" cy="4723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790" dirty="0">
                <a:solidFill>
                  <a:srgbClr val="C00000"/>
                </a:solidFill>
              </a:rPr>
              <a:t>CPOS Counter</a:t>
            </a:r>
            <a:endParaRPr lang="en-US" altLang="zh-CN" sz="790" dirty="0">
              <a:solidFill>
                <a:srgbClr val="C00000"/>
              </a:solidFill>
            </a:endParaRPr>
          </a:p>
          <a:p>
            <a:pPr algn="ctr"/>
            <a:r>
              <a:rPr lang="zh-CN" altLang="en-US" sz="790" dirty="0">
                <a:solidFill>
                  <a:srgbClr val="C00000"/>
                </a:solidFill>
              </a:rPr>
              <a:t>餐厅服务</a:t>
            </a:r>
            <a:endParaRPr lang="zh-CN" altLang="en-US" sz="790" dirty="0">
              <a:solidFill>
                <a:srgbClr val="C00000"/>
              </a:solidFill>
            </a:endParaRPr>
          </a:p>
        </p:txBody>
      </p:sp>
      <p:cxnSp>
        <p:nvCxnSpPr>
          <p:cNvPr id="80" name="Straight Arrow Connector 59"/>
          <p:cNvCxnSpPr>
            <a:stCxn id="67" idx="2"/>
            <a:endCxn id="89" idx="0"/>
          </p:cNvCxnSpPr>
          <p:nvPr/>
        </p:nvCxnSpPr>
        <p:spPr>
          <a:xfrm>
            <a:off x="1412862" y="2542273"/>
            <a:ext cx="2534" cy="50974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32"/>
          <p:cNvSpPr/>
          <p:nvPr/>
        </p:nvSpPr>
        <p:spPr>
          <a:xfrm>
            <a:off x="991163" y="103310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2G BOH</a:t>
            </a:r>
            <a:endParaRPr lang="en-US" altLang="zh-CN" sz="79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RSC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ectangle 32"/>
          <p:cNvSpPr/>
          <p:nvPr/>
        </p:nvSpPr>
        <p:spPr>
          <a:xfrm>
            <a:off x="2310566" y="305201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Rectangle 32"/>
          <p:cNvSpPr/>
          <p:nvPr/>
        </p:nvSpPr>
        <p:spPr>
          <a:xfrm>
            <a:off x="993696" y="305201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b="1" dirty="0">
                <a:latin typeface="微软雅黑" panose="020B0503020204020204" charset="-122"/>
                <a:ea typeface="微软雅黑" panose="020B0503020204020204" charset="-122"/>
              </a:rPr>
              <a:t>EC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0" name="Straight Arrow Connector 59"/>
          <p:cNvCxnSpPr>
            <a:stCxn id="67" idx="3"/>
          </p:cNvCxnSpPr>
          <p:nvPr/>
        </p:nvCxnSpPr>
        <p:spPr>
          <a:xfrm flipV="1">
            <a:off x="1834562" y="2363930"/>
            <a:ext cx="2109238" cy="2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59"/>
          <p:cNvCxnSpPr>
            <a:stCxn id="67" idx="0"/>
            <a:endCxn id="87" idx="2"/>
          </p:cNvCxnSpPr>
          <p:nvPr/>
        </p:nvCxnSpPr>
        <p:spPr>
          <a:xfrm flipV="1">
            <a:off x="1412862" y="1385070"/>
            <a:ext cx="0" cy="80523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59"/>
          <p:cNvCxnSpPr>
            <a:stCxn id="88" idx="1"/>
            <a:endCxn id="89" idx="3"/>
          </p:cNvCxnSpPr>
          <p:nvPr/>
        </p:nvCxnSpPr>
        <p:spPr>
          <a:xfrm flipH="1">
            <a:off x="1837096" y="3227998"/>
            <a:ext cx="47347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59"/>
          <p:cNvCxnSpPr>
            <a:endCxn id="88" idx="3"/>
          </p:cNvCxnSpPr>
          <p:nvPr/>
        </p:nvCxnSpPr>
        <p:spPr>
          <a:xfrm rot="10800000" flipV="1">
            <a:off x="3153965" y="2567550"/>
            <a:ext cx="789834" cy="66044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32"/>
          <p:cNvSpPr/>
          <p:nvPr/>
        </p:nvSpPr>
        <p:spPr>
          <a:xfrm>
            <a:off x="7008335" y="96659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CRM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Rectangle 32"/>
          <p:cNvSpPr/>
          <p:nvPr/>
        </p:nvSpPr>
        <p:spPr>
          <a:xfrm>
            <a:off x="5366806" y="96311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90" b="1" dirty="0">
                <a:latin typeface="微软雅黑" panose="020B0503020204020204" charset="-122"/>
                <a:ea typeface="微软雅黑" panose="020B0503020204020204" charset="-122"/>
              </a:rPr>
              <a:t>百胜卡虚拟卡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Rectangle 32"/>
          <p:cNvSpPr/>
          <p:nvPr/>
        </p:nvSpPr>
        <p:spPr>
          <a:xfrm>
            <a:off x="7008335" y="1390411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Coupon Center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8" name="Straight Arrow Connector 59"/>
          <p:cNvCxnSpPr>
            <a:stCxn id="79" idx="0"/>
            <a:endCxn id="78" idx="2"/>
          </p:cNvCxnSpPr>
          <p:nvPr/>
        </p:nvCxnSpPr>
        <p:spPr>
          <a:xfrm flipV="1">
            <a:off x="4429817" y="2695381"/>
            <a:ext cx="0" cy="11345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342" idx="3"/>
          </p:cNvCxnSpPr>
          <p:nvPr/>
        </p:nvCxnSpPr>
        <p:spPr>
          <a:xfrm flipH="1" flipV="1">
            <a:off x="4700715" y="2702102"/>
            <a:ext cx="219272" cy="2072523"/>
          </a:xfrm>
          <a:prstGeom prst="curvedConnector4">
            <a:avLst>
              <a:gd name="adj1" fmla="val -118118"/>
              <a:gd name="adj2" fmla="val 5224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3"/>
          <p:cNvCxnSpPr>
            <a:stCxn id="78" idx="3"/>
            <a:endCxn id="107" idx="1"/>
          </p:cNvCxnSpPr>
          <p:nvPr/>
        </p:nvCxnSpPr>
        <p:spPr>
          <a:xfrm flipV="1">
            <a:off x="4915835" y="1566395"/>
            <a:ext cx="2092500" cy="892805"/>
          </a:xfrm>
          <a:prstGeom prst="bentConnector3">
            <a:avLst>
              <a:gd name="adj1" fmla="val 7876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13"/>
          <p:cNvCxnSpPr>
            <a:stCxn id="78" idx="3"/>
            <a:endCxn id="94" idx="1"/>
          </p:cNvCxnSpPr>
          <p:nvPr/>
        </p:nvCxnSpPr>
        <p:spPr>
          <a:xfrm flipV="1">
            <a:off x="4915835" y="1142574"/>
            <a:ext cx="2092500" cy="1316626"/>
          </a:xfrm>
          <a:prstGeom prst="bentConnector3">
            <a:avLst>
              <a:gd name="adj1" fmla="val 78761"/>
            </a:avLst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63"/>
          <p:cNvSpPr txBox="1"/>
          <p:nvPr/>
        </p:nvSpPr>
        <p:spPr>
          <a:xfrm>
            <a:off x="-142" y="966591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anose="020B0503020204020204" charset="-122"/>
                <a:ea typeface="微软雅黑" panose="020B0503020204020204" charset="-122"/>
              </a:rPr>
              <a:t>总部端</a:t>
            </a:r>
            <a:endParaRPr lang="zh-CN" altLang="en-US" sz="82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1" name="Straight Connector 4"/>
          <p:cNvCxnSpPr/>
          <p:nvPr/>
        </p:nvCxnSpPr>
        <p:spPr>
          <a:xfrm flipV="1">
            <a:off x="2859663" y="3618158"/>
            <a:ext cx="6101938" cy="1138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63"/>
          <p:cNvSpPr txBox="1"/>
          <p:nvPr/>
        </p:nvSpPr>
        <p:spPr>
          <a:xfrm>
            <a:off x="2908544" y="3693356"/>
            <a:ext cx="502061" cy="21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825" b="1" dirty="0">
                <a:latin typeface="微软雅黑" panose="020B0503020204020204" charset="-122"/>
                <a:ea typeface="微软雅黑" panose="020B0503020204020204" charset="-122"/>
              </a:rPr>
              <a:t>餐厅端</a:t>
            </a:r>
            <a:endParaRPr lang="zh-CN" altLang="en-US" sz="82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Rectangle 32"/>
          <p:cNvSpPr/>
          <p:nvPr/>
        </p:nvSpPr>
        <p:spPr>
          <a:xfrm>
            <a:off x="7033988" y="3866348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  <a:endParaRPr lang="en-US" altLang="zh-CN" sz="79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8" name="直接箭头连接符 113"/>
          <p:cNvCxnSpPr>
            <a:stCxn id="78" idx="0"/>
          </p:cNvCxnSpPr>
          <p:nvPr/>
        </p:nvCxnSpPr>
        <p:spPr>
          <a:xfrm rot="5400000" flipH="1" flipV="1">
            <a:off x="4358509" y="1214722"/>
            <a:ext cx="1079606" cy="93698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32"/>
          <p:cNvSpPr/>
          <p:nvPr/>
        </p:nvSpPr>
        <p:spPr>
          <a:xfrm>
            <a:off x="5366806" y="1402164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90" b="1" dirty="0">
                <a:latin typeface="微软雅黑" panose="020B0503020204020204" charset="-122"/>
                <a:ea typeface="微软雅黑" panose="020B0503020204020204" charset="-122"/>
              </a:rPr>
              <a:t>微信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Rectangle 32"/>
          <p:cNvSpPr/>
          <p:nvPr/>
        </p:nvSpPr>
        <p:spPr>
          <a:xfrm>
            <a:off x="5366806" y="1838683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90" b="1" dirty="0">
                <a:latin typeface="微软雅黑" panose="020B0503020204020204" charset="-122"/>
                <a:ea typeface="微软雅黑" panose="020B0503020204020204" charset="-122"/>
              </a:rPr>
              <a:t>支付宝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1" name="直接箭头连接符 113"/>
          <p:cNvCxnSpPr>
            <a:stCxn id="78" idx="0"/>
            <a:endCxn id="147" idx="1"/>
          </p:cNvCxnSpPr>
          <p:nvPr/>
        </p:nvCxnSpPr>
        <p:spPr>
          <a:xfrm rot="5400000" flipH="1" flipV="1">
            <a:off x="4575876" y="1432089"/>
            <a:ext cx="644872" cy="93698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13"/>
          <p:cNvCxnSpPr>
            <a:stCxn id="78" idx="0"/>
            <a:endCxn id="148" idx="1"/>
          </p:cNvCxnSpPr>
          <p:nvPr/>
        </p:nvCxnSpPr>
        <p:spPr>
          <a:xfrm rot="5400000" flipH="1" flipV="1">
            <a:off x="4794136" y="1650349"/>
            <a:ext cx="208352" cy="936989"/>
          </a:xfrm>
          <a:prstGeom prst="bentConnector2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1419968" y="1634880"/>
            <a:ext cx="42170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人员</a:t>
            </a:r>
            <a:endParaRPr lang="en-US" altLang="zh-CN" sz="790" b="1" dirty="0"/>
          </a:p>
          <a:p>
            <a:r>
              <a:rPr lang="zh-CN" altLang="en-US" sz="790" b="1" dirty="0"/>
              <a:t>餐厅</a:t>
            </a:r>
            <a:endParaRPr lang="zh-CN" altLang="en-US" sz="790" b="1" dirty="0"/>
          </a:p>
        </p:txBody>
      </p:sp>
      <p:sp>
        <p:nvSpPr>
          <p:cNvPr id="204" name="文本框 203"/>
          <p:cNvSpPr txBox="1"/>
          <p:nvPr/>
        </p:nvSpPr>
        <p:spPr>
          <a:xfrm>
            <a:off x="1424015" y="2694699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键位</a:t>
            </a:r>
            <a:endParaRPr lang="zh-CN" altLang="en-US" sz="790" b="1" dirty="0"/>
          </a:p>
        </p:txBody>
      </p:sp>
      <p:sp>
        <p:nvSpPr>
          <p:cNvPr id="205" name="文本框 204"/>
          <p:cNvSpPr txBox="1"/>
          <p:nvPr/>
        </p:nvSpPr>
        <p:spPr>
          <a:xfrm>
            <a:off x="1932524" y="3016649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订单</a:t>
            </a:r>
            <a:endParaRPr lang="zh-CN" altLang="en-US" sz="790" b="1" dirty="0"/>
          </a:p>
        </p:txBody>
      </p:sp>
      <p:sp>
        <p:nvSpPr>
          <p:cNvPr id="208" name="文本框 207"/>
          <p:cNvSpPr txBox="1"/>
          <p:nvPr/>
        </p:nvSpPr>
        <p:spPr>
          <a:xfrm>
            <a:off x="3187966" y="2903304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订单</a:t>
            </a:r>
            <a:endParaRPr lang="zh-CN" altLang="en-US" sz="790" b="1" dirty="0"/>
          </a:p>
        </p:txBody>
      </p:sp>
      <p:sp>
        <p:nvSpPr>
          <p:cNvPr id="209" name="文本框 208"/>
          <p:cNvSpPr txBox="1"/>
          <p:nvPr/>
        </p:nvSpPr>
        <p:spPr>
          <a:xfrm>
            <a:off x="2128035" y="2189017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键位</a:t>
            </a:r>
            <a:endParaRPr lang="zh-CN" altLang="en-US" sz="790" b="1" dirty="0"/>
          </a:p>
        </p:txBody>
      </p:sp>
      <p:sp>
        <p:nvSpPr>
          <p:cNvPr id="219" name="文本框 218"/>
          <p:cNvSpPr txBox="1"/>
          <p:nvPr/>
        </p:nvSpPr>
        <p:spPr>
          <a:xfrm>
            <a:off x="4441265" y="1648246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支付</a:t>
            </a:r>
            <a:endParaRPr lang="en-US" altLang="zh-CN" sz="790" b="1" dirty="0"/>
          </a:p>
        </p:txBody>
      </p:sp>
      <p:cxnSp>
        <p:nvCxnSpPr>
          <p:cNvPr id="221" name="Straight Arrow Connector 59"/>
          <p:cNvCxnSpPr>
            <a:stCxn id="79" idx="3"/>
            <a:endCxn id="133" idx="1"/>
          </p:cNvCxnSpPr>
          <p:nvPr/>
        </p:nvCxnSpPr>
        <p:spPr>
          <a:xfrm flipV="1">
            <a:off x="4915835" y="4042332"/>
            <a:ext cx="2118154" cy="2375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59"/>
          <p:cNvCxnSpPr>
            <a:stCxn id="231" idx="2"/>
          </p:cNvCxnSpPr>
          <p:nvPr/>
        </p:nvCxnSpPr>
        <p:spPr>
          <a:xfrm rot="5400000">
            <a:off x="2180347" y="2350483"/>
            <a:ext cx="1132155" cy="270909"/>
          </a:xfrm>
          <a:prstGeom prst="curvedConnector3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32"/>
          <p:cNvSpPr/>
          <p:nvPr/>
        </p:nvSpPr>
        <p:spPr>
          <a:xfrm>
            <a:off x="2460179" y="1025965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CPOS Cash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1" name="Rectangle 32"/>
          <p:cNvSpPr/>
          <p:nvPr/>
        </p:nvSpPr>
        <p:spPr>
          <a:xfrm>
            <a:off x="2460179" y="1567893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CPOS Backroom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3" name="Straight Arrow Connector 59"/>
          <p:cNvCxnSpPr>
            <a:stCxn id="236" idx="2"/>
            <a:endCxn id="231" idx="3"/>
          </p:cNvCxnSpPr>
          <p:nvPr/>
        </p:nvCxnSpPr>
        <p:spPr>
          <a:xfrm rot="5400000">
            <a:off x="3394804" y="1286708"/>
            <a:ext cx="365945" cy="548393"/>
          </a:xfrm>
          <a:prstGeom prst="curvedConnector2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32"/>
          <p:cNvSpPr/>
          <p:nvPr/>
        </p:nvSpPr>
        <p:spPr>
          <a:xfrm>
            <a:off x="3430272" y="1025965"/>
            <a:ext cx="843399" cy="351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CPOS Control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2629391" y="2526904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订单</a:t>
            </a:r>
            <a:endParaRPr lang="zh-CN" altLang="en-US" sz="790" b="1" dirty="0"/>
          </a:p>
        </p:txBody>
      </p:sp>
      <p:cxnSp>
        <p:nvCxnSpPr>
          <p:cNvPr id="239" name="Straight Arrow Connector 59"/>
          <p:cNvCxnSpPr>
            <a:stCxn id="231" idx="0"/>
            <a:endCxn id="230" idx="2"/>
          </p:cNvCxnSpPr>
          <p:nvPr/>
        </p:nvCxnSpPr>
        <p:spPr>
          <a:xfrm flipV="1">
            <a:off x="2881879" y="1377931"/>
            <a:ext cx="0" cy="1899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59"/>
          <p:cNvCxnSpPr/>
          <p:nvPr/>
        </p:nvCxnSpPr>
        <p:spPr>
          <a:xfrm flipH="1">
            <a:off x="7033989" y="2967695"/>
            <a:ext cx="34099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59"/>
          <p:cNvCxnSpPr/>
          <p:nvPr/>
        </p:nvCxnSpPr>
        <p:spPr>
          <a:xfrm flipH="1">
            <a:off x="7028861" y="3256178"/>
            <a:ext cx="340994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/>
          <p:cNvSpPr txBox="1"/>
          <p:nvPr/>
        </p:nvSpPr>
        <p:spPr>
          <a:xfrm>
            <a:off x="7336359" y="2864259"/>
            <a:ext cx="1523593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数据同步。箭头代表数据流向</a:t>
            </a:r>
            <a:endParaRPr lang="zh-CN" altLang="en-US" sz="790" b="1" dirty="0"/>
          </a:p>
        </p:txBody>
      </p:sp>
      <p:sp>
        <p:nvSpPr>
          <p:cNvPr id="280" name="文本框 279"/>
          <p:cNvSpPr txBox="1"/>
          <p:nvPr/>
        </p:nvSpPr>
        <p:spPr>
          <a:xfrm>
            <a:off x="7336359" y="3161315"/>
            <a:ext cx="15235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服务调用。箭头代表调用方向</a:t>
            </a:r>
            <a:endParaRPr lang="zh-CN" altLang="en-US" sz="790" b="1" dirty="0"/>
          </a:p>
        </p:txBody>
      </p:sp>
      <p:sp>
        <p:nvSpPr>
          <p:cNvPr id="281" name="文本框 280"/>
          <p:cNvSpPr txBox="1"/>
          <p:nvPr/>
        </p:nvSpPr>
        <p:spPr>
          <a:xfrm>
            <a:off x="5461188" y="3851895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订单</a:t>
            </a:r>
            <a:endParaRPr lang="zh-CN" altLang="en-US" sz="790" b="1" dirty="0"/>
          </a:p>
        </p:txBody>
      </p:sp>
      <p:sp>
        <p:nvSpPr>
          <p:cNvPr id="327" name="文本框 326"/>
          <p:cNvSpPr txBox="1"/>
          <p:nvPr/>
        </p:nvSpPr>
        <p:spPr>
          <a:xfrm>
            <a:off x="6551063" y="1791174"/>
            <a:ext cx="563385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获取信息</a:t>
            </a:r>
            <a:endParaRPr lang="zh-CN" altLang="en-US" sz="790" b="1" dirty="0"/>
          </a:p>
        </p:txBody>
      </p:sp>
      <p:sp>
        <p:nvSpPr>
          <p:cNvPr id="338" name="文本框 337"/>
          <p:cNvSpPr txBox="1"/>
          <p:nvPr/>
        </p:nvSpPr>
        <p:spPr>
          <a:xfrm>
            <a:off x="4256733" y="3193967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订单</a:t>
            </a:r>
            <a:endParaRPr lang="zh-CN" altLang="en-US" sz="790" b="1" dirty="0"/>
          </a:p>
        </p:txBody>
      </p:sp>
      <p:sp>
        <p:nvSpPr>
          <p:cNvPr id="339" name="文本框 338"/>
          <p:cNvSpPr txBox="1"/>
          <p:nvPr/>
        </p:nvSpPr>
        <p:spPr>
          <a:xfrm>
            <a:off x="4707292" y="3048645"/>
            <a:ext cx="493128" cy="45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验券</a:t>
            </a:r>
            <a:endParaRPr lang="en-US" altLang="zh-CN" sz="790" b="1" dirty="0"/>
          </a:p>
          <a:p>
            <a:r>
              <a:rPr lang="zh-CN" altLang="en-US" sz="790" b="1" dirty="0"/>
              <a:t>验会员</a:t>
            </a:r>
            <a:endParaRPr lang="en-US" altLang="zh-CN" sz="790" b="1" dirty="0"/>
          </a:p>
          <a:p>
            <a:r>
              <a:rPr lang="zh-CN" altLang="en-US" sz="790" b="1" dirty="0"/>
              <a:t>支付</a:t>
            </a:r>
            <a:endParaRPr lang="zh-CN" altLang="en-US" sz="790" b="1" dirty="0"/>
          </a:p>
        </p:txBody>
      </p:sp>
      <p:sp>
        <p:nvSpPr>
          <p:cNvPr id="342" name="Text Box 17"/>
          <p:cNvSpPr txBox="1">
            <a:spLocks noChangeArrowheads="1"/>
          </p:cNvSpPr>
          <p:nvPr/>
        </p:nvSpPr>
        <p:spPr bwMode="auto">
          <a:xfrm>
            <a:off x="3947952" y="4623388"/>
            <a:ext cx="972035" cy="3024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11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en-US" altLang="zh-CN" sz="790" dirty="0">
                <a:solidFill>
                  <a:srgbClr val="C00000"/>
                </a:solidFill>
              </a:rPr>
              <a:t>Counter </a:t>
            </a:r>
            <a:r>
              <a:rPr lang="zh-CN" altLang="en-US" sz="790" dirty="0">
                <a:solidFill>
                  <a:srgbClr val="C00000"/>
                </a:solidFill>
              </a:rPr>
              <a:t>终端</a:t>
            </a:r>
            <a:endParaRPr lang="zh-CN" altLang="en-US" sz="790" dirty="0">
              <a:solidFill>
                <a:srgbClr val="C00000"/>
              </a:solidFill>
            </a:endParaRPr>
          </a:p>
        </p:txBody>
      </p:sp>
      <p:cxnSp>
        <p:nvCxnSpPr>
          <p:cNvPr id="343" name="Straight Arrow Connector 59"/>
          <p:cNvCxnSpPr>
            <a:stCxn id="342" idx="0"/>
            <a:endCxn id="79" idx="2"/>
          </p:cNvCxnSpPr>
          <p:nvPr/>
        </p:nvCxnSpPr>
        <p:spPr>
          <a:xfrm flipH="1" flipV="1">
            <a:off x="4429817" y="4302263"/>
            <a:ext cx="4152" cy="32112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/>
          <p:nvPr/>
        </p:nvCxnSpPr>
        <p:spPr>
          <a:xfrm flipV="1">
            <a:off x="4707292" y="4302263"/>
            <a:ext cx="0" cy="3144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59"/>
          <p:cNvCxnSpPr>
            <a:endCxn id="231" idx="1"/>
          </p:cNvCxnSpPr>
          <p:nvPr/>
        </p:nvCxnSpPr>
        <p:spPr>
          <a:xfrm flipV="1">
            <a:off x="1831009" y="1743877"/>
            <a:ext cx="629171" cy="52663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59"/>
          <p:cNvCxnSpPr>
            <a:stCxn id="78" idx="1"/>
          </p:cNvCxnSpPr>
          <p:nvPr/>
        </p:nvCxnSpPr>
        <p:spPr>
          <a:xfrm flipH="1">
            <a:off x="1831009" y="2459200"/>
            <a:ext cx="21127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119422" y="2442050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餐厅</a:t>
            </a:r>
            <a:endParaRPr lang="zh-CN" altLang="en-US" sz="790" b="1" dirty="0"/>
          </a:p>
        </p:txBody>
      </p:sp>
      <p:cxnSp>
        <p:nvCxnSpPr>
          <p:cNvPr id="81" name="Straight Arrow Connector 59"/>
          <p:cNvCxnSpPr/>
          <p:nvPr/>
        </p:nvCxnSpPr>
        <p:spPr>
          <a:xfrm flipV="1">
            <a:off x="4108686" y="2702103"/>
            <a:ext cx="0" cy="112779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3809956" y="3068015"/>
            <a:ext cx="48280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餐厅</a:t>
            </a:r>
            <a:endParaRPr lang="en-US" altLang="zh-CN" sz="790" b="1" dirty="0"/>
          </a:p>
          <a:p>
            <a:r>
              <a:rPr lang="zh-CN" altLang="en-US" sz="790" b="1" dirty="0"/>
              <a:t>键位</a:t>
            </a:r>
            <a:endParaRPr lang="en-US" altLang="zh-CN" sz="790" b="1" dirty="0"/>
          </a:p>
        </p:txBody>
      </p:sp>
      <p:cxnSp>
        <p:nvCxnSpPr>
          <p:cNvPr id="83" name="Straight Arrow Connector 59"/>
          <p:cNvCxnSpPr/>
          <p:nvPr/>
        </p:nvCxnSpPr>
        <p:spPr>
          <a:xfrm flipV="1">
            <a:off x="4107670" y="4302263"/>
            <a:ext cx="1016" cy="3208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4651748" y="4406631"/>
            <a:ext cx="49312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促销</a:t>
            </a:r>
            <a:endParaRPr lang="zh-CN" altLang="en-US" sz="790" b="1" dirty="0"/>
          </a:p>
        </p:txBody>
      </p:sp>
      <p:sp>
        <p:nvSpPr>
          <p:cNvPr id="84" name="Rectangle 32"/>
          <p:cNvSpPr/>
          <p:nvPr/>
        </p:nvSpPr>
        <p:spPr>
          <a:xfrm>
            <a:off x="986399" y="3866349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90" b="1" dirty="0">
                <a:latin typeface="微软雅黑" panose="020B0503020204020204" charset="-122"/>
                <a:ea typeface="微软雅黑" panose="020B0503020204020204" charset="-122"/>
              </a:rPr>
              <a:t>电子发票系统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6" name="Straight Connector 4"/>
          <p:cNvCxnSpPr/>
          <p:nvPr/>
        </p:nvCxnSpPr>
        <p:spPr>
          <a:xfrm>
            <a:off x="2851538" y="3655518"/>
            <a:ext cx="8124" cy="149289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59"/>
          <p:cNvCxnSpPr>
            <a:endCxn id="88" idx="2"/>
          </p:cNvCxnSpPr>
          <p:nvPr/>
        </p:nvCxnSpPr>
        <p:spPr>
          <a:xfrm flipV="1">
            <a:off x="1834562" y="3403981"/>
            <a:ext cx="897704" cy="4623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1550526" y="3555385"/>
            <a:ext cx="1096928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订单（含发票提取码）</a:t>
            </a:r>
            <a:endParaRPr lang="zh-CN" altLang="en-US" sz="790" b="1" dirty="0"/>
          </a:p>
        </p:txBody>
      </p:sp>
      <p:sp>
        <p:nvSpPr>
          <p:cNvPr id="98" name="Rectangle 32"/>
          <p:cNvSpPr/>
          <p:nvPr/>
        </p:nvSpPr>
        <p:spPr>
          <a:xfrm>
            <a:off x="5362654" y="4597068"/>
            <a:ext cx="843399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90" b="1" dirty="0">
                <a:latin typeface="微软雅黑" panose="020B0503020204020204" charset="-122"/>
                <a:ea typeface="微软雅黑" panose="020B0503020204020204" charset="-122"/>
              </a:rPr>
              <a:t>银联卡刷卡</a:t>
            </a:r>
            <a:endParaRPr lang="en-US" altLang="zh-CN" sz="79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790" b="1" dirty="0">
                <a:latin typeface="微软雅黑" panose="020B0503020204020204" charset="-122"/>
                <a:ea typeface="微软雅黑" panose="020B0503020204020204" charset="-122"/>
              </a:rPr>
              <a:t>百胜卡实体卡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9" name="直接箭头连接符 98"/>
          <p:cNvCxnSpPr>
            <a:stCxn id="342" idx="3"/>
            <a:endCxn id="98" idx="1"/>
          </p:cNvCxnSpPr>
          <p:nvPr/>
        </p:nvCxnSpPr>
        <p:spPr>
          <a:xfrm flipV="1">
            <a:off x="4919987" y="4773052"/>
            <a:ext cx="442667" cy="1573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6551063" y="2172986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核销</a:t>
            </a:r>
            <a:endParaRPr lang="en-US" altLang="zh-CN" sz="790" b="1" dirty="0"/>
          </a:p>
        </p:txBody>
      </p:sp>
      <p:sp>
        <p:nvSpPr>
          <p:cNvPr id="103" name="Rectangle 32"/>
          <p:cNvSpPr/>
          <p:nvPr/>
        </p:nvSpPr>
        <p:spPr>
          <a:xfrm>
            <a:off x="7354913" y="4334727"/>
            <a:ext cx="726932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2G BOH</a:t>
            </a:r>
            <a:endParaRPr lang="en-US" altLang="zh-CN" sz="79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STORE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4" name="Straight Arrow Connector 59"/>
          <p:cNvCxnSpPr>
            <a:stCxn id="79" idx="3"/>
            <a:endCxn id="116" idx="1"/>
          </p:cNvCxnSpPr>
          <p:nvPr/>
        </p:nvCxnSpPr>
        <p:spPr>
          <a:xfrm>
            <a:off x="4915835" y="4066081"/>
            <a:ext cx="1699287" cy="446849"/>
          </a:xfrm>
          <a:prstGeom prst="bentConnector3">
            <a:avLst>
              <a:gd name="adj1" fmla="val 86065"/>
            </a:avLst>
          </a:prstGeom>
          <a:ln w="28575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>
          <a:xfrm>
            <a:off x="3419186" y="1394843"/>
            <a:ext cx="42170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订单</a:t>
            </a:r>
            <a:endParaRPr lang="en-US" altLang="zh-CN" sz="790" b="1" dirty="0"/>
          </a:p>
          <a:p>
            <a:r>
              <a:rPr lang="zh-CN" altLang="en-US" sz="790" b="1" dirty="0"/>
              <a:t>报表</a:t>
            </a:r>
            <a:endParaRPr lang="zh-CN" altLang="en-US" sz="790" b="1" dirty="0"/>
          </a:p>
        </p:txBody>
      </p:sp>
      <p:cxnSp>
        <p:nvCxnSpPr>
          <p:cNvPr id="109" name="Straight Arrow Connector 59"/>
          <p:cNvCxnSpPr/>
          <p:nvPr/>
        </p:nvCxnSpPr>
        <p:spPr>
          <a:xfrm flipV="1">
            <a:off x="4051359" y="1385071"/>
            <a:ext cx="0" cy="84182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3765109" y="1771554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人员</a:t>
            </a:r>
            <a:endParaRPr lang="en-US" altLang="zh-CN" sz="790" b="1" dirty="0"/>
          </a:p>
        </p:txBody>
      </p:sp>
      <p:cxnSp>
        <p:nvCxnSpPr>
          <p:cNvPr id="111" name="Straight Arrow Connector 59"/>
          <p:cNvCxnSpPr>
            <a:stCxn id="236" idx="0"/>
            <a:endCxn id="87" idx="3"/>
          </p:cNvCxnSpPr>
          <p:nvPr/>
        </p:nvCxnSpPr>
        <p:spPr>
          <a:xfrm rot="16200000" flipH="1" flipV="1">
            <a:off x="2751706" y="108821"/>
            <a:ext cx="183122" cy="2017410"/>
          </a:xfrm>
          <a:prstGeom prst="curvedConnector4">
            <a:avLst>
              <a:gd name="adj1" fmla="val -45817"/>
              <a:gd name="adj2" fmla="val 84682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817092" y="1200078"/>
            <a:ext cx="42170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人员</a:t>
            </a:r>
            <a:endParaRPr lang="en-US" altLang="zh-CN" sz="790" b="1" dirty="0"/>
          </a:p>
        </p:txBody>
      </p:sp>
      <p:sp>
        <p:nvSpPr>
          <p:cNvPr id="113" name="Rectangle 32"/>
          <p:cNvSpPr/>
          <p:nvPr/>
        </p:nvSpPr>
        <p:spPr>
          <a:xfrm>
            <a:off x="8247142" y="4328006"/>
            <a:ext cx="442171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EPQC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5" name="Straight Arrow Connector 59"/>
          <p:cNvCxnSpPr>
            <a:stCxn id="113" idx="1"/>
            <a:endCxn id="103" idx="3"/>
          </p:cNvCxnSpPr>
          <p:nvPr/>
        </p:nvCxnSpPr>
        <p:spPr>
          <a:xfrm flipH="1">
            <a:off x="8081845" y="4503990"/>
            <a:ext cx="165297" cy="67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32"/>
          <p:cNvSpPr/>
          <p:nvPr/>
        </p:nvSpPr>
        <p:spPr>
          <a:xfrm>
            <a:off x="6615122" y="4336947"/>
            <a:ext cx="574495" cy="351967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79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790" b="1" dirty="0">
                <a:latin typeface="微软雅黑" panose="020B0503020204020204" charset="-122"/>
                <a:ea typeface="微软雅黑" panose="020B0503020204020204" charset="-122"/>
              </a:rPr>
              <a:t>adapter</a:t>
            </a:r>
            <a:endParaRPr lang="en-US" altLang="zh-CN" sz="7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8" name="Straight Arrow Connector 59"/>
          <p:cNvCxnSpPr>
            <a:stCxn id="103" idx="1"/>
            <a:endCxn id="116" idx="3"/>
          </p:cNvCxnSpPr>
          <p:nvPr/>
        </p:nvCxnSpPr>
        <p:spPr>
          <a:xfrm flipH="1">
            <a:off x="7189616" y="4510710"/>
            <a:ext cx="165297" cy="22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6551063" y="1977591"/>
            <a:ext cx="563385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90" b="1" dirty="0"/>
              <a:t>验券</a:t>
            </a:r>
            <a:endParaRPr lang="zh-CN" altLang="en-US" sz="79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15456" y="1021406"/>
            <a:ext cx="3412850" cy="27303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5993" y="2345176"/>
            <a:ext cx="3609954" cy="2332961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750" dirty="0">
                <a:solidFill>
                  <a:srgbClr val="C00000"/>
                </a:solidFill>
                <a:latin typeface="+mj-lt"/>
              </a:rPr>
              <a:t>Payment Gateway Platform</a:t>
            </a:r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703647" y="3332090"/>
            <a:ext cx="827591" cy="54314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750" dirty="0">
                <a:solidFill>
                  <a:srgbClr val="FF0000"/>
                </a:solidFill>
                <a:latin typeface="+mj-lt"/>
              </a:rPr>
              <a:t>SPI</a:t>
            </a:r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动态扩展</a:t>
            </a:r>
            <a:endParaRPr lang="zh-CN" altLang="en-US" sz="7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技术方案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支付网关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70488" y="3431585"/>
            <a:ext cx="671804" cy="20571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zh-CN" altLang="en-US" sz="750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1789" y="2741736"/>
            <a:ext cx="1101464" cy="1889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安全校验处理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341789" y="3124651"/>
            <a:ext cx="1118283" cy="2154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业务处理（黑白灰计算）</a:t>
            </a:r>
            <a:r>
              <a:rPr lang="en-US" altLang="zh-CN" sz="750" dirty="0">
                <a:latin typeface="+mj-lt"/>
              </a:rPr>
              <a:t> </a:t>
            </a:r>
            <a:endParaRPr lang="zh-CN" altLang="en-US" sz="750" dirty="0">
              <a:latin typeface="+mj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47037" y="3564612"/>
            <a:ext cx="1101464" cy="22236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路由调度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45347" y="2244403"/>
            <a:ext cx="1330198" cy="229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API</a:t>
            </a:r>
            <a:endParaRPr lang="zh-CN" altLang="en-US" sz="750" dirty="0">
              <a:latin typeface="+mj-lt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94983" y="1123757"/>
            <a:ext cx="874589" cy="23384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solidFill>
                  <a:srgbClr val="C00000"/>
                </a:solidFill>
                <a:latin typeface="+mj-lt"/>
              </a:rPr>
              <a:t>Counter/MPOS</a:t>
            </a:r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105" name="直接箭头连接符 104"/>
          <p:cNvCxnSpPr>
            <a:stCxn id="13" idx="2"/>
            <a:endCxn id="59" idx="0"/>
          </p:cNvCxnSpPr>
          <p:nvPr/>
        </p:nvCxnSpPr>
        <p:spPr>
          <a:xfrm>
            <a:off x="4892521" y="2930679"/>
            <a:ext cx="8410" cy="1939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59" idx="2"/>
            <a:endCxn id="61" idx="0"/>
          </p:cNvCxnSpPr>
          <p:nvPr/>
        </p:nvCxnSpPr>
        <p:spPr>
          <a:xfrm flipH="1">
            <a:off x="4897770" y="3340059"/>
            <a:ext cx="3161" cy="2245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5480259" y="3675794"/>
            <a:ext cx="206167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623458" y="2571750"/>
            <a:ext cx="1002597" cy="190212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750" dirty="0">
                <a:solidFill>
                  <a:srgbClr val="FF0000"/>
                </a:solidFill>
                <a:latin typeface="+mj-lt"/>
              </a:rPr>
              <a:t>SPI</a:t>
            </a:r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动态扩展</a:t>
            </a:r>
            <a:endParaRPr lang="zh-CN" altLang="en-US" sz="7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05510" y="2708577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en-US" altLang="zh-CN" sz="750" dirty="0">
              <a:latin typeface="+mj-lt"/>
            </a:endParaRPr>
          </a:p>
          <a:p>
            <a:pPr algn="ctr"/>
            <a:r>
              <a:rPr lang="en-US" altLang="zh-CN" sz="750" dirty="0">
                <a:latin typeface="+mj-lt"/>
              </a:rPr>
              <a:t>Alipay</a:t>
            </a:r>
            <a:r>
              <a:rPr lang="zh-CN" altLang="en-US" sz="750" dirty="0">
                <a:latin typeface="+mj-lt"/>
              </a:rPr>
              <a:t>实现</a:t>
            </a:r>
            <a:endParaRPr lang="zh-CN" altLang="en-US" sz="750" dirty="0">
              <a:latin typeface="+mj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00845" y="3146794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en-US" altLang="zh-CN" sz="750" dirty="0">
              <a:latin typeface="+mj-lt"/>
            </a:endParaRPr>
          </a:p>
          <a:p>
            <a:pPr algn="ctr"/>
            <a:r>
              <a:rPr lang="zh-CN" altLang="en-US" sz="750" dirty="0">
                <a:latin typeface="+mj-lt"/>
              </a:rPr>
              <a:t>微信实现</a:t>
            </a:r>
            <a:endParaRPr lang="zh-CN" altLang="en-US" sz="750" dirty="0">
              <a:latin typeface="+mj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04751" y="3578022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en-US" altLang="zh-CN" sz="750" dirty="0">
              <a:latin typeface="+mj-lt"/>
            </a:endParaRPr>
          </a:p>
          <a:p>
            <a:pPr algn="ctr"/>
            <a:r>
              <a:rPr lang="zh-CN" altLang="en-US" sz="750" dirty="0">
                <a:latin typeface="+mj-lt"/>
              </a:rPr>
              <a:t>百胜卡实现</a:t>
            </a:r>
            <a:endParaRPr lang="zh-CN" altLang="en-US" sz="750" dirty="0">
              <a:latin typeface="+mj-l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86412" y="2345176"/>
            <a:ext cx="1002597" cy="23329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第三方支付系统</a:t>
            </a:r>
            <a:endParaRPr lang="zh-CN" altLang="en-US" sz="7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068073" y="2508553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支付宝</a:t>
            </a:r>
            <a:endParaRPr lang="zh-CN" altLang="en-US" sz="750" dirty="0">
              <a:latin typeface="+mj-lt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61850" y="3079622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微信</a:t>
            </a:r>
            <a:endParaRPr lang="zh-CN" altLang="en-US" sz="750" dirty="0">
              <a:latin typeface="+mj-lt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068072" y="4034958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…</a:t>
            </a:r>
            <a:endParaRPr lang="zh-CN" altLang="en-US" sz="750" dirty="0">
              <a:latin typeface="+mj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40026" y="2401204"/>
            <a:ext cx="2805638" cy="1209158"/>
          </a:xfrm>
          <a:prstGeom prst="rect">
            <a:avLst/>
          </a:prstGeom>
          <a:noFill/>
          <a:ln w="12700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63311" y="2907356"/>
            <a:ext cx="2512779" cy="5908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7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743017" y="3017080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en-US" altLang="zh-CN" sz="750" dirty="0">
              <a:latin typeface="+mj-lt"/>
            </a:endParaRPr>
          </a:p>
          <a:p>
            <a:pPr algn="ctr"/>
            <a:r>
              <a:rPr lang="zh-CN" altLang="en-US" sz="750" dirty="0">
                <a:latin typeface="+mj-lt"/>
              </a:rPr>
              <a:t>银商实现</a:t>
            </a:r>
            <a:endParaRPr lang="zh-CN" altLang="en-US" sz="750" dirty="0">
              <a:latin typeface="+mj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575286" y="3029539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en-US" altLang="zh-CN" sz="750" dirty="0">
              <a:latin typeface="+mj-lt"/>
            </a:endParaRPr>
          </a:p>
          <a:p>
            <a:pPr algn="ctr"/>
            <a:r>
              <a:rPr lang="zh-CN" altLang="en-US" sz="750" dirty="0">
                <a:latin typeface="+mj-lt"/>
              </a:rPr>
              <a:t>银联实现</a:t>
            </a:r>
            <a:endParaRPr lang="zh-CN" altLang="en-US" sz="750" dirty="0">
              <a:latin typeface="+mj-lt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06732" y="3899659"/>
            <a:ext cx="3412850" cy="7784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支付</a:t>
            </a:r>
            <a:r>
              <a:rPr lang="en-US" altLang="zh-CN" sz="750" dirty="0">
                <a:solidFill>
                  <a:srgbClr val="FF0000"/>
                </a:solidFill>
                <a:latin typeface="+mj-lt"/>
              </a:rPr>
              <a:t>POS</a:t>
            </a:r>
            <a:r>
              <a:rPr lang="zh-CN" altLang="en-US" sz="750" dirty="0">
                <a:solidFill>
                  <a:srgbClr val="FF0000"/>
                </a:solidFill>
                <a:latin typeface="+mj-lt"/>
              </a:rPr>
              <a:t>机</a:t>
            </a:r>
            <a:endParaRPr lang="zh-CN" altLang="en-US" sz="75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25192" y="4158116"/>
            <a:ext cx="671804" cy="24631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资和信</a:t>
            </a:r>
            <a:r>
              <a:rPr lang="en-US" altLang="zh-CN" sz="750" dirty="0">
                <a:latin typeface="+mj-lt"/>
              </a:rPr>
              <a:t>POS</a:t>
            </a:r>
            <a:endParaRPr lang="zh-CN" altLang="en-US" sz="750" dirty="0">
              <a:latin typeface="+mj-l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698928" y="4169406"/>
            <a:ext cx="671804" cy="24631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银商</a:t>
            </a:r>
            <a:r>
              <a:rPr lang="en-US" altLang="zh-CN" sz="750" dirty="0">
                <a:latin typeface="+mj-lt"/>
              </a:rPr>
              <a:t>POS</a:t>
            </a:r>
            <a:endParaRPr lang="zh-CN" altLang="en-US" sz="750" dirty="0">
              <a:latin typeface="+mj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778563" y="4167127"/>
            <a:ext cx="671804" cy="246317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银联</a:t>
            </a:r>
            <a:r>
              <a:rPr lang="en-US" altLang="zh-CN" sz="750" dirty="0">
                <a:latin typeface="+mj-lt"/>
              </a:rPr>
              <a:t>POS</a:t>
            </a:r>
            <a:endParaRPr lang="zh-CN" altLang="en-US" sz="750" dirty="0">
              <a:latin typeface="+mj-lt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69824" y="2527626"/>
            <a:ext cx="816851" cy="28940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POS</a:t>
            </a:r>
            <a:r>
              <a:rPr lang="zh-CN" altLang="en-US" sz="750" dirty="0">
                <a:latin typeface="+mj-lt"/>
              </a:rPr>
              <a:t>机串口配置</a:t>
            </a:r>
            <a:endParaRPr lang="zh-CN" altLang="en-US" sz="750" dirty="0">
              <a:latin typeface="+mj-lt"/>
            </a:endParaRPr>
          </a:p>
        </p:txBody>
      </p:sp>
      <p:sp>
        <p:nvSpPr>
          <p:cNvPr id="114" name="矩形: 圆角 113"/>
          <p:cNvSpPr/>
          <p:nvPr/>
        </p:nvSpPr>
        <p:spPr>
          <a:xfrm>
            <a:off x="1922102" y="1543990"/>
            <a:ext cx="897258" cy="22646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chemeClr val="tx1"/>
                </a:solidFill>
                <a:latin typeface="+mj-lt"/>
              </a:rPr>
              <a:t>支付管理</a:t>
            </a:r>
            <a:endParaRPr lang="zh-CN" altLang="en-US" sz="75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999008" y="2549152"/>
            <a:ext cx="671804" cy="20571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zh-CN" altLang="en-US" sz="750" dirty="0">
              <a:latin typeface="+mj-lt"/>
            </a:endParaRPr>
          </a:p>
        </p:txBody>
      </p:sp>
      <p:cxnSp>
        <p:nvCxnSpPr>
          <p:cNvPr id="34" name="直接箭头连接符 33"/>
          <p:cNvCxnSpPr>
            <a:stCxn id="114" idx="2"/>
            <a:endCxn id="115" idx="0"/>
          </p:cNvCxnSpPr>
          <p:nvPr/>
        </p:nvCxnSpPr>
        <p:spPr>
          <a:xfrm flipH="1">
            <a:off x="2334910" y="1770450"/>
            <a:ext cx="35822" cy="77870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4" idx="2"/>
            <a:endCxn id="72" idx="0"/>
          </p:cNvCxnSpPr>
          <p:nvPr/>
        </p:nvCxnSpPr>
        <p:spPr>
          <a:xfrm>
            <a:off x="2370731" y="1770450"/>
            <a:ext cx="2639715" cy="47395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2" idx="3"/>
            <a:endCxn id="52" idx="1"/>
          </p:cNvCxnSpPr>
          <p:nvPr/>
        </p:nvCxnSpPr>
        <p:spPr>
          <a:xfrm flipV="1">
            <a:off x="6442292" y="2831736"/>
            <a:ext cx="363218" cy="7027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2" idx="3"/>
            <a:endCxn id="53" idx="1"/>
          </p:cNvCxnSpPr>
          <p:nvPr/>
        </p:nvCxnSpPr>
        <p:spPr>
          <a:xfrm flipV="1">
            <a:off x="6442292" y="3269953"/>
            <a:ext cx="358553" cy="26449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" idx="3"/>
            <a:endCxn id="54" idx="1"/>
          </p:cNvCxnSpPr>
          <p:nvPr/>
        </p:nvCxnSpPr>
        <p:spPr>
          <a:xfrm>
            <a:off x="6442291" y="3534445"/>
            <a:ext cx="362459" cy="16673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2" idx="3"/>
            <a:endCxn id="56" idx="1"/>
          </p:cNvCxnSpPr>
          <p:nvPr/>
        </p:nvCxnSpPr>
        <p:spPr>
          <a:xfrm flipV="1">
            <a:off x="7477314" y="2631712"/>
            <a:ext cx="590759" cy="20002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53" idx="3"/>
            <a:endCxn id="57" idx="1"/>
          </p:cNvCxnSpPr>
          <p:nvPr/>
        </p:nvCxnSpPr>
        <p:spPr>
          <a:xfrm flipV="1">
            <a:off x="7472649" y="3202781"/>
            <a:ext cx="589200" cy="6717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4" idx="3"/>
            <a:endCxn id="70" idx="1"/>
          </p:cNvCxnSpPr>
          <p:nvPr/>
        </p:nvCxnSpPr>
        <p:spPr>
          <a:xfrm>
            <a:off x="7476554" y="3701180"/>
            <a:ext cx="591518" cy="2564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938874" y="3023636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en-US" altLang="zh-CN" sz="750" dirty="0">
              <a:latin typeface="+mj-lt"/>
            </a:endParaRPr>
          </a:p>
          <a:p>
            <a:pPr algn="ctr"/>
            <a:r>
              <a:rPr lang="zh-CN" altLang="en-US" sz="750" dirty="0">
                <a:latin typeface="+mj-lt"/>
              </a:rPr>
              <a:t>资和信实现</a:t>
            </a:r>
            <a:endParaRPr lang="zh-CN" altLang="en-US" sz="750" dirty="0">
              <a:latin typeface="+mj-lt"/>
            </a:endParaRPr>
          </a:p>
        </p:txBody>
      </p:sp>
      <p:cxnSp>
        <p:nvCxnSpPr>
          <p:cNvPr id="131" name="直接箭头连接符 130"/>
          <p:cNvCxnSpPr>
            <a:stCxn id="115" idx="2"/>
            <a:endCxn id="128" idx="0"/>
          </p:cNvCxnSpPr>
          <p:nvPr/>
        </p:nvCxnSpPr>
        <p:spPr>
          <a:xfrm flipH="1">
            <a:off x="1274776" y="2754871"/>
            <a:ext cx="1060134" cy="26876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15" idx="2"/>
            <a:endCxn id="83" idx="0"/>
          </p:cNvCxnSpPr>
          <p:nvPr/>
        </p:nvCxnSpPr>
        <p:spPr>
          <a:xfrm flipH="1">
            <a:off x="2078919" y="2754870"/>
            <a:ext cx="255991" cy="26221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5" idx="2"/>
            <a:endCxn id="84" idx="0"/>
          </p:cNvCxnSpPr>
          <p:nvPr/>
        </p:nvCxnSpPr>
        <p:spPr>
          <a:xfrm>
            <a:off x="2334910" y="2754870"/>
            <a:ext cx="576278" cy="27466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>
            <a:off x="1999007" y="2034898"/>
            <a:ext cx="685800" cy="226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C00000"/>
                </a:solidFill>
                <a:latin typeface="+mj-lt"/>
              </a:rPr>
              <a:t>刷卡支付</a:t>
            </a:r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178328" y="1780966"/>
            <a:ext cx="685800" cy="226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solidFill>
                  <a:srgbClr val="C00000"/>
                </a:solidFill>
                <a:latin typeface="+mj-lt"/>
              </a:rPr>
              <a:t>扫码支付</a:t>
            </a:r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857067" y="2433932"/>
            <a:ext cx="685800" cy="226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solidFill>
                  <a:srgbClr val="C00000"/>
                </a:solidFill>
                <a:latin typeface="+mj-lt"/>
              </a:rPr>
              <a:t>POS</a:t>
            </a:r>
            <a:r>
              <a:rPr lang="zh-CN" altLang="en-US" sz="750" dirty="0">
                <a:solidFill>
                  <a:srgbClr val="C00000"/>
                </a:solidFill>
                <a:latin typeface="+mj-lt"/>
              </a:rPr>
              <a:t>支付</a:t>
            </a:r>
            <a:endParaRPr lang="zh-CN" altLang="en-US" sz="750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97" name="直接箭头连接符 96"/>
          <p:cNvCxnSpPr>
            <a:stCxn id="128" idx="2"/>
            <a:endCxn id="91" idx="0"/>
          </p:cNvCxnSpPr>
          <p:nvPr/>
        </p:nvCxnSpPr>
        <p:spPr>
          <a:xfrm flipH="1">
            <a:off x="961094" y="3269953"/>
            <a:ext cx="313682" cy="88816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3" idx="2"/>
            <a:endCxn id="92" idx="0"/>
          </p:cNvCxnSpPr>
          <p:nvPr/>
        </p:nvCxnSpPr>
        <p:spPr>
          <a:xfrm flipH="1">
            <a:off x="2034829" y="3263397"/>
            <a:ext cx="44090" cy="90600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4" idx="2"/>
            <a:endCxn id="93" idx="0"/>
          </p:cNvCxnSpPr>
          <p:nvPr/>
        </p:nvCxnSpPr>
        <p:spPr>
          <a:xfrm>
            <a:off x="2911188" y="3275855"/>
            <a:ext cx="203277" cy="89127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804751" y="3972661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50" dirty="0">
                <a:latin typeface="+mj-lt"/>
              </a:rPr>
              <a:t>SPI</a:t>
            </a:r>
            <a:endParaRPr lang="en-US" altLang="zh-CN" sz="750" dirty="0">
              <a:latin typeface="+mj-lt"/>
            </a:endParaRPr>
          </a:p>
          <a:p>
            <a:pPr algn="ctr"/>
            <a:r>
              <a:rPr lang="en-US" altLang="zh-CN" sz="750" dirty="0">
                <a:latin typeface="+mj-lt"/>
              </a:rPr>
              <a:t>…</a:t>
            </a:r>
            <a:endParaRPr lang="zh-CN" altLang="en-US" sz="750" dirty="0">
              <a:latin typeface="+mj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068072" y="3603663"/>
            <a:ext cx="671804" cy="246317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50" dirty="0">
                <a:latin typeface="+mj-lt"/>
              </a:rPr>
              <a:t>百胜电子卡</a:t>
            </a:r>
            <a:endParaRPr lang="zh-CN" altLang="en-US" sz="750" dirty="0">
              <a:latin typeface="+mj-lt"/>
            </a:endParaRPr>
          </a:p>
        </p:txBody>
      </p:sp>
      <p:cxnSp>
        <p:nvCxnSpPr>
          <p:cNvPr id="73" name="直接箭头连接符 72"/>
          <p:cNvCxnSpPr>
            <a:stCxn id="12" idx="3"/>
            <a:endCxn id="64" idx="1"/>
          </p:cNvCxnSpPr>
          <p:nvPr/>
        </p:nvCxnSpPr>
        <p:spPr>
          <a:xfrm>
            <a:off x="6442291" y="3534444"/>
            <a:ext cx="362459" cy="56137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4" idx="3"/>
            <a:endCxn id="58" idx="1"/>
          </p:cNvCxnSpPr>
          <p:nvPr/>
        </p:nvCxnSpPr>
        <p:spPr>
          <a:xfrm>
            <a:off x="7476554" y="4095820"/>
            <a:ext cx="591518" cy="6229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 Counter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0" name="矩形 3"/>
          <p:cNvSpPr/>
          <p:nvPr/>
        </p:nvSpPr>
        <p:spPr>
          <a:xfrm>
            <a:off x="3244334" y="2769355"/>
            <a:ext cx="2894330" cy="769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圆角矩形 2"/>
          <p:cNvSpPr/>
          <p:nvPr/>
        </p:nvSpPr>
        <p:spPr bwMode="auto">
          <a:xfrm>
            <a:off x="564634" y="1495694"/>
            <a:ext cx="3492000" cy="1233973"/>
          </a:xfrm>
          <a:prstGeom prst="roundRect">
            <a:avLst>
              <a:gd name="adj" fmla="val 39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62"/>
          <p:cNvSpPr/>
          <p:nvPr/>
        </p:nvSpPr>
        <p:spPr bwMode="auto">
          <a:xfrm>
            <a:off x="564634" y="4035545"/>
            <a:ext cx="5580000" cy="361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sz="900" b="1" dirty="0">
                <a:latin typeface="微软雅黑" panose="020B0503020204020204" charset="-122"/>
                <a:ea typeface="微软雅黑" panose="020B0503020204020204" charset="-122"/>
              </a:rPr>
              <a:t>Ubuntu16.04　32位　Server</a:t>
            </a:r>
            <a:endParaRPr lang="x-none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45"/>
          <p:cNvSpPr/>
          <p:nvPr/>
        </p:nvSpPr>
        <p:spPr bwMode="auto">
          <a:xfrm>
            <a:off x="662424" y="2372007"/>
            <a:ext cx="55562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矩形 8"/>
          <p:cNvSpPr/>
          <p:nvPr/>
        </p:nvSpPr>
        <p:spPr bwMode="auto">
          <a:xfrm>
            <a:off x="1302292" y="2372007"/>
            <a:ext cx="5784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7" name="矩形 10"/>
          <p:cNvSpPr/>
          <p:nvPr/>
        </p:nvSpPr>
        <p:spPr bwMode="auto">
          <a:xfrm>
            <a:off x="662424" y="1624462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矩形 11"/>
          <p:cNvSpPr/>
          <p:nvPr/>
        </p:nvSpPr>
        <p:spPr bwMode="auto">
          <a:xfrm>
            <a:off x="3368133" y="2846189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ESLint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9" name="矩形 15"/>
          <p:cNvSpPr/>
          <p:nvPr/>
        </p:nvSpPr>
        <p:spPr bwMode="auto">
          <a:xfrm>
            <a:off x="4767446" y="2846189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electron-builder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0" name="矩形 16"/>
          <p:cNvSpPr/>
          <p:nvPr/>
        </p:nvSpPr>
        <p:spPr>
          <a:xfrm>
            <a:off x="564634" y="3573582"/>
            <a:ext cx="5580000" cy="422275"/>
          </a:xfrm>
          <a:prstGeom prst="rect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17"/>
          <p:cNvSpPr/>
          <p:nvPr/>
        </p:nvSpPr>
        <p:spPr bwMode="auto">
          <a:xfrm>
            <a:off x="3712964" y="3660434"/>
            <a:ext cx="6788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en-US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en-US" sz="900" b="1" kern="0" noProof="0" dirty="0" err="1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" name="矩形 18"/>
          <p:cNvSpPr/>
          <p:nvPr/>
        </p:nvSpPr>
        <p:spPr bwMode="auto">
          <a:xfrm>
            <a:off x="4544179" y="3649640"/>
            <a:ext cx="7181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NPM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矩形 21"/>
          <p:cNvSpPr/>
          <p:nvPr/>
        </p:nvSpPr>
        <p:spPr bwMode="auto">
          <a:xfrm>
            <a:off x="5443974" y="3644560"/>
            <a:ext cx="5137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ES6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4" name="矩形 23"/>
          <p:cNvSpPr/>
          <p:nvPr/>
        </p:nvSpPr>
        <p:spPr bwMode="auto">
          <a:xfrm>
            <a:off x="3368133" y="3205761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5" name="矩形 28"/>
          <p:cNvSpPr/>
          <p:nvPr/>
        </p:nvSpPr>
        <p:spPr bwMode="auto">
          <a:xfrm>
            <a:off x="2948364" y="1613331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6" name="圆角矩形 31"/>
          <p:cNvSpPr/>
          <p:nvPr/>
        </p:nvSpPr>
        <p:spPr bwMode="auto">
          <a:xfrm>
            <a:off x="4125714" y="1990386"/>
            <a:ext cx="2013585" cy="735477"/>
          </a:xfrm>
          <a:prstGeom prst="roundRect">
            <a:avLst>
              <a:gd name="adj" fmla="val 3957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32"/>
          <p:cNvSpPr/>
          <p:nvPr/>
        </p:nvSpPr>
        <p:spPr bwMode="auto">
          <a:xfrm>
            <a:off x="4232692" y="2028633"/>
            <a:ext cx="180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Spectron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" name="矩形 33"/>
          <p:cNvSpPr/>
          <p:nvPr/>
        </p:nvSpPr>
        <p:spPr bwMode="auto">
          <a:xfrm>
            <a:off x="4232692" y="2382640"/>
            <a:ext cx="822101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Karma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矩形 34"/>
          <p:cNvSpPr/>
          <p:nvPr/>
        </p:nvSpPr>
        <p:spPr bwMode="auto">
          <a:xfrm>
            <a:off x="5117657" y="2382640"/>
            <a:ext cx="91503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Mocha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0" name="矩形 36"/>
          <p:cNvSpPr/>
          <p:nvPr/>
        </p:nvSpPr>
        <p:spPr bwMode="auto">
          <a:xfrm>
            <a:off x="1805394" y="1613331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1" name="矩形 38"/>
          <p:cNvSpPr/>
          <p:nvPr/>
        </p:nvSpPr>
        <p:spPr bwMode="auto">
          <a:xfrm>
            <a:off x="1805394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halk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2" name="圆角矩形 39"/>
          <p:cNvSpPr/>
          <p:nvPr/>
        </p:nvSpPr>
        <p:spPr bwMode="auto">
          <a:xfrm>
            <a:off x="4125714" y="1482716"/>
            <a:ext cx="2014220" cy="477486"/>
          </a:xfrm>
          <a:prstGeom prst="roundRect">
            <a:avLst>
              <a:gd name="adj" fmla="val 3957"/>
            </a:avLst>
          </a:prstGeom>
          <a:solidFill>
            <a:srgbClr val="008EA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40"/>
          <p:cNvSpPr/>
          <p:nvPr/>
        </p:nvSpPr>
        <p:spPr bwMode="auto">
          <a:xfrm>
            <a:off x="5211563" y="1607499"/>
            <a:ext cx="792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Devtron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 41"/>
          <p:cNvSpPr/>
          <p:nvPr/>
        </p:nvSpPr>
        <p:spPr bwMode="auto">
          <a:xfrm>
            <a:off x="662424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5" name="矩形 43"/>
          <p:cNvSpPr/>
          <p:nvPr/>
        </p:nvSpPr>
        <p:spPr bwMode="auto">
          <a:xfrm>
            <a:off x="4232692" y="1613331"/>
            <a:ext cx="90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electron-debug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6" name="矩形 46"/>
          <p:cNvSpPr/>
          <p:nvPr/>
        </p:nvSpPr>
        <p:spPr bwMode="auto">
          <a:xfrm>
            <a:off x="1965020" y="2372007"/>
            <a:ext cx="8566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LESS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8" name="矩形 50"/>
          <p:cNvSpPr/>
          <p:nvPr/>
        </p:nvSpPr>
        <p:spPr bwMode="auto">
          <a:xfrm>
            <a:off x="2948364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EventBus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9" name="矩形 51"/>
          <p:cNvSpPr/>
          <p:nvPr/>
        </p:nvSpPr>
        <p:spPr bwMode="auto">
          <a:xfrm>
            <a:off x="4767446" y="3205761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vue-electron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0" name="圆角矩形 31"/>
          <p:cNvSpPr/>
          <p:nvPr/>
        </p:nvSpPr>
        <p:spPr bwMode="auto">
          <a:xfrm>
            <a:off x="564634" y="2769355"/>
            <a:ext cx="2600325" cy="764540"/>
          </a:xfrm>
          <a:prstGeom prst="roundRect">
            <a:avLst>
              <a:gd name="adj" fmla="val 395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35"/>
          <p:cNvSpPr/>
          <p:nvPr/>
        </p:nvSpPr>
        <p:spPr bwMode="auto">
          <a:xfrm>
            <a:off x="662424" y="3655354"/>
            <a:ext cx="8115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babili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矩形 1"/>
          <p:cNvSpPr/>
          <p:nvPr/>
        </p:nvSpPr>
        <p:spPr bwMode="auto">
          <a:xfrm>
            <a:off x="1734304" y="3659800"/>
            <a:ext cx="80835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3" name="矩形 12"/>
          <p:cNvSpPr/>
          <p:nvPr/>
        </p:nvSpPr>
        <p:spPr bwMode="auto">
          <a:xfrm>
            <a:off x="2703949" y="3657260"/>
            <a:ext cx="8242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4" name="矩形 14"/>
          <p:cNvSpPr/>
          <p:nvPr/>
        </p:nvSpPr>
        <p:spPr bwMode="auto">
          <a:xfrm>
            <a:off x="662305" y="2846070"/>
            <a:ext cx="1021080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ools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5" name="矩形 29"/>
          <p:cNvSpPr/>
          <p:nvPr/>
        </p:nvSpPr>
        <p:spPr bwMode="auto">
          <a:xfrm>
            <a:off x="662424" y="3205761"/>
            <a:ext cx="52514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amqp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6" name="矩形 20"/>
          <p:cNvSpPr/>
          <p:nvPr/>
        </p:nvSpPr>
        <p:spPr bwMode="auto">
          <a:xfrm>
            <a:off x="1261546" y="3205761"/>
            <a:ext cx="53594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7" name="矩形 20"/>
          <p:cNvSpPr/>
          <p:nvPr/>
        </p:nvSpPr>
        <p:spPr bwMode="auto">
          <a:xfrm>
            <a:off x="1880870" y="2836545"/>
            <a:ext cx="1064260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IndexDB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9" name="矩形 13"/>
          <p:cNvSpPr/>
          <p:nvPr/>
        </p:nvSpPr>
        <p:spPr bwMode="auto">
          <a:xfrm>
            <a:off x="2905879" y="2372007"/>
            <a:ext cx="10864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vue-loader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0" name="矩形 19"/>
          <p:cNvSpPr/>
          <p:nvPr/>
        </p:nvSpPr>
        <p:spPr bwMode="auto">
          <a:xfrm>
            <a:off x="1871464" y="3205761"/>
            <a:ext cx="121285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Serial Driver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2" name="Rectangle 138"/>
          <p:cNvSpPr/>
          <p:nvPr/>
        </p:nvSpPr>
        <p:spPr>
          <a:xfrm>
            <a:off x="461546" y="1388535"/>
            <a:ext cx="5794746" cy="312177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77" name="文本框 9"/>
          <p:cNvSpPr txBox="1"/>
          <p:nvPr/>
        </p:nvSpPr>
        <p:spPr>
          <a:xfrm>
            <a:off x="6344383" y="1208225"/>
            <a:ext cx="259643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electron+vue构建桌面应用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html + css + javascript 构建原生桌面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与操作系统的集成度高,可以调用操作系统原生的控件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跨平台(windwos,mac,linux)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热部署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Counter外设驱动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使用nodejs串口驱动,外设快速集成,无需开发linux驱动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odejs 组件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超过200000 js组件可以使用,社区强大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Linux操作系统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高效的文件管理系统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系统安全稳定，漏洞少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硬件资源占用少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just">
              <a:buFont typeface="Wingdings" panose="05000000000000000000" pitchFamily="2" charset="2"/>
              <a:buChar char="Ø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免费的操作系统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Counter 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POS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平台兼容性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" name="文本框 9"/>
          <p:cNvSpPr txBox="1"/>
          <p:nvPr/>
        </p:nvSpPr>
        <p:spPr>
          <a:xfrm>
            <a:off x="878662" y="4031399"/>
            <a:ext cx="6552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roid,i</a:t>
            </a: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 串口驱动以上的代码可以复用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ndroid平台串口驱动可以采用NDK的方式开发串口驱动,也可以连接蓝牙,WIFI设备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en-US" sz="1000" dirty="0"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x-none" altLang="en-US" sz="1000" dirty="0">
                <a:latin typeface="微软雅黑" panose="020B0503020204020204" charset="-122"/>
                <a:ea typeface="微软雅黑" panose="020B0503020204020204" charset="-122"/>
              </a:rPr>
              <a:t>可以连接蓝牙,WIFI,Airprint设备,也可以开发串口驱动</a:t>
            </a:r>
            <a:endParaRPr lang="x-none" altLang="en-US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"/>
            </a:pP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角丸四角形 17"/>
          <p:cNvSpPr/>
          <p:nvPr/>
        </p:nvSpPr>
        <p:spPr bwMode="auto">
          <a:xfrm>
            <a:off x="995582" y="2107966"/>
            <a:ext cx="792000" cy="67373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</a:t>
            </a:r>
            <a:r>
              <a:rPr kumimoji="0" lang="x-none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ndex</a:t>
            </a:r>
            <a:endParaRPr kumimoji="0" lang="x-none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DB</a:t>
            </a:r>
            <a:endParaRPr kumimoji="0" lang="x-none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5" name="角丸四角形 18"/>
          <p:cNvSpPr/>
          <p:nvPr/>
        </p:nvSpPr>
        <p:spPr bwMode="auto">
          <a:xfrm>
            <a:off x="1805582" y="2107966"/>
            <a:ext cx="846455" cy="324000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200"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x-none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角丸四角形 19"/>
          <p:cNvSpPr/>
          <p:nvPr/>
        </p:nvSpPr>
        <p:spPr bwMode="auto">
          <a:xfrm>
            <a:off x="2705582" y="2107966"/>
            <a:ext cx="720000" cy="324000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x-none" sz="1200"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endParaRPr lang="x-none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角丸四角形 23"/>
          <p:cNvSpPr/>
          <p:nvPr/>
        </p:nvSpPr>
        <p:spPr bwMode="auto">
          <a:xfrm>
            <a:off x="995582" y="1753001"/>
            <a:ext cx="3240000" cy="324000"/>
          </a:xfrm>
          <a:prstGeom prst="roundRect">
            <a:avLst>
              <a:gd name="adj" fmla="val 124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HTML 5</a:t>
            </a:r>
            <a:endParaRPr lang="x-none" altLang="en-US" sz="12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8" name="角丸四角形 23"/>
          <p:cNvSpPr/>
          <p:nvPr/>
        </p:nvSpPr>
        <p:spPr bwMode="auto">
          <a:xfrm>
            <a:off x="995582" y="2810276"/>
            <a:ext cx="3240000" cy="324000"/>
          </a:xfrm>
          <a:prstGeom prst="roundRect">
            <a:avLst>
              <a:gd name="adj" fmla="val 12422"/>
            </a:avLst>
          </a:prstGeom>
          <a:solidFill>
            <a:srgbClr val="F37021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串口驱动</a:t>
            </a:r>
            <a:endParaRPr kumimoji="0" lang="x-none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9" name="角丸四角形 16"/>
          <p:cNvSpPr/>
          <p:nvPr/>
        </p:nvSpPr>
        <p:spPr bwMode="auto">
          <a:xfrm>
            <a:off x="1805582" y="2457851"/>
            <a:ext cx="1620000" cy="324000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200" dirty="0">
                <a:latin typeface="微软雅黑" panose="020B0503020204020204" charset="-122"/>
                <a:ea typeface="微软雅黑" panose="020B0503020204020204" charset="-122"/>
              </a:rPr>
              <a:t>Electron</a:t>
            </a:r>
            <a:endParaRPr lang="x-none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角丸四角形 22"/>
          <p:cNvSpPr/>
          <p:nvPr/>
        </p:nvSpPr>
        <p:spPr bwMode="auto">
          <a:xfrm>
            <a:off x="3443582" y="2107966"/>
            <a:ext cx="792000" cy="67246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200" dirty="0">
                <a:latin typeface="微软雅黑" panose="020B0503020204020204" charset="-122"/>
                <a:ea typeface="微软雅黑" panose="020B0503020204020204" charset="-122"/>
              </a:rPr>
              <a:t>Rabbit</a:t>
            </a:r>
            <a:endParaRPr lang="x-none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200" dirty="0"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en-US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</a:rPr>
              <a:t>Client</a:t>
            </a:r>
            <a:endParaRPr lang="x-none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角丸四角形 24"/>
          <p:cNvSpPr/>
          <p:nvPr/>
        </p:nvSpPr>
        <p:spPr bwMode="auto">
          <a:xfrm>
            <a:off x="995582" y="3162701"/>
            <a:ext cx="3240000" cy="324000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200" b="1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endParaRPr lang="x-none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ectangle 138"/>
          <p:cNvSpPr/>
          <p:nvPr/>
        </p:nvSpPr>
        <p:spPr>
          <a:xfrm>
            <a:off x="899387" y="1684907"/>
            <a:ext cx="3400425" cy="1887663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角丸四角形 17"/>
          <p:cNvSpPr/>
          <p:nvPr/>
        </p:nvSpPr>
        <p:spPr bwMode="auto">
          <a:xfrm>
            <a:off x="4783811" y="2118852"/>
            <a:ext cx="792000" cy="67373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</a:t>
            </a:r>
            <a:r>
              <a:rPr kumimoji="0" lang="x-none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ndex</a:t>
            </a:r>
            <a:endParaRPr kumimoji="0" lang="x-none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DB</a:t>
            </a:r>
            <a:endParaRPr kumimoji="0" lang="x-none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0" name="角丸四角形 18"/>
          <p:cNvSpPr/>
          <p:nvPr/>
        </p:nvSpPr>
        <p:spPr bwMode="auto">
          <a:xfrm>
            <a:off x="5605241" y="2118852"/>
            <a:ext cx="846455" cy="324000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200"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x-none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角丸四角形 19"/>
          <p:cNvSpPr/>
          <p:nvPr/>
        </p:nvSpPr>
        <p:spPr bwMode="auto">
          <a:xfrm>
            <a:off x="6493811" y="2118852"/>
            <a:ext cx="720000" cy="324000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x-none" sz="1200">
                <a:latin typeface="微软雅黑" panose="020B0503020204020204" charset="-122"/>
                <a:ea typeface="微软雅黑" panose="020B0503020204020204" charset="-122"/>
              </a:rPr>
              <a:t>js</a:t>
            </a:r>
            <a:endParaRPr lang="x-none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角丸四角形 23"/>
          <p:cNvSpPr/>
          <p:nvPr/>
        </p:nvSpPr>
        <p:spPr bwMode="auto">
          <a:xfrm>
            <a:off x="4783811" y="1763887"/>
            <a:ext cx="3240000" cy="324000"/>
          </a:xfrm>
          <a:prstGeom prst="roundRect">
            <a:avLst>
              <a:gd name="adj" fmla="val 124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algn="ctr"/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HTML 5</a:t>
            </a:r>
            <a:endParaRPr lang="x-none" altLang="en-US" sz="12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角丸四角形 23"/>
          <p:cNvSpPr/>
          <p:nvPr/>
        </p:nvSpPr>
        <p:spPr bwMode="auto">
          <a:xfrm>
            <a:off x="4783811" y="2821162"/>
            <a:ext cx="3240000" cy="324000"/>
          </a:xfrm>
          <a:prstGeom prst="roundRect">
            <a:avLst>
              <a:gd name="adj" fmla="val 12422"/>
            </a:avLst>
          </a:prstGeom>
          <a:solidFill>
            <a:srgbClr val="F37021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x-none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蓝牙</a:t>
            </a:r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</a:t>
            </a:r>
            <a:r>
              <a:rPr lang="x-none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WIFI</a:t>
            </a:r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</a:t>
            </a:r>
            <a:r>
              <a:rPr lang="x-none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串口</a:t>
            </a:r>
            <a:endParaRPr lang="x-none" altLang="en-US" sz="12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角丸四角形 16"/>
          <p:cNvSpPr/>
          <p:nvPr/>
        </p:nvSpPr>
        <p:spPr bwMode="auto">
          <a:xfrm>
            <a:off x="5593811" y="2468737"/>
            <a:ext cx="1620000" cy="324000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en-US" sz="1200" b="1" dirty="0" err="1">
                <a:latin typeface="微软雅黑" panose="020B0503020204020204" charset="-122"/>
                <a:ea typeface="微软雅黑" panose="020B0503020204020204" charset="-122"/>
              </a:rPr>
              <a:t>Cordova + Crosswalk</a:t>
            </a:r>
            <a:endParaRPr lang="x-none" altLang="en-US" sz="1200" b="1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角丸四角形 22"/>
          <p:cNvSpPr/>
          <p:nvPr/>
        </p:nvSpPr>
        <p:spPr bwMode="auto">
          <a:xfrm>
            <a:off x="7231811" y="2118852"/>
            <a:ext cx="792000" cy="67246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en-US" sz="10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x-none" sz="105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角丸四角形 24"/>
          <p:cNvSpPr/>
          <p:nvPr/>
        </p:nvSpPr>
        <p:spPr bwMode="auto">
          <a:xfrm>
            <a:off x="4783811" y="3173587"/>
            <a:ext cx="3240000" cy="324000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lstStyle/>
          <a:p>
            <a:pPr lvl="0" algn="ctr">
              <a:defRPr/>
            </a:pPr>
            <a:r>
              <a:rPr lang="x-none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Android8/IOS11+</a:t>
            </a:r>
            <a:endParaRPr lang="x-none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ectangle 138"/>
          <p:cNvSpPr/>
          <p:nvPr/>
        </p:nvSpPr>
        <p:spPr>
          <a:xfrm>
            <a:off x="4687616" y="1695793"/>
            <a:ext cx="3400425" cy="1887663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8440" y="1289852"/>
            <a:ext cx="1153644" cy="335439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平台：</a:t>
            </a:r>
            <a:endParaRPr lang="en-US" sz="1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76543" y="1289852"/>
            <a:ext cx="1788052" cy="335439"/>
          </a:xfrm>
          <a:prstGeom prst="rect">
            <a:avLst/>
          </a:prstGeom>
          <a:noFill/>
        </p:spPr>
        <p:txBody>
          <a:bodyPr lIns="0" tIns="0" rIns="0" bIns="0" anchor="ctr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Android/</a:t>
            </a:r>
            <a:r>
              <a:rPr lang="en-US" altLang="zh-CN" sz="12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iOS</a:t>
            </a: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平台：</a:t>
            </a:r>
            <a:endParaRPr lang="en-US" sz="1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技术方案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硬件兼容性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9" name="Straight Connector 46"/>
          <p:cNvCxnSpPr/>
          <p:nvPr/>
        </p:nvCxnSpPr>
        <p:spPr>
          <a:xfrm flipV="1">
            <a:off x="6000750" y="1022350"/>
            <a:ext cx="2540" cy="382905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5"/>
          <p:cNvSpPr/>
          <p:nvPr/>
        </p:nvSpPr>
        <p:spPr bwMode="auto">
          <a:xfrm>
            <a:off x="2720975" y="1428750"/>
            <a:ext cx="3112770" cy="1910080"/>
          </a:xfrm>
          <a:prstGeom prst="roundRect">
            <a:avLst>
              <a:gd name="adj" fmla="val 206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x-none"/>
              <a:t>设备类型</a:t>
            </a:r>
            <a:endParaRPr lang="x-none"/>
          </a:p>
        </p:txBody>
      </p:sp>
      <p:sp>
        <p:nvSpPr>
          <p:cNvPr id="11" name="矩形 42"/>
          <p:cNvSpPr/>
          <p:nvPr/>
        </p:nvSpPr>
        <p:spPr bwMode="auto">
          <a:xfrm>
            <a:off x="2914015" y="1610360"/>
            <a:ext cx="1056640" cy="45593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x-none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打印机</a:t>
            </a:r>
            <a:endParaRPr kumimoji="0" lang="x-none" altLang="en-US" sz="160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43"/>
          <p:cNvSpPr/>
          <p:nvPr/>
        </p:nvSpPr>
        <p:spPr bwMode="auto">
          <a:xfrm>
            <a:off x="4077970" y="1609090"/>
            <a:ext cx="1181735" cy="43434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钱箱</a:t>
            </a:r>
            <a:endParaRPr lang="x-none" altLang="en-US" sz="16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44"/>
          <p:cNvSpPr/>
          <p:nvPr/>
        </p:nvSpPr>
        <p:spPr bwMode="auto">
          <a:xfrm>
            <a:off x="2915920" y="2160270"/>
            <a:ext cx="1044575" cy="46863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扫描枪</a:t>
            </a:r>
            <a:endParaRPr lang="x-none" altLang="en-US" sz="16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矩形 45"/>
          <p:cNvSpPr/>
          <p:nvPr/>
        </p:nvSpPr>
        <p:spPr bwMode="auto">
          <a:xfrm>
            <a:off x="4076700" y="2162175"/>
            <a:ext cx="1183005" cy="45783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刷卡机</a:t>
            </a:r>
            <a:endParaRPr lang="x-none" altLang="en-US" sz="16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49"/>
          <p:cNvSpPr/>
          <p:nvPr/>
        </p:nvSpPr>
        <p:spPr bwMode="auto">
          <a:xfrm>
            <a:off x="4086225" y="2734945"/>
            <a:ext cx="1182370" cy="48069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指纹仪</a:t>
            </a:r>
            <a:endParaRPr lang="x-none" altLang="en-US" sz="16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50"/>
          <p:cNvSpPr/>
          <p:nvPr/>
        </p:nvSpPr>
        <p:spPr bwMode="auto">
          <a:xfrm>
            <a:off x="2913380" y="2731135"/>
            <a:ext cx="1043940" cy="4914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>
            <a:noAutofit/>
          </a:bodyPr>
          <a:lstStyle/>
          <a:p>
            <a:pPr lvl="0" algn="ctr" defTabSz="457200" fontAlgn="base"/>
            <a:r>
              <a:rPr lang="x-none" altLang="en-US" sz="16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磁条读卡器</a:t>
            </a:r>
            <a:endParaRPr lang="x-none" altLang="en-US" sz="16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矩形 54"/>
          <p:cNvSpPr/>
          <p:nvPr/>
        </p:nvSpPr>
        <p:spPr>
          <a:xfrm>
            <a:off x="522605" y="993140"/>
            <a:ext cx="5332095" cy="370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x-none" altLang="zh-CN" sz="16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CPOS COUNTER　应用程序</a:t>
            </a:r>
            <a:endParaRPr lang="x-none" altLang="zh-CN" sz="16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78"/>
          <p:cNvSpPr/>
          <p:nvPr/>
        </p:nvSpPr>
        <p:spPr>
          <a:xfrm>
            <a:off x="2748280" y="3940175"/>
            <a:ext cx="3122930" cy="48831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x-none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Ｕbuntu16.04 32位 Server</a:t>
            </a:r>
            <a:endParaRPr lang="x-none" altLang="zh-CN" sz="16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"/>
          <p:cNvSpPr/>
          <p:nvPr/>
        </p:nvSpPr>
        <p:spPr>
          <a:xfrm>
            <a:off x="2748915" y="3382645"/>
            <a:ext cx="3114040" cy="51308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scene3d>
              <a:camera prst="orthographicFront"/>
              <a:lightRig rig="threePt" dir="t"/>
            </a:scene3d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x-none" altLang="zh-CN" sz="1600" b="1" kern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Nodejs串口驱动</a:t>
            </a:r>
            <a:endParaRPr lang="x-none" altLang="zh-CN" sz="1600" b="1" kern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22"/>
          <p:cNvSpPr/>
          <p:nvPr/>
        </p:nvSpPr>
        <p:spPr>
          <a:xfrm>
            <a:off x="486410" y="4446905"/>
            <a:ext cx="5387340" cy="43116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x-none" altLang="zh-CN" sz="1600" b="1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物理主机</a:t>
            </a:r>
            <a:endParaRPr lang="x-none" altLang="zh-CN" sz="16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5"/>
          <p:cNvSpPr/>
          <p:nvPr/>
        </p:nvSpPr>
        <p:spPr bwMode="auto">
          <a:xfrm>
            <a:off x="514350" y="1418590"/>
            <a:ext cx="2110105" cy="2985135"/>
          </a:xfrm>
          <a:prstGeom prst="roundRect">
            <a:avLst>
              <a:gd name="adj" fmla="val 206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x-none"/>
              <a:t>显示设备</a:t>
            </a:r>
            <a:endParaRPr lang="x-none"/>
          </a:p>
        </p:txBody>
      </p:sp>
      <p:sp>
        <p:nvSpPr>
          <p:cNvPr id="22" name="矩形 29"/>
          <p:cNvSpPr/>
          <p:nvPr/>
        </p:nvSpPr>
        <p:spPr bwMode="auto">
          <a:xfrm>
            <a:off x="622300" y="2179955"/>
            <a:ext cx="1332230" cy="42418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x-none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POS显示器</a:t>
            </a:r>
            <a:endParaRPr kumimoji="0" lang="x-none" altLang="en-US" sz="160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37"/>
          <p:cNvSpPr/>
          <p:nvPr/>
        </p:nvSpPr>
        <p:spPr bwMode="auto">
          <a:xfrm>
            <a:off x="605155" y="2781300"/>
            <a:ext cx="1332230" cy="42418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1" compatLnSpc="1"/>
          <a:lstStyle/>
          <a:p>
            <a:pPr lvl="0"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x-none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14131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客显</a:t>
            </a:r>
            <a:endParaRPr kumimoji="0" lang="x-none" altLang="en-US" sz="1600" i="0" u="none" strike="noStrike" kern="0" cap="none" spc="0" normalizeH="0" baseline="0" noProof="0" dirty="0">
              <a:ln>
                <a:noFill/>
              </a:ln>
              <a:solidFill>
                <a:srgbClr val="14131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40"/>
          <p:cNvSpPr txBox="1"/>
          <p:nvPr/>
        </p:nvSpPr>
        <p:spPr>
          <a:xfrm>
            <a:off x="6109970" y="1026160"/>
            <a:ext cx="285750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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打印机,钱箱,扫描枪,刷卡机,磁条读卡器,指纹仪等设备,使用串口驱动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buFont typeface="Wingdings" panose="05000000000000000000" pitchFamily="2" charset="2"/>
              <a:buChar char="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显示器为即插即用设备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 algn="just">
              <a:buFont typeface="Wingdings" panose="05000000000000000000" pitchFamily="2" charset="2"/>
              <a:buChar char=""/>
            </a:pPr>
            <a:r>
              <a:rPr lang="x-none" altLang="en-US" sz="1000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rPr>
              <a:t>主机设备最低内存为512M,可以安装ubuntu16.04操作系统</a:t>
            </a:r>
            <a:endParaRPr lang="x-none" altLang="en-US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buFont typeface="Wingdings" panose="05000000000000000000" pitchFamily="2" charset="2"/>
              <a:buChar char=""/>
            </a:pPr>
            <a:endParaRPr lang="en-US" altLang="zh-CN" sz="1000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COD </a:t>
            </a:r>
            <a:r>
              <a:rPr lang="x-none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桌面版本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0" name="矩形 3"/>
          <p:cNvSpPr/>
          <p:nvPr/>
        </p:nvSpPr>
        <p:spPr>
          <a:xfrm>
            <a:off x="3244334" y="2769355"/>
            <a:ext cx="2894330" cy="769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圆角矩形 2"/>
          <p:cNvSpPr/>
          <p:nvPr/>
        </p:nvSpPr>
        <p:spPr bwMode="auto">
          <a:xfrm>
            <a:off x="564634" y="1495694"/>
            <a:ext cx="3492000" cy="1233973"/>
          </a:xfrm>
          <a:prstGeom prst="roundRect">
            <a:avLst>
              <a:gd name="adj" fmla="val 3957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62"/>
          <p:cNvSpPr/>
          <p:nvPr/>
        </p:nvSpPr>
        <p:spPr bwMode="auto">
          <a:xfrm>
            <a:off x="564634" y="4035545"/>
            <a:ext cx="5580000" cy="361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sz="900" b="1" dirty="0">
                <a:latin typeface="微软雅黑" panose="020B0503020204020204" charset="-122"/>
                <a:ea typeface="微软雅黑" panose="020B0503020204020204" charset="-122"/>
              </a:rPr>
              <a:t>Ubuntu16.04　32位　Server</a:t>
            </a:r>
            <a:endParaRPr lang="x-none" sz="9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矩形 45"/>
          <p:cNvSpPr/>
          <p:nvPr/>
        </p:nvSpPr>
        <p:spPr bwMode="auto">
          <a:xfrm>
            <a:off x="662424" y="2372007"/>
            <a:ext cx="55562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6" name="矩形 8"/>
          <p:cNvSpPr/>
          <p:nvPr/>
        </p:nvSpPr>
        <p:spPr bwMode="auto">
          <a:xfrm>
            <a:off x="1302292" y="2372007"/>
            <a:ext cx="5784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VUEX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7" name="矩形 10"/>
          <p:cNvSpPr/>
          <p:nvPr/>
        </p:nvSpPr>
        <p:spPr bwMode="auto">
          <a:xfrm>
            <a:off x="662424" y="1624462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矩形 11"/>
          <p:cNvSpPr/>
          <p:nvPr/>
        </p:nvSpPr>
        <p:spPr bwMode="auto">
          <a:xfrm>
            <a:off x="3368133" y="2846189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ESLint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9" name="矩形 15"/>
          <p:cNvSpPr/>
          <p:nvPr/>
        </p:nvSpPr>
        <p:spPr bwMode="auto">
          <a:xfrm>
            <a:off x="4767446" y="2846189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electron-builder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0" name="矩形 16"/>
          <p:cNvSpPr/>
          <p:nvPr/>
        </p:nvSpPr>
        <p:spPr>
          <a:xfrm>
            <a:off x="564634" y="3573582"/>
            <a:ext cx="5580000" cy="422275"/>
          </a:xfrm>
          <a:prstGeom prst="rect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/>
          <a:p>
            <a:pPr algn="ctr"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x-none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矩形 17"/>
          <p:cNvSpPr/>
          <p:nvPr/>
        </p:nvSpPr>
        <p:spPr bwMode="auto">
          <a:xfrm>
            <a:off x="3712964" y="3660434"/>
            <a:ext cx="6788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</a:t>
            </a:r>
            <a:r>
              <a:rPr lang="en-US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r>
              <a:rPr lang="en-US" altLang="en-US" sz="900" b="1" kern="0" noProof="0" dirty="0" err="1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2" name="矩形 18"/>
          <p:cNvSpPr/>
          <p:nvPr/>
        </p:nvSpPr>
        <p:spPr bwMode="auto">
          <a:xfrm>
            <a:off x="4544179" y="3649640"/>
            <a:ext cx="7181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NPM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3" name="矩形 21"/>
          <p:cNvSpPr/>
          <p:nvPr/>
        </p:nvSpPr>
        <p:spPr bwMode="auto">
          <a:xfrm>
            <a:off x="5443974" y="3644560"/>
            <a:ext cx="5137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ES6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4" name="矩形 23"/>
          <p:cNvSpPr/>
          <p:nvPr/>
        </p:nvSpPr>
        <p:spPr bwMode="auto">
          <a:xfrm>
            <a:off x="3368133" y="3205761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5" name="矩形 28"/>
          <p:cNvSpPr/>
          <p:nvPr/>
        </p:nvSpPr>
        <p:spPr bwMode="auto">
          <a:xfrm>
            <a:off x="2948364" y="1613331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6" name="圆角矩形 31"/>
          <p:cNvSpPr/>
          <p:nvPr/>
        </p:nvSpPr>
        <p:spPr bwMode="auto">
          <a:xfrm>
            <a:off x="4125714" y="1990386"/>
            <a:ext cx="2013585" cy="735477"/>
          </a:xfrm>
          <a:prstGeom prst="roundRect">
            <a:avLst>
              <a:gd name="adj" fmla="val 3957"/>
            </a:avLst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32"/>
          <p:cNvSpPr/>
          <p:nvPr/>
        </p:nvSpPr>
        <p:spPr bwMode="auto">
          <a:xfrm>
            <a:off x="4232692" y="2028633"/>
            <a:ext cx="180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Spectron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8" name="矩形 33"/>
          <p:cNvSpPr/>
          <p:nvPr/>
        </p:nvSpPr>
        <p:spPr bwMode="auto">
          <a:xfrm>
            <a:off x="4232692" y="2382640"/>
            <a:ext cx="822101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Karma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矩形 34"/>
          <p:cNvSpPr/>
          <p:nvPr/>
        </p:nvSpPr>
        <p:spPr bwMode="auto">
          <a:xfrm>
            <a:off x="5117657" y="2382640"/>
            <a:ext cx="91503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Mocha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0" name="矩形 36"/>
          <p:cNvSpPr/>
          <p:nvPr/>
        </p:nvSpPr>
        <p:spPr bwMode="auto">
          <a:xfrm>
            <a:off x="1805394" y="1613331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CSS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1" name="矩形 38"/>
          <p:cNvSpPr/>
          <p:nvPr/>
        </p:nvSpPr>
        <p:spPr bwMode="auto">
          <a:xfrm>
            <a:off x="1805394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halk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2" name="圆角矩形 39"/>
          <p:cNvSpPr/>
          <p:nvPr/>
        </p:nvSpPr>
        <p:spPr bwMode="auto">
          <a:xfrm>
            <a:off x="4125714" y="1482716"/>
            <a:ext cx="2014220" cy="477486"/>
          </a:xfrm>
          <a:prstGeom prst="roundRect">
            <a:avLst>
              <a:gd name="adj" fmla="val 3957"/>
            </a:avLst>
          </a:prstGeom>
          <a:solidFill>
            <a:srgbClr val="008EA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40"/>
          <p:cNvSpPr/>
          <p:nvPr/>
        </p:nvSpPr>
        <p:spPr bwMode="auto">
          <a:xfrm>
            <a:off x="5211563" y="1607499"/>
            <a:ext cx="792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Devtron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 41"/>
          <p:cNvSpPr/>
          <p:nvPr/>
        </p:nvSpPr>
        <p:spPr bwMode="auto">
          <a:xfrm>
            <a:off x="662424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</a:t>
            </a:r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outer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5" name="矩形 43"/>
          <p:cNvSpPr/>
          <p:nvPr/>
        </p:nvSpPr>
        <p:spPr bwMode="auto">
          <a:xfrm>
            <a:off x="4232692" y="1613331"/>
            <a:ext cx="90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electron-debug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6" name="矩形 46"/>
          <p:cNvSpPr/>
          <p:nvPr/>
        </p:nvSpPr>
        <p:spPr bwMode="auto">
          <a:xfrm>
            <a:off x="1965020" y="2372007"/>
            <a:ext cx="85661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LESS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8" name="矩形 50"/>
          <p:cNvSpPr/>
          <p:nvPr/>
        </p:nvSpPr>
        <p:spPr bwMode="auto">
          <a:xfrm>
            <a:off x="2948364" y="2007367"/>
            <a:ext cx="1044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EventBus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9" name="矩形 51"/>
          <p:cNvSpPr/>
          <p:nvPr/>
        </p:nvSpPr>
        <p:spPr bwMode="auto">
          <a:xfrm>
            <a:off x="4767446" y="3205761"/>
            <a:ext cx="126000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vue-electron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0" name="圆角矩形 31"/>
          <p:cNvSpPr/>
          <p:nvPr/>
        </p:nvSpPr>
        <p:spPr bwMode="auto">
          <a:xfrm>
            <a:off x="564634" y="2769355"/>
            <a:ext cx="2600325" cy="764540"/>
          </a:xfrm>
          <a:prstGeom prst="roundRect">
            <a:avLst>
              <a:gd name="adj" fmla="val 3957"/>
            </a:avLst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91440" tIns="45720" rIns="91440" bIns="45720" numCol="1" rtlCol="0" anchor="t" anchorCtr="0" compatLnSpc="1"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35"/>
          <p:cNvSpPr/>
          <p:nvPr/>
        </p:nvSpPr>
        <p:spPr bwMode="auto">
          <a:xfrm>
            <a:off x="662424" y="3655354"/>
            <a:ext cx="8115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babili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2" name="矩形 1"/>
          <p:cNvSpPr/>
          <p:nvPr/>
        </p:nvSpPr>
        <p:spPr bwMode="auto">
          <a:xfrm>
            <a:off x="1734304" y="3659800"/>
            <a:ext cx="80835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webpack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3" name="矩形 12"/>
          <p:cNvSpPr/>
          <p:nvPr/>
        </p:nvSpPr>
        <p:spPr bwMode="auto">
          <a:xfrm>
            <a:off x="2703949" y="3657260"/>
            <a:ext cx="82423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vue-cli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5" name="矩形 29"/>
          <p:cNvSpPr/>
          <p:nvPr/>
        </p:nvSpPr>
        <p:spPr bwMode="auto">
          <a:xfrm>
            <a:off x="662305" y="3205480"/>
            <a:ext cx="1720850" cy="28829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ＨttpServer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6" name="矩形 20"/>
          <p:cNvSpPr/>
          <p:nvPr/>
        </p:nvSpPr>
        <p:spPr bwMode="auto">
          <a:xfrm>
            <a:off x="2480746" y="3194331"/>
            <a:ext cx="535940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7" name="矩形 20"/>
          <p:cNvSpPr/>
          <p:nvPr/>
        </p:nvSpPr>
        <p:spPr bwMode="auto">
          <a:xfrm>
            <a:off x="708660" y="2836545"/>
            <a:ext cx="2283460" cy="28829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b="1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IndexDB</a:t>
            </a:r>
            <a:endParaRPr lang="x-none" altLang="en-US" sz="900" b="1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9" name="矩形 13"/>
          <p:cNvSpPr/>
          <p:nvPr/>
        </p:nvSpPr>
        <p:spPr bwMode="auto">
          <a:xfrm>
            <a:off x="2905879" y="2372007"/>
            <a:ext cx="1086485" cy="28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p>
            <a:pPr lvl="0" algn="ctr" defTabSz="457200" fontAlgn="base"/>
            <a:r>
              <a:rPr lang="x-none" altLang="en-US" sz="900" kern="0" noProof="0" dirty="0">
                <a:ln>
                  <a:noFill/>
                </a:ln>
                <a:solidFill>
                  <a:srgbClr val="141313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vue-loader</a:t>
            </a:r>
            <a:endParaRPr lang="x-none" altLang="en-US" sz="900" kern="0" noProof="0" dirty="0">
              <a:ln>
                <a:noFill/>
              </a:ln>
              <a:solidFill>
                <a:srgbClr val="141313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2" name="Rectangle 138"/>
          <p:cNvSpPr/>
          <p:nvPr/>
        </p:nvSpPr>
        <p:spPr>
          <a:xfrm>
            <a:off x="461546" y="1388535"/>
            <a:ext cx="5794746" cy="3121771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COD </a:t>
            </a:r>
            <a:r>
              <a:rPr lang="x-none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移动版本</a:t>
            </a:r>
            <a:endParaRPr lang="x-none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9" name="角丸四角形 17"/>
          <p:cNvSpPr/>
          <p:nvPr/>
        </p:nvSpPr>
        <p:spPr bwMode="auto">
          <a:xfrm>
            <a:off x="1278890" y="1729105"/>
            <a:ext cx="791845" cy="158178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JS</a:t>
            </a:r>
            <a:endParaRPr lang="x-none"/>
          </a:p>
        </p:txBody>
      </p:sp>
      <p:sp>
        <p:nvSpPr>
          <p:cNvPr id="30" name="角丸四角形 18"/>
          <p:cNvSpPr/>
          <p:nvPr/>
        </p:nvSpPr>
        <p:spPr bwMode="auto">
          <a:xfrm>
            <a:off x="2086610" y="1717675"/>
            <a:ext cx="846455" cy="1047750"/>
          </a:xfrm>
          <a:prstGeom prst="roundRect">
            <a:avLst>
              <a:gd name="adj" fmla="val 12422"/>
            </a:avLst>
          </a:prstGeom>
          <a:solidFill>
            <a:srgbClr val="F37021">
              <a:lumMod val="60000"/>
              <a:lumOff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sz="1200"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x-none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角丸四角形 19"/>
          <p:cNvSpPr/>
          <p:nvPr/>
        </p:nvSpPr>
        <p:spPr bwMode="auto">
          <a:xfrm>
            <a:off x="2985770" y="1739900"/>
            <a:ext cx="4077970" cy="1025525"/>
          </a:xfrm>
          <a:prstGeom prst="roundRect">
            <a:avLst>
              <a:gd name="adj" fmla="val 12422"/>
            </a:avLst>
          </a:prstGeom>
          <a:solidFill>
            <a:srgbClr val="FFC000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p>
            <a:pPr algn="ctr"/>
            <a:r>
              <a:rPr lang="x-none"/>
              <a:t>IndexDb</a:t>
            </a:r>
            <a:endParaRPr lang="x-none"/>
          </a:p>
        </p:txBody>
      </p:sp>
      <p:sp>
        <p:nvSpPr>
          <p:cNvPr id="32" name="角丸四角形 23"/>
          <p:cNvSpPr/>
          <p:nvPr/>
        </p:nvSpPr>
        <p:spPr bwMode="auto">
          <a:xfrm>
            <a:off x="1229995" y="1384300"/>
            <a:ext cx="5828030" cy="323850"/>
          </a:xfrm>
          <a:prstGeom prst="roundRect">
            <a:avLst>
              <a:gd name="adj" fmla="val 12422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p>
            <a:pPr algn="ctr"/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HTML 5</a:t>
            </a:r>
            <a:endParaRPr lang="x-none" altLang="en-US" sz="12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3" name="角丸四角形 23"/>
          <p:cNvSpPr/>
          <p:nvPr/>
        </p:nvSpPr>
        <p:spPr bwMode="auto">
          <a:xfrm>
            <a:off x="1229995" y="3374390"/>
            <a:ext cx="5850890" cy="634365"/>
          </a:xfrm>
          <a:prstGeom prst="roundRect">
            <a:avLst>
              <a:gd name="adj" fmla="val 12422"/>
            </a:avLst>
          </a:prstGeom>
          <a:solidFill>
            <a:srgbClr val="F37021"/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p>
            <a:pPr lvl="0" algn="ctr">
              <a:defRPr/>
            </a:pPr>
            <a:r>
              <a:rPr lang="x-none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蓝牙</a:t>
            </a:r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</a:t>
            </a:r>
            <a:r>
              <a:rPr lang="x-none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WIFI</a:t>
            </a:r>
            <a:r>
              <a:rPr lang="en-US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</a:t>
            </a:r>
            <a:r>
              <a:rPr lang="x-none" altLang="en-US" sz="12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串口</a:t>
            </a:r>
            <a:endParaRPr lang="x-none" altLang="en-US" sz="12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4" name="角丸四角形 16"/>
          <p:cNvSpPr/>
          <p:nvPr/>
        </p:nvSpPr>
        <p:spPr bwMode="auto">
          <a:xfrm>
            <a:off x="2086610" y="2792730"/>
            <a:ext cx="4989830" cy="495935"/>
          </a:xfrm>
          <a:prstGeom prst="roundRect">
            <a:avLst>
              <a:gd name="adj" fmla="val 12422"/>
            </a:avLst>
          </a:prstGeom>
          <a:solidFill>
            <a:srgbClr val="DA291C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x-none" altLang="en-US" sz="1200" b="1" dirty="0" err="1">
                <a:latin typeface="微软雅黑" panose="020B0503020204020204" charset="-122"/>
                <a:ea typeface="微软雅黑" panose="020B0503020204020204" charset="-122"/>
              </a:rPr>
              <a:t>Cordova+Crosswalk</a:t>
            </a:r>
            <a:endParaRPr lang="x-none" altLang="en-US" sz="1200" b="1" dirty="0" err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角丸四角形 24"/>
          <p:cNvSpPr/>
          <p:nvPr/>
        </p:nvSpPr>
        <p:spPr bwMode="auto">
          <a:xfrm>
            <a:off x="1173480" y="4070350"/>
            <a:ext cx="5930900" cy="530860"/>
          </a:xfrm>
          <a:prstGeom prst="roundRect">
            <a:avLst>
              <a:gd name="adj" fmla="val 12422"/>
            </a:avLst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</a:ln>
          <a:effectLst/>
        </p:spPr>
        <p:txBody>
          <a:bodyPr wrap="none" anchor="ctr"/>
          <a:p>
            <a:pPr lvl="0" algn="ctr">
              <a:defRPr/>
            </a:pPr>
            <a:r>
              <a:rPr lang="x-none" altLang="zh-CN" sz="1200" b="1" dirty="0">
                <a:latin typeface="微软雅黑" panose="020B0503020204020204" charset="-122"/>
                <a:ea typeface="微软雅黑" panose="020B0503020204020204" charset="-122"/>
              </a:rPr>
              <a:t>Android8/IOS11+</a:t>
            </a:r>
            <a:endParaRPr lang="x-none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ectangle 138"/>
          <p:cNvSpPr/>
          <p:nvPr/>
        </p:nvSpPr>
        <p:spPr>
          <a:xfrm>
            <a:off x="1179830" y="1374140"/>
            <a:ext cx="5908040" cy="3222625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系统之间通讯方式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868583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72816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7710" y="1103629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181" y="4866501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收银台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厨房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5824" y="4866501"/>
            <a:ext cx="1298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-Backroom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248" y="86183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202" y="867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总部端数据中心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10"/>
          <p:cNvSpPr/>
          <p:nvPr/>
        </p:nvSpPr>
        <p:spPr bwMode="auto">
          <a:xfrm>
            <a:off x="4819530" y="3392050"/>
            <a:ext cx="720000" cy="54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>
            <a:off x="1800797" y="3128695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4639530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444358" y="369016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Can 21"/>
          <p:cNvSpPr/>
          <p:nvPr/>
        </p:nvSpPr>
        <p:spPr>
          <a:xfrm>
            <a:off x="6194081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1852564" y="176676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716274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2"/>
          </p:cNvCxnSpPr>
          <p:nvPr/>
        </p:nvCxnSpPr>
        <p:spPr>
          <a:xfrm>
            <a:off x="5529139" y="3649310"/>
            <a:ext cx="915219" cy="2568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859445" y="3449936"/>
            <a:ext cx="648000" cy="43200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lang="en-US" altLang="zh-CN" sz="10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10"/>
          <p:cNvSpPr/>
          <p:nvPr/>
        </p:nvSpPr>
        <p:spPr bwMode="auto">
          <a:xfrm>
            <a:off x="6514188" y="1730767"/>
            <a:ext cx="1080000" cy="36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管理配置监控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09591" y="998213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Menu Center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09591" y="1271340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CRM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009591" y="2090721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09591" y="1544467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卡中心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009591" y="1817594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券中心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48061" y="956378"/>
            <a:ext cx="1044000" cy="1701761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729573" y="2075380"/>
            <a:ext cx="308225" cy="3287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5157627" y="1212353"/>
            <a:ext cx="2794571" cy="318496"/>
          </a:xfrm>
          <a:prstGeom prst="bentConnector3">
            <a:avLst>
              <a:gd name="adj1" fmla="val 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11"/>
          <p:cNvSpPr/>
          <p:nvPr/>
        </p:nvSpPr>
        <p:spPr bwMode="auto">
          <a:xfrm>
            <a:off x="1800797" y="3513976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Freeform 11"/>
          <p:cNvSpPr/>
          <p:nvPr/>
        </p:nvSpPr>
        <p:spPr bwMode="auto">
          <a:xfrm>
            <a:off x="1800797" y="389925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Freeform 11"/>
          <p:cNvSpPr/>
          <p:nvPr/>
        </p:nvSpPr>
        <p:spPr bwMode="auto">
          <a:xfrm>
            <a:off x="1800797" y="4284539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出餐管理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3" name="Elbow Connector 92"/>
          <p:cNvCxnSpPr>
            <a:endCxn id="27" idx="1"/>
          </p:cNvCxnSpPr>
          <p:nvPr/>
        </p:nvCxnSpPr>
        <p:spPr>
          <a:xfrm rot="10800000" flipV="1">
            <a:off x="1183446" y="3277454"/>
            <a:ext cx="583705" cy="17248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709930" y="3060867"/>
            <a:ext cx="1259296" cy="1583052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108" name="Freeform 10"/>
          <p:cNvSpPr/>
          <p:nvPr/>
        </p:nvSpPr>
        <p:spPr bwMode="auto">
          <a:xfrm>
            <a:off x="4395690" y="2774022"/>
            <a:ext cx="1080000" cy="152496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通讯平台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" name="Up-Down Arrow 108"/>
          <p:cNvSpPr/>
          <p:nvPr/>
        </p:nvSpPr>
        <p:spPr>
          <a:xfrm>
            <a:off x="5092200" y="2948684"/>
            <a:ext cx="174661" cy="360000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Up-Down Arrow 109"/>
          <p:cNvSpPr/>
          <p:nvPr/>
        </p:nvSpPr>
        <p:spPr>
          <a:xfrm>
            <a:off x="5092200" y="2320247"/>
            <a:ext cx="174661" cy="360000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7" name="Up-Down Arrow 116"/>
          <p:cNvSpPr/>
          <p:nvPr/>
        </p:nvSpPr>
        <p:spPr>
          <a:xfrm rot="16200000">
            <a:off x="3714601" y="3121070"/>
            <a:ext cx="174661" cy="1548000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Freeform 11"/>
          <p:cNvSpPr/>
          <p:nvPr/>
        </p:nvSpPr>
        <p:spPr bwMode="auto">
          <a:xfrm>
            <a:off x="4711530" y="4065361"/>
            <a:ext cx="936000" cy="360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KDS Controller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2" name="Straight Arrow Connector 121"/>
          <p:cNvCxnSpPr>
            <a:endCxn id="21" idx="2"/>
          </p:cNvCxnSpPr>
          <p:nvPr/>
        </p:nvCxnSpPr>
        <p:spPr>
          <a:xfrm flipV="1">
            <a:off x="5650786" y="3906164"/>
            <a:ext cx="793572" cy="3267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605531" y="3316008"/>
            <a:ext cx="1147998" cy="1194347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13129" y="2363846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HR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Freeform 10"/>
          <p:cNvSpPr/>
          <p:nvPr/>
        </p:nvSpPr>
        <p:spPr bwMode="auto">
          <a:xfrm>
            <a:off x="3744040" y="1470174"/>
            <a:ext cx="151200" cy="90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通讯平台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Up-Down Arrow 109"/>
          <p:cNvSpPr/>
          <p:nvPr/>
        </p:nvSpPr>
        <p:spPr>
          <a:xfrm rot="16200000">
            <a:off x="4162760" y="1640766"/>
            <a:ext cx="174661" cy="540000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Up-Down Arrow 109"/>
          <p:cNvSpPr/>
          <p:nvPr/>
        </p:nvSpPr>
        <p:spPr>
          <a:xfrm rot="16200000">
            <a:off x="3265674" y="1637303"/>
            <a:ext cx="174661" cy="540000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Up-Down Arrow 116"/>
          <p:cNvSpPr/>
          <p:nvPr/>
        </p:nvSpPr>
        <p:spPr>
          <a:xfrm rot="15000000">
            <a:off x="3752866" y="2550334"/>
            <a:ext cx="174661" cy="1548000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05086" y="3078117"/>
            <a:ext cx="1786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en-US" altLang="zh-CN" sz="9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应用既可以通过通讯平台连接餐厅端服务，也可以连接总部端服务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1305" indent="-281305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系统可以通过配置优先连接餐厅端服务，或总部端服务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1"/>
          <p:cNvSpPr/>
          <p:nvPr/>
        </p:nvSpPr>
        <p:spPr>
          <a:xfrm>
            <a:off x="857177" y="1701148"/>
            <a:ext cx="2221992" cy="15925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 panose="020B0604020202020204" pitchFamily="34" charset="0"/>
              <a:ea typeface="黑体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7761" y="1788778"/>
            <a:ext cx="2022348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1</a:t>
            </a:r>
            <a:endParaRPr lang="zh-CN" altLang="en-US" sz="900" b="1" kern="0" dirty="0">
              <a:solidFill>
                <a:srgbClr val="FF0000"/>
              </a:solidFill>
              <a:latin typeface="Arial" panose="020B0604020202020204" pitchFamily="34" charset="0"/>
              <a:ea typeface="黑体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992051" y="2742817"/>
            <a:ext cx="61645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600" dirty="0"/>
              <a:t>终端设备管理</a:t>
            </a:r>
            <a:endParaRPr lang="en-US" altLang="zh-CN" sz="600" dirty="0"/>
          </a:p>
          <a:p>
            <a:r>
              <a:rPr lang="en-US" altLang="zh-CN" sz="600" dirty="0"/>
              <a:t>MDM</a:t>
            </a:r>
            <a:endParaRPr lang="zh-CN" altLang="en-US" sz="600" dirty="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651181" y="2742817"/>
            <a:ext cx="61645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600" dirty="0"/>
              <a:t>业务监控</a:t>
            </a:r>
            <a:endParaRPr lang="zh-CN" altLang="en-US" sz="600" dirty="0"/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2317931" y="2742817"/>
            <a:ext cx="61645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600" dirty="0"/>
              <a:t>菜单管理发布</a:t>
            </a:r>
            <a:endParaRPr lang="en-US" altLang="zh-CN" sz="600" dirty="0"/>
          </a:p>
          <a:p>
            <a:r>
              <a:rPr lang="en-US" altLang="zh-CN" sz="600" dirty="0"/>
              <a:t>CMS</a:t>
            </a:r>
            <a:endParaRPr lang="zh-CN" altLang="en-US" sz="600" dirty="0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992051" y="2991208"/>
            <a:ext cx="61645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600" dirty="0"/>
              <a:t>总部端管理</a:t>
            </a:r>
            <a:endParaRPr lang="zh-CN" altLang="en-US" sz="600" dirty="0"/>
          </a:p>
        </p:txBody>
      </p:sp>
      <p:sp>
        <p:nvSpPr>
          <p:cNvPr id="45" name="Rectangle 25"/>
          <p:cNvSpPr/>
          <p:nvPr/>
        </p:nvSpPr>
        <p:spPr>
          <a:xfrm>
            <a:off x="1019483" y="1992173"/>
            <a:ext cx="188061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VueJS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ectangle 25"/>
          <p:cNvSpPr/>
          <p:nvPr/>
        </p:nvSpPr>
        <p:spPr>
          <a:xfrm>
            <a:off x="1019483" y="2210076"/>
            <a:ext cx="188061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ectangle 25"/>
          <p:cNvSpPr/>
          <p:nvPr/>
        </p:nvSpPr>
        <p:spPr>
          <a:xfrm>
            <a:off x="1019483" y="2446312"/>
            <a:ext cx="188061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ectangle 21"/>
          <p:cNvSpPr/>
          <p:nvPr/>
        </p:nvSpPr>
        <p:spPr>
          <a:xfrm>
            <a:off x="3314627" y="1701148"/>
            <a:ext cx="1166622" cy="1356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 panose="020B0604020202020204" pitchFamily="34" charset="0"/>
              <a:ea typeface="黑体"/>
            </a:endParaRPr>
          </a:p>
        </p:txBody>
      </p:sp>
      <p:sp>
        <p:nvSpPr>
          <p:cNvPr id="50" name="Rectangle 21"/>
          <p:cNvSpPr/>
          <p:nvPr/>
        </p:nvSpPr>
        <p:spPr>
          <a:xfrm>
            <a:off x="3415211" y="1788778"/>
            <a:ext cx="974598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2</a:t>
            </a:r>
            <a:endParaRPr lang="zh-CN" altLang="en-US" sz="900" b="1" kern="0" dirty="0">
              <a:solidFill>
                <a:srgbClr val="FF0000"/>
              </a:solidFill>
              <a:latin typeface="Arial" panose="020B0604020202020204" pitchFamily="34" charset="0"/>
              <a:ea typeface="黑体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3520748" y="2771815"/>
            <a:ext cx="74599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600" dirty="0"/>
              <a:t>总部端通信平台</a:t>
            </a:r>
            <a:endParaRPr lang="zh-CN" altLang="en-US" sz="600" dirty="0"/>
          </a:p>
        </p:txBody>
      </p:sp>
      <p:sp>
        <p:nvSpPr>
          <p:cNvPr id="57" name="Rectangle 25"/>
          <p:cNvSpPr/>
          <p:nvPr/>
        </p:nvSpPr>
        <p:spPr>
          <a:xfrm>
            <a:off x="3482267" y="2210076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Rectangle 25"/>
          <p:cNvSpPr/>
          <p:nvPr/>
        </p:nvSpPr>
        <p:spPr>
          <a:xfrm>
            <a:off x="3473504" y="1982266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Rectangle 21"/>
          <p:cNvSpPr/>
          <p:nvPr/>
        </p:nvSpPr>
        <p:spPr>
          <a:xfrm>
            <a:off x="4874052" y="1701148"/>
            <a:ext cx="1166622" cy="15925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 panose="020B0604020202020204" pitchFamily="34" charset="0"/>
              <a:ea typeface="黑体"/>
            </a:endParaRPr>
          </a:p>
        </p:txBody>
      </p:sp>
      <p:sp>
        <p:nvSpPr>
          <p:cNvPr id="60" name="Rectangle 21"/>
          <p:cNvSpPr/>
          <p:nvPr/>
        </p:nvSpPr>
        <p:spPr>
          <a:xfrm>
            <a:off x="4974636" y="1788777"/>
            <a:ext cx="974598" cy="11437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3</a:t>
            </a:r>
            <a:endParaRPr lang="zh-CN" altLang="en-US" sz="900" b="1" kern="0" dirty="0">
              <a:solidFill>
                <a:srgbClr val="FF0000"/>
              </a:solidFill>
              <a:latin typeface="Arial" panose="020B0604020202020204" pitchFamily="34" charset="0"/>
              <a:ea typeface="黑体"/>
            </a:endParaRPr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5084364" y="2991208"/>
            <a:ext cx="74599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600" dirty="0"/>
              <a:t>总部端服务平台</a:t>
            </a:r>
            <a:endParaRPr lang="zh-CN" altLang="en-US" sz="600" dirty="0"/>
          </a:p>
        </p:txBody>
      </p:sp>
      <p:sp>
        <p:nvSpPr>
          <p:cNvPr id="62" name="Rectangle 25"/>
          <p:cNvSpPr/>
          <p:nvPr/>
        </p:nvSpPr>
        <p:spPr>
          <a:xfrm>
            <a:off x="5053884" y="2423855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微服务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Rectangle 25"/>
          <p:cNvSpPr/>
          <p:nvPr/>
        </p:nvSpPr>
        <p:spPr>
          <a:xfrm>
            <a:off x="5043978" y="1977296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GRPC Service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Rectangle 25"/>
          <p:cNvSpPr/>
          <p:nvPr/>
        </p:nvSpPr>
        <p:spPr>
          <a:xfrm>
            <a:off x="5053884" y="2210137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zh-CN" altLang="en-US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外系统服务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 Client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Rectangle 25"/>
          <p:cNvSpPr/>
          <p:nvPr/>
        </p:nvSpPr>
        <p:spPr>
          <a:xfrm>
            <a:off x="3482267" y="2440614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ectangle 25"/>
          <p:cNvSpPr/>
          <p:nvPr/>
        </p:nvSpPr>
        <p:spPr>
          <a:xfrm>
            <a:off x="5053884" y="2660092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2792424" y="4622624"/>
            <a:ext cx="1166622" cy="1356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 panose="020B0604020202020204" pitchFamily="34" charset="0"/>
              <a:ea typeface="黑体"/>
            </a:endParaRPr>
          </a:p>
        </p:txBody>
      </p:sp>
      <p:sp>
        <p:nvSpPr>
          <p:cNvPr id="73" name="Rectangle 21"/>
          <p:cNvSpPr/>
          <p:nvPr/>
        </p:nvSpPr>
        <p:spPr>
          <a:xfrm>
            <a:off x="2893008" y="4710254"/>
            <a:ext cx="974598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4</a:t>
            </a:r>
            <a:endParaRPr lang="zh-CN" altLang="en-US" sz="900" b="1" kern="0" dirty="0">
              <a:solidFill>
                <a:srgbClr val="FF0000"/>
              </a:solidFill>
              <a:latin typeface="Arial" panose="020B0604020202020204" pitchFamily="34" charset="0"/>
              <a:ea typeface="黑体"/>
            </a:endParaRPr>
          </a:p>
        </p:txBody>
      </p:sp>
      <p:sp>
        <p:nvSpPr>
          <p:cNvPr id="74" name="Text Box 17"/>
          <p:cNvSpPr txBox="1">
            <a:spLocks noChangeArrowheads="1"/>
          </p:cNvSpPr>
          <p:nvPr/>
        </p:nvSpPr>
        <p:spPr bwMode="auto">
          <a:xfrm>
            <a:off x="2998545" y="5693291"/>
            <a:ext cx="74599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600" dirty="0"/>
              <a:t>餐厅服务</a:t>
            </a:r>
            <a:endParaRPr lang="zh-CN" altLang="en-US" sz="600" dirty="0"/>
          </a:p>
        </p:txBody>
      </p:sp>
      <p:sp>
        <p:nvSpPr>
          <p:cNvPr id="75" name="Rectangle 25"/>
          <p:cNvSpPr/>
          <p:nvPr/>
        </p:nvSpPr>
        <p:spPr>
          <a:xfrm>
            <a:off x="2960064" y="5131552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Rectangle 25"/>
          <p:cNvSpPr/>
          <p:nvPr/>
        </p:nvSpPr>
        <p:spPr>
          <a:xfrm>
            <a:off x="2951301" y="4903741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Rectangle 25"/>
          <p:cNvSpPr/>
          <p:nvPr/>
        </p:nvSpPr>
        <p:spPr>
          <a:xfrm>
            <a:off x="2960064" y="5362090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Rectangle 21"/>
          <p:cNvSpPr/>
          <p:nvPr/>
        </p:nvSpPr>
        <p:spPr>
          <a:xfrm>
            <a:off x="4579947" y="4622624"/>
            <a:ext cx="1664309" cy="1356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 panose="020B0604020202020204" pitchFamily="34" charset="0"/>
              <a:ea typeface="黑体"/>
            </a:endParaRPr>
          </a:p>
        </p:txBody>
      </p:sp>
      <p:sp>
        <p:nvSpPr>
          <p:cNvPr id="79" name="Rectangle 21"/>
          <p:cNvSpPr/>
          <p:nvPr/>
        </p:nvSpPr>
        <p:spPr>
          <a:xfrm>
            <a:off x="4680531" y="4710254"/>
            <a:ext cx="1468178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5</a:t>
            </a:r>
            <a:endParaRPr lang="zh-CN" altLang="en-US" sz="900" b="1" kern="0" dirty="0">
              <a:solidFill>
                <a:srgbClr val="FF0000"/>
              </a:solidFill>
              <a:latin typeface="Arial" panose="020B0604020202020204" pitchFamily="34" charset="0"/>
              <a:ea typeface="黑体"/>
            </a:endParaRP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4706993" y="5689153"/>
            <a:ext cx="657335" cy="2005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600" dirty="0"/>
              <a:t>Counter</a:t>
            </a:r>
            <a:endParaRPr lang="zh-CN" altLang="en-US" sz="600" dirty="0"/>
          </a:p>
        </p:txBody>
      </p:sp>
      <p:sp>
        <p:nvSpPr>
          <p:cNvPr id="81" name="Rectangle 25"/>
          <p:cNvSpPr/>
          <p:nvPr/>
        </p:nvSpPr>
        <p:spPr>
          <a:xfrm>
            <a:off x="4762179" y="5121763"/>
            <a:ext cx="1303020" cy="1873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Electron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Rectangle 25"/>
          <p:cNvSpPr/>
          <p:nvPr/>
        </p:nvSpPr>
        <p:spPr>
          <a:xfrm>
            <a:off x="4760712" y="4893952"/>
            <a:ext cx="1303020" cy="1873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VueJS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ectangle 25"/>
          <p:cNvSpPr/>
          <p:nvPr/>
        </p:nvSpPr>
        <p:spPr>
          <a:xfrm>
            <a:off x="4762179" y="5352301"/>
            <a:ext cx="1303020" cy="1873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IndexDB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 DAO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ectangle 21"/>
          <p:cNvSpPr/>
          <p:nvPr/>
        </p:nvSpPr>
        <p:spPr>
          <a:xfrm>
            <a:off x="7271034" y="3030443"/>
            <a:ext cx="1166622" cy="1356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endParaRPr lang="zh-CN" altLang="en-US" sz="1200" b="1" kern="0" dirty="0">
              <a:latin typeface="Arial" panose="020B0604020202020204" pitchFamily="34" charset="0"/>
              <a:ea typeface="黑体"/>
            </a:endParaRPr>
          </a:p>
        </p:txBody>
      </p:sp>
      <p:sp>
        <p:nvSpPr>
          <p:cNvPr id="85" name="Rectangle 21"/>
          <p:cNvSpPr/>
          <p:nvPr/>
        </p:nvSpPr>
        <p:spPr>
          <a:xfrm>
            <a:off x="7371618" y="3118073"/>
            <a:ext cx="974598" cy="8954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A6DC6"/>
            </a:solidFill>
            <a:prstDash val="solid"/>
          </a:ln>
          <a:effectLst/>
        </p:spPr>
        <p:txBody>
          <a:bodyPr rtlCol="0" anchor="t"/>
          <a:lstStyle/>
          <a:p>
            <a:pPr algn="ctr" defTabSz="685800">
              <a:defRPr/>
            </a:pPr>
            <a:r>
              <a:rPr lang="zh-CN" altLang="en-US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框架</a:t>
            </a:r>
            <a:r>
              <a:rPr lang="en-US" altLang="zh-CN" sz="900" b="1" kern="0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6</a:t>
            </a:r>
            <a:endParaRPr lang="zh-CN" altLang="en-US" sz="900" b="1" kern="0" dirty="0">
              <a:solidFill>
                <a:srgbClr val="FF0000"/>
              </a:solidFill>
              <a:latin typeface="Arial" panose="020B0604020202020204" pitchFamily="34" charset="0"/>
              <a:ea typeface="黑体"/>
            </a:endParaRPr>
          </a:p>
        </p:txBody>
      </p:sp>
      <p:sp>
        <p:nvSpPr>
          <p:cNvPr id="86" name="Text Box 17"/>
          <p:cNvSpPr txBox="1">
            <a:spLocks noChangeArrowheads="1"/>
          </p:cNvSpPr>
          <p:nvPr/>
        </p:nvSpPr>
        <p:spPr bwMode="auto">
          <a:xfrm>
            <a:off x="7477155" y="4101110"/>
            <a:ext cx="745998" cy="1897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z="600" dirty="0"/>
              <a:t>移动</a:t>
            </a:r>
            <a:r>
              <a:rPr lang="en-US" altLang="zh-CN" sz="600" dirty="0"/>
              <a:t>POS</a:t>
            </a:r>
            <a:endParaRPr lang="zh-CN" altLang="en-US" sz="600" dirty="0"/>
          </a:p>
        </p:txBody>
      </p:sp>
      <p:sp>
        <p:nvSpPr>
          <p:cNvPr id="87" name="Rectangle 25"/>
          <p:cNvSpPr/>
          <p:nvPr/>
        </p:nvSpPr>
        <p:spPr>
          <a:xfrm>
            <a:off x="7438674" y="3539371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Weex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ectangle 25"/>
          <p:cNvSpPr/>
          <p:nvPr/>
        </p:nvSpPr>
        <p:spPr>
          <a:xfrm>
            <a:off x="7429911" y="3311560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VueJS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Rectangle 25"/>
          <p:cNvSpPr/>
          <p:nvPr/>
        </p:nvSpPr>
        <p:spPr>
          <a:xfrm>
            <a:off x="7438674" y="3769909"/>
            <a:ext cx="840486" cy="17760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en-US" altLang="zh-CN" sz="600" b="1" kern="0" dirty="0" err="1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IndexDB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 DAO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Rectangle 25"/>
          <p:cNvSpPr/>
          <p:nvPr/>
        </p:nvSpPr>
        <p:spPr>
          <a:xfrm>
            <a:off x="3201336" y="3529419"/>
            <a:ext cx="1311402" cy="24287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Rectangle 25"/>
          <p:cNvSpPr/>
          <p:nvPr/>
        </p:nvSpPr>
        <p:spPr>
          <a:xfrm>
            <a:off x="3202235" y="4142248"/>
            <a:ext cx="1311402" cy="24287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Rectangle 25"/>
          <p:cNvSpPr/>
          <p:nvPr/>
        </p:nvSpPr>
        <p:spPr>
          <a:xfrm>
            <a:off x="804830" y="1036800"/>
            <a:ext cx="2424416" cy="24287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EUREKA	APOLLO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ectangle 25"/>
          <p:cNvSpPr/>
          <p:nvPr/>
        </p:nvSpPr>
        <p:spPr>
          <a:xfrm>
            <a:off x="3726886" y="1030128"/>
            <a:ext cx="2424416" cy="24287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DB</a:t>
            </a:r>
            <a:r>
              <a:rPr lang="zh-CN" altLang="en-US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连接符: 曲线 4"/>
          <p:cNvCxnSpPr>
            <a:stCxn id="21" idx="0"/>
            <a:endCxn id="92" idx="2"/>
          </p:cNvCxnSpPr>
          <p:nvPr/>
        </p:nvCxnSpPr>
        <p:spPr>
          <a:xfrm rot="5400000" flipH="1" flipV="1">
            <a:off x="1781872" y="1465981"/>
            <a:ext cx="421469" cy="4886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曲线 93"/>
          <p:cNvCxnSpPr>
            <a:stCxn id="49" idx="0"/>
            <a:endCxn id="92" idx="2"/>
          </p:cNvCxnSpPr>
          <p:nvPr/>
        </p:nvCxnSpPr>
        <p:spPr>
          <a:xfrm rot="16200000" flipV="1">
            <a:off x="2746754" y="549964"/>
            <a:ext cx="421469" cy="18809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曲线 94"/>
          <p:cNvCxnSpPr>
            <a:stCxn id="59" idx="0"/>
            <a:endCxn id="92" idx="2"/>
          </p:cNvCxnSpPr>
          <p:nvPr/>
        </p:nvCxnSpPr>
        <p:spPr>
          <a:xfrm rot="16200000" flipV="1">
            <a:off x="3526467" y="-229749"/>
            <a:ext cx="421469" cy="34403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/>
          <p:cNvCxnSpPr>
            <a:stCxn id="49" idx="2"/>
            <a:endCxn id="90" idx="0"/>
          </p:cNvCxnSpPr>
          <p:nvPr/>
        </p:nvCxnSpPr>
        <p:spPr>
          <a:xfrm rot="5400000">
            <a:off x="3641532" y="3273013"/>
            <a:ext cx="471911" cy="4090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曲线 105"/>
          <p:cNvCxnSpPr>
            <a:stCxn id="90" idx="2"/>
            <a:endCxn id="91" idx="0"/>
          </p:cNvCxnSpPr>
          <p:nvPr/>
        </p:nvCxnSpPr>
        <p:spPr>
          <a:xfrm rot="16200000" flipH="1">
            <a:off x="3672512" y="3956823"/>
            <a:ext cx="369950" cy="899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连接符: 曲线 108"/>
          <p:cNvCxnSpPr>
            <a:stCxn id="91" idx="2"/>
            <a:endCxn id="72" idx="0"/>
          </p:cNvCxnSpPr>
          <p:nvPr/>
        </p:nvCxnSpPr>
        <p:spPr>
          <a:xfrm rot="5400000">
            <a:off x="3498088" y="4262776"/>
            <a:ext cx="237497" cy="48220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/>
          <p:cNvCxnSpPr>
            <a:stCxn id="21" idx="0"/>
            <a:endCxn id="93" idx="2"/>
          </p:cNvCxnSpPr>
          <p:nvPr/>
        </p:nvCxnSpPr>
        <p:spPr>
          <a:xfrm rot="5400000" flipH="1" flipV="1">
            <a:off x="3239563" y="1617"/>
            <a:ext cx="428141" cy="2970922"/>
          </a:xfrm>
          <a:prstGeom prst="curvedConnector3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/>
          <p:cNvCxnSpPr>
            <a:stCxn id="49" idx="0"/>
            <a:endCxn id="93" idx="2"/>
          </p:cNvCxnSpPr>
          <p:nvPr/>
        </p:nvCxnSpPr>
        <p:spPr>
          <a:xfrm rot="5400000" flipH="1" flipV="1">
            <a:off x="4204446" y="966500"/>
            <a:ext cx="428141" cy="1041157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曲线 119"/>
          <p:cNvCxnSpPr>
            <a:stCxn id="59" idx="0"/>
            <a:endCxn id="93" idx="2"/>
          </p:cNvCxnSpPr>
          <p:nvPr/>
        </p:nvCxnSpPr>
        <p:spPr>
          <a:xfrm rot="16200000" flipV="1">
            <a:off x="4984159" y="1227943"/>
            <a:ext cx="428141" cy="518269"/>
          </a:xfrm>
          <a:prstGeom prst="curvedConnector3">
            <a:avLst>
              <a:gd name="adj1" fmla="val 50000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76345" y="3937225"/>
            <a:ext cx="639836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6674714" y="884785"/>
            <a:ext cx="0" cy="52582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25"/>
          <p:cNvSpPr/>
          <p:nvPr/>
        </p:nvSpPr>
        <p:spPr>
          <a:xfrm>
            <a:off x="4814129" y="3513920"/>
            <a:ext cx="1311402" cy="24287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Rectangle 30"/>
          <p:cNvSpPr/>
          <p:nvPr/>
        </p:nvSpPr>
        <p:spPr>
          <a:xfrm>
            <a:off x="7422616" y="1336728"/>
            <a:ext cx="702000" cy="189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latin typeface="微软雅黑" panose="020B0503020204020204" charset="-122"/>
                <a:ea typeface="微软雅黑" panose="020B0503020204020204" charset="-122"/>
              </a:rPr>
              <a:t>Menu Center</a:t>
            </a:r>
            <a:endParaRPr lang="en-US" altLang="zh-CN" sz="67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Rectangle 31"/>
          <p:cNvSpPr/>
          <p:nvPr/>
        </p:nvSpPr>
        <p:spPr>
          <a:xfrm>
            <a:off x="7422616" y="1541573"/>
            <a:ext cx="702000" cy="189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latin typeface="微软雅黑" panose="020B0503020204020204" charset="-122"/>
                <a:ea typeface="微软雅黑" panose="020B0503020204020204" charset="-122"/>
              </a:rPr>
              <a:t>CRM</a:t>
            </a:r>
            <a:endParaRPr lang="en-US" altLang="zh-CN" sz="67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Rectangle 32"/>
          <p:cNvSpPr/>
          <p:nvPr/>
        </p:nvSpPr>
        <p:spPr>
          <a:xfrm>
            <a:off x="7422616" y="1762277"/>
            <a:ext cx="702000" cy="189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75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en-US" altLang="zh-CN" sz="67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Rectangle 35"/>
          <p:cNvSpPr/>
          <p:nvPr/>
        </p:nvSpPr>
        <p:spPr>
          <a:xfrm>
            <a:off x="7376468" y="1305353"/>
            <a:ext cx="783000" cy="679070"/>
          </a:xfrm>
          <a:prstGeom prst="rect">
            <a:avLst/>
          </a:prstGeom>
          <a:noFill/>
          <a:ln w="12700">
            <a:solidFill>
              <a:srgbClr val="2C4B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+mj-lt"/>
            </a:endParaRPr>
          </a:p>
        </p:txBody>
      </p:sp>
      <p:cxnSp>
        <p:nvCxnSpPr>
          <p:cNvPr id="139" name="连接符: 曲线 138"/>
          <p:cNvCxnSpPr>
            <a:stCxn id="69" idx="3"/>
            <a:endCxn id="137" idx="1"/>
          </p:cNvCxnSpPr>
          <p:nvPr/>
        </p:nvCxnSpPr>
        <p:spPr>
          <a:xfrm flipV="1">
            <a:off x="5894371" y="1644888"/>
            <a:ext cx="1482098" cy="654052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连接符: 曲线 141"/>
          <p:cNvCxnSpPr>
            <a:stCxn id="87" idx="1"/>
            <a:endCxn id="133" idx="3"/>
          </p:cNvCxnSpPr>
          <p:nvPr/>
        </p:nvCxnSpPr>
        <p:spPr>
          <a:xfrm rot="10800000" flipV="1">
            <a:off x="6125530" y="3628173"/>
            <a:ext cx="1313144" cy="7187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曲线 146"/>
          <p:cNvCxnSpPr>
            <a:stCxn id="133" idx="0"/>
            <a:endCxn id="63" idx="3"/>
          </p:cNvCxnSpPr>
          <p:nvPr/>
        </p:nvCxnSpPr>
        <p:spPr>
          <a:xfrm rot="5400000" flipH="1" flipV="1">
            <a:off x="4953236" y="2582692"/>
            <a:ext cx="1447821" cy="414635"/>
          </a:xfrm>
          <a:prstGeom prst="curvedConnector4">
            <a:avLst>
              <a:gd name="adj1" fmla="val 10660"/>
              <a:gd name="adj2" fmla="val 14135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连接符: 曲线 152"/>
          <p:cNvCxnSpPr>
            <a:stCxn id="78" idx="0"/>
            <a:endCxn id="155" idx="2"/>
          </p:cNvCxnSpPr>
          <p:nvPr/>
        </p:nvCxnSpPr>
        <p:spPr>
          <a:xfrm rot="5400000" flipH="1" flipV="1">
            <a:off x="5306517" y="4459219"/>
            <a:ext cx="268989" cy="57821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25"/>
          <p:cNvSpPr/>
          <p:nvPr/>
        </p:nvSpPr>
        <p:spPr>
          <a:xfrm>
            <a:off x="4814222" y="4110756"/>
            <a:ext cx="1311402" cy="242879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altLang="zh-CN" sz="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zh-CN" altLang="en-US" sz="600" b="1" kern="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8" name="连接符: 曲线 157"/>
          <p:cNvCxnSpPr>
            <a:stCxn id="155" idx="0"/>
            <a:endCxn id="133" idx="2"/>
          </p:cNvCxnSpPr>
          <p:nvPr/>
        </p:nvCxnSpPr>
        <p:spPr>
          <a:xfrm rot="16200000" flipV="1">
            <a:off x="5292898" y="3933731"/>
            <a:ext cx="353957" cy="93"/>
          </a:xfrm>
          <a:prstGeom prst="curvedConnector3">
            <a:avLst>
              <a:gd name="adj1" fmla="val 50000"/>
            </a:avLst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 Box 17"/>
          <p:cNvSpPr txBox="1">
            <a:spLocks noChangeArrowheads="1"/>
          </p:cNvSpPr>
          <p:nvPr/>
        </p:nvSpPr>
        <p:spPr bwMode="auto">
          <a:xfrm>
            <a:off x="5491375" y="5695125"/>
            <a:ext cx="657335" cy="200559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>
            <a:defPPr>
              <a:defRPr lang="zh-CN"/>
            </a:defPPr>
            <a:lvl1pPr marR="0" lvl="0" indent="0" algn="ctr" defTabSz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800" b="1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sz="600" dirty="0"/>
              <a:t>COD</a:t>
            </a:r>
            <a:endParaRPr lang="zh-CN" altLang="en-US" sz="600" dirty="0"/>
          </a:p>
        </p:txBody>
      </p:sp>
      <p:cxnSp>
        <p:nvCxnSpPr>
          <p:cNvPr id="167" name="直接连接符 166"/>
          <p:cNvCxnSpPr/>
          <p:nvPr/>
        </p:nvCxnSpPr>
        <p:spPr>
          <a:xfrm>
            <a:off x="6674714" y="2472305"/>
            <a:ext cx="2290864" cy="265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/>
          <p:cNvCxnSpPr>
            <a:stCxn id="78" idx="1"/>
            <a:endCxn id="72" idx="3"/>
          </p:cNvCxnSpPr>
          <p:nvPr/>
        </p:nvCxnSpPr>
        <p:spPr>
          <a:xfrm rot="10800000">
            <a:off x="3959047" y="5300804"/>
            <a:ext cx="620900" cy="952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276345" y="3544469"/>
            <a:ext cx="78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总部端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272492" y="4110756"/>
            <a:ext cx="78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餐厅端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37657" y="2106761"/>
            <a:ext cx="78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总部端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8573880" y="2560659"/>
            <a:ext cx="783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公网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6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系统结构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场景举例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菜单下发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868583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72816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181" y="4866501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收银台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厨房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5824" y="4866501"/>
            <a:ext cx="1298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-Backroom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248" y="86183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202" y="867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总部端数据中心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10"/>
          <p:cNvSpPr/>
          <p:nvPr/>
        </p:nvSpPr>
        <p:spPr bwMode="auto">
          <a:xfrm>
            <a:off x="4819530" y="3392050"/>
            <a:ext cx="720000" cy="54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菜单服务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>
            <a:off x="1800797" y="349021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4639530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菜单服务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444358" y="369016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Can 21"/>
          <p:cNvSpPr/>
          <p:nvPr/>
        </p:nvSpPr>
        <p:spPr>
          <a:xfrm>
            <a:off x="6194081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716274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2"/>
          </p:cNvCxnSpPr>
          <p:nvPr/>
        </p:nvCxnSpPr>
        <p:spPr>
          <a:xfrm>
            <a:off x="5529139" y="3649310"/>
            <a:ext cx="915219" cy="2568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n 26"/>
          <p:cNvSpPr/>
          <p:nvPr/>
        </p:nvSpPr>
        <p:spPr>
          <a:xfrm>
            <a:off x="859445" y="3811458"/>
            <a:ext cx="648000" cy="43200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lang="en-US" altLang="zh-CN" sz="10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10"/>
          <p:cNvSpPr/>
          <p:nvPr/>
        </p:nvSpPr>
        <p:spPr bwMode="auto">
          <a:xfrm>
            <a:off x="6514188" y="1730767"/>
            <a:ext cx="1080000" cy="36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管理配置监控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009591" y="1072644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Menu Center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729573" y="2075380"/>
            <a:ext cx="308225" cy="3287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5157627" y="1212353"/>
            <a:ext cx="2794571" cy="318496"/>
          </a:xfrm>
          <a:prstGeom prst="bentConnector3">
            <a:avLst>
              <a:gd name="adj1" fmla="val 0"/>
            </a:avLst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endCxn id="27" idx="1"/>
          </p:cNvCxnSpPr>
          <p:nvPr/>
        </p:nvCxnSpPr>
        <p:spPr>
          <a:xfrm rot="10800000" flipV="1">
            <a:off x="1183446" y="3638976"/>
            <a:ext cx="583705" cy="17248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"/>
          <p:cNvSpPr/>
          <p:nvPr/>
        </p:nvSpPr>
        <p:spPr bwMode="auto">
          <a:xfrm>
            <a:off x="4639530" y="2774022"/>
            <a:ext cx="1080000" cy="152496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通讯平台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Freeform 11"/>
          <p:cNvSpPr/>
          <p:nvPr/>
        </p:nvSpPr>
        <p:spPr bwMode="auto">
          <a:xfrm>
            <a:off x="4711530" y="4065361"/>
            <a:ext cx="936000" cy="360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KDS Controller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605531" y="3316008"/>
            <a:ext cx="1147998" cy="1194347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8" name="Up Arrow 47"/>
          <p:cNvSpPr/>
          <p:nvPr/>
        </p:nvSpPr>
        <p:spPr>
          <a:xfrm flipV="1">
            <a:off x="5096537" y="2332070"/>
            <a:ext cx="180000" cy="3600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Up Arrow 48"/>
          <p:cNvSpPr/>
          <p:nvPr/>
        </p:nvSpPr>
        <p:spPr>
          <a:xfrm flipV="1">
            <a:off x="5089442" y="2962955"/>
            <a:ext cx="180000" cy="3600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ight Arrow 49"/>
          <p:cNvSpPr/>
          <p:nvPr/>
        </p:nvSpPr>
        <p:spPr>
          <a:xfrm flipH="1">
            <a:off x="3030279" y="3561883"/>
            <a:ext cx="1541721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78661" y="1221147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接收活动设键信息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88770" y="2224154"/>
            <a:ext cx="11705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存入中央数据库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94309" y="214972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配置菜单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28539" y="2971972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菜单下发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28638" y="1971016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菜单下发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54275" y="1982190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菜单下发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97889" y="3404363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保存入餐厅端数据库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247335" y="3372464"/>
            <a:ext cx="1152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发送给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7543" y="3372464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保存入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本地库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596066" y="170315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(1’)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手工导入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活动设键信息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Freeform 11"/>
          <p:cNvSpPr/>
          <p:nvPr/>
        </p:nvSpPr>
        <p:spPr bwMode="auto">
          <a:xfrm>
            <a:off x="2030630" y="1730295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ight Arrow 49"/>
          <p:cNvSpPr/>
          <p:nvPr/>
        </p:nvSpPr>
        <p:spPr>
          <a:xfrm flipH="1">
            <a:off x="3957775" y="1795887"/>
            <a:ext cx="360000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ight Arrow 49"/>
          <p:cNvSpPr/>
          <p:nvPr/>
        </p:nvSpPr>
        <p:spPr>
          <a:xfrm flipH="1">
            <a:off x="3247335" y="1786764"/>
            <a:ext cx="360000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3817710" y="1103629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0"/>
          <p:cNvSpPr/>
          <p:nvPr/>
        </p:nvSpPr>
        <p:spPr bwMode="auto">
          <a:xfrm>
            <a:off x="3744040" y="1470174"/>
            <a:ext cx="151200" cy="90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通讯平台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场景举例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配置信息下发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868583"/>
            <a:ext cx="6840000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15516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0181" y="4866501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收银台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厨房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2786" y="4866501"/>
            <a:ext cx="1298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-Backroom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0248" y="86183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7010" y="867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总部端数据中心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10"/>
          <p:cNvSpPr/>
          <p:nvPr/>
        </p:nvSpPr>
        <p:spPr bwMode="auto">
          <a:xfrm>
            <a:off x="3624573" y="3464787"/>
            <a:ext cx="720000" cy="54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配置服务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>
            <a:off x="605840" y="3562954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3444573" y="1467639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配置服务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5249401" y="3762901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Can 21"/>
          <p:cNvSpPr/>
          <p:nvPr/>
        </p:nvSpPr>
        <p:spPr>
          <a:xfrm>
            <a:off x="4999124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>
            <a:stCxn id="18" idx="4"/>
          </p:cNvCxnSpPr>
          <p:nvPr/>
        </p:nvCxnSpPr>
        <p:spPr>
          <a:xfrm>
            <a:off x="4521317" y="2187639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1" idx="2"/>
          </p:cNvCxnSpPr>
          <p:nvPr/>
        </p:nvCxnSpPr>
        <p:spPr>
          <a:xfrm>
            <a:off x="4334182" y="3722047"/>
            <a:ext cx="915219" cy="2568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0"/>
          <p:cNvSpPr/>
          <p:nvPr/>
        </p:nvSpPr>
        <p:spPr bwMode="auto">
          <a:xfrm>
            <a:off x="5319231" y="1647639"/>
            <a:ext cx="1080000" cy="36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设备配置管理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MDM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5534616" y="1992252"/>
            <a:ext cx="308225" cy="3287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"/>
          <p:cNvSpPr/>
          <p:nvPr/>
        </p:nvSpPr>
        <p:spPr bwMode="auto">
          <a:xfrm>
            <a:off x="3444573" y="2774022"/>
            <a:ext cx="1080000" cy="152496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通讯平台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Freeform 11"/>
          <p:cNvSpPr/>
          <p:nvPr/>
        </p:nvSpPr>
        <p:spPr bwMode="auto">
          <a:xfrm>
            <a:off x="3516573" y="4138098"/>
            <a:ext cx="936000" cy="360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KDS Controller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410574" y="3388745"/>
            <a:ext cx="1147998" cy="1194347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8" name="Up Arrow 47"/>
          <p:cNvSpPr/>
          <p:nvPr/>
        </p:nvSpPr>
        <p:spPr>
          <a:xfrm flipV="1">
            <a:off x="3901580" y="2332070"/>
            <a:ext cx="180000" cy="3600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Up Arrow 48"/>
          <p:cNvSpPr/>
          <p:nvPr/>
        </p:nvSpPr>
        <p:spPr>
          <a:xfrm flipV="1">
            <a:off x="3894485" y="2994128"/>
            <a:ext cx="180000" cy="3600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ight Arrow 49"/>
          <p:cNvSpPr/>
          <p:nvPr/>
        </p:nvSpPr>
        <p:spPr>
          <a:xfrm flipH="1">
            <a:off x="1835322" y="3634620"/>
            <a:ext cx="1541721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8505" y="2224154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配置提取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99352" y="2066595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配置录入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81580" y="2371131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配置下发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33681" y="1887888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配置下发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34626" y="1899062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配置下发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02932" y="3477100"/>
            <a:ext cx="17972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保存入餐厅端数据库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或文件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27686" y="3445201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配置同步至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47070" y="1206500"/>
            <a:ext cx="17904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</a:rPr>
              <a:t>配置内容：</a:t>
            </a:r>
            <a:endParaRPr lang="en-US" altLang="zh-CN" sz="1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餐厅属性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参数、界面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菜单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外设参数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及外设参数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KDS</a:t>
            </a:r>
            <a:r>
              <a:rPr lang="zh-CN" altLang="en-US" sz="1000" dirty="0">
                <a:latin typeface="微软雅黑" panose="020B0503020204020204" charset="-122"/>
                <a:ea typeface="微软雅黑" panose="020B0503020204020204" charset="-122"/>
              </a:rPr>
              <a:t>出单模板</a:t>
            </a:r>
            <a:endParaRPr lang="zh-CN" altLang="en-US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Freeform 11"/>
          <p:cNvSpPr/>
          <p:nvPr/>
        </p:nvSpPr>
        <p:spPr bwMode="auto">
          <a:xfrm>
            <a:off x="605840" y="164716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ight Arrow 49"/>
          <p:cNvSpPr/>
          <p:nvPr/>
        </p:nvSpPr>
        <p:spPr>
          <a:xfrm flipH="1">
            <a:off x="2856337" y="1712759"/>
            <a:ext cx="360000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ight Arrow 49"/>
          <p:cNvSpPr/>
          <p:nvPr/>
        </p:nvSpPr>
        <p:spPr>
          <a:xfrm flipH="1">
            <a:off x="1927686" y="1703636"/>
            <a:ext cx="360000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622754" y="1103629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10"/>
          <p:cNvSpPr/>
          <p:nvPr/>
        </p:nvSpPr>
        <p:spPr bwMode="auto">
          <a:xfrm>
            <a:off x="2549083" y="1387046"/>
            <a:ext cx="151200" cy="90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通讯平台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167315" y="2981278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配置下发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开店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(SOD)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7820" y="2946407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83317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89290" y="1163846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379" y="3301016"/>
            <a:ext cx="369332" cy="13715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</a:t>
            </a:r>
            <a:r>
              <a:rPr lang="zh-CN" altLang="en-US" dirty="0"/>
              <a:t>收银台</a:t>
            </a:r>
            <a:r>
              <a:rPr lang="en-US" altLang="zh-CN" dirty="0"/>
              <a:t>&amp;</a:t>
            </a:r>
            <a:r>
              <a:rPr lang="zh-CN" altLang="en-US" dirty="0"/>
              <a:t>厨房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74668" y="3348985"/>
            <a:ext cx="369332" cy="12058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餐厅</a:t>
            </a:r>
            <a:r>
              <a:rPr lang="en-US" altLang="zh-CN" dirty="0"/>
              <a:t>-Backroom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029" y="1277299"/>
            <a:ext cx="369332" cy="8729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62625" y="1197088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en-US"/>
            </a:defPPr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总部端数据中心</a:t>
            </a:r>
            <a:endParaRPr lang="zh-CN" altLang="en-US" dirty="0"/>
          </a:p>
        </p:txBody>
      </p:sp>
      <p:sp>
        <p:nvSpPr>
          <p:cNvPr id="17" name="Freeform 11"/>
          <p:cNvSpPr/>
          <p:nvPr/>
        </p:nvSpPr>
        <p:spPr bwMode="auto">
          <a:xfrm>
            <a:off x="748986" y="3255160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4250421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Can 20"/>
          <p:cNvSpPr/>
          <p:nvPr/>
        </p:nvSpPr>
        <p:spPr>
          <a:xfrm>
            <a:off x="6064827" y="419810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Can 21"/>
          <p:cNvSpPr/>
          <p:nvPr/>
        </p:nvSpPr>
        <p:spPr>
          <a:xfrm>
            <a:off x="5804972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reeform 11"/>
          <p:cNvSpPr/>
          <p:nvPr/>
        </p:nvSpPr>
        <p:spPr bwMode="auto">
          <a:xfrm>
            <a:off x="748986" y="1805679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Arrow Connector 24"/>
          <p:cNvCxnSpPr>
            <a:stCxn id="18" idx="4"/>
            <a:endCxn id="22" idx="2"/>
          </p:cNvCxnSpPr>
          <p:nvPr/>
        </p:nvCxnSpPr>
        <p:spPr>
          <a:xfrm>
            <a:off x="5327165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10"/>
          <p:cNvSpPr/>
          <p:nvPr/>
        </p:nvSpPr>
        <p:spPr bwMode="auto">
          <a:xfrm>
            <a:off x="6125079" y="1730767"/>
            <a:ext cx="1080000" cy="36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管理模块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340464" y="2075380"/>
            <a:ext cx="308225" cy="32877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665982" y="3120117"/>
            <a:ext cx="1259296" cy="1303483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5314195" y="3931147"/>
            <a:ext cx="760954" cy="47566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11"/>
          <p:cNvSpPr/>
          <p:nvPr/>
        </p:nvSpPr>
        <p:spPr bwMode="auto">
          <a:xfrm>
            <a:off x="748986" y="3865459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Freeform 10"/>
          <p:cNvSpPr/>
          <p:nvPr/>
        </p:nvSpPr>
        <p:spPr bwMode="auto">
          <a:xfrm>
            <a:off x="4227551" y="3555712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911559" y="3894642"/>
            <a:ext cx="2304000" cy="92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11"/>
          <p:cNvSpPr/>
          <p:nvPr/>
        </p:nvSpPr>
        <p:spPr bwMode="auto">
          <a:xfrm>
            <a:off x="3104429" y="1794891"/>
            <a:ext cx="684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微软雅黑" panose="020B0503020204020204" charset="-122"/>
                <a:ea typeface="微软雅黑" panose="020B0503020204020204" charset="-122"/>
              </a:rPr>
              <a:t>Envoy</a:t>
            </a:r>
            <a:endParaRPr lang="en-US" altLang="zh-CN" sz="1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3798156" y="1919969"/>
            <a:ext cx="432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831570" y="1881057"/>
            <a:ext cx="1260000" cy="972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62613" y="2286978"/>
            <a:ext cx="4938" cy="126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343312" y="1818616"/>
            <a:ext cx="73312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5438235" y="1584668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82798" y="1661297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369127" y="1648353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424004" y="2687769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304579" y="3685224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1925278" y="4036849"/>
            <a:ext cx="228930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93066" y="1514144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(1)(13)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28427" y="1569139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48793" y="1338307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(3)(11)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62613" y="267934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95654" y="3689930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(6.1)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887299" y="1664624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(6.2)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903891" y="4056509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(8.1)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1838053" y="1984820"/>
            <a:ext cx="1260000" cy="972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84056" y="1992124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(8.2)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897183" y="3319044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(5)(9)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571449" y="2078817"/>
            <a:ext cx="891889" cy="14400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495218" y="2594476"/>
            <a:ext cx="4812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892825" y="2491469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(10)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 flipH="1">
            <a:off x="5340070" y="1971016"/>
            <a:ext cx="73312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725080" y="197436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(12)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128688" y="2916978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154775" y="161034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 flipV="1">
            <a:off x="127820" y="2868583"/>
            <a:ext cx="8819535" cy="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系统关系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场景举例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餐厅订单</a:t>
            </a:r>
            <a:endParaRPr lang="zh-CN" altLang="en-US" dirty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872816" y="2922717"/>
            <a:ext cx="0" cy="2232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181" y="4866501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收银台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厨房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5824" y="4866501"/>
            <a:ext cx="1298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-Backroom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248" y="861833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移动店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3G/4G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3202" y="86772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总部端数据中心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10"/>
          <p:cNvSpPr/>
          <p:nvPr/>
        </p:nvSpPr>
        <p:spPr bwMode="auto">
          <a:xfrm>
            <a:off x="4819530" y="3392050"/>
            <a:ext cx="720000" cy="54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11"/>
          <p:cNvSpPr/>
          <p:nvPr/>
        </p:nvSpPr>
        <p:spPr bwMode="auto">
          <a:xfrm>
            <a:off x="1800797" y="3128695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Counter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10"/>
          <p:cNvSpPr/>
          <p:nvPr/>
        </p:nvSpPr>
        <p:spPr bwMode="auto">
          <a:xfrm>
            <a:off x="4639530" y="1550767"/>
            <a:ext cx="1080000" cy="720000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中央服务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Can 18"/>
          <p:cNvSpPr/>
          <p:nvPr/>
        </p:nvSpPr>
        <p:spPr>
          <a:xfrm>
            <a:off x="6444358" y="3690164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Can 19"/>
          <p:cNvSpPr/>
          <p:nvPr/>
        </p:nvSpPr>
        <p:spPr>
          <a:xfrm>
            <a:off x="6194081" y="2387846"/>
            <a:ext cx="720000" cy="432000"/>
          </a:xfrm>
          <a:prstGeom prst="can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中央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Straight Arrow Connector 22"/>
          <p:cNvCxnSpPr>
            <a:stCxn id="18" idx="4"/>
            <a:endCxn id="20" idx="2"/>
          </p:cNvCxnSpPr>
          <p:nvPr/>
        </p:nvCxnSpPr>
        <p:spPr>
          <a:xfrm>
            <a:off x="5716274" y="2270767"/>
            <a:ext cx="477807" cy="33307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9" idx="2"/>
          </p:cNvCxnSpPr>
          <p:nvPr/>
        </p:nvCxnSpPr>
        <p:spPr>
          <a:xfrm>
            <a:off x="5529139" y="3649310"/>
            <a:ext cx="915219" cy="2568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859445" y="3449936"/>
            <a:ext cx="648000" cy="43200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缓存</a:t>
            </a:r>
            <a:endParaRPr lang="en-US" altLang="zh-CN" sz="10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000" b="1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1000" b="1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009591" y="1105614"/>
            <a:ext cx="936000" cy="252000"/>
          </a:xfrm>
          <a:prstGeom prst="rect">
            <a:avLst/>
          </a:prstGeom>
          <a:solidFill>
            <a:srgbClr val="2C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5" name="Elbow Connector 34"/>
          <p:cNvCxnSpPr/>
          <p:nvPr/>
        </p:nvCxnSpPr>
        <p:spPr>
          <a:xfrm flipV="1">
            <a:off x="5157627" y="1212353"/>
            <a:ext cx="2794571" cy="318496"/>
          </a:xfrm>
          <a:prstGeom prst="bentConnector3">
            <a:avLst>
              <a:gd name="adj1" fmla="val 0"/>
            </a:avLst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1"/>
          <p:cNvSpPr/>
          <p:nvPr/>
        </p:nvSpPr>
        <p:spPr bwMode="auto">
          <a:xfrm>
            <a:off x="1800797" y="3513976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COD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Freeform 11"/>
          <p:cNvSpPr/>
          <p:nvPr/>
        </p:nvSpPr>
        <p:spPr bwMode="auto">
          <a:xfrm>
            <a:off x="1800797" y="3899257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KDS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Freeform 11"/>
          <p:cNvSpPr/>
          <p:nvPr/>
        </p:nvSpPr>
        <p:spPr bwMode="auto">
          <a:xfrm>
            <a:off x="1800797" y="4284539"/>
            <a:ext cx="1080000" cy="288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出餐管理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Elbow Connector 92"/>
          <p:cNvCxnSpPr>
            <a:endCxn id="25" idx="1"/>
          </p:cNvCxnSpPr>
          <p:nvPr/>
        </p:nvCxnSpPr>
        <p:spPr>
          <a:xfrm rot="10800000" flipV="1">
            <a:off x="1183446" y="3277454"/>
            <a:ext cx="583705" cy="17248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709930" y="3455581"/>
            <a:ext cx="1259296" cy="1188338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42" name="Freeform 10"/>
          <p:cNvSpPr/>
          <p:nvPr/>
        </p:nvSpPr>
        <p:spPr bwMode="auto">
          <a:xfrm>
            <a:off x="4639530" y="2774022"/>
            <a:ext cx="1080000" cy="152496"/>
          </a:xfrm>
          <a:custGeom>
            <a:avLst/>
            <a:gdLst>
              <a:gd name="T0" fmla="*/ 15 w 4975"/>
              <a:gd name="T1" fmla="*/ 0 h 1699"/>
              <a:gd name="T2" fmla="*/ 4960 w 4975"/>
              <a:gd name="T3" fmla="*/ 0 h 1699"/>
              <a:gd name="T4" fmla="*/ 4975 w 4975"/>
              <a:gd name="T5" fmla="*/ 15 h 1699"/>
              <a:gd name="T6" fmla="*/ 4975 w 4975"/>
              <a:gd name="T7" fmla="*/ 1684 h 1699"/>
              <a:gd name="T8" fmla="*/ 4960 w 4975"/>
              <a:gd name="T9" fmla="*/ 1699 h 1699"/>
              <a:gd name="T10" fmla="*/ 15 w 4975"/>
              <a:gd name="T11" fmla="*/ 1699 h 1699"/>
              <a:gd name="T12" fmla="*/ 0 w 4975"/>
              <a:gd name="T13" fmla="*/ 1684 h 1699"/>
              <a:gd name="T14" fmla="*/ 0 w 4975"/>
              <a:gd name="T15" fmla="*/ 15 h 1699"/>
              <a:gd name="T16" fmla="*/ 1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15" y="0"/>
                </a:moveTo>
                <a:lnTo>
                  <a:pt x="4960" y="0"/>
                </a:lnTo>
                <a:cubicBezTo>
                  <a:pt x="4968" y="0"/>
                  <a:pt x="4975" y="7"/>
                  <a:pt x="4975" y="15"/>
                </a:cubicBezTo>
                <a:lnTo>
                  <a:pt x="4975" y="1684"/>
                </a:lnTo>
                <a:cubicBezTo>
                  <a:pt x="4975" y="1692"/>
                  <a:pt x="4968" y="1699"/>
                  <a:pt x="4960" y="1699"/>
                </a:cubicBezTo>
                <a:lnTo>
                  <a:pt x="15" y="1699"/>
                </a:lnTo>
                <a:cubicBezTo>
                  <a:pt x="7" y="1699"/>
                  <a:pt x="0" y="1692"/>
                  <a:pt x="0" y="1684"/>
                </a:cubicBezTo>
                <a:lnTo>
                  <a:pt x="0" y="15"/>
                </a:lnTo>
                <a:cubicBezTo>
                  <a:pt x="0" y="7"/>
                  <a:pt x="7" y="0"/>
                  <a:pt x="15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通讯平台</a:t>
            </a:r>
            <a:endParaRPr lang="en-US" altLang="zh-CN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Freeform 11"/>
          <p:cNvSpPr/>
          <p:nvPr/>
        </p:nvSpPr>
        <p:spPr bwMode="auto">
          <a:xfrm>
            <a:off x="4711530" y="4065361"/>
            <a:ext cx="936000" cy="360000"/>
          </a:xfrm>
          <a:custGeom>
            <a:avLst/>
            <a:gdLst>
              <a:gd name="T0" fmla="*/ 25 w 4975"/>
              <a:gd name="T1" fmla="*/ 0 h 1699"/>
              <a:gd name="T2" fmla="*/ 4951 w 4975"/>
              <a:gd name="T3" fmla="*/ 0 h 1699"/>
              <a:gd name="T4" fmla="*/ 4975 w 4975"/>
              <a:gd name="T5" fmla="*/ 24 h 1699"/>
              <a:gd name="T6" fmla="*/ 4975 w 4975"/>
              <a:gd name="T7" fmla="*/ 1674 h 1699"/>
              <a:gd name="T8" fmla="*/ 4951 w 4975"/>
              <a:gd name="T9" fmla="*/ 1699 h 1699"/>
              <a:gd name="T10" fmla="*/ 25 w 4975"/>
              <a:gd name="T11" fmla="*/ 1699 h 1699"/>
              <a:gd name="T12" fmla="*/ 0 w 4975"/>
              <a:gd name="T13" fmla="*/ 1674 h 1699"/>
              <a:gd name="T14" fmla="*/ 0 w 4975"/>
              <a:gd name="T15" fmla="*/ 24 h 1699"/>
              <a:gd name="T16" fmla="*/ 25 w 4975"/>
              <a:gd name="T17" fmla="*/ 0 h 1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75" h="1699">
                <a:moveTo>
                  <a:pt x="25" y="0"/>
                </a:moveTo>
                <a:lnTo>
                  <a:pt x="4951" y="0"/>
                </a:lnTo>
                <a:cubicBezTo>
                  <a:pt x="4964" y="0"/>
                  <a:pt x="4975" y="11"/>
                  <a:pt x="4975" y="24"/>
                </a:cubicBezTo>
                <a:lnTo>
                  <a:pt x="4975" y="1674"/>
                </a:lnTo>
                <a:cubicBezTo>
                  <a:pt x="4975" y="1687"/>
                  <a:pt x="4964" y="1699"/>
                  <a:pt x="4951" y="1699"/>
                </a:cubicBezTo>
                <a:lnTo>
                  <a:pt x="25" y="1699"/>
                </a:lnTo>
                <a:cubicBezTo>
                  <a:pt x="11" y="1699"/>
                  <a:pt x="0" y="1687"/>
                  <a:pt x="0" y="1674"/>
                </a:cubicBezTo>
                <a:lnTo>
                  <a:pt x="0" y="24"/>
                </a:lnTo>
                <a:cubicBezTo>
                  <a:pt x="0" y="11"/>
                  <a:pt x="11" y="0"/>
                  <a:pt x="25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KDS Controller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605531" y="3316008"/>
            <a:ext cx="1147998" cy="1194347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sp>
        <p:nvSpPr>
          <p:cNvPr id="50" name="Right Arrow 49"/>
          <p:cNvSpPr/>
          <p:nvPr/>
        </p:nvSpPr>
        <p:spPr>
          <a:xfrm rot="660000">
            <a:off x="2985706" y="3338547"/>
            <a:ext cx="1764000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Right Arrow 50"/>
          <p:cNvSpPr/>
          <p:nvPr/>
        </p:nvSpPr>
        <p:spPr>
          <a:xfrm flipH="1">
            <a:off x="3044451" y="3895038"/>
            <a:ext cx="1541721" cy="19138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Up Arrow 51"/>
          <p:cNvSpPr/>
          <p:nvPr/>
        </p:nvSpPr>
        <p:spPr>
          <a:xfrm>
            <a:off x="5089530" y="2952322"/>
            <a:ext cx="180000" cy="3600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Up Arrow 52"/>
          <p:cNvSpPr/>
          <p:nvPr/>
        </p:nvSpPr>
        <p:spPr>
          <a:xfrm>
            <a:off x="5089530" y="2328513"/>
            <a:ext cx="180000" cy="3600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93477" y="286919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创建订单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44398" y="3042858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(2)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本地保存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52918" y="3131462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通知餐厅服务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82279" y="3709165"/>
            <a:ext cx="18245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(6)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订单信息发送给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COD/KDS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等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508546" y="3464616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(4)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保存至餐厅数据库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71849" y="2979063"/>
            <a:ext cx="10550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(7)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上传至总部端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32593" y="2089472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(8)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保存至中央端数据库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848789" y="1231779"/>
            <a:ext cx="1111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(9)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同步订单至</a:t>
            </a:r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OC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5667153" y="4014361"/>
            <a:ext cx="726767" cy="21739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660946" y="42230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(5) 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加载餐单数据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用于产品名称转换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713882" y="3275918"/>
            <a:ext cx="373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22872" y="3009007"/>
            <a:ext cx="520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3817710" y="1103629"/>
            <a:ext cx="9832" cy="165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1"/>
    </p:bld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8010</Words>
  <Application>WPS 演示</Application>
  <PresentationFormat>On-screen Show (16:9)</PresentationFormat>
  <Paragraphs>1810</Paragraphs>
  <Slides>36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Standard Symbols PS [URW ]</vt:lpstr>
      <vt:lpstr>HelveticaNeueLT Std</vt:lpstr>
      <vt:lpstr>仿宋</vt:lpstr>
      <vt:lpstr>Droid Sans Fallback</vt:lpstr>
      <vt:lpstr>微软雅黑</vt:lpstr>
      <vt:lpstr>黑体</vt:lpstr>
      <vt:lpstr>宋体</vt:lpstr>
      <vt:lpstr>Arial Unicode MS</vt:lpstr>
      <vt:lpstr>Abyssinica SIL</vt:lpstr>
      <vt:lpstr>2016 HDS Corporate</vt:lpstr>
      <vt:lpstr>Yum China CPOS Counter项目 架构设计</vt:lpstr>
      <vt:lpstr>功能架构图</vt:lpstr>
      <vt:lpstr>系统关系</vt:lpstr>
      <vt:lpstr>系统之间通讯方式</vt:lpstr>
      <vt:lpstr>系统结构</vt:lpstr>
      <vt:lpstr>系统关系-场景举例-菜单下发</vt:lpstr>
      <vt:lpstr>系统关系-场景举例-配置信息下发</vt:lpstr>
      <vt:lpstr>系统关系 - 开店(SOD)</vt:lpstr>
      <vt:lpstr>系统关系-场景举例-餐厅订单</vt:lpstr>
      <vt:lpstr>系统关系 – Counter及内网MPOS订单</vt:lpstr>
      <vt:lpstr>系统关系 – 4G网络MPOS订单</vt:lpstr>
      <vt:lpstr>系统关系 – EC订单</vt:lpstr>
      <vt:lpstr>通讯平台 - 技术架构</vt:lpstr>
      <vt:lpstr>通讯平台 - 系统关系</vt:lpstr>
      <vt:lpstr>通讯平台–餐厅内异步通讯</vt:lpstr>
      <vt:lpstr>技术架构 – 总部端管理系统</vt:lpstr>
      <vt:lpstr>技术架构 – 总部端管理服务</vt:lpstr>
      <vt:lpstr>技术架构 – 总部端通信服务</vt:lpstr>
      <vt:lpstr>技术架构 – 餐厅端服务</vt:lpstr>
      <vt:lpstr>设备管理 - 密钥类型</vt:lpstr>
      <vt:lpstr>设备管理 - Counter认证</vt:lpstr>
      <vt:lpstr>设备管理 - Counter签到</vt:lpstr>
      <vt:lpstr>软件管理 - 自动化安装部署/版本发布升级/热部署</vt:lpstr>
      <vt:lpstr>监控平台</vt:lpstr>
      <vt:lpstr>营运管理 - 与CPOS Control系统集成</vt:lpstr>
      <vt:lpstr>菜单维护 - 与MenuCenter系统集成</vt:lpstr>
      <vt:lpstr>PromotionCenter</vt:lpstr>
      <vt:lpstr>支付平台---外接设备</vt:lpstr>
      <vt:lpstr>支付平台---系统拓补（未来）</vt:lpstr>
      <vt:lpstr>技术方案–支付网关</vt:lpstr>
      <vt:lpstr>技术架构 - Counter</vt:lpstr>
      <vt:lpstr>Counter - 移动POS平台兼容性</vt:lpstr>
      <vt:lpstr>技术方案-硬件兼容性</vt:lpstr>
      <vt:lpstr>COD 桌面版本</vt:lpstr>
      <vt:lpstr>COD 移动版本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2489</cp:revision>
  <cp:lastPrinted>2021-07-26T08:06:33Z</cp:lastPrinted>
  <dcterms:created xsi:type="dcterms:W3CDTF">2021-07-26T08:06:33Z</dcterms:created>
  <dcterms:modified xsi:type="dcterms:W3CDTF">2021-07-26T08:06:33Z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