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40" r:id="rId2"/>
    <p:sldId id="602" r:id="rId3"/>
    <p:sldId id="695" r:id="rId4"/>
    <p:sldId id="666" r:id="rId5"/>
    <p:sldId id="604" r:id="rId6"/>
    <p:sldId id="613" r:id="rId7"/>
    <p:sldId id="606" r:id="rId8"/>
    <p:sldId id="624" r:id="rId9"/>
    <p:sldId id="626" r:id="rId10"/>
    <p:sldId id="608" r:id="rId11"/>
    <p:sldId id="609" r:id="rId12"/>
    <p:sldId id="664" r:id="rId13"/>
    <p:sldId id="662" r:id="rId14"/>
    <p:sldId id="617" r:id="rId15"/>
    <p:sldId id="623" r:id="rId16"/>
    <p:sldId id="661" r:id="rId17"/>
    <p:sldId id="656" r:id="rId18"/>
    <p:sldId id="657" r:id="rId19"/>
    <p:sldId id="658" r:id="rId20"/>
    <p:sldId id="659" r:id="rId21"/>
    <p:sldId id="660" r:id="rId22"/>
    <p:sldId id="627" r:id="rId23"/>
    <p:sldId id="558" r:id="rId24"/>
    <p:sldId id="482" r:id="rId25"/>
    <p:sldId id="630" r:id="rId26"/>
    <p:sldId id="616" r:id="rId27"/>
    <p:sldId id="615" r:id="rId28"/>
    <p:sldId id="663" r:id="rId29"/>
    <p:sldId id="694" r:id="rId30"/>
    <p:sldId id="633" r:id="rId31"/>
    <p:sldId id="625" r:id="rId32"/>
    <p:sldId id="597" r:id="rId33"/>
    <p:sldId id="598" r:id="rId34"/>
    <p:sldId id="731" r:id="rId35"/>
    <p:sldId id="682" r:id="rId36"/>
    <p:sldId id="733" r:id="rId37"/>
    <p:sldId id="683" r:id="rId38"/>
    <p:sldId id="689" r:id="rId39"/>
    <p:sldId id="684" r:id="rId40"/>
    <p:sldId id="735" r:id="rId41"/>
    <p:sldId id="738" r:id="rId42"/>
    <p:sldId id="686" r:id="rId43"/>
    <p:sldId id="685" r:id="rId44"/>
    <p:sldId id="758" r:id="rId45"/>
    <p:sldId id="739" r:id="rId46"/>
    <p:sldId id="687" r:id="rId47"/>
    <p:sldId id="688" r:id="rId48"/>
    <p:sldId id="690" r:id="rId49"/>
    <p:sldId id="691" r:id="rId50"/>
    <p:sldId id="756" r:id="rId51"/>
    <p:sldId id="757" r:id="rId52"/>
    <p:sldId id="692" r:id="rId53"/>
    <p:sldId id="693" r:id="rId54"/>
    <p:sldId id="696" r:id="rId55"/>
    <p:sldId id="697" r:id="rId56"/>
    <p:sldId id="699" r:id="rId57"/>
    <p:sldId id="740" r:id="rId58"/>
    <p:sldId id="747" r:id="rId59"/>
    <p:sldId id="742" r:id="rId60"/>
    <p:sldId id="743" r:id="rId61"/>
    <p:sldId id="751" r:id="rId62"/>
    <p:sldId id="752" r:id="rId63"/>
    <p:sldId id="744" r:id="rId64"/>
    <p:sldId id="748" r:id="rId65"/>
    <p:sldId id="749" r:id="rId66"/>
    <p:sldId id="745" r:id="rId67"/>
    <p:sldId id="753" r:id="rId68"/>
    <p:sldId id="449" r:id="rId6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0000"/>
    <a:srgbClr val="2C4B80"/>
    <a:srgbClr val="F78E1E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87884" autoAdjust="0"/>
  </p:normalViewPr>
  <p:slideViewPr>
    <p:cSldViewPr snapToGrid="0" showGuides="1">
      <p:cViewPr varScale="1">
        <p:scale>
          <a:sx n="85" d="100"/>
          <a:sy n="85" d="100"/>
        </p:scale>
        <p:origin x="1098" y="7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丁能</a:t>
            </a:r>
          </a:p>
        </p:txBody>
      </p:sp>
    </p:spTree>
    <p:extLst>
      <p:ext uri="{BB962C8B-B14F-4D97-AF65-F5344CB8AC3E}">
        <p14:creationId xmlns:p14="http://schemas.microsoft.com/office/powerpoint/2010/main" val="75122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蒋剑平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蒋剑平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丁能、牟宗存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41B6-F44C-4F6B-B197-E9348DC7D4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牟宗存，蒋剑平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17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牟宗存，蒋剑平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王江坡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王江坡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王江坡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王江坡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9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446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丁能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1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蒋剑平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2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7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王江坡</a:t>
            </a:r>
          </a:p>
        </p:txBody>
      </p:sp>
    </p:spTree>
    <p:extLst>
      <p:ext uri="{BB962C8B-B14F-4D97-AF65-F5344CB8AC3E}">
        <p14:creationId xmlns:p14="http://schemas.microsoft.com/office/powerpoint/2010/main" val="2432744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16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0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8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86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3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5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丁能、牟宗存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36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3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5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4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08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8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00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3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2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51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7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245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0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203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5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丁能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王江坡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王江坡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蒋剑平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D902-DE5D-4477-9E16-EAB1903DA65A}" type="datetimeFigureOut">
              <a:rPr lang="zh-CN" altLang="en-US" smtClean="0"/>
              <a:t>2019-01-04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4" r:id="rId24"/>
    <p:sldLayoutId id="214748367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24.emf"/><Relationship Id="rId4" Type="http://schemas.openxmlformats.org/officeDocument/2006/relationships/image" Target="../media/image26.svg"/><Relationship Id="rId9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10" Type="http://schemas.openxmlformats.org/officeDocument/2006/relationships/image" Target="../media/image14.wmf"/><Relationship Id="rId4" Type="http://schemas.openxmlformats.org/officeDocument/2006/relationships/image" Target="../media/image8.jpeg"/><Relationship Id="rId9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fort/LokiJ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7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/>
          <a:lstStyle/>
          <a:p>
            <a:r>
              <a:rPr lang="en-US" dirty="0"/>
              <a:t>Yum China CPOS Counter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zh-CN" altLang="en-US" dirty="0"/>
              <a:t>架构设计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July, 2018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及内网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4132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58127" y="1015206"/>
            <a:ext cx="936000" cy="6543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4546833" y="1193257"/>
            <a:ext cx="1811294" cy="407704"/>
          </a:xfrm>
          <a:prstGeom prst="bentConnector3">
            <a:avLst>
              <a:gd name="adj1" fmla="val 906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4041638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065551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18634" y="3597729"/>
            <a:ext cx="2308917" cy="2769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1"/>
          <p:cNvSpPr/>
          <p:nvPr/>
        </p:nvSpPr>
        <p:spPr bwMode="auto">
          <a:xfrm>
            <a:off x="2948219" y="189014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258766" y="2171525"/>
            <a:ext cx="1463729" cy="14035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632200" y="1983740"/>
            <a:ext cx="655955" cy="25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flipH="1">
            <a:off x="4264025" y="1661160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Freeform 11"/>
          <p:cNvSpPr/>
          <p:nvPr/>
        </p:nvSpPr>
        <p:spPr bwMode="auto">
          <a:xfrm>
            <a:off x="748986" y="4753538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</a:p>
        </p:txBody>
      </p:sp>
      <p:sp>
        <p:nvSpPr>
          <p:cNvPr id="64" name="Freeform 10"/>
          <p:cNvSpPr/>
          <p:nvPr/>
        </p:nvSpPr>
        <p:spPr bwMode="auto">
          <a:xfrm>
            <a:off x="4254198" y="4651092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KDS Control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829435" y="4886325"/>
            <a:ext cx="2350135" cy="114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97" idx="2"/>
          </p:cNvCxnSpPr>
          <p:nvPr/>
        </p:nvCxnSpPr>
        <p:spPr>
          <a:xfrm flipH="1" flipV="1">
            <a:off x="1289050" y="3765550"/>
            <a:ext cx="7620" cy="2914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25162" y="348253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2385" y="2588475"/>
            <a:ext cx="12896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配餐完成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25747" y="4334156"/>
            <a:ext cx="878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68973" y="3765649"/>
            <a:ext cx="7835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69483" y="1803225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43403" y="952353"/>
            <a:ext cx="136588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）订单信息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配餐完成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82265" y="3228390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订单的各种状态信息，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可以定时汇总之后一起发给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现有系统是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秒钟发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笔给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</p:txBody>
      </p:sp>
      <p:cxnSp>
        <p:nvCxnSpPr>
          <p:cNvPr id="48" name="Elbow Connector 67"/>
          <p:cNvCxnSpPr/>
          <p:nvPr/>
        </p:nvCxnSpPr>
        <p:spPr>
          <a:xfrm flipV="1">
            <a:off x="4915949" y="1338565"/>
            <a:ext cx="1442178" cy="199314"/>
          </a:xfrm>
          <a:prstGeom prst="bentConnector3">
            <a:avLst>
              <a:gd name="adj1" fmla="val -25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5849" y="3730590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68794" y="1338858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返回同步成功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失败</a:t>
            </a:r>
          </a:p>
        </p:txBody>
      </p:sp>
      <p:sp>
        <p:nvSpPr>
          <p:cNvPr id="53" name="Freeform 11"/>
          <p:cNvSpPr/>
          <p:nvPr/>
        </p:nvSpPr>
        <p:spPr bwMode="auto">
          <a:xfrm>
            <a:off x="748986" y="441923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941504" y="4238198"/>
            <a:ext cx="2254029" cy="3511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47552" y="4127659"/>
            <a:ext cx="878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4615180" y="4255135"/>
            <a:ext cx="8890" cy="381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8308" y="4263930"/>
            <a:ext cx="1240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异步通知下单成功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938395" y="4264025"/>
            <a:ext cx="1905" cy="394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E408E8-21F5-4CAB-B924-0F4AC61CF19B}"/>
              </a:ext>
            </a:extLst>
          </p:cNvPr>
          <p:cNvSpPr txBox="1"/>
          <p:nvPr/>
        </p:nvSpPr>
        <p:spPr>
          <a:xfrm>
            <a:off x="3691358" y="175273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4G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0703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4821555" y="1193800"/>
            <a:ext cx="1609090" cy="346075"/>
          </a:xfrm>
          <a:prstGeom prst="bentConnector3">
            <a:avLst>
              <a:gd name="adj1" fmla="val -276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38416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417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sp>
        <p:nvSpPr>
          <p:cNvPr id="59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93037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11"/>
          <p:cNvSpPr/>
          <p:nvPr/>
        </p:nvSpPr>
        <p:spPr bwMode="auto">
          <a:xfrm>
            <a:off x="748986" y="46297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reeform 10"/>
          <p:cNvSpPr/>
          <p:nvPr/>
        </p:nvSpPr>
        <p:spPr bwMode="auto">
          <a:xfrm>
            <a:off x="4254198" y="4679667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KDS Control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573383" y="4307006"/>
            <a:ext cx="5905" cy="3239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6616" y="4818757"/>
            <a:ext cx="23089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54278" y="2704430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订单信息下发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14808" y="4346221"/>
            <a:ext cx="878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(5.2)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47698" y="172364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882515" y="828675"/>
            <a:ext cx="1487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（下单成功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配餐完成）</a:t>
            </a:r>
          </a:p>
        </p:txBody>
      </p:sp>
      <p:sp>
        <p:nvSpPr>
          <p:cNvPr id="47" name="Freeform 11"/>
          <p:cNvSpPr/>
          <p:nvPr/>
        </p:nvSpPr>
        <p:spPr bwMode="auto">
          <a:xfrm>
            <a:off x="748986" y="174771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31570" y="1919969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5862" y="1947363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71191" y="3550558"/>
            <a:ext cx="867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74421" y="2062779"/>
            <a:ext cx="1005916" cy="147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78849" y="23665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reeform 11"/>
          <p:cNvSpPr/>
          <p:nvPr/>
        </p:nvSpPr>
        <p:spPr bwMode="auto">
          <a:xfrm>
            <a:off x="748986" y="4295412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941504" y="4129613"/>
            <a:ext cx="2286047" cy="3511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0060" y="4034104"/>
            <a:ext cx="87820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(5.1)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</a:p>
        </p:txBody>
      </p:sp>
      <p:sp>
        <p:nvSpPr>
          <p:cNvPr id="3" name="Rectangle 30"/>
          <p:cNvSpPr/>
          <p:nvPr/>
        </p:nvSpPr>
        <p:spPr>
          <a:xfrm>
            <a:off x="6501002" y="1015206"/>
            <a:ext cx="936000" cy="6543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5038725" y="1320567"/>
            <a:ext cx="1391920" cy="219307"/>
          </a:xfrm>
          <a:prstGeom prst="bentConnector3">
            <a:avLst>
              <a:gd name="adj1" fmla="val 99984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86"/>
          <p:cNvSpPr txBox="1"/>
          <p:nvPr/>
        </p:nvSpPr>
        <p:spPr>
          <a:xfrm>
            <a:off x="5182587" y="1298571"/>
            <a:ext cx="932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同步成功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4938395" y="4264025"/>
            <a:ext cx="1905" cy="394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8395" y="430212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异步通知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43717D-6E91-4DFD-B95E-C6B3C8C10826}"/>
              </a:ext>
            </a:extLst>
          </p:cNvPr>
          <p:cNvSpPr txBox="1"/>
          <p:nvPr/>
        </p:nvSpPr>
        <p:spPr>
          <a:xfrm>
            <a:off x="4283314" y="268947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7B8772-C1F2-4DA4-A705-A240BC3E3972}"/>
              </a:ext>
            </a:extLst>
          </p:cNvPr>
          <p:cNvSpPr txBox="1"/>
          <p:nvPr/>
        </p:nvSpPr>
        <p:spPr>
          <a:xfrm>
            <a:off x="3113813" y="427571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18B5B-6C90-4C6A-96FD-77E211800A60}"/>
              </a:ext>
            </a:extLst>
          </p:cNvPr>
          <p:cNvSpPr txBox="1"/>
          <p:nvPr/>
        </p:nvSpPr>
        <p:spPr>
          <a:xfrm>
            <a:off x="4546115" y="434724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C9AEFB-C17E-45D9-9472-64C4A1CF2234}"/>
              </a:ext>
            </a:extLst>
          </p:cNvPr>
          <p:cNvSpPr txBox="1"/>
          <p:nvPr/>
        </p:nvSpPr>
        <p:spPr>
          <a:xfrm>
            <a:off x="3782798" y="166129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外部订单（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Kiosk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3G/4G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总部端数据中心</a:t>
            </a:r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0703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Order Service</a:t>
            </a: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38416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>
            <a:extLst>
              <a:ext uri="{FF2B5EF4-FFF2-40B4-BE49-F238E27FC236}">
                <a16:creationId xmlns:a16="http://schemas.microsoft.com/office/drawing/2014/main" id="{5B9C2314-7812-4CE1-B33F-AE43D78DF310}"/>
              </a:ext>
            </a:extLst>
          </p:cNvPr>
          <p:cNvSpPr/>
          <p:nvPr/>
        </p:nvSpPr>
        <p:spPr bwMode="auto">
          <a:xfrm>
            <a:off x="748986" y="3417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</a:t>
            </a: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C35425E1-82BE-4948-8C0A-F05810FCE191}"/>
              </a:ext>
            </a:extLst>
          </p:cNvPr>
          <p:cNvSpPr/>
          <p:nvPr/>
        </p:nvSpPr>
        <p:spPr bwMode="auto">
          <a:xfrm>
            <a:off x="4227551" y="3530545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Order Service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716030-93D0-4EA6-B6F8-746C47F7E612}"/>
              </a:ext>
            </a:extLst>
          </p:cNvPr>
          <p:cNvCxnSpPr>
            <a:cxnSpLocks/>
          </p:cNvCxnSpPr>
          <p:nvPr/>
        </p:nvCxnSpPr>
        <p:spPr>
          <a:xfrm>
            <a:off x="4762613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11">
            <a:extLst>
              <a:ext uri="{FF2B5EF4-FFF2-40B4-BE49-F238E27FC236}">
                <a16:creationId xmlns:a16="http://schemas.microsoft.com/office/drawing/2014/main" id="{439E909C-358B-47BD-BCAD-8078CA73CB87}"/>
              </a:ext>
            </a:extLst>
          </p:cNvPr>
          <p:cNvSpPr/>
          <p:nvPr/>
        </p:nvSpPr>
        <p:spPr bwMode="auto">
          <a:xfrm>
            <a:off x="748986" y="46297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6837242A-CC51-4D21-BA24-2EC63151CA6A}"/>
              </a:ext>
            </a:extLst>
          </p:cNvPr>
          <p:cNvSpPr/>
          <p:nvPr/>
        </p:nvSpPr>
        <p:spPr bwMode="auto">
          <a:xfrm>
            <a:off x="4254198" y="4603467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KDS Control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68E78F-AFE0-4DE5-8699-4C763EE3898E}"/>
              </a:ext>
            </a:extLst>
          </p:cNvPr>
          <p:cNvCxnSpPr>
            <a:cxnSpLocks/>
          </p:cNvCxnSpPr>
          <p:nvPr/>
        </p:nvCxnSpPr>
        <p:spPr>
          <a:xfrm flipH="1">
            <a:off x="4499723" y="4268906"/>
            <a:ext cx="5905" cy="3239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8D19D6-07E2-4C9E-9330-4035B7C76F45}"/>
              </a:ext>
            </a:extLst>
          </p:cNvPr>
          <p:cNvCxnSpPr>
            <a:cxnSpLocks/>
          </p:cNvCxnSpPr>
          <p:nvPr/>
        </p:nvCxnSpPr>
        <p:spPr>
          <a:xfrm>
            <a:off x="1886616" y="4761607"/>
            <a:ext cx="23089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A4094EE-C9F5-43EB-8F59-59A05CC0F917}"/>
              </a:ext>
            </a:extLst>
          </p:cNvPr>
          <p:cNvSpPr txBox="1"/>
          <p:nvPr/>
        </p:nvSpPr>
        <p:spPr>
          <a:xfrm>
            <a:off x="4745889" y="270443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订单信息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CDBB35-950E-45D9-B8DB-E7DC476154DD}"/>
              </a:ext>
            </a:extLst>
          </p:cNvPr>
          <p:cNvSpPr txBox="1"/>
          <p:nvPr/>
        </p:nvSpPr>
        <p:spPr>
          <a:xfrm>
            <a:off x="3614216" y="4291400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(5.2)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订单信息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A3D544-1A1A-4FAA-9B01-3A5F2CB1E838}"/>
              </a:ext>
            </a:extLst>
          </p:cNvPr>
          <p:cNvSpPr txBox="1"/>
          <p:nvPr/>
        </p:nvSpPr>
        <p:spPr>
          <a:xfrm>
            <a:off x="5298637" y="170191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记录订单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(9)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更新订单状态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96C3B-9F40-42C3-A1DD-7DD862B19AA2}"/>
              </a:ext>
            </a:extLst>
          </p:cNvPr>
          <p:cNvSpPr txBox="1"/>
          <p:nvPr/>
        </p:nvSpPr>
        <p:spPr>
          <a:xfrm>
            <a:off x="5249735" y="35521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(4)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记录订单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(7)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更新订单状态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124141-036B-4F99-9291-A9513C884064}"/>
              </a:ext>
            </a:extLst>
          </p:cNvPr>
          <p:cNvCxnSpPr>
            <a:cxnSpLocks/>
          </p:cNvCxnSpPr>
          <p:nvPr/>
        </p:nvCxnSpPr>
        <p:spPr>
          <a:xfrm>
            <a:off x="4948469" y="4243700"/>
            <a:ext cx="1980" cy="3743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6DCC96-240A-4F07-B531-B79CA2074F4E}"/>
              </a:ext>
            </a:extLst>
          </p:cNvPr>
          <p:cNvSpPr txBox="1"/>
          <p:nvPr/>
        </p:nvSpPr>
        <p:spPr>
          <a:xfrm>
            <a:off x="4938308" y="426393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(6)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异步通知下单成功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配餐完成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06D57-13BF-478A-9E1F-F2E19D6767B9}"/>
              </a:ext>
            </a:extLst>
          </p:cNvPr>
          <p:cNvSpPr txBox="1"/>
          <p:nvPr/>
        </p:nvSpPr>
        <p:spPr>
          <a:xfrm>
            <a:off x="4976157" y="1347990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(10) 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下单成功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配餐完成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23D777-2BE4-4556-A8D4-18F06C5EE2B7}"/>
              </a:ext>
            </a:extLst>
          </p:cNvPr>
          <p:cNvSpPr txBox="1"/>
          <p:nvPr/>
        </p:nvSpPr>
        <p:spPr>
          <a:xfrm>
            <a:off x="3678884" y="2680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配餐完成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40830D-9D60-4F91-AD66-1246A1864AEB}"/>
              </a:ext>
            </a:extLst>
          </p:cNvPr>
          <p:cNvSpPr txBox="1"/>
          <p:nvPr/>
        </p:nvSpPr>
        <p:spPr>
          <a:xfrm>
            <a:off x="5356776" y="945796"/>
            <a:ext cx="870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订单信息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D50477BB-9C89-43CC-81A5-835B1D759A7A}"/>
              </a:ext>
            </a:extLst>
          </p:cNvPr>
          <p:cNvSpPr/>
          <p:nvPr/>
        </p:nvSpPr>
        <p:spPr bwMode="auto">
          <a:xfrm>
            <a:off x="748986" y="4295412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F8E38D-CB96-47A8-A1AF-EFA3B529CB5A}"/>
              </a:ext>
            </a:extLst>
          </p:cNvPr>
          <p:cNvCxnSpPr>
            <a:cxnSpLocks/>
          </p:cNvCxnSpPr>
          <p:nvPr/>
        </p:nvCxnSpPr>
        <p:spPr>
          <a:xfrm flipV="1">
            <a:off x="1941504" y="4051883"/>
            <a:ext cx="2264189" cy="428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175271-F3AA-46A3-A4B3-3E5799952854}"/>
              </a:ext>
            </a:extLst>
          </p:cNvPr>
          <p:cNvSpPr txBox="1"/>
          <p:nvPr/>
        </p:nvSpPr>
        <p:spPr>
          <a:xfrm>
            <a:off x="6983837" y="311837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餐码都通过各自系统自己生成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48D82-377A-4642-AD8F-A464CA476975}"/>
              </a:ext>
            </a:extLst>
          </p:cNvPr>
          <p:cNvSpPr/>
          <p:nvPr/>
        </p:nvSpPr>
        <p:spPr>
          <a:xfrm>
            <a:off x="6358127" y="1015206"/>
            <a:ext cx="936000" cy="6543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cxnSp>
        <p:nvCxnSpPr>
          <p:cNvPr id="58" name="Elbow Connector 67">
            <a:extLst>
              <a:ext uri="{FF2B5EF4-FFF2-40B4-BE49-F238E27FC236}">
                <a16:creationId xmlns:a16="http://schemas.microsoft.com/office/drawing/2014/main" id="{03D7BD37-E3FD-410F-971B-9E4BF64AE0F5}"/>
              </a:ext>
            </a:extLst>
          </p:cNvPr>
          <p:cNvCxnSpPr>
            <a:cxnSpLocks/>
          </p:cNvCxnSpPr>
          <p:nvPr/>
        </p:nvCxnSpPr>
        <p:spPr>
          <a:xfrm flipV="1">
            <a:off x="4546833" y="1193257"/>
            <a:ext cx="1811294" cy="407704"/>
          </a:xfrm>
          <a:prstGeom prst="bentConnector3">
            <a:avLst>
              <a:gd name="adj1" fmla="val -2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67">
            <a:extLst>
              <a:ext uri="{FF2B5EF4-FFF2-40B4-BE49-F238E27FC236}">
                <a16:creationId xmlns:a16="http://schemas.microsoft.com/office/drawing/2014/main" id="{39C9681D-CAEA-453A-A292-6FFFB4462835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915949" y="1342375"/>
            <a:ext cx="1442178" cy="199314"/>
          </a:xfrm>
          <a:prstGeom prst="bentConnector3">
            <a:avLst>
              <a:gd name="adj1" fmla="val -25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11">
            <a:extLst>
              <a:ext uri="{FF2B5EF4-FFF2-40B4-BE49-F238E27FC236}">
                <a16:creationId xmlns:a16="http://schemas.microsoft.com/office/drawing/2014/main" id="{827C0A1E-1783-477C-AD2C-31CE5CC1F9B4}"/>
              </a:ext>
            </a:extLst>
          </p:cNvPr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Envoy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18AC43-B492-4711-95EC-81D371E69C07}"/>
              </a:ext>
            </a:extLst>
          </p:cNvPr>
          <p:cNvCxnSpPr>
            <a:cxnSpLocks/>
          </p:cNvCxnSpPr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BF1BB7-886C-46F4-9FCE-5DC524EDF7FB}"/>
              </a:ext>
            </a:extLst>
          </p:cNvPr>
          <p:cNvCxnSpPr>
            <a:cxnSpLocks/>
          </p:cNvCxnSpPr>
          <p:nvPr/>
        </p:nvCxnSpPr>
        <p:spPr>
          <a:xfrm>
            <a:off x="3474421" y="2062779"/>
            <a:ext cx="1005916" cy="147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F4B5782-F9C5-446B-979E-DC64360985C7}"/>
              </a:ext>
            </a:extLst>
          </p:cNvPr>
          <p:cNvSpPr txBox="1"/>
          <p:nvPr/>
        </p:nvSpPr>
        <p:spPr>
          <a:xfrm>
            <a:off x="3505579" y="2500551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(8)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下单成功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808CE2-3476-4EA3-9355-B5E09DF5008C}"/>
              </a:ext>
            </a:extLst>
          </p:cNvPr>
          <p:cNvSpPr txBox="1"/>
          <p:nvPr/>
        </p:nvSpPr>
        <p:spPr>
          <a:xfrm>
            <a:off x="2808108" y="4009838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(5.1)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订单信息</a:t>
            </a: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3BFD95F1-3231-4DF6-BC62-95D019A6BA74}"/>
              </a:ext>
            </a:extLst>
          </p:cNvPr>
          <p:cNvSpPr/>
          <p:nvPr/>
        </p:nvSpPr>
        <p:spPr bwMode="auto">
          <a:xfrm>
            <a:off x="7716802" y="932385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9594033E-3E5D-44A8-AC9D-040BE7042954}"/>
              </a:ext>
            </a:extLst>
          </p:cNvPr>
          <p:cNvSpPr/>
          <p:nvPr/>
        </p:nvSpPr>
        <p:spPr bwMode="auto">
          <a:xfrm>
            <a:off x="7716802" y="1253689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Delivery</a:t>
            </a:r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94433C75-1091-4FBF-95F5-34E44E2BB5BA}"/>
              </a:ext>
            </a:extLst>
          </p:cNvPr>
          <p:cNvSpPr/>
          <p:nvPr/>
        </p:nvSpPr>
        <p:spPr bwMode="auto">
          <a:xfrm>
            <a:off x="7716802" y="1588817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Kiosk</a:t>
            </a:r>
          </a:p>
        </p:txBody>
      </p:sp>
      <p:cxnSp>
        <p:nvCxnSpPr>
          <p:cNvPr id="70" name="Elbow Connector 67">
            <a:extLst>
              <a:ext uri="{FF2B5EF4-FFF2-40B4-BE49-F238E27FC236}">
                <a16:creationId xmlns:a16="http://schemas.microsoft.com/office/drawing/2014/main" id="{37BE4790-EC19-46B0-8DCD-6064602806D2}"/>
              </a:ext>
            </a:extLst>
          </p:cNvPr>
          <p:cNvCxnSpPr/>
          <p:nvPr/>
        </p:nvCxnSpPr>
        <p:spPr>
          <a:xfrm flipV="1">
            <a:off x="7294127" y="1050565"/>
            <a:ext cx="414286" cy="28800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67">
            <a:extLst>
              <a:ext uri="{FF2B5EF4-FFF2-40B4-BE49-F238E27FC236}">
                <a16:creationId xmlns:a16="http://schemas.microsoft.com/office/drawing/2014/main" id="{2C3E395C-D10E-47EE-B006-C64A3CD9C79F}"/>
              </a:ext>
            </a:extLst>
          </p:cNvPr>
          <p:cNvCxnSpPr/>
          <p:nvPr/>
        </p:nvCxnSpPr>
        <p:spPr>
          <a:xfrm>
            <a:off x="7294127" y="1338565"/>
            <a:ext cx="414286" cy="3169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67">
            <a:extLst>
              <a:ext uri="{FF2B5EF4-FFF2-40B4-BE49-F238E27FC236}">
                <a16:creationId xmlns:a16="http://schemas.microsoft.com/office/drawing/2014/main" id="{0462A6EF-A7DE-400A-A33C-A74F9D966B93}"/>
              </a:ext>
            </a:extLst>
          </p:cNvPr>
          <p:cNvCxnSpPr/>
          <p:nvPr/>
        </p:nvCxnSpPr>
        <p:spPr>
          <a:xfrm>
            <a:off x="7294127" y="1338565"/>
            <a:ext cx="414286" cy="3848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11FCA8-ACBF-4D2D-BCE6-F7C7C4ACF72C}"/>
              </a:ext>
            </a:extLst>
          </p:cNvPr>
          <p:cNvSpPr txBox="1"/>
          <p:nvPr/>
        </p:nvSpPr>
        <p:spPr>
          <a:xfrm>
            <a:off x="4354420" y="268706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F56224-2625-4486-84EE-7B3716EE44E6}"/>
              </a:ext>
            </a:extLst>
          </p:cNvPr>
          <p:cNvSpPr txBox="1"/>
          <p:nvPr/>
        </p:nvSpPr>
        <p:spPr>
          <a:xfrm>
            <a:off x="3113813" y="427571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D7810A-4757-4649-97DB-72B8ED0F0728}"/>
              </a:ext>
            </a:extLst>
          </p:cNvPr>
          <p:cNvSpPr txBox="1"/>
          <p:nvPr/>
        </p:nvSpPr>
        <p:spPr>
          <a:xfrm>
            <a:off x="4524013" y="431227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F03D7-B7C1-4648-B8B4-815313F9B13D}"/>
              </a:ext>
            </a:extLst>
          </p:cNvPr>
          <p:cNvSpPr txBox="1"/>
          <p:nvPr/>
        </p:nvSpPr>
        <p:spPr>
          <a:xfrm>
            <a:off x="3782798" y="166129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3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1">
            <a:extLst>
              <a:ext uri="{FF2B5EF4-FFF2-40B4-BE49-F238E27FC236}">
                <a16:creationId xmlns:a16="http://schemas.microsoft.com/office/drawing/2014/main" id="{AE49ECBC-1CD8-4551-BB8E-2DD499B3C988}"/>
              </a:ext>
            </a:extLst>
          </p:cNvPr>
          <p:cNvSpPr/>
          <p:nvPr/>
        </p:nvSpPr>
        <p:spPr>
          <a:xfrm>
            <a:off x="968602" y="1335135"/>
            <a:ext cx="1356544" cy="1447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13735-6BBC-4A37-B1D4-977DEB3F92FC}"/>
              </a:ext>
            </a:extLst>
          </p:cNvPr>
          <p:cNvSpPr/>
          <p:nvPr/>
        </p:nvSpPr>
        <p:spPr>
          <a:xfrm>
            <a:off x="999325" y="1385894"/>
            <a:ext cx="128605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1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3358FF96-D53A-4F0A-888B-FE7E542A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619" y="2308914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600" dirty="0"/>
              <a:t>MDM</a:t>
            </a:r>
            <a:endParaRPr lang="zh-CN" altLang="en-US" sz="600" dirty="0"/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72A73EE3-2D9D-432A-8B62-40B55A7C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242" y="2308914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600" dirty="0"/>
              <a:t>CMS</a:t>
            </a:r>
            <a:endParaRPr lang="zh-CN" altLang="en-US" sz="600" dirty="0"/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EA4CCDA3-3AD4-44F3-A396-A4EBE7EAE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906" y="2535978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营运管理</a:t>
            </a:r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AD3CD806-427B-4B60-868F-1398A60A3D2E}"/>
              </a:ext>
            </a:extLst>
          </p:cNvPr>
          <p:cNvSpPr/>
          <p:nvPr/>
        </p:nvSpPr>
        <p:spPr>
          <a:xfrm>
            <a:off x="1074901" y="1567815"/>
            <a:ext cx="1122847" cy="20326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F88E2879-1DB5-44E3-8153-D1B029CAAF41}"/>
              </a:ext>
            </a:extLst>
          </p:cNvPr>
          <p:cNvSpPr/>
          <p:nvPr/>
        </p:nvSpPr>
        <p:spPr>
          <a:xfrm>
            <a:off x="1074901" y="1822785"/>
            <a:ext cx="1122847" cy="15927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969AF4B-FA92-4168-A7B4-2CB7F7B43D7C}"/>
              </a:ext>
            </a:extLst>
          </p:cNvPr>
          <p:cNvSpPr/>
          <p:nvPr/>
        </p:nvSpPr>
        <p:spPr>
          <a:xfrm>
            <a:off x="1074901" y="2021954"/>
            <a:ext cx="1122847" cy="20326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F8F852E5-081C-4A6D-9BAA-77E796E2E9D9}"/>
              </a:ext>
            </a:extLst>
          </p:cNvPr>
          <p:cNvSpPr/>
          <p:nvPr/>
        </p:nvSpPr>
        <p:spPr>
          <a:xfrm>
            <a:off x="3688731" y="1335134"/>
            <a:ext cx="1039661" cy="11904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633E59C7-A46A-425E-9BF2-54F8EC61F966}"/>
              </a:ext>
            </a:extLst>
          </p:cNvPr>
          <p:cNvSpPr/>
          <p:nvPr/>
        </p:nvSpPr>
        <p:spPr>
          <a:xfrm>
            <a:off x="3714323" y="1385894"/>
            <a:ext cx="97459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2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764DDDD7-1D04-498B-A91A-D7B3CE24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866" y="2303173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总部端数据服务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38B1ADC1-E667-4692-B40D-8FA05D0D3D79}"/>
              </a:ext>
            </a:extLst>
          </p:cNvPr>
          <p:cNvSpPr/>
          <p:nvPr/>
        </p:nvSpPr>
        <p:spPr>
          <a:xfrm>
            <a:off x="3781379" y="1807192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0255DD59-57F9-45B7-B50C-71D7F0EC9F58}"/>
              </a:ext>
            </a:extLst>
          </p:cNvPr>
          <p:cNvSpPr/>
          <p:nvPr/>
        </p:nvSpPr>
        <p:spPr>
          <a:xfrm>
            <a:off x="3772616" y="1579382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GRPC Service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05F96A65-869C-4557-9313-033334F433A7}"/>
              </a:ext>
            </a:extLst>
          </p:cNvPr>
          <p:cNvSpPr/>
          <p:nvPr/>
        </p:nvSpPr>
        <p:spPr>
          <a:xfrm>
            <a:off x="4973937" y="1335134"/>
            <a:ext cx="1066684" cy="1383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37AF157D-8867-4BAE-B08D-F9963D7D466B}"/>
              </a:ext>
            </a:extLst>
          </p:cNvPr>
          <p:cNvSpPr/>
          <p:nvPr/>
        </p:nvSpPr>
        <p:spPr>
          <a:xfrm>
            <a:off x="5016200" y="1385894"/>
            <a:ext cx="974598" cy="10822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3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2B4A8675-EA12-4453-8B63-769C4548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2486347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总部端接口服务</a:t>
            </a:r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77F9B1D3-4521-46C2-B1B3-627D063DD157}"/>
              </a:ext>
            </a:extLst>
          </p:cNvPr>
          <p:cNvSpPr/>
          <p:nvPr/>
        </p:nvSpPr>
        <p:spPr>
          <a:xfrm>
            <a:off x="5095448" y="2020971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A9D5D734-8951-4B12-8DF4-50A1C064823E}"/>
              </a:ext>
            </a:extLst>
          </p:cNvPr>
          <p:cNvSpPr/>
          <p:nvPr/>
        </p:nvSpPr>
        <p:spPr>
          <a:xfrm>
            <a:off x="5085542" y="1574412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GRPC Service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CC62C969-14DC-4F0C-8BE8-524BAB6BC2E9}"/>
              </a:ext>
            </a:extLst>
          </p:cNvPr>
          <p:cNvSpPr/>
          <p:nvPr/>
        </p:nvSpPr>
        <p:spPr>
          <a:xfrm>
            <a:off x="5095448" y="1807253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外系统服务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3392B970-DE0D-4924-A90B-736491DEA0A7}"/>
              </a:ext>
            </a:extLst>
          </p:cNvPr>
          <p:cNvSpPr/>
          <p:nvPr/>
        </p:nvSpPr>
        <p:spPr>
          <a:xfrm>
            <a:off x="3781379" y="2037730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520EEF99-9993-4477-A538-7C58CB1A0BE3}"/>
              </a:ext>
            </a:extLst>
          </p:cNvPr>
          <p:cNvSpPr/>
          <p:nvPr/>
        </p:nvSpPr>
        <p:spPr>
          <a:xfrm>
            <a:off x="5095448" y="2257208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4F1858D0-9B43-42AF-A1A7-6EEF538A5483}"/>
              </a:ext>
            </a:extLst>
          </p:cNvPr>
          <p:cNvSpPr/>
          <p:nvPr/>
        </p:nvSpPr>
        <p:spPr>
          <a:xfrm>
            <a:off x="2903110" y="3783769"/>
            <a:ext cx="1038701" cy="1210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73" name="Rectangle 21">
            <a:extLst>
              <a:ext uri="{FF2B5EF4-FFF2-40B4-BE49-F238E27FC236}">
                <a16:creationId xmlns:a16="http://schemas.microsoft.com/office/drawing/2014/main" id="{6752AB0E-8263-4330-A6C9-9DF61078ACEE}"/>
              </a:ext>
            </a:extLst>
          </p:cNvPr>
          <p:cNvSpPr/>
          <p:nvPr/>
        </p:nvSpPr>
        <p:spPr>
          <a:xfrm>
            <a:off x="2934572" y="3834529"/>
            <a:ext cx="97459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4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D008DA97-D9EE-49DB-97F8-F017929A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09" y="4760818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餐厅服务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544F551E-A51A-4600-ADAB-4A524C4BFAC5}"/>
              </a:ext>
            </a:extLst>
          </p:cNvPr>
          <p:cNvSpPr/>
          <p:nvPr/>
        </p:nvSpPr>
        <p:spPr>
          <a:xfrm>
            <a:off x="3001628" y="4255827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15A551EF-42B4-415B-B17B-869EFF9DBB78}"/>
              </a:ext>
            </a:extLst>
          </p:cNvPr>
          <p:cNvSpPr/>
          <p:nvPr/>
        </p:nvSpPr>
        <p:spPr>
          <a:xfrm>
            <a:off x="2992865" y="4028016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11568729-52A5-4B2E-AB2D-8D7E921457ED}"/>
              </a:ext>
            </a:extLst>
          </p:cNvPr>
          <p:cNvSpPr/>
          <p:nvPr/>
        </p:nvSpPr>
        <p:spPr>
          <a:xfrm>
            <a:off x="3001628" y="4486365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21">
            <a:extLst>
              <a:ext uri="{FF2B5EF4-FFF2-40B4-BE49-F238E27FC236}">
                <a16:creationId xmlns:a16="http://schemas.microsoft.com/office/drawing/2014/main" id="{C8FA131A-CCB5-454A-98E4-D8497111DCCD}"/>
              </a:ext>
            </a:extLst>
          </p:cNvPr>
          <p:cNvSpPr/>
          <p:nvPr/>
        </p:nvSpPr>
        <p:spPr>
          <a:xfrm>
            <a:off x="4676266" y="3783769"/>
            <a:ext cx="1569675" cy="1230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DDE1F3D2-9269-4D66-AF00-1FC792769242}"/>
              </a:ext>
            </a:extLst>
          </p:cNvPr>
          <p:cNvSpPr/>
          <p:nvPr/>
        </p:nvSpPr>
        <p:spPr>
          <a:xfrm>
            <a:off x="4722095" y="3834529"/>
            <a:ext cx="146817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5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80" name="Text Box 17">
            <a:extLst>
              <a:ext uri="{FF2B5EF4-FFF2-40B4-BE49-F238E27FC236}">
                <a16:creationId xmlns:a16="http://schemas.microsoft.com/office/drawing/2014/main" id="{618EEAED-9A89-40D6-B5A8-FB086ADF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557" y="4747062"/>
            <a:ext cx="657335" cy="2005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600" dirty="0"/>
              <a:t>Counter</a:t>
            </a:r>
            <a:endParaRPr lang="zh-CN" altLang="en-US" sz="600" dirty="0"/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41FE94FB-2178-4900-AFA0-294BE7379C51}"/>
              </a:ext>
            </a:extLst>
          </p:cNvPr>
          <p:cNvSpPr/>
          <p:nvPr/>
        </p:nvSpPr>
        <p:spPr>
          <a:xfrm>
            <a:off x="4803743" y="4246038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33EBA2B7-841C-4224-A6EE-DC3BA617C22E}"/>
              </a:ext>
            </a:extLst>
          </p:cNvPr>
          <p:cNvSpPr/>
          <p:nvPr/>
        </p:nvSpPr>
        <p:spPr>
          <a:xfrm>
            <a:off x="4802276" y="4018227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395E6AB5-9A1F-4D03-8662-E7BCE627215A}"/>
              </a:ext>
            </a:extLst>
          </p:cNvPr>
          <p:cNvSpPr/>
          <p:nvPr/>
        </p:nvSpPr>
        <p:spPr>
          <a:xfrm>
            <a:off x="4803743" y="4476576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IndexDB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DAO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21">
            <a:extLst>
              <a:ext uri="{FF2B5EF4-FFF2-40B4-BE49-F238E27FC236}">
                <a16:creationId xmlns:a16="http://schemas.microsoft.com/office/drawing/2014/main" id="{E52B52CB-7528-4157-AFB2-FF514517A1EA}"/>
              </a:ext>
            </a:extLst>
          </p:cNvPr>
          <p:cNvSpPr/>
          <p:nvPr/>
        </p:nvSpPr>
        <p:spPr>
          <a:xfrm>
            <a:off x="7371080" y="2664429"/>
            <a:ext cx="1016698" cy="12043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166CBB0E-AF27-4521-8E6F-3F05ED36E3A5}"/>
              </a:ext>
            </a:extLst>
          </p:cNvPr>
          <p:cNvSpPr/>
          <p:nvPr/>
        </p:nvSpPr>
        <p:spPr>
          <a:xfrm>
            <a:off x="7413182" y="2715189"/>
            <a:ext cx="914989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6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BB60BF96-DE8A-4424-8F4F-7FAB810F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529" y="3640510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移动</a:t>
            </a:r>
            <a:r>
              <a:rPr lang="en-US" altLang="zh-CN" sz="600" dirty="0"/>
              <a:t>POS</a:t>
            </a:r>
            <a:endParaRPr lang="zh-CN" altLang="en-US" sz="600" dirty="0"/>
          </a:p>
        </p:txBody>
      </p:sp>
      <p:sp>
        <p:nvSpPr>
          <p:cNvPr id="87" name="Rectangle 25">
            <a:extLst>
              <a:ext uri="{FF2B5EF4-FFF2-40B4-BE49-F238E27FC236}">
                <a16:creationId xmlns:a16="http://schemas.microsoft.com/office/drawing/2014/main" id="{29FB251F-1C07-4704-8D1F-340B72DAE1FF}"/>
              </a:ext>
            </a:extLst>
          </p:cNvPr>
          <p:cNvSpPr/>
          <p:nvPr/>
        </p:nvSpPr>
        <p:spPr>
          <a:xfrm>
            <a:off x="7465490" y="3136487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3832F744-877B-4DAC-B690-11EBAD6E2453}"/>
              </a:ext>
            </a:extLst>
          </p:cNvPr>
          <p:cNvSpPr/>
          <p:nvPr/>
        </p:nvSpPr>
        <p:spPr>
          <a:xfrm>
            <a:off x="7456727" y="2908676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D460B73F-7AB8-4F16-8BE5-770A705793A7}"/>
              </a:ext>
            </a:extLst>
          </p:cNvPr>
          <p:cNvSpPr/>
          <p:nvPr/>
        </p:nvSpPr>
        <p:spPr>
          <a:xfrm>
            <a:off x="7465490" y="3367025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IndexDB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DAO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94E492F7-3A26-425B-8B87-1FABEC25F29B}"/>
              </a:ext>
            </a:extLst>
          </p:cNvPr>
          <p:cNvSpPr/>
          <p:nvPr/>
        </p:nvSpPr>
        <p:spPr>
          <a:xfrm>
            <a:off x="846394" y="914132"/>
            <a:ext cx="1462809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APOLLO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39C74BED-56BE-41F6-8894-2DDB9A93CEF2}"/>
              </a:ext>
            </a:extLst>
          </p:cNvPr>
          <p:cNvSpPr/>
          <p:nvPr/>
        </p:nvSpPr>
        <p:spPr>
          <a:xfrm>
            <a:off x="3768450" y="907460"/>
            <a:ext cx="2424416" cy="18288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77F736D6-4955-4BF8-8E06-D8D7402BEC5A}"/>
              </a:ext>
            </a:extLst>
          </p:cNvPr>
          <p:cNvCxnSpPr>
            <a:cxnSpLocks/>
            <a:stCxn id="21" idx="0"/>
            <a:endCxn id="92" idx="2"/>
          </p:cNvCxnSpPr>
          <p:nvPr/>
        </p:nvCxnSpPr>
        <p:spPr>
          <a:xfrm rot="16200000" flipV="1">
            <a:off x="1493276" y="1181536"/>
            <a:ext cx="238123" cy="690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4F53AAED-215E-442C-820D-639079F2F8D4}"/>
              </a:ext>
            </a:extLst>
          </p:cNvPr>
          <p:cNvCxnSpPr>
            <a:cxnSpLocks/>
            <a:stCxn id="49" idx="0"/>
            <a:endCxn id="92" idx="2"/>
          </p:cNvCxnSpPr>
          <p:nvPr/>
        </p:nvCxnSpPr>
        <p:spPr>
          <a:xfrm rot="16200000" flipV="1">
            <a:off x="2774120" y="-99309"/>
            <a:ext cx="238122" cy="26307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AB447614-2ECD-4B4C-884E-E8BE6B035CA8}"/>
              </a:ext>
            </a:extLst>
          </p:cNvPr>
          <p:cNvCxnSpPr>
            <a:cxnSpLocks/>
            <a:stCxn id="59" idx="0"/>
            <a:endCxn id="92" idx="2"/>
          </p:cNvCxnSpPr>
          <p:nvPr/>
        </p:nvCxnSpPr>
        <p:spPr>
          <a:xfrm rot="16200000" flipV="1">
            <a:off x="3423478" y="-748667"/>
            <a:ext cx="238122" cy="39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FFFC906A-1160-423F-91E1-AAC3CC756DFB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3855014" y="2569129"/>
            <a:ext cx="397134" cy="3099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F751094-8C5E-42AB-947D-7C8A2D57E9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7349" y="3236807"/>
            <a:ext cx="263400" cy="89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91CF8115-1FCD-434B-B277-12ADED0745DB}"/>
              </a:ext>
            </a:extLst>
          </p:cNvPr>
          <p:cNvCxnSpPr>
            <a:cxnSpLocks/>
            <a:endCxn id="72" idx="0"/>
          </p:cNvCxnSpPr>
          <p:nvPr/>
        </p:nvCxnSpPr>
        <p:spPr>
          <a:xfrm rot="5400000">
            <a:off x="3545014" y="3429284"/>
            <a:ext cx="231932" cy="4770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6FEB5A0F-15CD-42CD-9755-75993842CC6A}"/>
              </a:ext>
            </a:extLst>
          </p:cNvPr>
          <p:cNvCxnSpPr>
            <a:cxnSpLocks/>
            <a:stCxn id="21" idx="0"/>
            <a:endCxn id="93" idx="2"/>
          </p:cNvCxnSpPr>
          <p:nvPr/>
        </p:nvCxnSpPr>
        <p:spPr>
          <a:xfrm rot="5400000" flipH="1" flipV="1">
            <a:off x="3191369" y="-454154"/>
            <a:ext cx="244795" cy="3333784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F4CE63E9-847A-405F-ACC6-19D04E89E69D}"/>
              </a:ext>
            </a:extLst>
          </p:cNvPr>
          <p:cNvCxnSpPr>
            <a:cxnSpLocks/>
            <a:stCxn id="49" idx="0"/>
            <a:endCxn id="93" idx="2"/>
          </p:cNvCxnSpPr>
          <p:nvPr/>
        </p:nvCxnSpPr>
        <p:spPr>
          <a:xfrm rot="5400000" flipH="1" flipV="1">
            <a:off x="4472213" y="826689"/>
            <a:ext cx="244794" cy="772096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56500468-6226-4753-A802-B5D3A5CF5715}"/>
              </a:ext>
            </a:extLst>
          </p:cNvPr>
          <p:cNvCxnSpPr>
            <a:cxnSpLocks/>
            <a:stCxn id="59" idx="0"/>
            <a:endCxn id="93" idx="2"/>
          </p:cNvCxnSpPr>
          <p:nvPr/>
        </p:nvCxnSpPr>
        <p:spPr>
          <a:xfrm rot="16200000" flipV="1">
            <a:off x="5121572" y="949426"/>
            <a:ext cx="244794" cy="52662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39932F-A23F-458B-A675-92887EF6431A}"/>
              </a:ext>
            </a:extLst>
          </p:cNvPr>
          <p:cNvCxnSpPr>
            <a:cxnSpLocks/>
          </p:cNvCxnSpPr>
          <p:nvPr/>
        </p:nvCxnSpPr>
        <p:spPr>
          <a:xfrm>
            <a:off x="0" y="3231776"/>
            <a:ext cx="671627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D86CCB4C-7FD8-4194-B37A-E4E51E16FF74}"/>
              </a:ext>
            </a:extLst>
          </p:cNvPr>
          <p:cNvCxnSpPr>
            <a:cxnSpLocks/>
          </p:cNvCxnSpPr>
          <p:nvPr/>
        </p:nvCxnSpPr>
        <p:spPr>
          <a:xfrm flipV="1">
            <a:off x="6716278" y="877529"/>
            <a:ext cx="1612" cy="42659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25">
            <a:extLst>
              <a:ext uri="{FF2B5EF4-FFF2-40B4-BE49-F238E27FC236}">
                <a16:creationId xmlns:a16="http://schemas.microsoft.com/office/drawing/2014/main" id="{05D3B7E3-8CCE-4E83-A8E7-9886B9BB4D2B}"/>
              </a:ext>
            </a:extLst>
          </p:cNvPr>
          <p:cNvSpPr/>
          <p:nvPr/>
        </p:nvSpPr>
        <p:spPr>
          <a:xfrm>
            <a:off x="4855692" y="2907178"/>
            <a:ext cx="1311402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Rectangle 31">
            <a:extLst>
              <a:ext uri="{FF2B5EF4-FFF2-40B4-BE49-F238E27FC236}">
                <a16:creationId xmlns:a16="http://schemas.microsoft.com/office/drawing/2014/main" id="{F7EE6416-C9F0-4FB2-BDA9-D0B60B0EFD50}"/>
              </a:ext>
            </a:extLst>
          </p:cNvPr>
          <p:cNvSpPr/>
          <p:nvPr/>
        </p:nvSpPr>
        <p:spPr>
          <a:xfrm>
            <a:off x="7464180" y="1175559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latin typeface="微软雅黑" pitchFamily="34" charset="-122"/>
                <a:ea typeface="微软雅黑" pitchFamily="34" charset="-122"/>
              </a:rPr>
              <a:t>CRM</a:t>
            </a:r>
          </a:p>
        </p:txBody>
      </p:sp>
      <p:sp>
        <p:nvSpPr>
          <p:cNvPr id="136" name="Rectangle 32">
            <a:extLst>
              <a:ext uri="{FF2B5EF4-FFF2-40B4-BE49-F238E27FC236}">
                <a16:creationId xmlns:a16="http://schemas.microsoft.com/office/drawing/2014/main" id="{3F8C46EF-F1B1-466C-87A7-EAD519ABD332}"/>
              </a:ext>
            </a:extLst>
          </p:cNvPr>
          <p:cNvSpPr/>
          <p:nvPr/>
        </p:nvSpPr>
        <p:spPr>
          <a:xfrm>
            <a:off x="7458532" y="1584037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E6F68E00-EB82-48A9-8737-CE6F72692AB9}"/>
              </a:ext>
            </a:extLst>
          </p:cNvPr>
          <p:cNvSpPr/>
          <p:nvPr/>
        </p:nvSpPr>
        <p:spPr>
          <a:xfrm>
            <a:off x="7418032" y="1122711"/>
            <a:ext cx="783000" cy="721350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136BF4B1-23B1-4C3E-837F-3CF787C5D0E1}"/>
              </a:ext>
            </a:extLst>
          </p:cNvPr>
          <p:cNvCxnSpPr>
            <a:cxnSpLocks/>
            <a:stCxn id="69" idx="3"/>
            <a:endCxn id="137" idx="1"/>
          </p:cNvCxnSpPr>
          <p:nvPr/>
        </p:nvCxnSpPr>
        <p:spPr>
          <a:xfrm flipV="1">
            <a:off x="5935934" y="1483386"/>
            <a:ext cx="1482098" cy="41267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E60975-2FEF-4B44-8AD1-056C08E6F46C}"/>
              </a:ext>
            </a:extLst>
          </p:cNvPr>
          <p:cNvCxnSpPr>
            <a:cxnSpLocks/>
            <a:stCxn id="87" idx="1"/>
            <a:endCxn id="133" idx="3"/>
          </p:cNvCxnSpPr>
          <p:nvPr/>
        </p:nvCxnSpPr>
        <p:spPr>
          <a:xfrm rot="10800000">
            <a:off x="6167094" y="2998618"/>
            <a:ext cx="1298396" cy="22667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48DD90AD-83F5-4315-9875-0F91F509AFAC}"/>
              </a:ext>
            </a:extLst>
          </p:cNvPr>
          <p:cNvCxnSpPr>
            <a:cxnSpLocks/>
            <a:stCxn id="133" idx="0"/>
            <a:endCxn id="63" idx="3"/>
          </p:cNvCxnSpPr>
          <p:nvPr/>
        </p:nvCxnSpPr>
        <p:spPr>
          <a:xfrm rot="5400000" flipH="1" flipV="1">
            <a:off x="5096729" y="2077880"/>
            <a:ext cx="1243963" cy="414635"/>
          </a:xfrm>
          <a:prstGeom prst="curvedConnector4">
            <a:avLst>
              <a:gd name="adj1" fmla="val 46431"/>
              <a:gd name="adj2" fmla="val 15513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5B0FDAD1-99EA-4D55-A153-7C3D2BF1EE51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rot="5400000" flipH="1" flipV="1">
            <a:off x="5354583" y="3626866"/>
            <a:ext cx="263424" cy="5038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25">
            <a:extLst>
              <a:ext uri="{FF2B5EF4-FFF2-40B4-BE49-F238E27FC236}">
                <a16:creationId xmlns:a16="http://schemas.microsoft.com/office/drawing/2014/main" id="{1AF3B59D-6207-4689-BC7B-FA67D62AB32E}"/>
              </a:ext>
            </a:extLst>
          </p:cNvPr>
          <p:cNvSpPr/>
          <p:nvPr/>
        </p:nvSpPr>
        <p:spPr>
          <a:xfrm>
            <a:off x="4855785" y="3337465"/>
            <a:ext cx="1311402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1A01B75B-3E37-46C3-9181-045A2C1C7635}"/>
              </a:ext>
            </a:extLst>
          </p:cNvPr>
          <p:cNvCxnSpPr>
            <a:cxnSpLocks/>
            <a:stCxn id="155" idx="0"/>
            <a:endCxn id="133" idx="2"/>
          </p:cNvCxnSpPr>
          <p:nvPr/>
        </p:nvCxnSpPr>
        <p:spPr>
          <a:xfrm rot="16200000" flipV="1">
            <a:off x="5387737" y="3213715"/>
            <a:ext cx="247407" cy="93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17">
            <a:extLst>
              <a:ext uri="{FF2B5EF4-FFF2-40B4-BE49-F238E27FC236}">
                <a16:creationId xmlns:a16="http://schemas.microsoft.com/office/drawing/2014/main" id="{F4C2B0AF-7A3D-477D-AFEA-27BB331B5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39" y="4753034"/>
            <a:ext cx="657335" cy="2005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600" dirty="0"/>
              <a:t>COD</a:t>
            </a:r>
            <a:endParaRPr lang="zh-CN" altLang="en-US" sz="600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E3CFD32C-3AF0-4179-AD99-48EABCD9C5FC}"/>
              </a:ext>
            </a:extLst>
          </p:cNvPr>
          <p:cNvCxnSpPr>
            <a:cxnSpLocks/>
          </p:cNvCxnSpPr>
          <p:nvPr/>
        </p:nvCxnSpPr>
        <p:spPr>
          <a:xfrm>
            <a:off x="6716278" y="2106291"/>
            <a:ext cx="2427722" cy="6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49520BFD-FFB8-43FB-93A0-A89B2E1D2EBE}"/>
              </a:ext>
            </a:extLst>
          </p:cNvPr>
          <p:cNvCxnSpPr>
            <a:cxnSpLocks/>
            <a:stCxn id="78" idx="1"/>
            <a:endCxn id="72" idx="3"/>
          </p:cNvCxnSpPr>
          <p:nvPr/>
        </p:nvCxnSpPr>
        <p:spPr>
          <a:xfrm rot="10800000">
            <a:off x="3941812" y="4388887"/>
            <a:ext cx="734455" cy="1022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9827021-4BB2-4CF6-B704-5C881CBB490F}"/>
              </a:ext>
            </a:extLst>
          </p:cNvPr>
          <p:cNvSpPr txBox="1"/>
          <p:nvPr/>
        </p:nvSpPr>
        <p:spPr>
          <a:xfrm>
            <a:off x="177800" y="2957004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总部端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148B418-7FAE-4E84-B3BD-45790BF9BB5A}"/>
              </a:ext>
            </a:extLst>
          </p:cNvPr>
          <p:cNvSpPr txBox="1"/>
          <p:nvPr/>
        </p:nvSpPr>
        <p:spPr>
          <a:xfrm>
            <a:off x="168820" y="3236692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餐厅端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7B084F6-620A-4A94-8198-B13ADFFA7904}"/>
              </a:ext>
            </a:extLst>
          </p:cNvPr>
          <p:cNvSpPr txBox="1"/>
          <p:nvPr/>
        </p:nvSpPr>
        <p:spPr>
          <a:xfrm>
            <a:off x="8479221" y="1740747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总部端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EBBD752-8562-4E63-9F3B-FA03AD183DF5}"/>
              </a:ext>
            </a:extLst>
          </p:cNvPr>
          <p:cNvSpPr txBox="1"/>
          <p:nvPr/>
        </p:nvSpPr>
        <p:spPr>
          <a:xfrm>
            <a:off x="8615444" y="2194645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公网</a:t>
            </a:r>
          </a:p>
        </p:txBody>
      </p:sp>
      <p:sp>
        <p:nvSpPr>
          <p:cNvPr id="96" name="Title 3">
            <a:extLst>
              <a:ext uri="{FF2B5EF4-FFF2-40B4-BE49-F238E27FC236}">
                <a16:creationId xmlns:a16="http://schemas.microsoft.com/office/drawing/2014/main" id="{B688EDAE-9EFA-4928-9830-9138DB85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endParaRPr lang="en-US" dirty="0"/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61BE002-C1E8-4284-BDB0-75FD3F115237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1316916" y="1122712"/>
            <a:ext cx="1586195" cy="3266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25">
            <a:extLst>
              <a:ext uri="{FF2B5EF4-FFF2-40B4-BE49-F238E27FC236}">
                <a16:creationId xmlns:a16="http://schemas.microsoft.com/office/drawing/2014/main" id="{A188FC26-76AF-416F-B40B-F1D602FDB8DE}"/>
              </a:ext>
            </a:extLst>
          </p:cNvPr>
          <p:cNvSpPr/>
          <p:nvPr/>
        </p:nvSpPr>
        <p:spPr>
          <a:xfrm>
            <a:off x="2370275" y="907459"/>
            <a:ext cx="1339668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21">
            <a:extLst>
              <a:ext uri="{FF2B5EF4-FFF2-40B4-BE49-F238E27FC236}">
                <a16:creationId xmlns:a16="http://schemas.microsoft.com/office/drawing/2014/main" id="{324C24F1-0E14-4EF3-9C1A-18C0EA8E5EDE}"/>
              </a:ext>
            </a:extLst>
          </p:cNvPr>
          <p:cNvSpPr/>
          <p:nvPr/>
        </p:nvSpPr>
        <p:spPr>
          <a:xfrm>
            <a:off x="2445922" y="1341806"/>
            <a:ext cx="1062292" cy="1391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/>
              <a:ea typeface="黑体"/>
            </a:endParaRPr>
          </a:p>
        </p:txBody>
      </p:sp>
      <p:sp>
        <p:nvSpPr>
          <p:cNvPr id="108" name="Rectangle 21">
            <a:extLst>
              <a:ext uri="{FF2B5EF4-FFF2-40B4-BE49-F238E27FC236}">
                <a16:creationId xmlns:a16="http://schemas.microsoft.com/office/drawing/2014/main" id="{B5F1BE4B-7154-4EED-BD59-3AF287F4CB60}"/>
              </a:ext>
            </a:extLst>
          </p:cNvPr>
          <p:cNvSpPr/>
          <p:nvPr/>
        </p:nvSpPr>
        <p:spPr>
          <a:xfrm>
            <a:off x="2493015" y="1392567"/>
            <a:ext cx="974598" cy="10755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/>
                <a:ea typeface="黑体"/>
              </a:rPr>
              <a:t>7</a:t>
            </a:r>
            <a:endParaRPr lang="zh-CN" altLang="en-US" sz="9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112" name="Rectangle 25">
            <a:extLst>
              <a:ext uri="{FF2B5EF4-FFF2-40B4-BE49-F238E27FC236}">
                <a16:creationId xmlns:a16="http://schemas.microsoft.com/office/drawing/2014/main" id="{8B75CE5E-16FF-4244-A0D9-F6F37C0D2DBE}"/>
              </a:ext>
            </a:extLst>
          </p:cNvPr>
          <p:cNvSpPr/>
          <p:nvPr/>
        </p:nvSpPr>
        <p:spPr>
          <a:xfrm>
            <a:off x="2551308" y="1586053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25">
            <a:extLst>
              <a:ext uri="{FF2B5EF4-FFF2-40B4-BE49-F238E27FC236}">
                <a16:creationId xmlns:a16="http://schemas.microsoft.com/office/drawing/2014/main" id="{2ED87D67-EBBE-4BDB-B560-D085A8E22AE1}"/>
              </a:ext>
            </a:extLst>
          </p:cNvPr>
          <p:cNvSpPr/>
          <p:nvPr/>
        </p:nvSpPr>
        <p:spPr>
          <a:xfrm>
            <a:off x="2551026" y="2256343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5F864F2E-2AAE-4525-B4FE-32E9D5A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247" y="2463791"/>
            <a:ext cx="688734" cy="218277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" dirty="0"/>
              <a:t>监控</a:t>
            </a:r>
            <a:r>
              <a:rPr lang="en-US" altLang="zh-CN" sz="600" dirty="0"/>
              <a:t>/</a:t>
            </a:r>
            <a:r>
              <a:rPr lang="zh-CN" altLang="en-US" sz="600" dirty="0"/>
              <a:t>事件管理</a:t>
            </a:r>
          </a:p>
        </p:txBody>
      </p:sp>
      <p:sp>
        <p:nvSpPr>
          <p:cNvPr id="122" name="Rectangle 32">
            <a:extLst>
              <a:ext uri="{FF2B5EF4-FFF2-40B4-BE49-F238E27FC236}">
                <a16:creationId xmlns:a16="http://schemas.microsoft.com/office/drawing/2014/main" id="{5CEAC276-074F-4FE4-8317-C7621ACF20EF}"/>
              </a:ext>
            </a:extLst>
          </p:cNvPr>
          <p:cNvSpPr/>
          <p:nvPr/>
        </p:nvSpPr>
        <p:spPr>
          <a:xfrm>
            <a:off x="7457825" y="1384650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微软雅黑" pitchFamily="34" charset="-122"/>
                <a:ea typeface="微软雅黑" pitchFamily="34" charset="-122"/>
              </a:rPr>
              <a:t>券中心</a:t>
            </a:r>
            <a:endParaRPr lang="en-US" altLang="zh-CN" sz="675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71D2024A-C525-4A08-9781-94B3C027FC02}"/>
              </a:ext>
            </a:extLst>
          </p:cNvPr>
          <p:cNvSpPr/>
          <p:nvPr/>
        </p:nvSpPr>
        <p:spPr>
          <a:xfrm>
            <a:off x="2555217" y="1807253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25">
            <a:extLst>
              <a:ext uri="{FF2B5EF4-FFF2-40B4-BE49-F238E27FC236}">
                <a16:creationId xmlns:a16="http://schemas.microsoft.com/office/drawing/2014/main" id="{B4A43D7B-D4AF-455D-B1D5-9772CD09F789}"/>
              </a:ext>
            </a:extLst>
          </p:cNvPr>
          <p:cNvSpPr/>
          <p:nvPr/>
        </p:nvSpPr>
        <p:spPr>
          <a:xfrm>
            <a:off x="2551026" y="2034715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F164426F-D04F-4F1C-8365-9AEAD70C0131}"/>
              </a:ext>
            </a:extLst>
          </p:cNvPr>
          <p:cNvSpPr/>
          <p:nvPr/>
        </p:nvSpPr>
        <p:spPr>
          <a:xfrm>
            <a:off x="3400707" y="2931009"/>
            <a:ext cx="1311402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25">
            <a:extLst>
              <a:ext uri="{FF2B5EF4-FFF2-40B4-BE49-F238E27FC236}">
                <a16:creationId xmlns:a16="http://schemas.microsoft.com/office/drawing/2014/main" id="{8BC5B905-9716-4C69-A72E-3696B6B5DD1B}"/>
              </a:ext>
            </a:extLst>
          </p:cNvPr>
          <p:cNvSpPr/>
          <p:nvPr/>
        </p:nvSpPr>
        <p:spPr>
          <a:xfrm>
            <a:off x="3400707" y="3378458"/>
            <a:ext cx="1311402" cy="18288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数据服务+接口服务</a:t>
            </a:r>
            <a:endParaRPr lang="x-none" alt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" name="文本框 9"/>
          <p:cNvSpPr txBox="1"/>
          <p:nvPr/>
        </p:nvSpPr>
        <p:spPr>
          <a:xfrm>
            <a:off x="6634705" y="1166898"/>
            <a:ext cx="1895951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Clr>
                <a:schemeClr val="accent2"/>
              </a:buClr>
              <a:buFont typeface="Wingdings" charset="2"/>
              <a:buNone/>
            </a:pP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62"/>
          <p:cNvSpPr/>
          <p:nvPr/>
        </p:nvSpPr>
        <p:spPr>
          <a:xfrm>
            <a:off x="1429385" y="2164080"/>
            <a:ext cx="4316095" cy="7213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63"/>
          <p:cNvSpPr txBox="1"/>
          <p:nvPr/>
        </p:nvSpPr>
        <p:spPr>
          <a:xfrm>
            <a:off x="1454150" y="2126615"/>
            <a:ext cx="299085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组件层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69"/>
          <p:cNvSpPr/>
          <p:nvPr/>
        </p:nvSpPr>
        <p:spPr>
          <a:xfrm>
            <a:off x="2832735" y="235775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0" name="Rounded Rectangle 70"/>
          <p:cNvSpPr/>
          <p:nvPr/>
        </p:nvSpPr>
        <p:spPr>
          <a:xfrm>
            <a:off x="4771390" y="235394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log4j</a:t>
            </a:r>
          </a:p>
        </p:txBody>
      </p:sp>
      <p:sp>
        <p:nvSpPr>
          <p:cNvPr id="44" name="Rounded Rectangle 74"/>
          <p:cNvSpPr/>
          <p:nvPr/>
        </p:nvSpPr>
        <p:spPr>
          <a:xfrm>
            <a:off x="1428750" y="3001010"/>
            <a:ext cx="4336415" cy="55689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75"/>
          <p:cNvSpPr txBox="1"/>
          <p:nvPr/>
        </p:nvSpPr>
        <p:spPr>
          <a:xfrm>
            <a:off x="1441273" y="3032428"/>
            <a:ext cx="449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82"/>
          <p:cNvSpPr/>
          <p:nvPr/>
        </p:nvSpPr>
        <p:spPr>
          <a:xfrm>
            <a:off x="2830830" y="3122930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47" name="Rounded Rectangle 84"/>
          <p:cNvSpPr/>
          <p:nvPr/>
        </p:nvSpPr>
        <p:spPr>
          <a:xfrm>
            <a:off x="1878330" y="3119120"/>
            <a:ext cx="791845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</a:p>
        </p:txBody>
      </p:sp>
      <p:sp>
        <p:nvSpPr>
          <p:cNvPr id="49" name="Flowchart: Magnetic Disk 93"/>
          <p:cNvSpPr/>
          <p:nvPr/>
        </p:nvSpPr>
        <p:spPr>
          <a:xfrm>
            <a:off x="1994169" y="382568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Flowchart: Magnetic Disk 94"/>
          <p:cNvSpPr/>
          <p:nvPr/>
        </p:nvSpPr>
        <p:spPr>
          <a:xfrm>
            <a:off x="3175752" y="382271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ight Arrow 98"/>
          <p:cNvSpPr/>
          <p:nvPr/>
        </p:nvSpPr>
        <p:spPr>
          <a:xfrm rot="5400000">
            <a:off x="2213156" y="3513626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ight Arrow 99"/>
          <p:cNvSpPr/>
          <p:nvPr/>
        </p:nvSpPr>
        <p:spPr>
          <a:xfrm rot="5400000">
            <a:off x="3356686" y="350449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82"/>
          <p:cNvSpPr/>
          <p:nvPr/>
        </p:nvSpPr>
        <p:spPr>
          <a:xfrm>
            <a:off x="4286250" y="3128010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</a:p>
        </p:txBody>
      </p:sp>
      <p:sp>
        <p:nvSpPr>
          <p:cNvPr id="58" name="Flowchart: Magnetic Disk 60"/>
          <p:cNvSpPr/>
          <p:nvPr/>
        </p:nvSpPr>
        <p:spPr>
          <a:xfrm>
            <a:off x="4585452" y="381699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</a:t>
            </a:r>
          </a:p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ight Arrow 99"/>
          <p:cNvSpPr/>
          <p:nvPr/>
        </p:nvSpPr>
        <p:spPr>
          <a:xfrm rot="5400000">
            <a:off x="4800676" y="3498779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74"/>
          <p:cNvSpPr/>
          <p:nvPr/>
        </p:nvSpPr>
        <p:spPr>
          <a:xfrm>
            <a:off x="1426210" y="1389380"/>
            <a:ext cx="4316095" cy="65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84"/>
          <p:cNvSpPr/>
          <p:nvPr/>
        </p:nvSpPr>
        <p:spPr>
          <a:xfrm>
            <a:off x="1788160" y="1586865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1413333" y="1462708"/>
            <a:ext cx="321327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通信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47"/>
          <p:cNvSpPr/>
          <p:nvPr/>
        </p:nvSpPr>
        <p:spPr>
          <a:xfrm rot="16200000">
            <a:off x="-577215" y="2456180"/>
            <a:ext cx="2927985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104"/>
          <p:cNvSpPr/>
          <p:nvPr/>
        </p:nvSpPr>
        <p:spPr>
          <a:xfrm rot="16200000">
            <a:off x="529248" y="1773353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代理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</a:p>
        </p:txBody>
      </p:sp>
      <p:sp>
        <p:nvSpPr>
          <p:cNvPr id="82" name="Rounded Rectangle 104"/>
          <p:cNvSpPr/>
          <p:nvPr/>
        </p:nvSpPr>
        <p:spPr>
          <a:xfrm rot="16200000">
            <a:off x="520675" y="2630920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负载Envoy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</a:p>
        </p:txBody>
      </p:sp>
      <p:sp>
        <p:nvSpPr>
          <p:cNvPr id="84" name="Rounded Rectangle 74"/>
          <p:cNvSpPr/>
          <p:nvPr/>
        </p:nvSpPr>
        <p:spPr>
          <a:xfrm>
            <a:off x="1440180" y="3751580"/>
            <a:ext cx="4302760" cy="63627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75"/>
          <p:cNvSpPr txBox="1"/>
          <p:nvPr/>
        </p:nvSpPr>
        <p:spPr>
          <a:xfrm>
            <a:off x="1425575" y="3817620"/>
            <a:ext cx="320040" cy="450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87" name="TextBox 75"/>
          <p:cNvSpPr txBox="1"/>
          <p:nvPr/>
        </p:nvSpPr>
        <p:spPr>
          <a:xfrm>
            <a:off x="610235" y="1436370"/>
            <a:ext cx="605155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ounded Rectangle 104"/>
          <p:cNvSpPr/>
          <p:nvPr/>
        </p:nvSpPr>
        <p:spPr>
          <a:xfrm rot="16200000">
            <a:off x="522580" y="3509125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跟踪zipkin</a:t>
            </a:r>
          </a:p>
        </p:txBody>
      </p:sp>
      <p:sp>
        <p:nvSpPr>
          <p:cNvPr id="92" name="Rounded Rectangle 84"/>
          <p:cNvSpPr/>
          <p:nvPr/>
        </p:nvSpPr>
        <p:spPr>
          <a:xfrm>
            <a:off x="3119259" y="1598354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103"/>
          <p:cNvSpPr/>
          <p:nvPr/>
        </p:nvSpPr>
        <p:spPr>
          <a:xfrm rot="5400000">
            <a:off x="4758055" y="2447925"/>
            <a:ext cx="2931160" cy="7918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Rounded Rectangle 105"/>
          <p:cNvSpPr/>
          <p:nvPr/>
        </p:nvSpPr>
        <p:spPr>
          <a:xfrm rot="16200000">
            <a:off x="6010910" y="3188335"/>
            <a:ext cx="44450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系统监控</a:t>
            </a:r>
          </a:p>
        </p:txBody>
      </p:sp>
      <p:sp>
        <p:nvSpPr>
          <p:cNvPr id="97" name="Rounded Rectangle 106"/>
          <p:cNvSpPr/>
          <p:nvPr/>
        </p:nvSpPr>
        <p:spPr>
          <a:xfrm rot="16200000">
            <a:off x="6024245" y="3683000"/>
            <a:ext cx="43307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容错处理</a:t>
            </a:r>
          </a:p>
        </p:txBody>
      </p:sp>
      <p:sp>
        <p:nvSpPr>
          <p:cNvPr id="98" name="TextBox 75"/>
          <p:cNvSpPr txBox="1"/>
          <p:nvPr/>
        </p:nvSpPr>
        <p:spPr>
          <a:xfrm>
            <a:off x="5884545" y="1401445"/>
            <a:ext cx="71882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运维管理</a:t>
            </a:r>
          </a:p>
        </p:txBody>
      </p:sp>
      <p:sp>
        <p:nvSpPr>
          <p:cNvPr id="101" name="Rounded Rectangle 106"/>
          <p:cNvSpPr/>
          <p:nvPr/>
        </p:nvSpPr>
        <p:spPr>
          <a:xfrm rot="16200000">
            <a:off x="5873199" y="2538162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配置管理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 Client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Rounded Rectangle 106"/>
          <p:cNvSpPr/>
          <p:nvPr/>
        </p:nvSpPr>
        <p:spPr>
          <a:xfrm rot="16200000">
            <a:off x="5863039" y="1767907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en-US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oot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9"/>
          <p:cNvSpPr txBox="1"/>
          <p:nvPr/>
        </p:nvSpPr>
        <p:spPr>
          <a:xfrm>
            <a:off x="6794500" y="1097915"/>
            <a:ext cx="21488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pring 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boot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boot </a:t>
            </a:r>
            <a:r>
              <a:rPr lang="en-US" altLang="zh-CN" sz="1000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mvc</a:t>
            </a: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</a:p>
          <a:p>
            <a:pPr marL="171450" lvl="1" indent="-171450">
              <a:spcBef>
                <a:spcPct val="20000"/>
              </a:spcBef>
              <a:buFont typeface="Wingdings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Protocol Buffer 是一个很高效的序列化技术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-171450">
              <a:spcBef>
                <a:spcPct val="20000"/>
              </a:spcBef>
              <a:buFont typeface="Wingdings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HTTP/2 提供了连接多路复用、双向流、请求优先级、首部压缩的技术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-171450">
              <a:spcBef>
                <a:spcPct val="20000"/>
              </a:spcBef>
              <a:buFont typeface="Wingdings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低延迟、高扩展性、分布式的系统</a:t>
            </a: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Envoy 服务 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智能路由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负载均衡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缓存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通过缓存，提高访问速度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通过缓存，减小服务器压力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ounded Rectangle 84"/>
          <p:cNvSpPr/>
          <p:nvPr/>
        </p:nvSpPr>
        <p:spPr>
          <a:xfrm>
            <a:off x="4615017" y="1587818"/>
            <a:ext cx="86400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其他RPC Client</a:t>
            </a:r>
          </a:p>
        </p:txBody>
      </p:sp>
      <p:sp>
        <p:nvSpPr>
          <p:cNvPr id="112" name="Rounded Rectangle 70"/>
          <p:cNvSpPr/>
          <p:nvPr/>
        </p:nvSpPr>
        <p:spPr>
          <a:xfrm>
            <a:off x="3804920" y="2354580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消息监控</a:t>
            </a:r>
          </a:p>
        </p:txBody>
      </p:sp>
      <p:sp>
        <p:nvSpPr>
          <p:cNvPr id="113" name="Rounded Rectangle 70"/>
          <p:cNvSpPr/>
          <p:nvPr/>
        </p:nvSpPr>
        <p:spPr>
          <a:xfrm>
            <a:off x="1816735" y="2366645"/>
            <a:ext cx="85217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</a:t>
            </a:r>
            <a:r>
              <a:rPr lang="x-none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Rounded Rectangle 62"/>
          <p:cNvSpPr/>
          <p:nvPr/>
        </p:nvSpPr>
        <p:spPr>
          <a:xfrm>
            <a:off x="1638935" y="1971040"/>
            <a:ext cx="4350385" cy="8705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61795" y="2081530"/>
            <a:ext cx="299085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组件层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993053" y="248535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89580" y="247011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log4j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966932" y="2468207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规则引擎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36395" y="2955925"/>
            <a:ext cx="4336415" cy="55689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48918" y="2987343"/>
            <a:ext cx="449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18585" y="3077845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486025" y="3074035"/>
            <a:ext cx="791845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</a:p>
        </p:txBody>
      </p:sp>
      <p:sp>
        <p:nvSpPr>
          <p:cNvPr id="94" name="Flowchart: Magnetic Disk 93"/>
          <p:cNvSpPr/>
          <p:nvPr/>
        </p:nvSpPr>
        <p:spPr>
          <a:xfrm>
            <a:off x="2544714" y="374567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lowchart: Magnetic Disk 94"/>
          <p:cNvSpPr/>
          <p:nvPr/>
        </p:nvSpPr>
        <p:spPr>
          <a:xfrm>
            <a:off x="4286367" y="374270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ight Arrow 98"/>
          <p:cNvSpPr/>
          <p:nvPr/>
        </p:nvSpPr>
        <p:spPr>
          <a:xfrm rot="5400000">
            <a:off x="2763701" y="3468541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ight Arrow 99"/>
          <p:cNvSpPr/>
          <p:nvPr/>
        </p:nvSpPr>
        <p:spPr>
          <a:xfrm rot="5400000">
            <a:off x="4501591" y="345877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103"/>
          <p:cNvSpPr/>
          <p:nvPr/>
        </p:nvSpPr>
        <p:spPr>
          <a:xfrm rot="5400000">
            <a:off x="4978400" y="2413635"/>
            <a:ext cx="2931160" cy="7918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105"/>
          <p:cNvSpPr/>
          <p:nvPr/>
        </p:nvSpPr>
        <p:spPr>
          <a:xfrm rot="16200000">
            <a:off x="6231255" y="3154045"/>
            <a:ext cx="44450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系统监控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6244590" y="3648710"/>
            <a:ext cx="433070" cy="612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容错处理</a:t>
            </a:r>
          </a:p>
        </p:txBody>
      </p:sp>
      <p:sp>
        <p:nvSpPr>
          <p:cNvPr id="48" name="Rounded Rectangle 47"/>
          <p:cNvSpPr/>
          <p:nvPr/>
        </p:nvSpPr>
        <p:spPr>
          <a:xfrm rot="16200000">
            <a:off x="-369570" y="2411095"/>
            <a:ext cx="2927985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ounded Rectangle 104"/>
          <p:cNvSpPr/>
          <p:nvPr/>
        </p:nvSpPr>
        <p:spPr>
          <a:xfrm rot="16200000">
            <a:off x="736893" y="1728268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CPOS Control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</a:p>
        </p:txBody>
      </p:sp>
      <p:sp>
        <p:nvSpPr>
          <p:cNvPr id="3" name="Rounded Rectangle 104"/>
          <p:cNvSpPr/>
          <p:nvPr/>
        </p:nvSpPr>
        <p:spPr>
          <a:xfrm rot="16200000">
            <a:off x="728320" y="2585835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授权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CPOS Control授权</a:t>
            </a:r>
          </a:p>
        </p:txBody>
      </p:sp>
      <p:sp>
        <p:nvSpPr>
          <p:cNvPr id="6" name="Rounded Rectangle 74"/>
          <p:cNvSpPr/>
          <p:nvPr/>
        </p:nvSpPr>
        <p:spPr>
          <a:xfrm>
            <a:off x="1647825" y="3706495"/>
            <a:ext cx="4302760" cy="57912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75"/>
          <p:cNvSpPr txBox="1"/>
          <p:nvPr/>
        </p:nvSpPr>
        <p:spPr>
          <a:xfrm>
            <a:off x="1633220" y="3772535"/>
            <a:ext cx="320040" cy="450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831215" y="1356995"/>
            <a:ext cx="559435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访问层</a:t>
            </a:r>
          </a:p>
        </p:txBody>
      </p:sp>
      <p:sp>
        <p:nvSpPr>
          <p:cNvPr id="18" name="Rounded Rectangle 69"/>
          <p:cNvSpPr/>
          <p:nvPr/>
        </p:nvSpPr>
        <p:spPr>
          <a:xfrm>
            <a:off x="3007148" y="247646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FTP Client</a:t>
            </a:r>
          </a:p>
        </p:txBody>
      </p:sp>
      <p:sp>
        <p:nvSpPr>
          <p:cNvPr id="19" name="TextBox 75"/>
          <p:cNvSpPr txBox="1"/>
          <p:nvPr/>
        </p:nvSpPr>
        <p:spPr>
          <a:xfrm>
            <a:off x="6104890" y="1367155"/>
            <a:ext cx="71882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运维管理</a:t>
            </a:r>
          </a:p>
        </p:txBody>
      </p:sp>
      <p:sp>
        <p:nvSpPr>
          <p:cNvPr id="21" name="Rounded Rectangle 104"/>
          <p:cNvSpPr/>
          <p:nvPr/>
        </p:nvSpPr>
        <p:spPr>
          <a:xfrm rot="16200000">
            <a:off x="730225" y="3464040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访问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页面集成</a:t>
            </a:r>
          </a:p>
        </p:txBody>
      </p:sp>
      <p:sp>
        <p:nvSpPr>
          <p:cNvPr id="23" name="Rounded Rectangle 106"/>
          <p:cNvSpPr/>
          <p:nvPr/>
        </p:nvSpPr>
        <p:spPr>
          <a:xfrm rot="16200000">
            <a:off x="6093544" y="2503872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配置管理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 Client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607820" y="1356995"/>
            <a:ext cx="4358640" cy="52451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73220" y="1466410"/>
            <a:ext cx="32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UI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927028" y="148128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Vue.js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011463" y="1492716"/>
            <a:ext cx="828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3663623" y="148128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404028" y="148128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45067" y="148128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1995593" y="211959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 Client</a:t>
            </a:r>
          </a:p>
        </p:txBody>
      </p:sp>
      <p:sp>
        <p:nvSpPr>
          <p:cNvPr id="47" name="Rounded Rectangle 69"/>
          <p:cNvSpPr/>
          <p:nvPr/>
        </p:nvSpPr>
        <p:spPr>
          <a:xfrm>
            <a:off x="3985683" y="2120227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 Client</a:t>
            </a:r>
          </a:p>
        </p:txBody>
      </p:sp>
      <p:sp>
        <p:nvSpPr>
          <p:cNvPr id="49" name="Rounded Rectangle 69"/>
          <p:cNvSpPr/>
          <p:nvPr/>
        </p:nvSpPr>
        <p:spPr>
          <a:xfrm>
            <a:off x="3008418" y="2120227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 Client</a:t>
            </a:r>
          </a:p>
        </p:txBody>
      </p:sp>
      <p:sp>
        <p:nvSpPr>
          <p:cNvPr id="50" name="Rounded Rectangle 106"/>
          <p:cNvSpPr/>
          <p:nvPr/>
        </p:nvSpPr>
        <p:spPr>
          <a:xfrm rot="16200000">
            <a:off x="6083384" y="1733617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</a:t>
            </a:r>
            <a:r>
              <a:rPr lang="en-US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oot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9"/>
          <p:cNvSpPr txBox="1"/>
          <p:nvPr/>
        </p:nvSpPr>
        <p:spPr>
          <a:xfrm>
            <a:off x="7030676" y="1302044"/>
            <a:ext cx="189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  <a:p>
            <a:pPr marL="228600" indent="-228600">
              <a:buFont typeface="Wingdings" charset="2"/>
              <a:buChar char="Ø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前后端分离，响应式开发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控制层通过底层的组件和中心端的服务模块通信，获取数据信息。只处理前端功能（校验，数据转换等）。保持中心端服务的稳定性。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ounded Rectangle 69"/>
          <p:cNvSpPr/>
          <p:nvPr/>
        </p:nvSpPr>
        <p:spPr>
          <a:xfrm>
            <a:off x="4974378" y="212086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模版引擎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餐厅服务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Rounded Rectangle 62"/>
          <p:cNvSpPr/>
          <p:nvPr/>
        </p:nvSpPr>
        <p:spPr>
          <a:xfrm>
            <a:off x="1922780" y="2279015"/>
            <a:ext cx="4316095" cy="7213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47545" y="2241550"/>
            <a:ext cx="299085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组件层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90233" y="248408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263900" y="2480907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log4j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229822" y="249043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规则引擎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922145" y="3115945"/>
            <a:ext cx="4336415" cy="55689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34668" y="3147363"/>
            <a:ext cx="449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24225" y="3237865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71725" y="3234055"/>
            <a:ext cx="791845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</a:p>
        </p:txBody>
      </p:sp>
      <p:sp>
        <p:nvSpPr>
          <p:cNvPr id="94" name="Flowchart: Magnetic Disk 93"/>
          <p:cNvSpPr/>
          <p:nvPr/>
        </p:nvSpPr>
        <p:spPr>
          <a:xfrm>
            <a:off x="2487564" y="394061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lowchart: Magnetic Disk 94"/>
          <p:cNvSpPr/>
          <p:nvPr/>
        </p:nvSpPr>
        <p:spPr>
          <a:xfrm>
            <a:off x="3669147" y="393764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ight Arrow 98"/>
          <p:cNvSpPr/>
          <p:nvPr/>
        </p:nvSpPr>
        <p:spPr>
          <a:xfrm rot="5400000">
            <a:off x="2706551" y="3628561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ight Arrow 99"/>
          <p:cNvSpPr/>
          <p:nvPr/>
        </p:nvSpPr>
        <p:spPr>
          <a:xfrm rot="5400000">
            <a:off x="3850081" y="3619429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103"/>
          <p:cNvSpPr/>
          <p:nvPr/>
        </p:nvSpPr>
        <p:spPr>
          <a:xfrm rot="5400000">
            <a:off x="5230495" y="2594610"/>
            <a:ext cx="2931160" cy="7467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105"/>
          <p:cNvSpPr/>
          <p:nvPr/>
        </p:nvSpPr>
        <p:spPr>
          <a:xfrm rot="16200000">
            <a:off x="6332744" y="2773541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系统监控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6341194" y="3665287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容错处理</a:t>
            </a:r>
          </a:p>
        </p:txBody>
      </p:sp>
      <p:sp>
        <p:nvSpPr>
          <p:cNvPr id="57" name="Rounded Rectangle 82"/>
          <p:cNvSpPr/>
          <p:nvPr/>
        </p:nvSpPr>
        <p:spPr>
          <a:xfrm>
            <a:off x="4779645" y="3242945"/>
            <a:ext cx="133985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</a:p>
        </p:txBody>
      </p:sp>
      <p:sp>
        <p:nvSpPr>
          <p:cNvPr id="61" name="Flowchart: Magnetic Disk 60"/>
          <p:cNvSpPr/>
          <p:nvPr/>
        </p:nvSpPr>
        <p:spPr>
          <a:xfrm>
            <a:off x="5078847" y="393193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</a:t>
            </a:r>
          </a:p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ight Arrow 99"/>
          <p:cNvSpPr/>
          <p:nvPr/>
        </p:nvSpPr>
        <p:spPr>
          <a:xfrm rot="5400000">
            <a:off x="5294071" y="361371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74"/>
          <p:cNvSpPr/>
          <p:nvPr/>
        </p:nvSpPr>
        <p:spPr>
          <a:xfrm>
            <a:off x="1919605" y="1504315"/>
            <a:ext cx="4316095" cy="65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ounded Rectangle 84"/>
          <p:cNvSpPr/>
          <p:nvPr/>
        </p:nvSpPr>
        <p:spPr>
          <a:xfrm>
            <a:off x="2544696" y="1665605"/>
            <a:ext cx="1121410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6728" y="1577643"/>
            <a:ext cx="321327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通信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 rot="16200000">
            <a:off x="-83820" y="2571115"/>
            <a:ext cx="2927985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ounded Rectangle 104"/>
          <p:cNvSpPr/>
          <p:nvPr/>
        </p:nvSpPr>
        <p:spPr>
          <a:xfrm rot="16200000">
            <a:off x="1022643" y="1888288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代理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</a:p>
        </p:txBody>
      </p:sp>
      <p:sp>
        <p:nvSpPr>
          <p:cNvPr id="3" name="Rounded Rectangle 104"/>
          <p:cNvSpPr/>
          <p:nvPr/>
        </p:nvSpPr>
        <p:spPr>
          <a:xfrm rot="16200000">
            <a:off x="1014070" y="2745855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负载Envoy</a:t>
            </a: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</a:p>
        </p:txBody>
      </p:sp>
      <p:sp>
        <p:nvSpPr>
          <p:cNvPr id="6" name="Rounded Rectangle 74"/>
          <p:cNvSpPr/>
          <p:nvPr/>
        </p:nvSpPr>
        <p:spPr>
          <a:xfrm>
            <a:off x="1933575" y="3866515"/>
            <a:ext cx="4302760" cy="57912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75"/>
          <p:cNvSpPr txBox="1"/>
          <p:nvPr/>
        </p:nvSpPr>
        <p:spPr>
          <a:xfrm>
            <a:off x="1918970" y="3932555"/>
            <a:ext cx="320040" cy="450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1103630" y="1551305"/>
            <a:ext cx="605155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ounded Rectangle 69"/>
          <p:cNvSpPr/>
          <p:nvPr/>
        </p:nvSpPr>
        <p:spPr>
          <a:xfrm>
            <a:off x="3281468" y="2486622"/>
            <a:ext cx="900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FTP Client</a:t>
            </a:r>
          </a:p>
        </p:txBody>
      </p:sp>
      <p:sp>
        <p:nvSpPr>
          <p:cNvPr id="19" name="TextBox 75"/>
          <p:cNvSpPr txBox="1"/>
          <p:nvPr/>
        </p:nvSpPr>
        <p:spPr>
          <a:xfrm>
            <a:off x="6379210" y="1527175"/>
            <a:ext cx="71882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运维管理</a:t>
            </a:r>
          </a:p>
        </p:txBody>
      </p:sp>
      <p:sp>
        <p:nvSpPr>
          <p:cNvPr id="21" name="Rounded Rectangle 104"/>
          <p:cNvSpPr/>
          <p:nvPr/>
        </p:nvSpPr>
        <p:spPr>
          <a:xfrm rot="16200000">
            <a:off x="1015975" y="3624060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跟踪zipkin</a:t>
            </a:r>
          </a:p>
        </p:txBody>
      </p:sp>
      <p:sp>
        <p:nvSpPr>
          <p:cNvPr id="23" name="Rounded Rectangle 106"/>
          <p:cNvSpPr/>
          <p:nvPr/>
        </p:nvSpPr>
        <p:spPr>
          <a:xfrm rot="16200000">
            <a:off x="6334209" y="1938722"/>
            <a:ext cx="720000" cy="61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配置管理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 Client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84"/>
          <p:cNvSpPr/>
          <p:nvPr/>
        </p:nvSpPr>
        <p:spPr>
          <a:xfrm>
            <a:off x="4579098" y="1656398"/>
            <a:ext cx="1213485" cy="2882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7" name="文本框 9"/>
          <p:cNvSpPr txBox="1"/>
          <p:nvPr/>
        </p:nvSpPr>
        <p:spPr>
          <a:xfrm>
            <a:off x="6344383" y="1208225"/>
            <a:ext cx="25964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electron+vue构建桌面应用</a:t>
            </a:r>
          </a:p>
          <a:p>
            <a:pPr marL="228600" indent="-228600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html + css + javascript 构建原生桌面</a:t>
            </a:r>
          </a:p>
          <a:p>
            <a:pPr marL="228600" indent="-228600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与操作系统的集成度高,可以调用操作系统原生的控件</a:t>
            </a:r>
          </a:p>
          <a:p>
            <a:pPr marL="228600" indent="-228600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跨平台(windwos,mac,linux)</a:t>
            </a:r>
          </a:p>
          <a:p>
            <a:pPr marL="228600" indent="-228600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热部署</a:t>
            </a: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Counter外设驱动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使用nodejs串口驱动,外设快速集成,无需开发linux驱动</a:t>
            </a: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odejs 组件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超过200000 js组件可以使用,社区强大</a:t>
            </a: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Linux操作系统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高效的文件管理系统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系统安全稳定，漏洞少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硬件资源占用少</a:t>
            </a:r>
          </a:p>
          <a:p>
            <a:pPr marL="228600" indent="-228600" algn="just">
              <a:buFont typeface="Wingdings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免费的操作系统</a:t>
            </a:r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1666CB5F-109E-4062-BA2D-FEFD2253E162}"/>
              </a:ext>
            </a:extLst>
          </p:cNvPr>
          <p:cNvSpPr/>
          <p:nvPr/>
        </p:nvSpPr>
        <p:spPr>
          <a:xfrm>
            <a:off x="3244334" y="2769355"/>
            <a:ext cx="2894330" cy="76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2">
            <a:extLst>
              <a:ext uri="{FF2B5EF4-FFF2-40B4-BE49-F238E27FC236}">
                <a16:creationId xmlns:a16="http://schemas.microsoft.com/office/drawing/2014/main" id="{372AA139-24F4-4D4C-8D5B-D852C67D1683}"/>
              </a:ext>
            </a:extLst>
          </p:cNvPr>
          <p:cNvSpPr/>
          <p:nvPr/>
        </p:nvSpPr>
        <p:spPr bwMode="auto">
          <a:xfrm>
            <a:off x="564634" y="1495694"/>
            <a:ext cx="3492000" cy="1233973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62">
            <a:extLst>
              <a:ext uri="{FF2B5EF4-FFF2-40B4-BE49-F238E27FC236}">
                <a16:creationId xmlns:a16="http://schemas.microsoft.com/office/drawing/2014/main" id="{D2417D49-A089-4D5D-B775-56E1916E6A06}"/>
              </a:ext>
            </a:extLst>
          </p:cNvPr>
          <p:cNvSpPr/>
          <p:nvPr/>
        </p:nvSpPr>
        <p:spPr bwMode="auto">
          <a:xfrm>
            <a:off x="564634" y="4035545"/>
            <a:ext cx="5580000" cy="361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Ubuntu16.04　32位　Server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04EB6C-C926-4B19-80AD-8A03467FCEA9}"/>
              </a:ext>
            </a:extLst>
          </p:cNvPr>
          <p:cNvSpPr/>
          <p:nvPr/>
        </p:nvSpPr>
        <p:spPr bwMode="auto">
          <a:xfrm>
            <a:off x="662424" y="2372007"/>
            <a:ext cx="55562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</a:p>
        </p:txBody>
      </p:sp>
      <p:sp>
        <p:nvSpPr>
          <p:cNvPr id="47" name="矩形 8">
            <a:extLst>
              <a:ext uri="{FF2B5EF4-FFF2-40B4-BE49-F238E27FC236}">
                <a16:creationId xmlns:a16="http://schemas.microsoft.com/office/drawing/2014/main" id="{D78FE929-2BF8-4943-97C4-7DBD6E2039A0}"/>
              </a:ext>
            </a:extLst>
          </p:cNvPr>
          <p:cNvSpPr/>
          <p:nvPr/>
        </p:nvSpPr>
        <p:spPr bwMode="auto">
          <a:xfrm>
            <a:off x="1302292" y="2372007"/>
            <a:ext cx="578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</a:p>
        </p:txBody>
      </p:sp>
      <p:sp>
        <p:nvSpPr>
          <p:cNvPr id="48" name="矩形 10">
            <a:extLst>
              <a:ext uri="{FF2B5EF4-FFF2-40B4-BE49-F238E27FC236}">
                <a16:creationId xmlns:a16="http://schemas.microsoft.com/office/drawing/2014/main" id="{870E7D5A-7B02-4781-8CA1-2DF0FAE2DF2D}"/>
              </a:ext>
            </a:extLst>
          </p:cNvPr>
          <p:cNvSpPr/>
          <p:nvPr/>
        </p:nvSpPr>
        <p:spPr bwMode="auto">
          <a:xfrm>
            <a:off x="662424" y="1624462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</a:p>
        </p:txBody>
      </p:sp>
      <p:sp>
        <p:nvSpPr>
          <p:cNvPr id="49" name="矩形 11">
            <a:extLst>
              <a:ext uri="{FF2B5EF4-FFF2-40B4-BE49-F238E27FC236}">
                <a16:creationId xmlns:a16="http://schemas.microsoft.com/office/drawing/2014/main" id="{51C04290-B06E-4069-B206-1F2B11C13F88}"/>
              </a:ext>
            </a:extLst>
          </p:cNvPr>
          <p:cNvSpPr/>
          <p:nvPr/>
        </p:nvSpPr>
        <p:spPr bwMode="auto">
          <a:xfrm>
            <a:off x="3368133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</a:p>
        </p:txBody>
      </p:sp>
      <p:sp>
        <p:nvSpPr>
          <p:cNvPr id="53" name="矩形 15">
            <a:extLst>
              <a:ext uri="{FF2B5EF4-FFF2-40B4-BE49-F238E27FC236}">
                <a16:creationId xmlns:a16="http://schemas.microsoft.com/office/drawing/2014/main" id="{4989796E-DF81-4834-BB58-985736162C94}"/>
              </a:ext>
            </a:extLst>
          </p:cNvPr>
          <p:cNvSpPr/>
          <p:nvPr/>
        </p:nvSpPr>
        <p:spPr bwMode="auto">
          <a:xfrm>
            <a:off x="4767446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electron-builder</a:t>
            </a:r>
          </a:p>
        </p:txBody>
      </p:sp>
      <p:sp>
        <p:nvSpPr>
          <p:cNvPr id="55" name="矩形 16">
            <a:extLst>
              <a:ext uri="{FF2B5EF4-FFF2-40B4-BE49-F238E27FC236}">
                <a16:creationId xmlns:a16="http://schemas.microsoft.com/office/drawing/2014/main" id="{BCE9A616-BF99-454E-9BE7-F46010651583}"/>
              </a:ext>
            </a:extLst>
          </p:cNvPr>
          <p:cNvSpPr/>
          <p:nvPr/>
        </p:nvSpPr>
        <p:spPr>
          <a:xfrm>
            <a:off x="564634" y="3573582"/>
            <a:ext cx="5580000" cy="422275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17">
            <a:extLst>
              <a:ext uri="{FF2B5EF4-FFF2-40B4-BE49-F238E27FC236}">
                <a16:creationId xmlns:a16="http://schemas.microsoft.com/office/drawing/2014/main" id="{0A1BD9F2-0EDC-419C-8A1E-69D0AF2CD4EF}"/>
              </a:ext>
            </a:extLst>
          </p:cNvPr>
          <p:cNvSpPr/>
          <p:nvPr/>
        </p:nvSpPr>
        <p:spPr bwMode="auto">
          <a:xfrm>
            <a:off x="3712964" y="3660434"/>
            <a:ext cx="6788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en-US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en-US" sz="900" b="1" kern="0" noProof="0" dirty="0" err="1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" name="矩形 18">
            <a:extLst>
              <a:ext uri="{FF2B5EF4-FFF2-40B4-BE49-F238E27FC236}">
                <a16:creationId xmlns:a16="http://schemas.microsoft.com/office/drawing/2014/main" id="{6F0FE987-EB47-4E33-9ACF-520821AF4352}"/>
              </a:ext>
            </a:extLst>
          </p:cNvPr>
          <p:cNvSpPr/>
          <p:nvPr/>
        </p:nvSpPr>
        <p:spPr bwMode="auto">
          <a:xfrm>
            <a:off x="4544179" y="3649640"/>
            <a:ext cx="7181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矩形 21">
            <a:extLst>
              <a:ext uri="{FF2B5EF4-FFF2-40B4-BE49-F238E27FC236}">
                <a16:creationId xmlns:a16="http://schemas.microsoft.com/office/drawing/2014/main" id="{74B44EC3-EC06-4270-ACA2-F010F50FCACC}"/>
              </a:ext>
            </a:extLst>
          </p:cNvPr>
          <p:cNvSpPr/>
          <p:nvPr/>
        </p:nvSpPr>
        <p:spPr bwMode="auto">
          <a:xfrm>
            <a:off x="5443974" y="3644560"/>
            <a:ext cx="5137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</a:p>
        </p:txBody>
      </p:sp>
      <p:sp>
        <p:nvSpPr>
          <p:cNvPr id="94" name="矩形 23">
            <a:extLst>
              <a:ext uri="{FF2B5EF4-FFF2-40B4-BE49-F238E27FC236}">
                <a16:creationId xmlns:a16="http://schemas.microsoft.com/office/drawing/2014/main" id="{5386AD3C-43A7-423B-97D2-ED8B1D6AB2CA}"/>
              </a:ext>
            </a:extLst>
          </p:cNvPr>
          <p:cNvSpPr/>
          <p:nvPr/>
        </p:nvSpPr>
        <p:spPr bwMode="auto">
          <a:xfrm>
            <a:off x="3368133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</a:t>
            </a:r>
          </a:p>
        </p:txBody>
      </p:sp>
      <p:sp>
        <p:nvSpPr>
          <p:cNvPr id="95" name="矩形 28">
            <a:extLst>
              <a:ext uri="{FF2B5EF4-FFF2-40B4-BE49-F238E27FC236}">
                <a16:creationId xmlns:a16="http://schemas.microsoft.com/office/drawing/2014/main" id="{B3E94358-1A52-47F2-900D-C5EFBE33EA5A}"/>
              </a:ext>
            </a:extLst>
          </p:cNvPr>
          <p:cNvSpPr/>
          <p:nvPr/>
        </p:nvSpPr>
        <p:spPr bwMode="auto">
          <a:xfrm>
            <a:off x="294836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</a:p>
        </p:txBody>
      </p:sp>
      <p:sp>
        <p:nvSpPr>
          <p:cNvPr id="96" name="圆角矩形 31">
            <a:extLst>
              <a:ext uri="{FF2B5EF4-FFF2-40B4-BE49-F238E27FC236}">
                <a16:creationId xmlns:a16="http://schemas.microsoft.com/office/drawing/2014/main" id="{ACACC61E-367B-4228-A18B-94012FCA6FBB}"/>
              </a:ext>
            </a:extLst>
          </p:cNvPr>
          <p:cNvSpPr/>
          <p:nvPr/>
        </p:nvSpPr>
        <p:spPr bwMode="auto">
          <a:xfrm>
            <a:off x="4125714" y="1990386"/>
            <a:ext cx="2013585" cy="735477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矩形 32">
            <a:extLst>
              <a:ext uri="{FF2B5EF4-FFF2-40B4-BE49-F238E27FC236}">
                <a16:creationId xmlns:a16="http://schemas.microsoft.com/office/drawing/2014/main" id="{F4985D04-6098-48C7-9135-1CB90C461BFC}"/>
              </a:ext>
            </a:extLst>
          </p:cNvPr>
          <p:cNvSpPr/>
          <p:nvPr/>
        </p:nvSpPr>
        <p:spPr bwMode="auto">
          <a:xfrm>
            <a:off x="4232692" y="2028633"/>
            <a:ext cx="18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Spectron</a:t>
            </a:r>
          </a:p>
        </p:txBody>
      </p:sp>
      <p:sp>
        <p:nvSpPr>
          <p:cNvPr id="98" name="矩形 33">
            <a:extLst>
              <a:ext uri="{FF2B5EF4-FFF2-40B4-BE49-F238E27FC236}">
                <a16:creationId xmlns:a16="http://schemas.microsoft.com/office/drawing/2014/main" id="{38462D75-F9B6-4D76-BBAF-1AA871A1B1E8}"/>
              </a:ext>
            </a:extLst>
          </p:cNvPr>
          <p:cNvSpPr/>
          <p:nvPr/>
        </p:nvSpPr>
        <p:spPr bwMode="auto">
          <a:xfrm>
            <a:off x="4232692" y="2382640"/>
            <a:ext cx="822101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</a:p>
        </p:txBody>
      </p:sp>
      <p:sp>
        <p:nvSpPr>
          <p:cNvPr id="99" name="矩形 34">
            <a:extLst>
              <a:ext uri="{FF2B5EF4-FFF2-40B4-BE49-F238E27FC236}">
                <a16:creationId xmlns:a16="http://schemas.microsoft.com/office/drawing/2014/main" id="{7F7A089F-9D43-4CE5-83F4-95E98C6BA7CF}"/>
              </a:ext>
            </a:extLst>
          </p:cNvPr>
          <p:cNvSpPr/>
          <p:nvPr/>
        </p:nvSpPr>
        <p:spPr bwMode="auto">
          <a:xfrm>
            <a:off x="5117657" y="2382640"/>
            <a:ext cx="91503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</a:p>
        </p:txBody>
      </p:sp>
      <p:sp>
        <p:nvSpPr>
          <p:cNvPr id="100" name="矩形 36">
            <a:extLst>
              <a:ext uri="{FF2B5EF4-FFF2-40B4-BE49-F238E27FC236}">
                <a16:creationId xmlns:a16="http://schemas.microsoft.com/office/drawing/2014/main" id="{16B61293-0E81-413A-8779-20460B160150}"/>
              </a:ext>
            </a:extLst>
          </p:cNvPr>
          <p:cNvSpPr/>
          <p:nvPr/>
        </p:nvSpPr>
        <p:spPr bwMode="auto">
          <a:xfrm>
            <a:off x="180539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</a:p>
        </p:txBody>
      </p:sp>
      <p:sp>
        <p:nvSpPr>
          <p:cNvPr id="101" name="矩形 38">
            <a:extLst>
              <a:ext uri="{FF2B5EF4-FFF2-40B4-BE49-F238E27FC236}">
                <a16:creationId xmlns:a16="http://schemas.microsoft.com/office/drawing/2014/main" id="{2F293526-2D63-4FD2-AC8F-EB01D9084285}"/>
              </a:ext>
            </a:extLst>
          </p:cNvPr>
          <p:cNvSpPr/>
          <p:nvPr/>
        </p:nvSpPr>
        <p:spPr bwMode="auto">
          <a:xfrm>
            <a:off x="180539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halk</a:t>
            </a:r>
          </a:p>
        </p:txBody>
      </p:sp>
      <p:sp>
        <p:nvSpPr>
          <p:cNvPr id="102" name="圆角矩形 39">
            <a:extLst>
              <a:ext uri="{FF2B5EF4-FFF2-40B4-BE49-F238E27FC236}">
                <a16:creationId xmlns:a16="http://schemas.microsoft.com/office/drawing/2014/main" id="{B063FE41-43C0-4C65-985F-20BA6A820EED}"/>
              </a:ext>
            </a:extLst>
          </p:cNvPr>
          <p:cNvSpPr/>
          <p:nvPr/>
        </p:nvSpPr>
        <p:spPr bwMode="auto">
          <a:xfrm>
            <a:off x="4125714" y="1482716"/>
            <a:ext cx="2014220" cy="477486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40">
            <a:extLst>
              <a:ext uri="{FF2B5EF4-FFF2-40B4-BE49-F238E27FC236}">
                <a16:creationId xmlns:a16="http://schemas.microsoft.com/office/drawing/2014/main" id="{008C8A1D-893F-4FB4-826D-7058DA9067BD}"/>
              </a:ext>
            </a:extLst>
          </p:cNvPr>
          <p:cNvSpPr/>
          <p:nvPr/>
        </p:nvSpPr>
        <p:spPr bwMode="auto">
          <a:xfrm>
            <a:off x="5211563" y="1607499"/>
            <a:ext cx="792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Devtron</a:t>
            </a:r>
          </a:p>
        </p:txBody>
      </p:sp>
      <p:sp>
        <p:nvSpPr>
          <p:cNvPr id="104" name="矩形 41">
            <a:extLst>
              <a:ext uri="{FF2B5EF4-FFF2-40B4-BE49-F238E27FC236}">
                <a16:creationId xmlns:a16="http://schemas.microsoft.com/office/drawing/2014/main" id="{AFF72950-2DE3-48FD-9A86-16BC0BAF8976}"/>
              </a:ext>
            </a:extLst>
          </p:cNvPr>
          <p:cNvSpPr/>
          <p:nvPr/>
        </p:nvSpPr>
        <p:spPr bwMode="auto">
          <a:xfrm>
            <a:off x="66242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</a:p>
        </p:txBody>
      </p:sp>
      <p:sp>
        <p:nvSpPr>
          <p:cNvPr id="105" name="矩形 43">
            <a:extLst>
              <a:ext uri="{FF2B5EF4-FFF2-40B4-BE49-F238E27FC236}">
                <a16:creationId xmlns:a16="http://schemas.microsoft.com/office/drawing/2014/main" id="{FFE4D1FB-0A0F-4280-91B5-AB6A251942AB}"/>
              </a:ext>
            </a:extLst>
          </p:cNvPr>
          <p:cNvSpPr/>
          <p:nvPr/>
        </p:nvSpPr>
        <p:spPr bwMode="auto">
          <a:xfrm>
            <a:off x="4232692" y="1613331"/>
            <a:ext cx="9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electron-debug</a:t>
            </a:r>
          </a:p>
        </p:txBody>
      </p:sp>
      <p:sp>
        <p:nvSpPr>
          <p:cNvPr id="106" name="矩形 46">
            <a:extLst>
              <a:ext uri="{FF2B5EF4-FFF2-40B4-BE49-F238E27FC236}">
                <a16:creationId xmlns:a16="http://schemas.microsoft.com/office/drawing/2014/main" id="{10488544-F7FC-4BAF-8C34-7192F789E5BC}"/>
              </a:ext>
            </a:extLst>
          </p:cNvPr>
          <p:cNvSpPr/>
          <p:nvPr/>
        </p:nvSpPr>
        <p:spPr bwMode="auto">
          <a:xfrm>
            <a:off x="1965020" y="2372007"/>
            <a:ext cx="8566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0B69453E-CF27-41F8-924E-CE5206772387}"/>
              </a:ext>
            </a:extLst>
          </p:cNvPr>
          <p:cNvSpPr/>
          <p:nvPr/>
        </p:nvSpPr>
        <p:spPr bwMode="auto">
          <a:xfrm>
            <a:off x="294836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</a:p>
        </p:txBody>
      </p:sp>
      <p:sp>
        <p:nvSpPr>
          <p:cNvPr id="108" name="矩形 51">
            <a:extLst>
              <a:ext uri="{FF2B5EF4-FFF2-40B4-BE49-F238E27FC236}">
                <a16:creationId xmlns:a16="http://schemas.microsoft.com/office/drawing/2014/main" id="{6B1681D4-C4BB-4FFD-95D1-7F090D14F149}"/>
              </a:ext>
            </a:extLst>
          </p:cNvPr>
          <p:cNvSpPr/>
          <p:nvPr/>
        </p:nvSpPr>
        <p:spPr bwMode="auto">
          <a:xfrm>
            <a:off x="4767446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vue-electron</a:t>
            </a:r>
          </a:p>
        </p:txBody>
      </p:sp>
      <p:sp>
        <p:nvSpPr>
          <p:cNvPr id="109" name="圆角矩形 31">
            <a:extLst>
              <a:ext uri="{FF2B5EF4-FFF2-40B4-BE49-F238E27FC236}">
                <a16:creationId xmlns:a16="http://schemas.microsoft.com/office/drawing/2014/main" id="{42EF8B1A-A312-4746-86EA-34FDA09CEF66}"/>
              </a:ext>
            </a:extLst>
          </p:cNvPr>
          <p:cNvSpPr/>
          <p:nvPr/>
        </p:nvSpPr>
        <p:spPr bwMode="auto">
          <a:xfrm>
            <a:off x="564634" y="2769355"/>
            <a:ext cx="2600325" cy="764540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35">
            <a:extLst>
              <a:ext uri="{FF2B5EF4-FFF2-40B4-BE49-F238E27FC236}">
                <a16:creationId xmlns:a16="http://schemas.microsoft.com/office/drawing/2014/main" id="{8916E5B7-9B20-4DA5-9A49-872DAB079057}"/>
              </a:ext>
            </a:extLst>
          </p:cNvPr>
          <p:cNvSpPr/>
          <p:nvPr/>
        </p:nvSpPr>
        <p:spPr bwMode="auto">
          <a:xfrm>
            <a:off x="662424" y="3655354"/>
            <a:ext cx="8115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</a:p>
        </p:txBody>
      </p:sp>
      <p:sp>
        <p:nvSpPr>
          <p:cNvPr id="111" name="矩形 1">
            <a:extLst>
              <a:ext uri="{FF2B5EF4-FFF2-40B4-BE49-F238E27FC236}">
                <a16:creationId xmlns:a16="http://schemas.microsoft.com/office/drawing/2014/main" id="{69F8B0A5-5EA8-43F5-A3D4-6BFA145A11A9}"/>
              </a:ext>
            </a:extLst>
          </p:cNvPr>
          <p:cNvSpPr/>
          <p:nvPr/>
        </p:nvSpPr>
        <p:spPr bwMode="auto">
          <a:xfrm>
            <a:off x="1734304" y="3659800"/>
            <a:ext cx="80835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</a:p>
        </p:txBody>
      </p:sp>
      <p:sp>
        <p:nvSpPr>
          <p:cNvPr id="112" name="矩形 12">
            <a:extLst>
              <a:ext uri="{FF2B5EF4-FFF2-40B4-BE49-F238E27FC236}">
                <a16:creationId xmlns:a16="http://schemas.microsoft.com/office/drawing/2014/main" id="{ECD7BAFC-FC23-492F-916F-C07DBA34A1EB}"/>
              </a:ext>
            </a:extLst>
          </p:cNvPr>
          <p:cNvSpPr/>
          <p:nvPr/>
        </p:nvSpPr>
        <p:spPr bwMode="auto">
          <a:xfrm>
            <a:off x="2703949" y="3657260"/>
            <a:ext cx="8242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</a:p>
        </p:txBody>
      </p:sp>
      <p:sp>
        <p:nvSpPr>
          <p:cNvPr id="113" name="矩形 14">
            <a:extLst>
              <a:ext uri="{FF2B5EF4-FFF2-40B4-BE49-F238E27FC236}">
                <a16:creationId xmlns:a16="http://schemas.microsoft.com/office/drawing/2014/main" id="{23B046E4-0F05-4D4D-A359-68B464CD9125}"/>
              </a:ext>
            </a:extLst>
          </p:cNvPr>
          <p:cNvSpPr/>
          <p:nvPr/>
        </p:nvSpPr>
        <p:spPr bwMode="auto">
          <a:xfrm>
            <a:off x="662305" y="2846070"/>
            <a:ext cx="102108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ools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4" name="矩形 29">
            <a:extLst>
              <a:ext uri="{FF2B5EF4-FFF2-40B4-BE49-F238E27FC236}">
                <a16:creationId xmlns:a16="http://schemas.microsoft.com/office/drawing/2014/main" id="{5D583B6D-5E09-4902-BB1C-54B828F8E183}"/>
              </a:ext>
            </a:extLst>
          </p:cNvPr>
          <p:cNvSpPr/>
          <p:nvPr/>
        </p:nvSpPr>
        <p:spPr bwMode="auto">
          <a:xfrm>
            <a:off x="662424" y="3205761"/>
            <a:ext cx="52514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amqp</a:t>
            </a:r>
          </a:p>
        </p:txBody>
      </p:sp>
      <p:sp>
        <p:nvSpPr>
          <p:cNvPr id="115" name="矩形 20">
            <a:extLst>
              <a:ext uri="{FF2B5EF4-FFF2-40B4-BE49-F238E27FC236}">
                <a16:creationId xmlns:a16="http://schemas.microsoft.com/office/drawing/2014/main" id="{BB7B9BEF-CB1B-45AD-8001-F767E22E1271}"/>
              </a:ext>
            </a:extLst>
          </p:cNvPr>
          <p:cNvSpPr/>
          <p:nvPr/>
        </p:nvSpPr>
        <p:spPr bwMode="auto">
          <a:xfrm>
            <a:off x="1261546" y="3205761"/>
            <a:ext cx="53594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</a:p>
        </p:txBody>
      </p:sp>
      <p:sp>
        <p:nvSpPr>
          <p:cNvPr id="116" name="矩形 20">
            <a:extLst>
              <a:ext uri="{FF2B5EF4-FFF2-40B4-BE49-F238E27FC236}">
                <a16:creationId xmlns:a16="http://schemas.microsoft.com/office/drawing/2014/main" id="{2B0BBB5F-A0BB-4323-A30D-5575158A8B7F}"/>
              </a:ext>
            </a:extLst>
          </p:cNvPr>
          <p:cNvSpPr/>
          <p:nvPr/>
        </p:nvSpPr>
        <p:spPr bwMode="auto">
          <a:xfrm>
            <a:off x="1880870" y="2836545"/>
            <a:ext cx="106426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457200" fontAlgn="base"/>
            <a:r>
              <a:rPr lang="en-US" altLang="zh-CN" sz="9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altLang="en-US" sz="9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7" name="矩形 13">
            <a:extLst>
              <a:ext uri="{FF2B5EF4-FFF2-40B4-BE49-F238E27FC236}">
                <a16:creationId xmlns:a16="http://schemas.microsoft.com/office/drawing/2014/main" id="{E6F9BD0C-53FD-42E2-8A1C-3CAB74B28C9B}"/>
              </a:ext>
            </a:extLst>
          </p:cNvPr>
          <p:cNvSpPr/>
          <p:nvPr/>
        </p:nvSpPr>
        <p:spPr bwMode="auto">
          <a:xfrm>
            <a:off x="2905879" y="2372007"/>
            <a:ext cx="1086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</a:p>
        </p:txBody>
      </p:sp>
      <p:sp>
        <p:nvSpPr>
          <p:cNvPr id="118" name="矩形 19">
            <a:extLst>
              <a:ext uri="{FF2B5EF4-FFF2-40B4-BE49-F238E27FC236}">
                <a16:creationId xmlns:a16="http://schemas.microsoft.com/office/drawing/2014/main" id="{48D21577-9578-4256-B349-BAE7592A24C7}"/>
              </a:ext>
            </a:extLst>
          </p:cNvPr>
          <p:cNvSpPr/>
          <p:nvPr/>
        </p:nvSpPr>
        <p:spPr bwMode="auto">
          <a:xfrm>
            <a:off x="1871464" y="3205761"/>
            <a:ext cx="121285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 Driver</a:t>
            </a:r>
          </a:p>
        </p:txBody>
      </p:sp>
      <p:sp>
        <p:nvSpPr>
          <p:cNvPr id="119" name="Rectangle 138">
            <a:extLst>
              <a:ext uri="{FF2B5EF4-FFF2-40B4-BE49-F238E27FC236}">
                <a16:creationId xmlns:a16="http://schemas.microsoft.com/office/drawing/2014/main" id="{24FBAA2C-CB60-4558-9DB9-DBDAB16CEE95}"/>
              </a:ext>
            </a:extLst>
          </p:cNvPr>
          <p:cNvSpPr/>
          <p:nvPr/>
        </p:nvSpPr>
        <p:spPr>
          <a:xfrm>
            <a:off x="461546" y="1388535"/>
            <a:ext cx="5794746" cy="31217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平台兼容性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878662" y="4031399"/>
            <a:ext cx="6552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roid串口驱动以上的代码可以复用</a:t>
            </a: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ndroid平台串口驱动可以采用NDK的方式开发串口驱动,也可以连接蓝牙,WIFI设备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8440" y="1289852"/>
            <a:ext cx="1153644" cy="335439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6543" y="1289852"/>
            <a:ext cx="1788052" cy="335439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角丸四角形 17">
            <a:extLst>
              <a:ext uri="{FF2B5EF4-FFF2-40B4-BE49-F238E27FC236}">
                <a16:creationId xmlns:a16="http://schemas.microsoft.com/office/drawing/2014/main" id="{4DEEE0A4-A0F9-4DCC-BFAE-2F33CD6283B2}"/>
              </a:ext>
            </a:extLst>
          </p:cNvPr>
          <p:cNvSpPr/>
          <p:nvPr/>
        </p:nvSpPr>
        <p:spPr bwMode="auto">
          <a:xfrm>
            <a:off x="995582" y="2107966"/>
            <a:ext cx="792000" cy="6737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 b="1" kern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altLang="en-US" sz="1000" b="1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角丸四角形 18">
            <a:extLst>
              <a:ext uri="{FF2B5EF4-FFF2-40B4-BE49-F238E27FC236}">
                <a16:creationId xmlns:a16="http://schemas.microsoft.com/office/drawing/2014/main" id="{854D52AA-5C78-4198-9E27-A3A05A3C0462}"/>
              </a:ext>
            </a:extLst>
          </p:cNvPr>
          <p:cNvSpPr/>
          <p:nvPr/>
        </p:nvSpPr>
        <p:spPr bwMode="auto">
          <a:xfrm>
            <a:off x="1805582" y="2107966"/>
            <a:ext cx="846455" cy="324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27" name="角丸四角形 19">
            <a:extLst>
              <a:ext uri="{FF2B5EF4-FFF2-40B4-BE49-F238E27FC236}">
                <a16:creationId xmlns:a16="http://schemas.microsoft.com/office/drawing/2014/main" id="{A5553572-622A-4CFD-97A5-871E65F19762}"/>
              </a:ext>
            </a:extLst>
          </p:cNvPr>
          <p:cNvSpPr/>
          <p:nvPr/>
        </p:nvSpPr>
        <p:spPr bwMode="auto">
          <a:xfrm>
            <a:off x="2705582" y="2107966"/>
            <a:ext cx="720000" cy="324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zh-CN" sz="1000" dirty="0">
                <a:latin typeface="微软雅黑" panose="020B0503020204020204" charset="-122"/>
                <a:ea typeface="微软雅黑" panose="020B0503020204020204" charset="-122"/>
              </a:rPr>
              <a:t>odejs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(Express)</a:t>
            </a:r>
            <a:endParaRPr lang="x-none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角丸四角形 23">
            <a:extLst>
              <a:ext uri="{FF2B5EF4-FFF2-40B4-BE49-F238E27FC236}">
                <a16:creationId xmlns:a16="http://schemas.microsoft.com/office/drawing/2014/main" id="{D650FBA8-F264-492A-A1A8-CA4645C5FFB1}"/>
              </a:ext>
            </a:extLst>
          </p:cNvPr>
          <p:cNvSpPr/>
          <p:nvPr/>
        </p:nvSpPr>
        <p:spPr bwMode="auto">
          <a:xfrm>
            <a:off x="995582" y="1753001"/>
            <a:ext cx="3240000" cy="324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HTML 5</a:t>
            </a:r>
            <a:endParaRPr lang="x-none" altLang="en-US" sz="10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0" name="角丸四角形 23">
            <a:extLst>
              <a:ext uri="{FF2B5EF4-FFF2-40B4-BE49-F238E27FC236}">
                <a16:creationId xmlns:a16="http://schemas.microsoft.com/office/drawing/2014/main" id="{9FB17B48-4F4A-457D-96F6-B6B8CE606D58}"/>
              </a:ext>
            </a:extLst>
          </p:cNvPr>
          <p:cNvSpPr/>
          <p:nvPr/>
        </p:nvSpPr>
        <p:spPr bwMode="auto">
          <a:xfrm>
            <a:off x="995582" y="2810276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串口驱动</a:t>
            </a:r>
            <a:endParaRPr kumimoji="0" lang="x-none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1" name="角丸四角形 16">
            <a:extLst>
              <a:ext uri="{FF2B5EF4-FFF2-40B4-BE49-F238E27FC236}">
                <a16:creationId xmlns:a16="http://schemas.microsoft.com/office/drawing/2014/main" id="{924CC2EF-6256-40D4-9BBF-F96E10FB17AB}"/>
              </a:ext>
            </a:extLst>
          </p:cNvPr>
          <p:cNvSpPr/>
          <p:nvPr/>
        </p:nvSpPr>
        <p:spPr bwMode="auto">
          <a:xfrm>
            <a:off x="1805582" y="2457851"/>
            <a:ext cx="1620000" cy="324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 dirty="0">
                <a:latin typeface="微软雅黑" panose="020B0503020204020204" charset="-122"/>
                <a:ea typeface="微软雅黑" panose="020B0503020204020204" charset="-122"/>
              </a:rPr>
              <a:t>Electron</a:t>
            </a:r>
          </a:p>
        </p:txBody>
      </p:sp>
      <p:sp>
        <p:nvSpPr>
          <p:cNvPr id="42" name="角丸四角形 22">
            <a:extLst>
              <a:ext uri="{FF2B5EF4-FFF2-40B4-BE49-F238E27FC236}">
                <a16:creationId xmlns:a16="http://schemas.microsoft.com/office/drawing/2014/main" id="{95927E6D-3629-44C7-B091-DA4C99341DD6}"/>
              </a:ext>
            </a:extLst>
          </p:cNvPr>
          <p:cNvSpPr/>
          <p:nvPr/>
        </p:nvSpPr>
        <p:spPr bwMode="auto">
          <a:xfrm>
            <a:off x="3443582" y="2107966"/>
            <a:ext cx="792000" cy="67246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 dirty="0">
                <a:latin typeface="微软雅黑" panose="020B0503020204020204" charset="-122"/>
                <a:ea typeface="微软雅黑" panose="020B0503020204020204" charset="-122"/>
              </a:rPr>
              <a:t>Rabbit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 dirty="0"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0" dirty="0"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endParaRPr lang="x-none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角丸四角形 24">
            <a:extLst>
              <a:ext uri="{FF2B5EF4-FFF2-40B4-BE49-F238E27FC236}">
                <a16:creationId xmlns:a16="http://schemas.microsoft.com/office/drawing/2014/main" id="{B796C649-2799-41CF-85D2-E9DF510EB6CF}"/>
              </a:ext>
            </a:extLst>
          </p:cNvPr>
          <p:cNvSpPr/>
          <p:nvPr/>
        </p:nvSpPr>
        <p:spPr bwMode="auto">
          <a:xfrm>
            <a:off x="995582" y="3162701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</a:p>
        </p:txBody>
      </p:sp>
      <p:sp>
        <p:nvSpPr>
          <p:cNvPr id="44" name="Rectangle 138">
            <a:extLst>
              <a:ext uri="{FF2B5EF4-FFF2-40B4-BE49-F238E27FC236}">
                <a16:creationId xmlns:a16="http://schemas.microsoft.com/office/drawing/2014/main" id="{AD21E404-3CB0-4048-AAED-C739CFC7EB98}"/>
              </a:ext>
            </a:extLst>
          </p:cNvPr>
          <p:cNvSpPr/>
          <p:nvPr/>
        </p:nvSpPr>
        <p:spPr>
          <a:xfrm>
            <a:off x="899387" y="1684907"/>
            <a:ext cx="3400425" cy="18876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角丸四角形 17">
            <a:extLst>
              <a:ext uri="{FF2B5EF4-FFF2-40B4-BE49-F238E27FC236}">
                <a16:creationId xmlns:a16="http://schemas.microsoft.com/office/drawing/2014/main" id="{848DDB22-D1B8-44D3-B0BB-275383F111BB}"/>
              </a:ext>
            </a:extLst>
          </p:cNvPr>
          <p:cNvSpPr/>
          <p:nvPr/>
        </p:nvSpPr>
        <p:spPr bwMode="auto">
          <a:xfrm>
            <a:off x="4783811" y="2118852"/>
            <a:ext cx="792000" cy="6737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 b="1" kern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altLang="en-US" sz="1000" b="1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角丸四角形 18">
            <a:extLst>
              <a:ext uri="{FF2B5EF4-FFF2-40B4-BE49-F238E27FC236}">
                <a16:creationId xmlns:a16="http://schemas.microsoft.com/office/drawing/2014/main" id="{63747679-8FB9-470E-A1A9-DDFBFDE15CE0}"/>
              </a:ext>
            </a:extLst>
          </p:cNvPr>
          <p:cNvSpPr/>
          <p:nvPr/>
        </p:nvSpPr>
        <p:spPr bwMode="auto">
          <a:xfrm>
            <a:off x="5605241" y="2118852"/>
            <a:ext cx="846455" cy="324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47" name="角丸四角形 19">
            <a:extLst>
              <a:ext uri="{FF2B5EF4-FFF2-40B4-BE49-F238E27FC236}">
                <a16:creationId xmlns:a16="http://schemas.microsoft.com/office/drawing/2014/main" id="{638FA476-656A-4EB1-B07E-CFCBFD885C19}"/>
              </a:ext>
            </a:extLst>
          </p:cNvPr>
          <p:cNvSpPr/>
          <p:nvPr/>
        </p:nvSpPr>
        <p:spPr bwMode="auto">
          <a:xfrm>
            <a:off x="6493811" y="2118852"/>
            <a:ext cx="720000" cy="324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zh-CN" sz="1000">
                <a:latin typeface="微软雅黑" panose="020B0503020204020204" charset="-122"/>
                <a:ea typeface="微软雅黑" panose="020B0503020204020204" charset="-122"/>
              </a:rPr>
              <a:t>odejs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Express)</a:t>
            </a:r>
            <a:endParaRPr lang="x-none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角丸四角形 23">
            <a:extLst>
              <a:ext uri="{FF2B5EF4-FFF2-40B4-BE49-F238E27FC236}">
                <a16:creationId xmlns:a16="http://schemas.microsoft.com/office/drawing/2014/main" id="{1E685CDC-435A-41F8-8BE2-45ACC10239B7}"/>
              </a:ext>
            </a:extLst>
          </p:cNvPr>
          <p:cNvSpPr/>
          <p:nvPr/>
        </p:nvSpPr>
        <p:spPr bwMode="auto">
          <a:xfrm>
            <a:off x="4783811" y="1763887"/>
            <a:ext cx="3240000" cy="324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HTML 5</a:t>
            </a:r>
            <a:endParaRPr lang="x-none" altLang="en-US" sz="10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9" name="角丸四角形 23">
            <a:extLst>
              <a:ext uri="{FF2B5EF4-FFF2-40B4-BE49-F238E27FC236}">
                <a16:creationId xmlns:a16="http://schemas.microsoft.com/office/drawing/2014/main" id="{B3B14D2B-C698-4C2E-B2BD-B59A6B2A403E}"/>
              </a:ext>
            </a:extLst>
          </p:cNvPr>
          <p:cNvSpPr/>
          <p:nvPr/>
        </p:nvSpPr>
        <p:spPr bwMode="auto">
          <a:xfrm>
            <a:off x="4783811" y="2821162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蓝牙</a:t>
            </a:r>
            <a:r>
              <a:rPr lang="en-US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WIFI</a:t>
            </a:r>
            <a:r>
              <a:rPr lang="en-US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0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串口</a:t>
            </a:r>
            <a:endParaRPr lang="x-none" altLang="en-US" sz="10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50" name="角丸四角形 16">
            <a:extLst>
              <a:ext uri="{FF2B5EF4-FFF2-40B4-BE49-F238E27FC236}">
                <a16:creationId xmlns:a16="http://schemas.microsoft.com/office/drawing/2014/main" id="{11A4095D-1CB6-474A-B8C8-14B8C2EEE2F4}"/>
              </a:ext>
            </a:extLst>
          </p:cNvPr>
          <p:cNvSpPr/>
          <p:nvPr/>
        </p:nvSpPr>
        <p:spPr bwMode="auto">
          <a:xfrm>
            <a:off x="5593811" y="2468737"/>
            <a:ext cx="1620000" cy="324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Cordova 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X5</a:t>
            </a:r>
          </a:p>
        </p:txBody>
      </p:sp>
      <p:sp>
        <p:nvSpPr>
          <p:cNvPr id="51" name="角丸四角形 22">
            <a:extLst>
              <a:ext uri="{FF2B5EF4-FFF2-40B4-BE49-F238E27FC236}">
                <a16:creationId xmlns:a16="http://schemas.microsoft.com/office/drawing/2014/main" id="{D0C3B723-E8F7-4703-B5CE-DC732C265228}"/>
              </a:ext>
            </a:extLst>
          </p:cNvPr>
          <p:cNvSpPr/>
          <p:nvPr/>
        </p:nvSpPr>
        <p:spPr bwMode="auto">
          <a:xfrm>
            <a:off x="7231811" y="2118852"/>
            <a:ext cx="792000" cy="67246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000" kern="0" noProof="0" dirty="0">
                <a:ln>
                  <a:noFill/>
                </a:ln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角丸四角形 24">
            <a:extLst>
              <a:ext uri="{FF2B5EF4-FFF2-40B4-BE49-F238E27FC236}">
                <a16:creationId xmlns:a16="http://schemas.microsoft.com/office/drawing/2014/main" id="{149212ED-6DB7-46DA-9887-557624027A13}"/>
              </a:ext>
            </a:extLst>
          </p:cNvPr>
          <p:cNvSpPr/>
          <p:nvPr/>
        </p:nvSpPr>
        <p:spPr bwMode="auto">
          <a:xfrm>
            <a:off x="4783811" y="3173587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Android8</a:t>
            </a:r>
            <a:endParaRPr lang="x-none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ectangle 138">
            <a:extLst>
              <a:ext uri="{FF2B5EF4-FFF2-40B4-BE49-F238E27FC236}">
                <a16:creationId xmlns:a16="http://schemas.microsoft.com/office/drawing/2014/main" id="{CCF1B05C-6FD2-41E2-83FD-698E37F28474}"/>
              </a:ext>
            </a:extLst>
          </p:cNvPr>
          <p:cNvSpPr/>
          <p:nvPr/>
        </p:nvSpPr>
        <p:spPr>
          <a:xfrm>
            <a:off x="4687616" y="1695793"/>
            <a:ext cx="3400425" cy="18876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硬件兼容性</a:t>
            </a:r>
          </a:p>
        </p:txBody>
      </p:sp>
      <p:cxnSp>
        <p:nvCxnSpPr>
          <p:cNvPr id="9" name="Straight Connector 46"/>
          <p:cNvCxnSpPr/>
          <p:nvPr/>
        </p:nvCxnSpPr>
        <p:spPr>
          <a:xfrm flipV="1">
            <a:off x="6000750" y="1022350"/>
            <a:ext cx="2540" cy="38290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/>
          <p:cNvSpPr/>
          <p:nvPr/>
        </p:nvSpPr>
        <p:spPr bwMode="auto">
          <a:xfrm>
            <a:off x="2720975" y="1428750"/>
            <a:ext cx="3112770" cy="1910080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x-none"/>
              <a:t>设备类型</a:t>
            </a:r>
          </a:p>
        </p:txBody>
      </p:sp>
      <p:sp>
        <p:nvSpPr>
          <p:cNvPr id="11" name="矩形 42"/>
          <p:cNvSpPr/>
          <p:nvPr/>
        </p:nvSpPr>
        <p:spPr bwMode="auto">
          <a:xfrm>
            <a:off x="2914015" y="1610360"/>
            <a:ext cx="1056640" cy="4559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打印机</a:t>
            </a:r>
          </a:p>
        </p:txBody>
      </p:sp>
      <p:sp>
        <p:nvSpPr>
          <p:cNvPr id="12" name="矩形 43"/>
          <p:cNvSpPr/>
          <p:nvPr/>
        </p:nvSpPr>
        <p:spPr bwMode="auto">
          <a:xfrm>
            <a:off x="4077970" y="1609090"/>
            <a:ext cx="1181735" cy="43434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钱箱</a:t>
            </a:r>
          </a:p>
        </p:txBody>
      </p:sp>
      <p:sp>
        <p:nvSpPr>
          <p:cNvPr id="13" name="矩形 44"/>
          <p:cNvSpPr/>
          <p:nvPr/>
        </p:nvSpPr>
        <p:spPr bwMode="auto">
          <a:xfrm>
            <a:off x="2915920" y="2160270"/>
            <a:ext cx="1044575" cy="4686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扫描枪</a:t>
            </a:r>
          </a:p>
        </p:txBody>
      </p:sp>
      <p:sp>
        <p:nvSpPr>
          <p:cNvPr id="14" name="矩形 45"/>
          <p:cNvSpPr/>
          <p:nvPr/>
        </p:nvSpPr>
        <p:spPr bwMode="auto">
          <a:xfrm>
            <a:off x="4076700" y="2162175"/>
            <a:ext cx="1183005" cy="4578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刷卡机</a:t>
            </a:r>
          </a:p>
        </p:txBody>
      </p:sp>
      <p:sp>
        <p:nvSpPr>
          <p:cNvPr id="15" name="矩形 49"/>
          <p:cNvSpPr/>
          <p:nvPr/>
        </p:nvSpPr>
        <p:spPr bwMode="auto">
          <a:xfrm>
            <a:off x="4086225" y="2734945"/>
            <a:ext cx="1182370" cy="48069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指纹仪</a:t>
            </a:r>
          </a:p>
        </p:txBody>
      </p:sp>
      <p:sp>
        <p:nvSpPr>
          <p:cNvPr id="16" name="矩形 50"/>
          <p:cNvSpPr/>
          <p:nvPr/>
        </p:nvSpPr>
        <p:spPr bwMode="auto">
          <a:xfrm>
            <a:off x="2913380" y="2731135"/>
            <a:ext cx="1043940" cy="4914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磁条读卡器</a:t>
            </a:r>
          </a:p>
        </p:txBody>
      </p:sp>
      <p:sp>
        <p:nvSpPr>
          <p:cNvPr id="17" name="矩形 54"/>
          <p:cNvSpPr/>
          <p:nvPr/>
        </p:nvSpPr>
        <p:spPr>
          <a:xfrm>
            <a:off x="522605" y="993140"/>
            <a:ext cx="5332095" cy="37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x-none" altLang="zh-CN" sz="16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CPOS COUNTER　应用程序</a:t>
            </a:r>
          </a:p>
        </p:txBody>
      </p:sp>
      <p:sp>
        <p:nvSpPr>
          <p:cNvPr id="18" name="矩形 78"/>
          <p:cNvSpPr/>
          <p:nvPr/>
        </p:nvSpPr>
        <p:spPr>
          <a:xfrm>
            <a:off x="2748280" y="3940175"/>
            <a:ext cx="3122930" cy="4883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x-none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Ｕbuntu16.04 32位 Server</a:t>
            </a:r>
          </a:p>
        </p:txBody>
      </p:sp>
      <p:sp>
        <p:nvSpPr>
          <p:cNvPr id="19" name="矩形 1"/>
          <p:cNvSpPr/>
          <p:nvPr/>
        </p:nvSpPr>
        <p:spPr>
          <a:xfrm>
            <a:off x="2748915" y="3382645"/>
            <a:ext cx="3114040" cy="51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scene3d>
              <a:camera prst="orthographicFront"/>
              <a:lightRig rig="threePt" dir="t"/>
            </a:scene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x-none" altLang="zh-CN" sz="16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Nodejs串口驱动</a:t>
            </a:r>
          </a:p>
        </p:txBody>
      </p:sp>
      <p:sp>
        <p:nvSpPr>
          <p:cNvPr id="20" name="矩形 22"/>
          <p:cNvSpPr/>
          <p:nvPr/>
        </p:nvSpPr>
        <p:spPr>
          <a:xfrm>
            <a:off x="486410" y="4446905"/>
            <a:ext cx="5387340" cy="43116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x-none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物理主机</a:t>
            </a:r>
          </a:p>
        </p:txBody>
      </p:sp>
      <p:sp>
        <p:nvSpPr>
          <p:cNvPr id="21" name="圆角矩形 25"/>
          <p:cNvSpPr/>
          <p:nvPr/>
        </p:nvSpPr>
        <p:spPr bwMode="auto">
          <a:xfrm>
            <a:off x="523240" y="1408430"/>
            <a:ext cx="1937385" cy="2985135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x-none"/>
              <a:t>显示设备</a:t>
            </a:r>
          </a:p>
        </p:txBody>
      </p:sp>
      <p:sp>
        <p:nvSpPr>
          <p:cNvPr id="22" name="矩形 29"/>
          <p:cNvSpPr/>
          <p:nvPr/>
        </p:nvSpPr>
        <p:spPr bwMode="auto">
          <a:xfrm>
            <a:off x="641350" y="2406938"/>
            <a:ext cx="1332230" cy="424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POS显示器</a:t>
            </a:r>
          </a:p>
        </p:txBody>
      </p:sp>
      <p:sp>
        <p:nvSpPr>
          <p:cNvPr id="23" name="矩形 37"/>
          <p:cNvSpPr/>
          <p:nvPr/>
        </p:nvSpPr>
        <p:spPr bwMode="auto">
          <a:xfrm>
            <a:off x="643255" y="2989233"/>
            <a:ext cx="1332230" cy="424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客显</a:t>
            </a:r>
          </a:p>
        </p:txBody>
      </p:sp>
      <p:sp>
        <p:nvSpPr>
          <p:cNvPr id="24" name="文本框 40"/>
          <p:cNvSpPr txBox="1"/>
          <p:nvPr/>
        </p:nvSpPr>
        <p:spPr>
          <a:xfrm>
            <a:off x="6109970" y="1026160"/>
            <a:ext cx="28575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打印机,钱箱,扫描枪,刷卡机,磁条读卡器,指纹仪等设备,使用串口驱动</a:t>
            </a:r>
          </a:p>
          <a:p>
            <a:pPr marL="171450" indent="-171450" algn="just">
              <a:buFont typeface="Wingdings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显示器为即插即用设备</a:t>
            </a:r>
          </a:p>
          <a:p>
            <a:pPr marL="171450" indent="-171450" algn="just">
              <a:buFont typeface="Wingdings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主机设备最低内存为512M,可以安装ubuntu16.04操作系统</a:t>
            </a:r>
          </a:p>
          <a:p>
            <a:pPr marL="171450" indent="-171450">
              <a:buFont typeface="Wingdings" charset="2"/>
              <a:buChar char=""/>
            </a:pP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功能架构图</a:t>
            </a:r>
          </a:p>
        </p:txBody>
      </p:sp>
      <p:sp>
        <p:nvSpPr>
          <p:cNvPr id="5" name="矩形 7"/>
          <p:cNvSpPr/>
          <p:nvPr/>
        </p:nvSpPr>
        <p:spPr bwMode="auto">
          <a:xfrm>
            <a:off x="377163" y="911215"/>
            <a:ext cx="8496514" cy="1800008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总部端</a:t>
            </a:r>
          </a:p>
        </p:txBody>
      </p:sp>
      <p:sp>
        <p:nvSpPr>
          <p:cNvPr id="6" name="矩形 7"/>
          <p:cNvSpPr/>
          <p:nvPr/>
        </p:nvSpPr>
        <p:spPr bwMode="auto">
          <a:xfrm>
            <a:off x="377162" y="3682731"/>
            <a:ext cx="2015842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餐厅服务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77163" y="2801322"/>
            <a:ext cx="4131608" cy="79335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 数据服务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8191942" y="3690671"/>
            <a:ext cx="681734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MPOS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660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设备管理</a:t>
            </a:r>
          </a:p>
        </p:txBody>
      </p:sp>
      <p:sp>
        <p:nvSpPr>
          <p:cNvPr id="16" name="矩形 7"/>
          <p:cNvSpPr/>
          <p:nvPr/>
        </p:nvSpPr>
        <p:spPr bwMode="auto">
          <a:xfrm>
            <a:off x="940476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终端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4635231" y="2801322"/>
            <a:ext cx="4238446" cy="799249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总部 接口服务</a:t>
            </a:r>
          </a:p>
        </p:txBody>
      </p:sp>
      <p:sp>
        <p:nvSpPr>
          <p:cNvPr id="37" name="矩形 7"/>
          <p:cNvSpPr/>
          <p:nvPr/>
        </p:nvSpPr>
        <p:spPr bwMode="auto">
          <a:xfrm>
            <a:off x="940476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外设</a:t>
            </a:r>
          </a:p>
        </p:txBody>
      </p:sp>
      <p:sp>
        <p:nvSpPr>
          <p:cNvPr id="38" name="矩形 7"/>
          <p:cNvSpPr/>
          <p:nvPr/>
        </p:nvSpPr>
        <p:spPr bwMode="auto">
          <a:xfrm>
            <a:off x="2499308" y="3682730"/>
            <a:ext cx="5587251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Counter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31" name="矩形 7"/>
          <p:cNvSpPr/>
          <p:nvPr/>
        </p:nvSpPr>
        <p:spPr bwMode="auto">
          <a:xfrm>
            <a:off x="2636429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启动管理</a:t>
            </a:r>
          </a:p>
        </p:txBody>
      </p:sp>
      <p:sp>
        <p:nvSpPr>
          <p:cNvPr id="40" name="矩形 39"/>
          <p:cNvSpPr/>
          <p:nvPr/>
        </p:nvSpPr>
        <p:spPr>
          <a:xfrm>
            <a:off x="2106493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监控管理</a:t>
            </a:r>
          </a:p>
        </p:txBody>
      </p:sp>
      <p:sp>
        <p:nvSpPr>
          <p:cNvPr id="41" name="矩形 7"/>
          <p:cNvSpPr/>
          <p:nvPr/>
        </p:nvSpPr>
        <p:spPr bwMode="auto">
          <a:xfrm>
            <a:off x="2499309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硬件监控</a:t>
            </a:r>
          </a:p>
        </p:txBody>
      </p:sp>
      <p:sp>
        <p:nvSpPr>
          <p:cNvPr id="42" name="矩形 7"/>
          <p:cNvSpPr/>
          <p:nvPr/>
        </p:nvSpPr>
        <p:spPr bwMode="auto">
          <a:xfrm>
            <a:off x="2499309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业务监控</a:t>
            </a:r>
          </a:p>
        </p:txBody>
      </p:sp>
      <p:sp>
        <p:nvSpPr>
          <p:cNvPr id="43" name="矩形 7"/>
          <p:cNvSpPr/>
          <p:nvPr/>
        </p:nvSpPr>
        <p:spPr bwMode="auto">
          <a:xfrm>
            <a:off x="2499309" y="215116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报警处理</a:t>
            </a:r>
          </a:p>
        </p:txBody>
      </p:sp>
      <p:sp>
        <p:nvSpPr>
          <p:cNvPr id="44" name="矩形 43"/>
          <p:cNvSpPr/>
          <p:nvPr/>
        </p:nvSpPr>
        <p:spPr>
          <a:xfrm>
            <a:off x="3665325" y="1234998"/>
            <a:ext cx="3500143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营运管理</a:t>
            </a:r>
          </a:p>
        </p:txBody>
      </p:sp>
      <p:sp>
        <p:nvSpPr>
          <p:cNvPr id="45" name="矩形 44"/>
          <p:cNvSpPr/>
          <p:nvPr/>
        </p:nvSpPr>
        <p:spPr>
          <a:xfrm>
            <a:off x="7293300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CMS</a:t>
            </a:r>
            <a:endParaRPr lang="zh-CN" alt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9" name="矩形 7"/>
          <p:cNvSpPr/>
          <p:nvPr/>
        </p:nvSpPr>
        <p:spPr bwMode="auto">
          <a:xfrm>
            <a:off x="4725039" y="3138524"/>
            <a:ext cx="90000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Promotion 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50" name="矩形 7"/>
          <p:cNvSpPr/>
          <p:nvPr/>
        </p:nvSpPr>
        <p:spPr bwMode="auto">
          <a:xfrm>
            <a:off x="5767187" y="3148481"/>
            <a:ext cx="90000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Payment Gateway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51" name="矩形 7"/>
          <p:cNvSpPr/>
          <p:nvPr/>
        </p:nvSpPr>
        <p:spPr bwMode="auto">
          <a:xfrm>
            <a:off x="6814933" y="3148480"/>
            <a:ext cx="90000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BY</a:t>
            </a: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餐厅服务</a:t>
            </a:r>
          </a:p>
        </p:txBody>
      </p:sp>
      <p:sp>
        <p:nvSpPr>
          <p:cNvPr id="52" name="矩形 7"/>
          <p:cNvSpPr/>
          <p:nvPr/>
        </p:nvSpPr>
        <p:spPr bwMode="auto">
          <a:xfrm>
            <a:off x="940476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注册</a:t>
            </a:r>
          </a:p>
        </p:txBody>
      </p:sp>
      <p:sp>
        <p:nvSpPr>
          <p:cNvPr id="53" name="矩形 7"/>
          <p:cNvSpPr/>
          <p:nvPr/>
        </p:nvSpPr>
        <p:spPr bwMode="auto">
          <a:xfrm>
            <a:off x="3538089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外设管理</a:t>
            </a:r>
          </a:p>
        </p:txBody>
      </p:sp>
      <p:sp>
        <p:nvSpPr>
          <p:cNvPr id="54" name="矩形 7"/>
          <p:cNvSpPr/>
          <p:nvPr/>
        </p:nvSpPr>
        <p:spPr bwMode="auto">
          <a:xfrm>
            <a:off x="6217187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日初日结</a:t>
            </a:r>
          </a:p>
        </p:txBody>
      </p:sp>
      <p:sp>
        <p:nvSpPr>
          <p:cNvPr id="55" name="矩形 7"/>
          <p:cNvSpPr/>
          <p:nvPr/>
        </p:nvSpPr>
        <p:spPr bwMode="auto">
          <a:xfrm>
            <a:off x="2632288" y="454115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收银员管理</a:t>
            </a:r>
          </a:p>
        </p:txBody>
      </p:sp>
      <p:sp>
        <p:nvSpPr>
          <p:cNvPr id="56" name="矩形 7"/>
          <p:cNvSpPr/>
          <p:nvPr/>
        </p:nvSpPr>
        <p:spPr bwMode="auto">
          <a:xfrm>
            <a:off x="7144730" y="407762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子店</a:t>
            </a: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POS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57" name="矩形 7"/>
          <p:cNvSpPr/>
          <p:nvPr/>
        </p:nvSpPr>
        <p:spPr bwMode="auto">
          <a:xfrm>
            <a:off x="3534776" y="4546236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桌位管理</a:t>
            </a:r>
          </a:p>
        </p:txBody>
      </p:sp>
      <p:sp>
        <p:nvSpPr>
          <p:cNvPr id="58" name="矩形 7"/>
          <p:cNvSpPr/>
          <p:nvPr/>
        </p:nvSpPr>
        <p:spPr bwMode="auto">
          <a:xfrm>
            <a:off x="4437265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点单管理</a:t>
            </a:r>
          </a:p>
        </p:txBody>
      </p:sp>
      <p:sp>
        <p:nvSpPr>
          <p:cNvPr id="59" name="矩形 7"/>
          <p:cNvSpPr/>
          <p:nvPr/>
        </p:nvSpPr>
        <p:spPr bwMode="auto">
          <a:xfrm>
            <a:off x="5324504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订单管理</a:t>
            </a:r>
          </a:p>
        </p:txBody>
      </p:sp>
      <p:sp>
        <p:nvSpPr>
          <p:cNvPr id="60" name="矩形 7"/>
          <p:cNvSpPr/>
          <p:nvPr/>
        </p:nvSpPr>
        <p:spPr bwMode="auto">
          <a:xfrm>
            <a:off x="6227618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现金管理</a:t>
            </a:r>
          </a:p>
        </p:txBody>
      </p:sp>
      <p:sp>
        <p:nvSpPr>
          <p:cNvPr id="61" name="矩形 7"/>
          <p:cNvSpPr/>
          <p:nvPr/>
        </p:nvSpPr>
        <p:spPr bwMode="auto">
          <a:xfrm>
            <a:off x="7144730" y="455578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辅助功能</a:t>
            </a:r>
          </a:p>
        </p:txBody>
      </p:sp>
      <p:sp>
        <p:nvSpPr>
          <p:cNvPr id="62" name="矩形 7"/>
          <p:cNvSpPr/>
          <p:nvPr/>
        </p:nvSpPr>
        <p:spPr bwMode="auto">
          <a:xfrm>
            <a:off x="547660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配置下发</a:t>
            </a:r>
          </a:p>
        </p:txBody>
      </p:sp>
      <p:sp>
        <p:nvSpPr>
          <p:cNvPr id="64" name="矩形 7"/>
          <p:cNvSpPr/>
          <p:nvPr/>
        </p:nvSpPr>
        <p:spPr bwMode="auto">
          <a:xfrm>
            <a:off x="1437311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数据上报</a:t>
            </a:r>
          </a:p>
        </p:txBody>
      </p:sp>
      <p:sp>
        <p:nvSpPr>
          <p:cNvPr id="65" name="矩形 7"/>
          <p:cNvSpPr/>
          <p:nvPr/>
        </p:nvSpPr>
        <p:spPr bwMode="auto">
          <a:xfrm>
            <a:off x="547660" y="4543244"/>
            <a:ext cx="818617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Promotion 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80604020202020204" charset="0"/>
            </a:endParaRPr>
          </a:p>
        </p:txBody>
      </p:sp>
      <p:sp>
        <p:nvSpPr>
          <p:cNvPr id="69" name="矩形 7"/>
          <p:cNvSpPr/>
          <p:nvPr/>
        </p:nvSpPr>
        <p:spPr bwMode="auto">
          <a:xfrm>
            <a:off x="4439750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版本管理</a:t>
            </a:r>
          </a:p>
        </p:txBody>
      </p:sp>
      <p:sp>
        <p:nvSpPr>
          <p:cNvPr id="70" name="矩形 7"/>
          <p:cNvSpPr/>
          <p:nvPr/>
        </p:nvSpPr>
        <p:spPr bwMode="auto">
          <a:xfrm>
            <a:off x="5324458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监控报警</a:t>
            </a:r>
          </a:p>
        </p:txBody>
      </p:sp>
      <p:sp>
        <p:nvSpPr>
          <p:cNvPr id="71" name="矩形 7"/>
          <p:cNvSpPr/>
          <p:nvPr/>
        </p:nvSpPr>
        <p:spPr bwMode="auto">
          <a:xfrm>
            <a:off x="547660" y="3139871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配置下发</a:t>
            </a:r>
          </a:p>
        </p:txBody>
      </p:sp>
      <p:sp>
        <p:nvSpPr>
          <p:cNvPr id="72" name="矩形 7"/>
          <p:cNvSpPr/>
          <p:nvPr/>
        </p:nvSpPr>
        <p:spPr bwMode="auto">
          <a:xfrm>
            <a:off x="1865143" y="3141456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数据上报</a:t>
            </a:r>
          </a:p>
        </p:txBody>
      </p:sp>
      <p:sp>
        <p:nvSpPr>
          <p:cNvPr id="73" name="矩形 7"/>
          <p:cNvSpPr/>
          <p:nvPr/>
        </p:nvSpPr>
        <p:spPr bwMode="auto">
          <a:xfrm>
            <a:off x="3163966" y="3145150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事件上报</a:t>
            </a:r>
          </a:p>
        </p:txBody>
      </p:sp>
      <p:sp>
        <p:nvSpPr>
          <p:cNvPr id="74" name="矩形 7"/>
          <p:cNvSpPr/>
          <p:nvPr/>
        </p:nvSpPr>
        <p:spPr bwMode="auto">
          <a:xfrm>
            <a:off x="7692791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人员权限</a:t>
            </a:r>
          </a:p>
        </p:txBody>
      </p:sp>
      <p:sp>
        <p:nvSpPr>
          <p:cNvPr id="75" name="矩形 7"/>
          <p:cNvSpPr/>
          <p:nvPr/>
        </p:nvSpPr>
        <p:spPr bwMode="auto">
          <a:xfrm>
            <a:off x="7692791" y="1725591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菜单管理</a:t>
            </a:r>
          </a:p>
        </p:txBody>
      </p:sp>
      <p:sp>
        <p:nvSpPr>
          <p:cNvPr id="76" name="矩形 7"/>
          <p:cNvSpPr/>
          <p:nvPr/>
        </p:nvSpPr>
        <p:spPr bwMode="auto">
          <a:xfrm>
            <a:off x="7692791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支付黑白灰名单</a:t>
            </a:r>
          </a:p>
        </p:txBody>
      </p:sp>
      <p:sp>
        <p:nvSpPr>
          <p:cNvPr id="77" name="矩形 7"/>
          <p:cNvSpPr/>
          <p:nvPr/>
        </p:nvSpPr>
        <p:spPr bwMode="auto">
          <a:xfrm>
            <a:off x="4097691" y="130010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餐厅主档</a:t>
            </a:r>
          </a:p>
        </p:txBody>
      </p:sp>
      <p:sp>
        <p:nvSpPr>
          <p:cNvPr id="78" name="矩形 7"/>
          <p:cNvSpPr/>
          <p:nvPr/>
        </p:nvSpPr>
        <p:spPr bwMode="auto">
          <a:xfrm>
            <a:off x="4094365" y="172453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营业状态</a:t>
            </a:r>
          </a:p>
        </p:txBody>
      </p:sp>
      <p:sp>
        <p:nvSpPr>
          <p:cNvPr id="79" name="矩形 7"/>
          <p:cNvSpPr/>
          <p:nvPr/>
        </p:nvSpPr>
        <p:spPr bwMode="auto">
          <a:xfrm>
            <a:off x="4094501" y="215116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操作员管理</a:t>
            </a:r>
          </a:p>
        </p:txBody>
      </p:sp>
      <p:sp>
        <p:nvSpPr>
          <p:cNvPr id="80" name="矩形 7"/>
          <p:cNvSpPr/>
          <p:nvPr/>
        </p:nvSpPr>
        <p:spPr bwMode="auto">
          <a:xfrm>
            <a:off x="5127766" y="1294151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日初日结</a:t>
            </a:r>
          </a:p>
        </p:txBody>
      </p:sp>
      <p:sp>
        <p:nvSpPr>
          <p:cNvPr id="81" name="矩形 7"/>
          <p:cNvSpPr/>
          <p:nvPr/>
        </p:nvSpPr>
        <p:spPr bwMode="auto">
          <a:xfrm>
            <a:off x="6146617" y="130010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COD</a:t>
            </a: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广告</a:t>
            </a:r>
          </a:p>
        </p:txBody>
      </p:sp>
      <p:sp>
        <p:nvSpPr>
          <p:cNvPr id="82" name="矩形 7"/>
          <p:cNvSpPr/>
          <p:nvPr/>
        </p:nvSpPr>
        <p:spPr bwMode="auto">
          <a:xfrm>
            <a:off x="5127766" y="172164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桌位管理</a:t>
            </a:r>
          </a:p>
        </p:txBody>
      </p:sp>
      <p:sp>
        <p:nvSpPr>
          <p:cNvPr id="83" name="矩形 7"/>
          <p:cNvSpPr/>
          <p:nvPr/>
        </p:nvSpPr>
        <p:spPr bwMode="auto">
          <a:xfrm>
            <a:off x="5127766" y="214894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打印管理</a:t>
            </a:r>
          </a:p>
        </p:txBody>
      </p:sp>
      <p:sp>
        <p:nvSpPr>
          <p:cNvPr id="84" name="矩形 7"/>
          <p:cNvSpPr/>
          <p:nvPr/>
        </p:nvSpPr>
        <p:spPr bwMode="auto">
          <a:xfrm>
            <a:off x="6146617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产品沽清</a:t>
            </a:r>
          </a:p>
        </p:txBody>
      </p:sp>
      <p:sp>
        <p:nvSpPr>
          <p:cNvPr id="85" name="矩形 7"/>
          <p:cNvSpPr/>
          <p:nvPr/>
        </p:nvSpPr>
        <p:spPr bwMode="auto">
          <a:xfrm>
            <a:off x="6152986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通知管理</a:t>
            </a:r>
          </a:p>
        </p:txBody>
      </p:sp>
      <p:sp>
        <p:nvSpPr>
          <p:cNvPr id="63" name="矩形 7"/>
          <p:cNvSpPr/>
          <p:nvPr/>
        </p:nvSpPr>
        <p:spPr bwMode="auto">
          <a:xfrm>
            <a:off x="1433942" y="4540368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餐厅服务</a:t>
            </a:r>
          </a:p>
        </p:txBody>
      </p:sp>
      <p:sp>
        <p:nvSpPr>
          <p:cNvPr id="67" name="矩形 7"/>
          <p:cNvSpPr/>
          <p:nvPr/>
        </p:nvSpPr>
        <p:spPr bwMode="auto">
          <a:xfrm>
            <a:off x="8262467" y="4076674"/>
            <a:ext cx="504371" cy="852286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模式切换</a:t>
            </a:r>
          </a:p>
        </p:txBody>
      </p:sp>
      <p:sp>
        <p:nvSpPr>
          <p:cNvPr id="68" name="矩形 7"/>
          <p:cNvSpPr/>
          <p:nvPr/>
        </p:nvSpPr>
        <p:spPr bwMode="auto">
          <a:xfrm>
            <a:off x="7841393" y="3138524"/>
            <a:ext cx="90000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80604020202020204" charset="0"/>
              </a:rPr>
              <a:t>外部系统服务封装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COD 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桌面版本</a:t>
            </a:r>
          </a:p>
        </p:txBody>
      </p:sp>
      <p:sp>
        <p:nvSpPr>
          <p:cNvPr id="50" name="矩形 3"/>
          <p:cNvSpPr/>
          <p:nvPr/>
        </p:nvSpPr>
        <p:spPr>
          <a:xfrm>
            <a:off x="4263308" y="2769355"/>
            <a:ext cx="2894330" cy="76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角矩形 2"/>
          <p:cNvSpPr/>
          <p:nvPr/>
        </p:nvSpPr>
        <p:spPr bwMode="auto">
          <a:xfrm>
            <a:off x="1583608" y="1495694"/>
            <a:ext cx="3492000" cy="1233973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62"/>
          <p:cNvSpPr/>
          <p:nvPr/>
        </p:nvSpPr>
        <p:spPr bwMode="auto">
          <a:xfrm>
            <a:off x="1583608" y="4035545"/>
            <a:ext cx="5580000" cy="361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Ubuntu16.04　32位　Server</a:t>
            </a:r>
          </a:p>
        </p:txBody>
      </p:sp>
      <p:sp>
        <p:nvSpPr>
          <p:cNvPr id="54" name="矩形 45"/>
          <p:cNvSpPr/>
          <p:nvPr/>
        </p:nvSpPr>
        <p:spPr bwMode="auto">
          <a:xfrm>
            <a:off x="1681398" y="2372007"/>
            <a:ext cx="55562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</a:p>
        </p:txBody>
      </p:sp>
      <p:sp>
        <p:nvSpPr>
          <p:cNvPr id="56" name="矩形 8"/>
          <p:cNvSpPr/>
          <p:nvPr/>
        </p:nvSpPr>
        <p:spPr bwMode="auto">
          <a:xfrm>
            <a:off x="2321266" y="2372007"/>
            <a:ext cx="578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</a:p>
        </p:txBody>
      </p:sp>
      <p:sp>
        <p:nvSpPr>
          <p:cNvPr id="57" name="矩形 10"/>
          <p:cNvSpPr/>
          <p:nvPr/>
        </p:nvSpPr>
        <p:spPr bwMode="auto">
          <a:xfrm>
            <a:off x="1681398" y="1624462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</a:p>
        </p:txBody>
      </p:sp>
      <p:sp>
        <p:nvSpPr>
          <p:cNvPr id="58" name="矩形 11"/>
          <p:cNvSpPr/>
          <p:nvPr/>
        </p:nvSpPr>
        <p:spPr bwMode="auto">
          <a:xfrm>
            <a:off x="4387107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</a:p>
        </p:txBody>
      </p:sp>
      <p:sp>
        <p:nvSpPr>
          <p:cNvPr id="59" name="矩形 15"/>
          <p:cNvSpPr/>
          <p:nvPr/>
        </p:nvSpPr>
        <p:spPr bwMode="auto">
          <a:xfrm>
            <a:off x="5786420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electron-builder</a:t>
            </a:r>
          </a:p>
        </p:txBody>
      </p:sp>
      <p:sp>
        <p:nvSpPr>
          <p:cNvPr id="60" name="矩形 16"/>
          <p:cNvSpPr/>
          <p:nvPr/>
        </p:nvSpPr>
        <p:spPr>
          <a:xfrm>
            <a:off x="1583608" y="3573582"/>
            <a:ext cx="5580000" cy="422275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17"/>
          <p:cNvSpPr/>
          <p:nvPr/>
        </p:nvSpPr>
        <p:spPr bwMode="auto">
          <a:xfrm>
            <a:off x="4731938" y="3660434"/>
            <a:ext cx="6788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en-US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en-US" sz="900" b="1" kern="0" noProof="0" dirty="0" err="1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矩形 18"/>
          <p:cNvSpPr/>
          <p:nvPr/>
        </p:nvSpPr>
        <p:spPr bwMode="auto">
          <a:xfrm>
            <a:off x="5563153" y="3649640"/>
            <a:ext cx="7181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21"/>
          <p:cNvSpPr/>
          <p:nvPr/>
        </p:nvSpPr>
        <p:spPr bwMode="auto">
          <a:xfrm>
            <a:off x="6462948" y="3644560"/>
            <a:ext cx="5137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</a:p>
        </p:txBody>
      </p:sp>
      <p:sp>
        <p:nvSpPr>
          <p:cNvPr id="64" name="矩形 23"/>
          <p:cNvSpPr/>
          <p:nvPr/>
        </p:nvSpPr>
        <p:spPr bwMode="auto">
          <a:xfrm>
            <a:off x="4387107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</a:t>
            </a:r>
          </a:p>
        </p:txBody>
      </p:sp>
      <p:sp>
        <p:nvSpPr>
          <p:cNvPr id="65" name="矩形 28"/>
          <p:cNvSpPr/>
          <p:nvPr/>
        </p:nvSpPr>
        <p:spPr bwMode="auto">
          <a:xfrm>
            <a:off x="3967338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</a:p>
        </p:txBody>
      </p:sp>
      <p:sp>
        <p:nvSpPr>
          <p:cNvPr id="66" name="圆角矩形 31"/>
          <p:cNvSpPr/>
          <p:nvPr/>
        </p:nvSpPr>
        <p:spPr bwMode="auto">
          <a:xfrm>
            <a:off x="5144688" y="1990386"/>
            <a:ext cx="2013585" cy="735477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32"/>
          <p:cNvSpPr/>
          <p:nvPr/>
        </p:nvSpPr>
        <p:spPr bwMode="auto">
          <a:xfrm>
            <a:off x="5251666" y="2028633"/>
            <a:ext cx="18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Spectron</a:t>
            </a:r>
          </a:p>
        </p:txBody>
      </p:sp>
      <p:sp>
        <p:nvSpPr>
          <p:cNvPr id="68" name="矩形 33"/>
          <p:cNvSpPr/>
          <p:nvPr/>
        </p:nvSpPr>
        <p:spPr bwMode="auto">
          <a:xfrm>
            <a:off x="5251666" y="2382640"/>
            <a:ext cx="822101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</a:p>
        </p:txBody>
      </p:sp>
      <p:sp>
        <p:nvSpPr>
          <p:cNvPr id="69" name="矩形 34"/>
          <p:cNvSpPr/>
          <p:nvPr/>
        </p:nvSpPr>
        <p:spPr bwMode="auto">
          <a:xfrm>
            <a:off x="6136631" y="2382640"/>
            <a:ext cx="91503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</a:p>
        </p:txBody>
      </p:sp>
      <p:sp>
        <p:nvSpPr>
          <p:cNvPr id="70" name="矩形 36"/>
          <p:cNvSpPr/>
          <p:nvPr/>
        </p:nvSpPr>
        <p:spPr bwMode="auto">
          <a:xfrm>
            <a:off x="2824368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</a:p>
        </p:txBody>
      </p:sp>
      <p:sp>
        <p:nvSpPr>
          <p:cNvPr id="71" name="矩形 38"/>
          <p:cNvSpPr/>
          <p:nvPr/>
        </p:nvSpPr>
        <p:spPr bwMode="auto">
          <a:xfrm>
            <a:off x="2824368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halk</a:t>
            </a:r>
          </a:p>
        </p:txBody>
      </p:sp>
      <p:sp>
        <p:nvSpPr>
          <p:cNvPr id="72" name="圆角矩形 39"/>
          <p:cNvSpPr/>
          <p:nvPr/>
        </p:nvSpPr>
        <p:spPr bwMode="auto">
          <a:xfrm>
            <a:off x="5144688" y="1482716"/>
            <a:ext cx="2014220" cy="477486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40"/>
          <p:cNvSpPr/>
          <p:nvPr/>
        </p:nvSpPr>
        <p:spPr bwMode="auto">
          <a:xfrm>
            <a:off x="6230537" y="1607499"/>
            <a:ext cx="792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Devtron</a:t>
            </a:r>
          </a:p>
        </p:txBody>
      </p:sp>
      <p:sp>
        <p:nvSpPr>
          <p:cNvPr id="74" name="矩形 41"/>
          <p:cNvSpPr/>
          <p:nvPr/>
        </p:nvSpPr>
        <p:spPr bwMode="auto">
          <a:xfrm>
            <a:off x="1681398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</a:p>
        </p:txBody>
      </p:sp>
      <p:sp>
        <p:nvSpPr>
          <p:cNvPr id="75" name="矩形 43"/>
          <p:cNvSpPr/>
          <p:nvPr/>
        </p:nvSpPr>
        <p:spPr bwMode="auto">
          <a:xfrm>
            <a:off x="5251666" y="1613331"/>
            <a:ext cx="9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electron-debug</a:t>
            </a:r>
          </a:p>
        </p:txBody>
      </p:sp>
      <p:sp>
        <p:nvSpPr>
          <p:cNvPr id="76" name="矩形 46"/>
          <p:cNvSpPr/>
          <p:nvPr/>
        </p:nvSpPr>
        <p:spPr bwMode="auto">
          <a:xfrm>
            <a:off x="2983994" y="2372007"/>
            <a:ext cx="8566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</a:p>
        </p:txBody>
      </p:sp>
      <p:sp>
        <p:nvSpPr>
          <p:cNvPr id="78" name="矩形 50"/>
          <p:cNvSpPr/>
          <p:nvPr/>
        </p:nvSpPr>
        <p:spPr bwMode="auto">
          <a:xfrm>
            <a:off x="3967338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</a:p>
        </p:txBody>
      </p:sp>
      <p:sp>
        <p:nvSpPr>
          <p:cNvPr id="79" name="矩形 51"/>
          <p:cNvSpPr/>
          <p:nvPr/>
        </p:nvSpPr>
        <p:spPr bwMode="auto">
          <a:xfrm>
            <a:off x="5786420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vue-electron</a:t>
            </a:r>
          </a:p>
        </p:txBody>
      </p:sp>
      <p:sp>
        <p:nvSpPr>
          <p:cNvPr id="80" name="圆角矩形 31"/>
          <p:cNvSpPr/>
          <p:nvPr/>
        </p:nvSpPr>
        <p:spPr bwMode="auto">
          <a:xfrm>
            <a:off x="1583608" y="2769355"/>
            <a:ext cx="2600325" cy="764540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35"/>
          <p:cNvSpPr/>
          <p:nvPr/>
        </p:nvSpPr>
        <p:spPr bwMode="auto">
          <a:xfrm>
            <a:off x="1681398" y="3655354"/>
            <a:ext cx="8115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</a:p>
        </p:txBody>
      </p:sp>
      <p:sp>
        <p:nvSpPr>
          <p:cNvPr id="82" name="矩形 1"/>
          <p:cNvSpPr/>
          <p:nvPr/>
        </p:nvSpPr>
        <p:spPr bwMode="auto">
          <a:xfrm>
            <a:off x="2753278" y="3659800"/>
            <a:ext cx="80835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</a:p>
        </p:txBody>
      </p:sp>
      <p:sp>
        <p:nvSpPr>
          <p:cNvPr id="83" name="矩形 12"/>
          <p:cNvSpPr/>
          <p:nvPr/>
        </p:nvSpPr>
        <p:spPr bwMode="auto">
          <a:xfrm>
            <a:off x="3722923" y="3657260"/>
            <a:ext cx="8242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</a:p>
        </p:txBody>
      </p:sp>
      <p:sp>
        <p:nvSpPr>
          <p:cNvPr id="85" name="矩形 29"/>
          <p:cNvSpPr/>
          <p:nvPr/>
        </p:nvSpPr>
        <p:spPr bwMode="auto">
          <a:xfrm>
            <a:off x="1681279" y="3205480"/>
            <a:ext cx="172085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ctr" defTabSz="457200" fontAlgn="base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ＨttpServer</a:t>
            </a:r>
          </a:p>
        </p:txBody>
      </p:sp>
      <p:sp>
        <p:nvSpPr>
          <p:cNvPr id="86" name="矩形 20"/>
          <p:cNvSpPr/>
          <p:nvPr/>
        </p:nvSpPr>
        <p:spPr bwMode="auto">
          <a:xfrm>
            <a:off x="3499720" y="3194331"/>
            <a:ext cx="53594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</a:p>
        </p:txBody>
      </p:sp>
      <p:sp>
        <p:nvSpPr>
          <p:cNvPr id="87" name="矩形 20"/>
          <p:cNvSpPr/>
          <p:nvPr/>
        </p:nvSpPr>
        <p:spPr bwMode="auto">
          <a:xfrm>
            <a:off x="1727634" y="2836545"/>
            <a:ext cx="228346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zh-CN" sz="900" b="1" kern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altLang="en-US" sz="900" b="1" kern="0" noProof="0" dirty="0">
              <a:ln>
                <a:noFill/>
              </a:ln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9" name="矩形 13"/>
          <p:cNvSpPr/>
          <p:nvPr/>
        </p:nvSpPr>
        <p:spPr bwMode="auto">
          <a:xfrm>
            <a:off x="3924853" y="2372007"/>
            <a:ext cx="1086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</a:p>
        </p:txBody>
      </p:sp>
      <p:sp>
        <p:nvSpPr>
          <p:cNvPr id="92" name="Rectangle 138"/>
          <p:cNvSpPr/>
          <p:nvPr/>
        </p:nvSpPr>
        <p:spPr>
          <a:xfrm>
            <a:off x="1480520" y="1388535"/>
            <a:ext cx="5794746" cy="31217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COD 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移动版本</a:t>
            </a:r>
          </a:p>
        </p:txBody>
      </p:sp>
      <p:sp>
        <p:nvSpPr>
          <p:cNvPr id="29" name="角丸四角形 17"/>
          <p:cNvSpPr/>
          <p:nvPr/>
        </p:nvSpPr>
        <p:spPr bwMode="auto">
          <a:xfrm>
            <a:off x="2237918" y="2292131"/>
            <a:ext cx="756000" cy="85455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JS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角丸四角形 18"/>
          <p:cNvSpPr/>
          <p:nvPr/>
        </p:nvSpPr>
        <p:spPr bwMode="auto">
          <a:xfrm>
            <a:off x="3059363" y="2292132"/>
            <a:ext cx="846455" cy="396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31" name="角丸四角形 19"/>
          <p:cNvSpPr/>
          <p:nvPr/>
        </p:nvSpPr>
        <p:spPr bwMode="auto">
          <a:xfrm>
            <a:off x="3958523" y="2292132"/>
            <a:ext cx="3060000" cy="396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kern="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角丸四角形 23"/>
          <p:cNvSpPr/>
          <p:nvPr/>
        </p:nvSpPr>
        <p:spPr bwMode="auto">
          <a:xfrm>
            <a:off x="2237918" y="1831112"/>
            <a:ext cx="4788000" cy="396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HTML 5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33" name="角丸四角形 23"/>
          <p:cNvSpPr/>
          <p:nvPr/>
        </p:nvSpPr>
        <p:spPr bwMode="auto">
          <a:xfrm>
            <a:off x="2237918" y="3214172"/>
            <a:ext cx="2376000" cy="396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蓝牙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WIFI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串口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34" name="角丸四角形 16"/>
          <p:cNvSpPr/>
          <p:nvPr/>
        </p:nvSpPr>
        <p:spPr bwMode="auto">
          <a:xfrm>
            <a:off x="3059363" y="2753152"/>
            <a:ext cx="3960000" cy="396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Cordova</a:t>
            </a:r>
            <a:r>
              <a:rPr lang="en-US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x-none" altLang="en-US" sz="120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X5</a:t>
            </a:r>
          </a:p>
        </p:txBody>
      </p:sp>
      <p:sp>
        <p:nvSpPr>
          <p:cNvPr id="36" name="角丸四角形 24"/>
          <p:cNvSpPr/>
          <p:nvPr/>
        </p:nvSpPr>
        <p:spPr bwMode="auto">
          <a:xfrm>
            <a:off x="2237918" y="3675191"/>
            <a:ext cx="4788000" cy="396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zh-CN" sz="1200" dirty="0">
                <a:latin typeface="微软雅黑" panose="020B0503020204020204" charset="-122"/>
                <a:ea typeface="微软雅黑" panose="020B0503020204020204" charset="-122"/>
              </a:rPr>
              <a:t>Android8</a:t>
            </a:r>
          </a:p>
        </p:txBody>
      </p:sp>
      <p:sp>
        <p:nvSpPr>
          <p:cNvPr id="37" name="Rectangle 138"/>
          <p:cNvSpPr/>
          <p:nvPr/>
        </p:nvSpPr>
        <p:spPr>
          <a:xfrm>
            <a:off x="2187753" y="1789780"/>
            <a:ext cx="4884087" cy="2346834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角丸四角形 23"/>
          <p:cNvSpPr/>
          <p:nvPr/>
        </p:nvSpPr>
        <p:spPr bwMode="auto">
          <a:xfrm>
            <a:off x="4654879" y="3214172"/>
            <a:ext cx="2376000" cy="396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HTTP Server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密钥类型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00239"/>
              </p:ext>
            </p:extLst>
          </p:nvPr>
        </p:nvGraphicFramePr>
        <p:xfrm>
          <a:off x="606057" y="1510547"/>
          <a:ext cx="8059478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加密算法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保存方式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使用说明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公钥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非对称加密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Counter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端配置文件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服务端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DB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用于总部端验证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Counter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私钥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非对称加密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Counter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端配置文件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Counter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端数据加密使用，和总部端交互时确认身份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临时公钥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不需要保存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总部端生成，并传输到终端，由终端通过临时公钥生成会话密钥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会话密钥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对称加密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Counter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端内存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服务端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DB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数据传输关键数据保护，如用于调用支付接口数据加密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2872E-6CF6-48DB-9DE0-E90395FF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06" y="802886"/>
            <a:ext cx="453138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5F8A7-4119-4717-A1FF-CA6CF18B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69" y="925551"/>
            <a:ext cx="461946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CPOS Control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845052" y="2695266"/>
            <a:ext cx="1080000" cy="78675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Control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2467139" y="2112024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Control 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登录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467139" y="421615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</a:p>
        </p:txBody>
      </p:sp>
      <p:pic>
        <p:nvPicPr>
          <p:cNvPr id="29" name="Picture 6" descr="E:\Vincent\02_Consulting Library\PPT Materials\图标\人\png-00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0218" y="4598211"/>
            <a:ext cx="353843" cy="32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: Rounded Corners 29"/>
          <p:cNvSpPr/>
          <p:nvPr/>
        </p:nvSpPr>
        <p:spPr>
          <a:xfrm>
            <a:off x="4154147" y="2905639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营运管理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624729" y="3507440"/>
            <a:ext cx="752033" cy="73989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0" idx="1"/>
          </p:cNvCxnSpPr>
          <p:nvPr/>
        </p:nvCxnSpPr>
        <p:spPr>
          <a:xfrm flipH="1" flipV="1">
            <a:off x="1892465" y="3507440"/>
            <a:ext cx="690910" cy="6625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6435" y="3543030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92465" y="337663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6572" y="3073483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2205" y="311502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08378" y="3869014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(5)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7989" y="369494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8913" y="3313098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47211" y="3348233"/>
            <a:ext cx="1084221" cy="9224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461862" y="3275011"/>
            <a:ext cx="985346" cy="85561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2" idx="2"/>
          </p:cNvCxnSpPr>
          <p:nvPr/>
        </p:nvCxnSpPr>
        <p:spPr>
          <a:xfrm flipH="1" flipV="1">
            <a:off x="3600156" y="2420809"/>
            <a:ext cx="904196" cy="4742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50520" y="2367209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45812" y="3811081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42460" y="365177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07190" y="263341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9"/>
          <p:cNvSpPr txBox="1"/>
          <p:nvPr/>
        </p:nvSpPr>
        <p:spPr>
          <a:xfrm>
            <a:off x="5891645" y="1114706"/>
            <a:ext cx="29764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用户访问服务提供者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服务提供者返回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重定向执行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用户被转向到登录服务器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经过登录服务器认证后，用户获得某种认可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用户再次访问服务提供者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服务提供者提供服务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用户访问另一个网站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该网站向登录服务器查询用户的登录情况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(9)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如果已经登录，则服务者提供服务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(10)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用户选择退出某个网站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(11)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网站通知登录服务器，使得用户再访问其他网站时，也处于退出状态</a:t>
            </a:r>
          </a:p>
        </p:txBody>
      </p:sp>
      <p:sp>
        <p:nvSpPr>
          <p:cNvPr id="25" name="Cylinder 24"/>
          <p:cNvSpPr/>
          <p:nvPr/>
        </p:nvSpPr>
        <p:spPr>
          <a:xfrm>
            <a:off x="3600153" y="1359596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用户信息</a:t>
            </a:r>
          </a:p>
        </p:txBody>
      </p:sp>
      <p:sp>
        <p:nvSpPr>
          <p:cNvPr id="67" name="文本框 9"/>
          <p:cNvSpPr txBox="1"/>
          <p:nvPr/>
        </p:nvSpPr>
        <p:spPr>
          <a:xfrm>
            <a:off x="1361807" y="891820"/>
            <a:ext cx="169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CN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CPOS Control-SSO</a:t>
            </a:r>
            <a:r>
              <a:rPr lang="zh-CN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需要提供功能：</a:t>
            </a:r>
            <a:endParaRPr lang="en-US" altLang="zh-CN" sz="10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角色定义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菜单权限配置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数据访问范围配置（市场、门店等）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租户管理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登录验证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Elbow Connector 34"/>
          <p:cNvCxnSpPr>
            <a:stCxn id="27" idx="0"/>
            <a:endCxn id="25" idx="2"/>
          </p:cNvCxnSpPr>
          <p:nvPr/>
        </p:nvCxnSpPr>
        <p:spPr>
          <a:xfrm rot="5400000" flipH="1" flipV="1">
            <a:off x="3073572" y="1585443"/>
            <a:ext cx="460149" cy="5930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57331" y="4658752"/>
            <a:ext cx="110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餐厅营运人员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1991" y="2853643"/>
            <a:ext cx="666387" cy="1870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+mj-lt"/>
              </a:rPr>
              <a:t>页面集成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708378" y="2947165"/>
            <a:ext cx="2438662" cy="93522"/>
          </a:xfrm>
          <a:prstGeom prst="straightConnector1">
            <a:avLst/>
          </a:prstGeom>
          <a:ln w="31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2213" y="2518797"/>
            <a:ext cx="0" cy="162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06370" y="2471669"/>
            <a:ext cx="6654" cy="162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CPOS Control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b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1800" dirty="0"/>
              <a:t>CPOS Control</a:t>
            </a:r>
            <a:r>
              <a:rPr lang="zh-CN" altLang="en-US" sz="1800" dirty="0"/>
              <a:t>修改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10F42-DA75-46F7-8275-F6192DF8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012372"/>
            <a:ext cx="6810830" cy="3886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9A24C5-2855-4890-B1E8-B84BEBF43EA1}"/>
              </a:ext>
            </a:extLst>
          </p:cNvPr>
          <p:cNvSpPr/>
          <p:nvPr/>
        </p:nvSpPr>
        <p:spPr>
          <a:xfrm>
            <a:off x="406399" y="2694214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设备管理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CE07B8-BC14-483C-87F5-E8BD2E3D25AF}"/>
              </a:ext>
            </a:extLst>
          </p:cNvPr>
          <p:cNvSpPr/>
          <p:nvPr/>
        </p:nvSpPr>
        <p:spPr>
          <a:xfrm>
            <a:off x="406398" y="3047578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营运管理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4E19B-83E7-4ED5-AFD8-B8D1D6B49107}"/>
              </a:ext>
            </a:extLst>
          </p:cNvPr>
          <p:cNvSpPr/>
          <p:nvPr/>
        </p:nvSpPr>
        <p:spPr>
          <a:xfrm>
            <a:off x="406398" y="3400942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。。。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74DBB-1150-4D69-9080-C3051199F3F0}"/>
              </a:ext>
            </a:extLst>
          </p:cNvPr>
          <p:cNvSpPr/>
          <p:nvPr/>
        </p:nvSpPr>
        <p:spPr>
          <a:xfrm>
            <a:off x="6008914" y="1012372"/>
            <a:ext cx="2898322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修改描述：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sz="1200" dirty="0">
              <a:solidFill>
                <a:srgbClr val="FF0000"/>
              </a:solidFill>
              <a:latin typeface="+mj-lt"/>
            </a:endParaRPr>
          </a:p>
          <a:p>
            <a:r>
              <a:rPr lang="en-US" sz="1200" dirty="0">
                <a:solidFill>
                  <a:srgbClr val="FF0000"/>
                </a:solidFill>
                <a:latin typeface="+mj-lt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、添加功能链接，只添加一级功能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、功能链接做权限控制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、点击链接后跳转到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Phase  II 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，携带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PSID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token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、及</a:t>
            </a:r>
            <a:r>
              <a:rPr lang="zh-CN" altLang="en-US" sz="1200" dirty="0">
                <a:solidFill>
                  <a:srgbClr val="000000"/>
                </a:solidFill>
                <a:latin typeface="+mj-lt"/>
              </a:rPr>
              <a:t>模块编号（新打开页面）</a:t>
            </a:r>
            <a:endParaRPr lang="en-US" altLang="zh-CN" sz="1200" dirty="0">
              <a:solidFill>
                <a:srgbClr val="00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、提供登录接口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、提供登录验证接口（验证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token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有效性）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以上功能修改由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CPOS Control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完成。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3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CPOS Control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b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1800" dirty="0"/>
              <a:t>CPOS Control</a:t>
            </a:r>
            <a:r>
              <a:rPr lang="zh-CN" altLang="en-US" sz="1800" dirty="0"/>
              <a:t>到</a:t>
            </a:r>
            <a:r>
              <a:rPr lang="en-US" altLang="zh-CN" sz="1800" dirty="0">
                <a:solidFill>
                  <a:srgbClr val="FF0000"/>
                </a:solidFill>
              </a:rPr>
              <a:t>Phase  II </a:t>
            </a:r>
            <a:r>
              <a:rPr lang="zh-CN" altLang="en-US" sz="1800" dirty="0">
                <a:solidFill>
                  <a:srgbClr val="FF0000"/>
                </a:solidFill>
              </a:rPr>
              <a:t>跳转</a:t>
            </a:r>
            <a:endParaRPr lang="zh-CN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10F42-DA75-46F7-8275-F6192DF8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012372"/>
            <a:ext cx="3376797" cy="19267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9A24C5-2855-4890-B1E8-B84BEBF43EA1}"/>
              </a:ext>
            </a:extLst>
          </p:cNvPr>
          <p:cNvSpPr/>
          <p:nvPr/>
        </p:nvSpPr>
        <p:spPr>
          <a:xfrm>
            <a:off x="406399" y="1836965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设备管理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CE07B8-BC14-483C-87F5-E8BD2E3D25AF}"/>
              </a:ext>
            </a:extLst>
          </p:cNvPr>
          <p:cNvSpPr/>
          <p:nvPr/>
        </p:nvSpPr>
        <p:spPr>
          <a:xfrm>
            <a:off x="406398" y="2190329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营运管理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4E19B-83E7-4ED5-AFD8-B8D1D6B49107}"/>
              </a:ext>
            </a:extLst>
          </p:cNvPr>
          <p:cNvSpPr/>
          <p:nvPr/>
        </p:nvSpPr>
        <p:spPr>
          <a:xfrm>
            <a:off x="406398" y="2543693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。。。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EDFE74-8488-4EAE-B5EB-CEA8620B4BD2}"/>
              </a:ext>
            </a:extLst>
          </p:cNvPr>
          <p:cNvSpPr/>
          <p:nvPr/>
        </p:nvSpPr>
        <p:spPr>
          <a:xfrm>
            <a:off x="5086350" y="1012372"/>
            <a:ext cx="3461657" cy="1861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15BCB4-D993-40A1-A3C4-78E2E92DCCF0}"/>
              </a:ext>
            </a:extLst>
          </p:cNvPr>
          <p:cNvSpPr/>
          <p:nvPr/>
        </p:nvSpPr>
        <p:spPr>
          <a:xfrm>
            <a:off x="5208814" y="1241370"/>
            <a:ext cx="852531" cy="14901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120242-E481-4FB9-BE99-DA4B3216F9A0}"/>
              </a:ext>
            </a:extLst>
          </p:cNvPr>
          <p:cNvSpPr/>
          <p:nvPr/>
        </p:nvSpPr>
        <p:spPr>
          <a:xfrm>
            <a:off x="6179283" y="1241371"/>
            <a:ext cx="2172782" cy="15030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71A06-5ADD-419B-9198-3E16ECB8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32" y="1427743"/>
            <a:ext cx="2222753" cy="11159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CD1683-9188-4D19-A460-8646A9BF509A}"/>
              </a:ext>
            </a:extLst>
          </p:cNvPr>
          <p:cNvSpPr/>
          <p:nvPr/>
        </p:nvSpPr>
        <p:spPr>
          <a:xfrm>
            <a:off x="7226026" y="1550323"/>
            <a:ext cx="823960" cy="2866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Phase  II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487F05-93EB-4ED3-8693-744DF3B9948A}"/>
              </a:ext>
            </a:extLst>
          </p:cNvPr>
          <p:cNvSpPr/>
          <p:nvPr/>
        </p:nvSpPr>
        <p:spPr>
          <a:xfrm>
            <a:off x="5304641" y="1550323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设备管理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E1E613-B8FE-4230-8AA5-095A6882A77C}"/>
              </a:ext>
            </a:extLst>
          </p:cNvPr>
          <p:cNvSpPr/>
          <p:nvPr/>
        </p:nvSpPr>
        <p:spPr>
          <a:xfrm>
            <a:off x="5304641" y="2340994"/>
            <a:ext cx="674733" cy="187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营运管理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A982F4-55E8-4D81-9E0F-4F8B26C4E932}"/>
              </a:ext>
            </a:extLst>
          </p:cNvPr>
          <p:cNvSpPr/>
          <p:nvPr/>
        </p:nvSpPr>
        <p:spPr>
          <a:xfrm>
            <a:off x="5356701" y="1738102"/>
            <a:ext cx="674733" cy="1877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信息维护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775E45-5E9C-473D-938C-8F5759D37F5A}"/>
              </a:ext>
            </a:extLst>
          </p:cNvPr>
          <p:cNvSpPr/>
          <p:nvPr/>
        </p:nvSpPr>
        <p:spPr>
          <a:xfrm>
            <a:off x="5356701" y="1943100"/>
            <a:ext cx="674733" cy="1877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FF0000"/>
                </a:solidFill>
                <a:latin typeface="+mj-lt"/>
              </a:rPr>
              <a:t>设备签到</a:t>
            </a:r>
            <a:endParaRPr lang="en-US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AA3DE9-28E6-4BE1-B144-D92FC53AE951}"/>
              </a:ext>
            </a:extLst>
          </p:cNvPr>
          <p:cNvSpPr/>
          <p:nvPr/>
        </p:nvSpPr>
        <p:spPr>
          <a:xfrm>
            <a:off x="5086350" y="3228205"/>
            <a:ext cx="3461657" cy="16622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+mj-lt"/>
              </a:rPr>
              <a:t>显示</a:t>
            </a:r>
            <a:endParaRPr lang="en-US" altLang="zh-CN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+mj-lt"/>
              </a:rPr>
              <a:t>无权限错误或其他错误消息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9CCC979-4ED3-4BD8-9F38-2A0D134985EA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3783197" y="1975758"/>
            <a:ext cx="1303153" cy="2083548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46AC0CC-9ABA-4247-8493-437953C5FB74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V="1">
            <a:off x="3783197" y="1943101"/>
            <a:ext cx="1303153" cy="32657"/>
          </a:xfrm>
          <a:prstGeom prst="curvedConnector3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7417C1-1D34-4E23-A9B9-9EC69FAA8D5E}"/>
              </a:ext>
            </a:extLst>
          </p:cNvPr>
          <p:cNvSpPr/>
          <p:nvPr/>
        </p:nvSpPr>
        <p:spPr>
          <a:xfrm>
            <a:off x="3958027" y="1712718"/>
            <a:ext cx="914400" cy="187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+mj-lt"/>
              </a:rPr>
              <a:t>有该模块权限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C4FA74-B3FD-4DCA-8982-E1B05EDA217C}"/>
              </a:ext>
            </a:extLst>
          </p:cNvPr>
          <p:cNvSpPr/>
          <p:nvPr/>
        </p:nvSpPr>
        <p:spPr>
          <a:xfrm>
            <a:off x="3993417" y="2733771"/>
            <a:ext cx="914400" cy="187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0000"/>
                </a:solidFill>
                <a:latin typeface="+mj-lt"/>
              </a:rPr>
              <a:t>无该模块权限或其他未登录错误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974121-03DD-4665-A366-BD082CBECA72}"/>
              </a:ext>
            </a:extLst>
          </p:cNvPr>
          <p:cNvSpPr/>
          <p:nvPr/>
        </p:nvSpPr>
        <p:spPr>
          <a:xfrm>
            <a:off x="406398" y="2971800"/>
            <a:ext cx="3945166" cy="20547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rgbClr val="FF0000"/>
                </a:solidFill>
              </a:rPr>
              <a:t>Phase  II</a:t>
            </a:r>
            <a:r>
              <a:rPr lang="zh-CN" altLang="en-US" sz="1200" dirty="0">
                <a:solidFill>
                  <a:srgbClr val="FF0000"/>
                </a:solidFill>
              </a:rPr>
              <a:t>跳转后操作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描述：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sz="1200" dirty="0">
              <a:solidFill>
                <a:srgbClr val="FF0000"/>
              </a:solidFill>
              <a:latin typeface="+mj-lt"/>
            </a:endParaRPr>
          </a:p>
          <a:p>
            <a:r>
              <a:rPr lang="en-US" sz="1200" dirty="0">
                <a:solidFill>
                  <a:srgbClr val="FF0000"/>
                </a:solidFill>
                <a:latin typeface="+mj-lt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、登录校验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、权限校验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、有权限，菜单列表操作：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    a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）展开二级功能列表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    b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）其他功能模块显示控制（有权限显示，无则不显示）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、有权限，主</a:t>
            </a:r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DIV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操作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lt"/>
              </a:rPr>
              <a:t>    a</a:t>
            </a:r>
            <a:r>
              <a:rPr lang="zh-CN" altLang="en-US" sz="1200" dirty="0">
                <a:solidFill>
                  <a:srgbClr val="FF0000"/>
                </a:solidFill>
                <a:latin typeface="+mj-lt"/>
              </a:rPr>
              <a:t>）固定显示欢迎页面</a:t>
            </a:r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  <a:p>
            <a:endParaRPr lang="en-US" altLang="zh-CN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F39BF9-B76D-4629-BB81-EC6B7A744C22}"/>
              </a:ext>
            </a:extLst>
          </p:cNvPr>
          <p:cNvSpPr/>
          <p:nvPr/>
        </p:nvSpPr>
        <p:spPr>
          <a:xfrm>
            <a:off x="5086351" y="4474419"/>
            <a:ext cx="3461656" cy="27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C00000"/>
                </a:solidFill>
                <a:latin typeface="+mj-lt"/>
              </a:rPr>
              <a:t>※</a:t>
            </a:r>
            <a:r>
              <a:rPr lang="zh-CN" altLang="en-US" sz="1200" b="1" dirty="0">
                <a:solidFill>
                  <a:srgbClr val="C00000"/>
                </a:solidFill>
                <a:latin typeface="+mj-lt"/>
              </a:rPr>
              <a:t>：点击设备管理跳转时，在</a:t>
            </a:r>
            <a:r>
              <a:rPr lang="en-US" altLang="zh-CN" sz="1200" b="1" dirty="0">
                <a:solidFill>
                  <a:srgbClr val="C00000"/>
                </a:solidFill>
              </a:rPr>
              <a:t>Phase  II </a:t>
            </a:r>
            <a:r>
              <a:rPr lang="zh-CN" altLang="en-US" sz="1200" b="1" dirty="0">
                <a:solidFill>
                  <a:srgbClr val="C00000"/>
                </a:solidFill>
              </a:rPr>
              <a:t>如无设备管理，有其他例如营运管理权限，同样显示错误消息</a:t>
            </a:r>
            <a:endParaRPr lang="en-US" sz="12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23DC28-2932-433D-B3E7-E1FF0C74D67F}"/>
              </a:ext>
            </a:extLst>
          </p:cNvPr>
          <p:cNvCxnSpPr>
            <a:stCxn id="4" idx="3"/>
            <a:endCxn id="3" idx="3"/>
          </p:cNvCxnSpPr>
          <p:nvPr/>
        </p:nvCxnSpPr>
        <p:spPr>
          <a:xfrm>
            <a:off x="1081132" y="1930855"/>
            <a:ext cx="2702065" cy="449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00DF0BE-AE21-4B02-8343-E28631FD421B}"/>
              </a:ext>
            </a:extLst>
          </p:cNvPr>
          <p:cNvSpPr/>
          <p:nvPr/>
        </p:nvSpPr>
        <p:spPr>
          <a:xfrm>
            <a:off x="1934851" y="1687706"/>
            <a:ext cx="914400" cy="187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accent2"/>
                </a:solidFill>
                <a:latin typeface="+mj-lt"/>
              </a:rPr>
              <a:t>点击</a:t>
            </a:r>
            <a:r>
              <a:rPr lang="en-US" altLang="zh-CN" sz="800" dirty="0">
                <a:solidFill>
                  <a:schemeClr val="accent2"/>
                </a:solidFill>
                <a:latin typeface="+mj-lt"/>
              </a:rPr>
              <a:t>【</a:t>
            </a:r>
            <a:r>
              <a:rPr lang="zh-CN" altLang="en-US" sz="800" dirty="0">
                <a:solidFill>
                  <a:schemeClr val="accent2"/>
                </a:solidFill>
                <a:latin typeface="+mj-lt"/>
              </a:rPr>
              <a:t>设备管理</a:t>
            </a:r>
            <a:r>
              <a:rPr lang="en-US" altLang="zh-CN" sz="800" dirty="0">
                <a:solidFill>
                  <a:schemeClr val="accent2"/>
                </a:solidFill>
                <a:latin typeface="+mj-lt"/>
              </a:rPr>
              <a:t>】</a:t>
            </a:r>
            <a:r>
              <a:rPr lang="zh-CN" altLang="en-US" sz="800" dirty="0">
                <a:solidFill>
                  <a:schemeClr val="accent2"/>
                </a:solidFill>
                <a:latin typeface="+mj-lt"/>
              </a:rPr>
              <a:t>链接跳转</a:t>
            </a:r>
            <a:endParaRPr lang="en-US" sz="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26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30">
            <a:extLst>
              <a:ext uri="{FF2B5EF4-FFF2-40B4-BE49-F238E27FC236}">
                <a16:creationId xmlns:a16="http://schemas.microsoft.com/office/drawing/2014/main" id="{502164CE-20BB-4BAC-B85A-6A1701F2E259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970935" y="3329154"/>
            <a:ext cx="0" cy="319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菜单维护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MenuCenter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0784F9BC-F2C7-4535-9D47-4099D0DB5AEC}"/>
              </a:ext>
            </a:extLst>
          </p:cNvPr>
          <p:cNvSpPr/>
          <p:nvPr/>
        </p:nvSpPr>
        <p:spPr>
          <a:xfrm>
            <a:off x="133016" y="1974798"/>
            <a:ext cx="945982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MenuCenter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BEE3EC-EFAE-416A-9322-788CD72D7B8D}"/>
              </a:ext>
            </a:extLst>
          </p:cNvPr>
          <p:cNvSpPr/>
          <p:nvPr/>
        </p:nvSpPr>
        <p:spPr>
          <a:xfrm>
            <a:off x="256929" y="2798308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</a:p>
        </p:txBody>
      </p:sp>
      <p:sp>
        <p:nvSpPr>
          <p:cNvPr id="40" name="Cylinder 24">
            <a:extLst>
              <a:ext uri="{FF2B5EF4-FFF2-40B4-BE49-F238E27FC236}">
                <a16:creationId xmlns:a16="http://schemas.microsoft.com/office/drawing/2014/main" id="{6D930346-D165-49AD-A7D3-81E5F20E54FE}"/>
              </a:ext>
            </a:extLst>
          </p:cNvPr>
          <p:cNvSpPr/>
          <p:nvPr/>
        </p:nvSpPr>
        <p:spPr>
          <a:xfrm>
            <a:off x="237658" y="3735578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30">
            <a:extLst>
              <a:ext uri="{FF2B5EF4-FFF2-40B4-BE49-F238E27FC236}">
                <a16:creationId xmlns:a16="http://schemas.microsoft.com/office/drawing/2014/main" id="{5DB5AE8B-DAEB-4D2D-8563-34673A8D690B}"/>
              </a:ext>
            </a:extLst>
          </p:cNvPr>
          <p:cNvCxnSpPr>
            <a:cxnSpLocks/>
          </p:cNvCxnSpPr>
          <p:nvPr/>
        </p:nvCxnSpPr>
        <p:spPr>
          <a:xfrm flipH="1">
            <a:off x="512552" y="3164068"/>
            <a:ext cx="9635" cy="571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0">
            <a:extLst>
              <a:ext uri="{FF2B5EF4-FFF2-40B4-BE49-F238E27FC236}">
                <a16:creationId xmlns:a16="http://schemas.microsoft.com/office/drawing/2014/main" id="{E5F86A9B-CDE7-4BE8-8E11-5EE2386963FD}"/>
              </a:ext>
            </a:extLst>
          </p:cNvPr>
          <p:cNvCxnSpPr>
            <a:cxnSpLocks/>
          </p:cNvCxnSpPr>
          <p:nvPr/>
        </p:nvCxnSpPr>
        <p:spPr>
          <a:xfrm flipV="1">
            <a:off x="712687" y="3170412"/>
            <a:ext cx="0" cy="5588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0">
            <a:extLst>
              <a:ext uri="{FF2B5EF4-FFF2-40B4-BE49-F238E27FC236}">
                <a16:creationId xmlns:a16="http://schemas.microsoft.com/office/drawing/2014/main" id="{29DBE60F-2F1B-49B1-B525-518F25FCEC8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955085" y="2432548"/>
            <a:ext cx="654632" cy="54864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0">
            <a:extLst>
              <a:ext uri="{FF2B5EF4-FFF2-40B4-BE49-F238E27FC236}">
                <a16:creationId xmlns:a16="http://schemas.microsoft.com/office/drawing/2014/main" id="{7848AB09-6C4E-4D6D-B9A3-5E16C0B0281E}"/>
              </a:ext>
            </a:extLst>
          </p:cNvPr>
          <p:cNvSpPr/>
          <p:nvPr/>
        </p:nvSpPr>
        <p:spPr>
          <a:xfrm>
            <a:off x="4800167" y="1977077"/>
            <a:ext cx="945982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MenuCenter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63EBCA17-2D4F-4C88-82CB-E30FC64F1A03}"/>
              </a:ext>
            </a:extLst>
          </p:cNvPr>
          <p:cNvSpPr/>
          <p:nvPr/>
        </p:nvSpPr>
        <p:spPr>
          <a:xfrm>
            <a:off x="4924080" y="2800587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CMS</a:t>
            </a:r>
          </a:p>
        </p:txBody>
      </p:sp>
      <p:sp>
        <p:nvSpPr>
          <p:cNvPr id="62" name="Cylinder 24">
            <a:extLst>
              <a:ext uri="{FF2B5EF4-FFF2-40B4-BE49-F238E27FC236}">
                <a16:creationId xmlns:a16="http://schemas.microsoft.com/office/drawing/2014/main" id="{49FE92CA-B071-4820-9C9D-03D37561E1F9}"/>
              </a:ext>
            </a:extLst>
          </p:cNvPr>
          <p:cNvSpPr/>
          <p:nvPr/>
        </p:nvSpPr>
        <p:spPr>
          <a:xfrm>
            <a:off x="4904809" y="3737857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Straight Arrow Connector 30">
            <a:extLst>
              <a:ext uri="{FF2B5EF4-FFF2-40B4-BE49-F238E27FC236}">
                <a16:creationId xmlns:a16="http://schemas.microsoft.com/office/drawing/2014/main" id="{1860C4DB-FB51-439A-83EB-DE1594068170}"/>
              </a:ext>
            </a:extLst>
          </p:cNvPr>
          <p:cNvCxnSpPr>
            <a:cxnSpLocks/>
          </p:cNvCxnSpPr>
          <p:nvPr/>
        </p:nvCxnSpPr>
        <p:spPr>
          <a:xfrm flipH="1">
            <a:off x="5179703" y="3166347"/>
            <a:ext cx="9635" cy="571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0">
            <a:extLst>
              <a:ext uri="{FF2B5EF4-FFF2-40B4-BE49-F238E27FC236}">
                <a16:creationId xmlns:a16="http://schemas.microsoft.com/office/drawing/2014/main" id="{DEB04B25-2C5D-42F7-BEEC-B184FBD6E316}"/>
              </a:ext>
            </a:extLst>
          </p:cNvPr>
          <p:cNvCxnSpPr>
            <a:cxnSpLocks/>
          </p:cNvCxnSpPr>
          <p:nvPr/>
        </p:nvCxnSpPr>
        <p:spPr>
          <a:xfrm flipV="1">
            <a:off x="5379838" y="3172691"/>
            <a:ext cx="0" cy="5588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13">
            <a:extLst>
              <a:ext uri="{FF2B5EF4-FFF2-40B4-BE49-F238E27FC236}">
                <a16:creationId xmlns:a16="http://schemas.microsoft.com/office/drawing/2014/main" id="{E453C448-7C98-437D-B650-85E1F6B5302F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606007" y="2226798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113">
            <a:extLst>
              <a:ext uri="{FF2B5EF4-FFF2-40B4-BE49-F238E27FC236}">
                <a16:creationId xmlns:a16="http://schemas.microsoft.com/office/drawing/2014/main" id="{329946EC-8419-4DAA-8F73-0B7DD93CBE1E}"/>
              </a:ext>
            </a:extLst>
          </p:cNvPr>
          <p:cNvCxnSpPr>
            <a:cxnSpLocks/>
          </p:cNvCxnSpPr>
          <p:nvPr/>
        </p:nvCxnSpPr>
        <p:spPr>
          <a:xfrm>
            <a:off x="5179703" y="2229077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113">
            <a:extLst>
              <a:ext uri="{FF2B5EF4-FFF2-40B4-BE49-F238E27FC236}">
                <a16:creationId xmlns:a16="http://schemas.microsoft.com/office/drawing/2014/main" id="{21B8DF64-59E9-435A-BD70-775AC690D75D}"/>
              </a:ext>
            </a:extLst>
          </p:cNvPr>
          <p:cNvCxnSpPr>
            <a:cxnSpLocks/>
          </p:cNvCxnSpPr>
          <p:nvPr/>
        </p:nvCxnSpPr>
        <p:spPr>
          <a:xfrm flipV="1">
            <a:off x="5402698" y="2229077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8">
            <a:extLst>
              <a:ext uri="{FF2B5EF4-FFF2-40B4-BE49-F238E27FC236}">
                <a16:creationId xmlns:a16="http://schemas.microsoft.com/office/drawing/2014/main" id="{42412557-E2F3-4FE3-B195-5AA4532A64E1}"/>
              </a:ext>
            </a:extLst>
          </p:cNvPr>
          <p:cNvSpPr txBox="1"/>
          <p:nvPr/>
        </p:nvSpPr>
        <p:spPr>
          <a:xfrm>
            <a:off x="256929" y="2432548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38">
            <a:extLst>
              <a:ext uri="{FF2B5EF4-FFF2-40B4-BE49-F238E27FC236}">
                <a16:creationId xmlns:a16="http://schemas.microsoft.com/office/drawing/2014/main" id="{A3BB0DAC-D34D-4C4E-B089-84B9ECC29F51}"/>
              </a:ext>
            </a:extLst>
          </p:cNvPr>
          <p:cNvSpPr txBox="1"/>
          <p:nvPr/>
        </p:nvSpPr>
        <p:spPr>
          <a:xfrm>
            <a:off x="191216" y="3265668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38">
            <a:extLst>
              <a:ext uri="{FF2B5EF4-FFF2-40B4-BE49-F238E27FC236}">
                <a16:creationId xmlns:a16="http://schemas.microsoft.com/office/drawing/2014/main" id="{30C9A553-08D2-4524-9CC2-E602E75E8DCB}"/>
              </a:ext>
            </a:extLst>
          </p:cNvPr>
          <p:cNvSpPr txBox="1"/>
          <p:nvPr/>
        </p:nvSpPr>
        <p:spPr>
          <a:xfrm>
            <a:off x="663272" y="327328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38">
            <a:extLst>
              <a:ext uri="{FF2B5EF4-FFF2-40B4-BE49-F238E27FC236}">
                <a16:creationId xmlns:a16="http://schemas.microsoft.com/office/drawing/2014/main" id="{EEE92755-5AE9-439E-AA45-862DFA42A311}"/>
              </a:ext>
            </a:extLst>
          </p:cNvPr>
          <p:cNvSpPr txBox="1"/>
          <p:nvPr/>
        </p:nvSpPr>
        <p:spPr>
          <a:xfrm>
            <a:off x="965572" y="268399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38">
            <a:extLst>
              <a:ext uri="{FF2B5EF4-FFF2-40B4-BE49-F238E27FC236}">
                <a16:creationId xmlns:a16="http://schemas.microsoft.com/office/drawing/2014/main" id="{E888A82B-4700-47BC-B3E3-B20024C3EBC1}"/>
              </a:ext>
            </a:extLst>
          </p:cNvPr>
          <p:cNvSpPr txBox="1"/>
          <p:nvPr/>
        </p:nvSpPr>
        <p:spPr>
          <a:xfrm>
            <a:off x="4800167" y="2380201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38">
            <a:extLst>
              <a:ext uri="{FF2B5EF4-FFF2-40B4-BE49-F238E27FC236}">
                <a16:creationId xmlns:a16="http://schemas.microsoft.com/office/drawing/2014/main" id="{FF5C7D4B-52C4-433E-9F26-2939A48C2044}"/>
              </a:ext>
            </a:extLst>
          </p:cNvPr>
          <p:cNvSpPr txBox="1"/>
          <p:nvPr/>
        </p:nvSpPr>
        <p:spPr>
          <a:xfrm>
            <a:off x="5362078" y="2387853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38">
            <a:extLst>
              <a:ext uri="{FF2B5EF4-FFF2-40B4-BE49-F238E27FC236}">
                <a16:creationId xmlns:a16="http://schemas.microsoft.com/office/drawing/2014/main" id="{4C73EF2B-C500-4E83-B573-54C064BE0347}"/>
              </a:ext>
            </a:extLst>
          </p:cNvPr>
          <p:cNvSpPr txBox="1"/>
          <p:nvPr/>
        </p:nvSpPr>
        <p:spPr>
          <a:xfrm>
            <a:off x="4792040" y="3300324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38">
            <a:extLst>
              <a:ext uri="{FF2B5EF4-FFF2-40B4-BE49-F238E27FC236}">
                <a16:creationId xmlns:a16="http://schemas.microsoft.com/office/drawing/2014/main" id="{7246DA87-9640-4296-8651-899C4A844333}"/>
              </a:ext>
            </a:extLst>
          </p:cNvPr>
          <p:cNvSpPr txBox="1"/>
          <p:nvPr/>
        </p:nvSpPr>
        <p:spPr>
          <a:xfrm>
            <a:off x="5345630" y="3321296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(4)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38">
            <a:extLst>
              <a:ext uri="{FF2B5EF4-FFF2-40B4-BE49-F238E27FC236}">
                <a16:creationId xmlns:a16="http://schemas.microsoft.com/office/drawing/2014/main" id="{D1E5B71B-E905-4AB8-BF10-D94286CA7F97}"/>
              </a:ext>
            </a:extLst>
          </p:cNvPr>
          <p:cNvSpPr txBox="1"/>
          <p:nvPr/>
        </p:nvSpPr>
        <p:spPr>
          <a:xfrm>
            <a:off x="5588757" y="2711821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文本框 9">
            <a:extLst>
              <a:ext uri="{FF2B5EF4-FFF2-40B4-BE49-F238E27FC236}">
                <a16:creationId xmlns:a16="http://schemas.microsoft.com/office/drawing/2014/main" id="{33CF6A30-48D5-4C45-B371-E59F64AFC96C}"/>
              </a:ext>
            </a:extLst>
          </p:cNvPr>
          <p:cNvSpPr txBox="1"/>
          <p:nvPr/>
        </p:nvSpPr>
        <p:spPr>
          <a:xfrm>
            <a:off x="2897569" y="1853285"/>
            <a:ext cx="1600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每晚定时调用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接口，获取全量菜单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菜单数据入库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调整菜单布局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菜单版本下发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(4.1)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菜单文件放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(4.2)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发通知给餐厅服务获取菜单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Counter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">
            <a:extLst>
              <a:ext uri="{FF2B5EF4-FFF2-40B4-BE49-F238E27FC236}">
                <a16:creationId xmlns:a16="http://schemas.microsoft.com/office/drawing/2014/main" id="{75D766EF-A47E-4AC3-B7F5-CE7B68F39C64}"/>
              </a:ext>
            </a:extLst>
          </p:cNvPr>
          <p:cNvSpPr txBox="1"/>
          <p:nvPr/>
        </p:nvSpPr>
        <p:spPr>
          <a:xfrm>
            <a:off x="7525335" y="1638330"/>
            <a:ext cx="16186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MC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CPOS Counter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紧急下发的菜单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CPOS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接口，获取紧急下发菜单详细数据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菜单数据入库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调整菜单布局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菜单版本下发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(5.1)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菜单文件放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(5.2)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发通知给餐厅服务获取菜单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 Counter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更新菜单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38">
            <a:extLst>
              <a:ext uri="{FF2B5EF4-FFF2-40B4-BE49-F238E27FC236}">
                <a16:creationId xmlns:a16="http://schemas.microsoft.com/office/drawing/2014/main" id="{13AEA0D5-510F-4091-A74E-D1BF83441DEB}"/>
              </a:ext>
            </a:extLst>
          </p:cNvPr>
          <p:cNvSpPr txBox="1"/>
          <p:nvPr/>
        </p:nvSpPr>
        <p:spPr>
          <a:xfrm>
            <a:off x="1410917" y="1226035"/>
            <a:ext cx="170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日常菜单下发</a:t>
            </a:r>
          </a:p>
        </p:txBody>
      </p:sp>
      <p:sp>
        <p:nvSpPr>
          <p:cNvPr id="94" name="TextBox 38">
            <a:extLst>
              <a:ext uri="{FF2B5EF4-FFF2-40B4-BE49-F238E27FC236}">
                <a16:creationId xmlns:a16="http://schemas.microsoft.com/office/drawing/2014/main" id="{7C64DF51-F0E9-4B43-B8EA-64B0808C3A16}"/>
              </a:ext>
            </a:extLst>
          </p:cNvPr>
          <p:cNvSpPr txBox="1"/>
          <p:nvPr/>
        </p:nvSpPr>
        <p:spPr>
          <a:xfrm>
            <a:off x="5752148" y="1226035"/>
            <a:ext cx="170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紧急下发</a:t>
            </a:r>
          </a:p>
        </p:txBody>
      </p:sp>
      <p:cxnSp>
        <p:nvCxnSpPr>
          <p:cNvPr id="95" name="Straight Arrow Connector 59">
            <a:extLst>
              <a:ext uri="{FF2B5EF4-FFF2-40B4-BE49-F238E27FC236}">
                <a16:creationId xmlns:a16="http://schemas.microsoft.com/office/drawing/2014/main" id="{207C7390-CEBB-40CB-9180-FA3118B074B3}"/>
              </a:ext>
            </a:extLst>
          </p:cNvPr>
          <p:cNvCxnSpPr>
            <a:cxnSpLocks/>
          </p:cNvCxnSpPr>
          <p:nvPr/>
        </p:nvCxnSpPr>
        <p:spPr>
          <a:xfrm flipH="1">
            <a:off x="3649014" y="1087893"/>
            <a:ext cx="34099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9">
            <a:extLst>
              <a:ext uri="{FF2B5EF4-FFF2-40B4-BE49-F238E27FC236}">
                <a16:creationId xmlns:a16="http://schemas.microsoft.com/office/drawing/2014/main" id="{9863C8C1-754C-4811-B782-CC12E70D4881}"/>
              </a:ext>
            </a:extLst>
          </p:cNvPr>
          <p:cNvCxnSpPr>
            <a:cxnSpLocks/>
          </p:cNvCxnSpPr>
          <p:nvPr/>
        </p:nvCxnSpPr>
        <p:spPr>
          <a:xfrm flipH="1">
            <a:off x="3643886" y="1376376"/>
            <a:ext cx="34099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51F5B5A-B4C7-4962-B2F2-FAC030DEB46F}"/>
              </a:ext>
            </a:extLst>
          </p:cNvPr>
          <p:cNvSpPr txBox="1"/>
          <p:nvPr/>
        </p:nvSpPr>
        <p:spPr>
          <a:xfrm>
            <a:off x="3951384" y="984457"/>
            <a:ext cx="1523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数据同步。箭头代表数据流向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DA14BC2-6F7E-493E-AE96-52F0F8F5D27A}"/>
              </a:ext>
            </a:extLst>
          </p:cNvPr>
          <p:cNvSpPr txBox="1"/>
          <p:nvPr/>
        </p:nvSpPr>
        <p:spPr>
          <a:xfrm>
            <a:off x="3951384" y="1281513"/>
            <a:ext cx="1523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服务调用。箭头代表调用方向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FB8BFE32-C9F8-4A1F-BF6F-1AB74E6A56BF}"/>
              </a:ext>
            </a:extLst>
          </p:cNvPr>
          <p:cNvSpPr/>
          <p:nvPr/>
        </p:nvSpPr>
        <p:spPr>
          <a:xfrm>
            <a:off x="1609717" y="2249668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Server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3B0E2C7-EC3A-4FF7-830B-946182FAF6E3}"/>
              </a:ext>
            </a:extLst>
          </p:cNvPr>
          <p:cNvSpPr/>
          <p:nvPr/>
        </p:nvSpPr>
        <p:spPr>
          <a:xfrm>
            <a:off x="1616695" y="4309015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432F24B1-2698-4CA0-AF9E-B671DF79A280}"/>
              </a:ext>
            </a:extLst>
          </p:cNvPr>
          <p:cNvSpPr/>
          <p:nvPr/>
        </p:nvSpPr>
        <p:spPr>
          <a:xfrm>
            <a:off x="1613080" y="2963394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D92B7596-C502-45FD-B146-A1E8090A3F29}"/>
              </a:ext>
            </a:extLst>
          </p:cNvPr>
          <p:cNvSpPr/>
          <p:nvPr/>
        </p:nvSpPr>
        <p:spPr>
          <a:xfrm>
            <a:off x="1613080" y="3648259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Straight Arrow Connector 30">
            <a:extLst>
              <a:ext uri="{FF2B5EF4-FFF2-40B4-BE49-F238E27FC236}">
                <a16:creationId xmlns:a16="http://schemas.microsoft.com/office/drawing/2014/main" id="{7B30C3C8-5949-4FE3-837E-757787063DE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87875" y="2977933"/>
            <a:ext cx="625205" cy="168341"/>
          </a:xfrm>
          <a:prstGeom prst="bentConnector3">
            <a:avLst>
              <a:gd name="adj1" fmla="val 4764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8">
            <a:extLst>
              <a:ext uri="{FF2B5EF4-FFF2-40B4-BE49-F238E27FC236}">
                <a16:creationId xmlns:a16="http://schemas.microsoft.com/office/drawing/2014/main" id="{8498821E-E684-4F26-884C-927A7CB9E694}"/>
              </a:ext>
            </a:extLst>
          </p:cNvPr>
          <p:cNvSpPr txBox="1"/>
          <p:nvPr/>
        </p:nvSpPr>
        <p:spPr>
          <a:xfrm>
            <a:off x="1205971" y="3180019"/>
            <a:ext cx="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(4.2)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>
            <a:extLst>
              <a:ext uri="{FF2B5EF4-FFF2-40B4-BE49-F238E27FC236}">
                <a16:creationId xmlns:a16="http://schemas.microsoft.com/office/drawing/2014/main" id="{5FE48808-7BDE-471C-ADB7-D3E0A37E78D1}"/>
              </a:ext>
            </a:extLst>
          </p:cNvPr>
          <p:cNvSpPr txBox="1"/>
          <p:nvPr/>
        </p:nvSpPr>
        <p:spPr>
          <a:xfrm>
            <a:off x="1203375" y="2163669"/>
            <a:ext cx="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(4.1)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Straight Arrow Connector 30">
            <a:extLst>
              <a:ext uri="{FF2B5EF4-FFF2-40B4-BE49-F238E27FC236}">
                <a16:creationId xmlns:a16="http://schemas.microsoft.com/office/drawing/2014/main" id="{EFB3E58B-1BCF-449F-8D39-577625C7968C}"/>
              </a:ext>
            </a:extLst>
          </p:cNvPr>
          <p:cNvCxnSpPr>
            <a:cxnSpLocks/>
            <a:stCxn id="42" idx="3"/>
            <a:endCxn id="37" idx="3"/>
          </p:cNvCxnSpPr>
          <p:nvPr/>
        </p:nvCxnSpPr>
        <p:spPr>
          <a:xfrm flipH="1" flipV="1">
            <a:off x="2307873" y="2432548"/>
            <a:ext cx="20916" cy="1398591"/>
          </a:xfrm>
          <a:prstGeom prst="bentConnector3">
            <a:avLst>
              <a:gd name="adj1" fmla="val -1092943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8">
            <a:extLst>
              <a:ext uri="{FF2B5EF4-FFF2-40B4-BE49-F238E27FC236}">
                <a16:creationId xmlns:a16="http://schemas.microsoft.com/office/drawing/2014/main" id="{2AFB2BD4-3D99-4E37-85D9-216909A6D282}"/>
              </a:ext>
            </a:extLst>
          </p:cNvPr>
          <p:cNvSpPr txBox="1"/>
          <p:nvPr/>
        </p:nvSpPr>
        <p:spPr>
          <a:xfrm>
            <a:off x="2503448" y="294560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(5)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Straight Arrow Connector 30">
            <a:extLst>
              <a:ext uri="{FF2B5EF4-FFF2-40B4-BE49-F238E27FC236}">
                <a16:creationId xmlns:a16="http://schemas.microsoft.com/office/drawing/2014/main" id="{87E323A2-71E7-4A0D-851C-3F6BCE7E1816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1970935" y="4014019"/>
            <a:ext cx="3615" cy="29499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853C94D1-A6B0-44C5-8EDB-3946ACD4E1A4}"/>
              </a:ext>
            </a:extLst>
          </p:cNvPr>
          <p:cNvSpPr txBox="1"/>
          <p:nvPr/>
        </p:nvSpPr>
        <p:spPr>
          <a:xfrm>
            <a:off x="1948458" y="402785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(6)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Straight Connector 6">
            <a:extLst>
              <a:ext uri="{FF2B5EF4-FFF2-40B4-BE49-F238E27FC236}">
                <a16:creationId xmlns:a16="http://schemas.microsoft.com/office/drawing/2014/main" id="{4DCF4104-7E4A-49C8-9011-D866E56C03E6}"/>
              </a:ext>
            </a:extLst>
          </p:cNvPr>
          <p:cNvCxnSpPr>
            <a:cxnSpLocks/>
          </p:cNvCxnSpPr>
          <p:nvPr/>
        </p:nvCxnSpPr>
        <p:spPr>
          <a:xfrm>
            <a:off x="4604600" y="1690658"/>
            <a:ext cx="8969" cy="345284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0">
            <a:extLst>
              <a:ext uri="{FF2B5EF4-FFF2-40B4-BE49-F238E27FC236}">
                <a16:creationId xmlns:a16="http://schemas.microsoft.com/office/drawing/2014/main" id="{4A31E87C-B2D8-48C9-9D36-115CF3E5E8AD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6625427" y="3329154"/>
            <a:ext cx="0" cy="319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30">
            <a:extLst>
              <a:ext uri="{FF2B5EF4-FFF2-40B4-BE49-F238E27FC236}">
                <a16:creationId xmlns:a16="http://schemas.microsoft.com/office/drawing/2014/main" id="{9C6E5DAC-CD0F-4DD6-8D27-6955E674A4E2}"/>
              </a:ext>
            </a:extLst>
          </p:cNvPr>
          <p:cNvCxnSpPr>
            <a:cxnSpLocks/>
            <a:stCxn id="60" idx="3"/>
            <a:endCxn id="101" idx="1"/>
          </p:cNvCxnSpPr>
          <p:nvPr/>
        </p:nvCxnSpPr>
        <p:spPr>
          <a:xfrm flipV="1">
            <a:off x="5622236" y="2432548"/>
            <a:ext cx="641973" cy="55091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32">
            <a:extLst>
              <a:ext uri="{FF2B5EF4-FFF2-40B4-BE49-F238E27FC236}">
                <a16:creationId xmlns:a16="http://schemas.microsoft.com/office/drawing/2014/main" id="{33D09D32-3C15-4461-B964-136AEA425CD3}"/>
              </a:ext>
            </a:extLst>
          </p:cNvPr>
          <p:cNvSpPr/>
          <p:nvPr/>
        </p:nvSpPr>
        <p:spPr>
          <a:xfrm>
            <a:off x="6264209" y="2249668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Server</a:t>
            </a:r>
          </a:p>
        </p:txBody>
      </p:sp>
      <p:sp>
        <p:nvSpPr>
          <p:cNvPr id="102" name="Rectangle 32">
            <a:extLst>
              <a:ext uri="{FF2B5EF4-FFF2-40B4-BE49-F238E27FC236}">
                <a16:creationId xmlns:a16="http://schemas.microsoft.com/office/drawing/2014/main" id="{9CC818EF-E5C3-410B-86FE-A3F90A3764A4}"/>
              </a:ext>
            </a:extLst>
          </p:cNvPr>
          <p:cNvSpPr/>
          <p:nvPr/>
        </p:nvSpPr>
        <p:spPr>
          <a:xfrm>
            <a:off x="6271187" y="4309015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E9025D89-16AF-4C44-90C3-4328168E0D92}"/>
              </a:ext>
            </a:extLst>
          </p:cNvPr>
          <p:cNvSpPr/>
          <p:nvPr/>
        </p:nvSpPr>
        <p:spPr>
          <a:xfrm>
            <a:off x="6267572" y="2963394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A6350004-3B67-46D0-9AA9-95BB065EBDF3}"/>
              </a:ext>
            </a:extLst>
          </p:cNvPr>
          <p:cNvSpPr/>
          <p:nvPr/>
        </p:nvSpPr>
        <p:spPr>
          <a:xfrm>
            <a:off x="6267572" y="3648259"/>
            <a:ext cx="715709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" name="Straight Arrow Connector 30">
            <a:extLst>
              <a:ext uri="{FF2B5EF4-FFF2-40B4-BE49-F238E27FC236}">
                <a16:creationId xmlns:a16="http://schemas.microsoft.com/office/drawing/2014/main" id="{B274E82A-CE59-421E-B57A-C433A8F17227}"/>
              </a:ext>
            </a:extLst>
          </p:cNvPr>
          <p:cNvCxnSpPr>
            <a:cxnSpLocks/>
            <a:stCxn id="60" idx="3"/>
            <a:endCxn id="103" idx="1"/>
          </p:cNvCxnSpPr>
          <p:nvPr/>
        </p:nvCxnSpPr>
        <p:spPr>
          <a:xfrm>
            <a:off x="5622236" y="2983467"/>
            <a:ext cx="645336" cy="16280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38">
            <a:extLst>
              <a:ext uri="{FF2B5EF4-FFF2-40B4-BE49-F238E27FC236}">
                <a16:creationId xmlns:a16="http://schemas.microsoft.com/office/drawing/2014/main" id="{72AEC168-78A2-422D-B05F-088301119BA8}"/>
              </a:ext>
            </a:extLst>
          </p:cNvPr>
          <p:cNvSpPr txBox="1"/>
          <p:nvPr/>
        </p:nvSpPr>
        <p:spPr>
          <a:xfrm>
            <a:off x="5860463" y="3180019"/>
            <a:ext cx="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(5.2)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38">
            <a:extLst>
              <a:ext uri="{FF2B5EF4-FFF2-40B4-BE49-F238E27FC236}">
                <a16:creationId xmlns:a16="http://schemas.microsoft.com/office/drawing/2014/main" id="{5360B168-879D-48AB-B851-6895F2572538}"/>
              </a:ext>
            </a:extLst>
          </p:cNvPr>
          <p:cNvSpPr txBox="1"/>
          <p:nvPr/>
        </p:nvSpPr>
        <p:spPr>
          <a:xfrm>
            <a:off x="5857867" y="2163669"/>
            <a:ext cx="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(5.1)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Straight Arrow Connector 30">
            <a:extLst>
              <a:ext uri="{FF2B5EF4-FFF2-40B4-BE49-F238E27FC236}">
                <a16:creationId xmlns:a16="http://schemas.microsoft.com/office/drawing/2014/main" id="{9A18114B-34C7-4F5C-8BB2-3854ED323D51}"/>
              </a:ext>
            </a:extLst>
          </p:cNvPr>
          <p:cNvCxnSpPr>
            <a:cxnSpLocks/>
            <a:stCxn id="104" idx="3"/>
            <a:endCxn id="101" idx="3"/>
          </p:cNvCxnSpPr>
          <p:nvPr/>
        </p:nvCxnSpPr>
        <p:spPr>
          <a:xfrm flipH="1" flipV="1">
            <a:off x="6962365" y="2432548"/>
            <a:ext cx="20916" cy="1398591"/>
          </a:xfrm>
          <a:prstGeom prst="bentConnector3">
            <a:avLst>
              <a:gd name="adj1" fmla="val -1092943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38">
            <a:extLst>
              <a:ext uri="{FF2B5EF4-FFF2-40B4-BE49-F238E27FC236}">
                <a16:creationId xmlns:a16="http://schemas.microsoft.com/office/drawing/2014/main" id="{ABF08994-32DF-4945-93F2-ACB752AAADA9}"/>
              </a:ext>
            </a:extLst>
          </p:cNvPr>
          <p:cNvSpPr txBox="1"/>
          <p:nvPr/>
        </p:nvSpPr>
        <p:spPr>
          <a:xfrm>
            <a:off x="7157940" y="294560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(6)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Straight Arrow Connector 30">
            <a:extLst>
              <a:ext uri="{FF2B5EF4-FFF2-40B4-BE49-F238E27FC236}">
                <a16:creationId xmlns:a16="http://schemas.microsoft.com/office/drawing/2014/main" id="{F87ECD10-8C8C-4069-9AD1-D486E15766E9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>
            <a:off x="6625427" y="4014019"/>
            <a:ext cx="3615" cy="29499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8">
            <a:extLst>
              <a:ext uri="{FF2B5EF4-FFF2-40B4-BE49-F238E27FC236}">
                <a16:creationId xmlns:a16="http://schemas.microsoft.com/office/drawing/2014/main" id="{D1BBCE82-746F-418A-BA61-411E28498D05}"/>
              </a:ext>
            </a:extLst>
          </p:cNvPr>
          <p:cNvSpPr txBox="1"/>
          <p:nvPr/>
        </p:nvSpPr>
        <p:spPr>
          <a:xfrm>
            <a:off x="6602950" y="402785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(7)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0"/>
          <p:cNvSpPr/>
          <p:nvPr/>
        </p:nvSpPr>
        <p:spPr bwMode="auto">
          <a:xfrm>
            <a:off x="356235" y="916940"/>
            <a:ext cx="8384540" cy="531495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Promotion Center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业务架构</a:t>
            </a:r>
          </a:p>
        </p:txBody>
      </p:sp>
      <p:sp>
        <p:nvSpPr>
          <p:cNvPr id="17" name="Freeform 10"/>
          <p:cNvSpPr/>
          <p:nvPr/>
        </p:nvSpPr>
        <p:spPr bwMode="auto">
          <a:xfrm>
            <a:off x="356235" y="1879600"/>
            <a:ext cx="6719570" cy="154305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Promotion Center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总部端服务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餐厅端服务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Freeform 11"/>
          <p:cNvSpPr/>
          <p:nvPr/>
        </p:nvSpPr>
        <p:spPr bwMode="auto">
          <a:xfrm>
            <a:off x="2321560" y="2208530"/>
            <a:ext cx="1440180" cy="46355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优惠计算</a:t>
            </a:r>
          </a:p>
        </p:txBody>
      </p:sp>
      <p:sp>
        <p:nvSpPr>
          <p:cNvPr id="76" name="Freeform 11"/>
          <p:cNvSpPr/>
          <p:nvPr/>
        </p:nvSpPr>
        <p:spPr bwMode="auto">
          <a:xfrm>
            <a:off x="5615305" y="2208530"/>
            <a:ext cx="1188085" cy="46355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推荐优惠列表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Freeform 11"/>
          <p:cNvSpPr/>
          <p:nvPr/>
        </p:nvSpPr>
        <p:spPr bwMode="auto">
          <a:xfrm>
            <a:off x="643255" y="2208530"/>
            <a:ext cx="1440180" cy="46355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餐厅优惠列表</a:t>
            </a:r>
          </a:p>
        </p:txBody>
      </p:sp>
      <p:sp>
        <p:nvSpPr>
          <p:cNvPr id="31" name="Freeform 11"/>
          <p:cNvSpPr/>
          <p:nvPr/>
        </p:nvSpPr>
        <p:spPr bwMode="auto">
          <a:xfrm>
            <a:off x="626745" y="2795905"/>
            <a:ext cx="6234430" cy="49403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优惠计算规则引擎</a:t>
            </a: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（餐厅优惠、电子券、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Prime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权益、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推荐优惠计算与互斥）</a:t>
            </a:r>
          </a:p>
        </p:txBody>
      </p:sp>
      <p:sp>
        <p:nvSpPr>
          <p:cNvPr id="32" name="Freeform 10"/>
          <p:cNvSpPr/>
          <p:nvPr/>
        </p:nvSpPr>
        <p:spPr bwMode="auto">
          <a:xfrm>
            <a:off x="349885" y="3809365"/>
            <a:ext cx="5022215" cy="1186815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数据层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Freeform 11"/>
          <p:cNvSpPr/>
          <p:nvPr/>
        </p:nvSpPr>
        <p:spPr bwMode="auto">
          <a:xfrm>
            <a:off x="674370" y="4062095"/>
            <a:ext cx="4370070" cy="36322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数据缓存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683895" y="4537075"/>
            <a:ext cx="1331595" cy="36322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餐厅优惠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Freeform 11"/>
          <p:cNvSpPr/>
          <p:nvPr/>
        </p:nvSpPr>
        <p:spPr bwMode="auto">
          <a:xfrm>
            <a:off x="2215515" y="4519295"/>
            <a:ext cx="1331595" cy="36322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优惠规则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Freeform 11"/>
          <p:cNvSpPr/>
          <p:nvPr/>
        </p:nvSpPr>
        <p:spPr bwMode="auto">
          <a:xfrm>
            <a:off x="3712845" y="4515485"/>
            <a:ext cx="1331595" cy="36322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</a:t>
            </a:r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规则参数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Freeform 11"/>
          <p:cNvSpPr/>
          <p:nvPr/>
        </p:nvSpPr>
        <p:spPr bwMode="auto">
          <a:xfrm>
            <a:off x="534670" y="101600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Counter 1</a:t>
            </a:r>
          </a:p>
        </p:txBody>
      </p:sp>
      <p:sp>
        <p:nvSpPr>
          <p:cNvPr id="38" name="Freeform 11"/>
          <p:cNvSpPr/>
          <p:nvPr/>
        </p:nvSpPr>
        <p:spPr bwMode="auto">
          <a:xfrm>
            <a:off x="4375150" y="101600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 1</a:t>
            </a:r>
          </a:p>
        </p:txBody>
      </p:sp>
      <p:sp>
        <p:nvSpPr>
          <p:cNvPr id="39" name="Freeform 11"/>
          <p:cNvSpPr/>
          <p:nvPr/>
        </p:nvSpPr>
        <p:spPr bwMode="auto">
          <a:xfrm>
            <a:off x="2967990" y="102108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1001">
            <a:schemeClr val="lt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Counter N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Freeform 11"/>
          <p:cNvSpPr/>
          <p:nvPr/>
        </p:nvSpPr>
        <p:spPr bwMode="auto">
          <a:xfrm>
            <a:off x="7315200" y="102108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 N</a:t>
            </a:r>
          </a:p>
        </p:txBody>
      </p:sp>
      <p:sp>
        <p:nvSpPr>
          <p:cNvPr id="28" name="箭头: 下 27"/>
          <p:cNvSpPr/>
          <p:nvPr/>
        </p:nvSpPr>
        <p:spPr>
          <a:xfrm>
            <a:off x="1137672" y="3494184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箭头: 下 53"/>
          <p:cNvSpPr/>
          <p:nvPr/>
        </p:nvSpPr>
        <p:spPr>
          <a:xfrm>
            <a:off x="3603218" y="3491889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Freeform 10"/>
          <p:cNvSpPr/>
          <p:nvPr/>
        </p:nvSpPr>
        <p:spPr bwMode="auto">
          <a:xfrm>
            <a:off x="5817870" y="3806190"/>
            <a:ext cx="1251585" cy="1157605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5929630" y="4018280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餐厅优惠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5927725" y="4331970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优惠规则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Freeform 11"/>
          <p:cNvSpPr/>
          <p:nvPr/>
        </p:nvSpPr>
        <p:spPr bwMode="auto">
          <a:xfrm>
            <a:off x="5927725" y="4646295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</a:t>
            </a:r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规则参数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Freeform 10"/>
          <p:cNvSpPr/>
          <p:nvPr/>
        </p:nvSpPr>
        <p:spPr bwMode="auto">
          <a:xfrm>
            <a:off x="7479665" y="3806190"/>
            <a:ext cx="1251585" cy="1157605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MenuCenter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Freeform 11"/>
          <p:cNvSpPr/>
          <p:nvPr/>
        </p:nvSpPr>
        <p:spPr bwMode="auto">
          <a:xfrm>
            <a:off x="7591425" y="4027805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餐厅优惠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reeform 11"/>
          <p:cNvSpPr/>
          <p:nvPr/>
        </p:nvSpPr>
        <p:spPr bwMode="auto">
          <a:xfrm>
            <a:off x="7589520" y="4331970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优惠规则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Freeform 11"/>
          <p:cNvSpPr/>
          <p:nvPr/>
        </p:nvSpPr>
        <p:spPr bwMode="auto">
          <a:xfrm>
            <a:off x="7589520" y="4646295"/>
            <a:ext cx="1022985" cy="2711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优惠</a:t>
            </a:r>
            <a:r>
              <a:rPr lang="zh-CN" altLang="en-US" sz="11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规则参数</a:t>
            </a:r>
            <a:endParaRPr lang="en-US" altLang="zh-CN" sz="11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箭头: 下 68"/>
          <p:cNvSpPr/>
          <p:nvPr/>
        </p:nvSpPr>
        <p:spPr>
          <a:xfrm>
            <a:off x="1041112" y="1507924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箭头: 下 70"/>
          <p:cNvSpPr/>
          <p:nvPr/>
        </p:nvSpPr>
        <p:spPr>
          <a:xfrm>
            <a:off x="3385516" y="1508127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箭头: 下 71"/>
          <p:cNvSpPr/>
          <p:nvPr/>
        </p:nvSpPr>
        <p:spPr>
          <a:xfrm>
            <a:off x="6247205" y="1508174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箭头: 下 73"/>
          <p:cNvSpPr/>
          <p:nvPr/>
        </p:nvSpPr>
        <p:spPr>
          <a:xfrm rot="5400000">
            <a:off x="7132955" y="3977640"/>
            <a:ext cx="285115" cy="28575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箭头: 下 74"/>
          <p:cNvSpPr/>
          <p:nvPr/>
        </p:nvSpPr>
        <p:spPr>
          <a:xfrm rot="5400000">
            <a:off x="5434965" y="3958590"/>
            <a:ext cx="285115" cy="28575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箭头: 下 76"/>
          <p:cNvSpPr/>
          <p:nvPr/>
        </p:nvSpPr>
        <p:spPr>
          <a:xfrm rot="5400000">
            <a:off x="7124700" y="4485005"/>
            <a:ext cx="285115" cy="28575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箭头: 下 78"/>
          <p:cNvSpPr/>
          <p:nvPr/>
        </p:nvSpPr>
        <p:spPr>
          <a:xfrm rot="5400000">
            <a:off x="5438775" y="4476750"/>
            <a:ext cx="285115" cy="28575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Freeform 11"/>
          <p:cNvSpPr/>
          <p:nvPr/>
        </p:nvSpPr>
        <p:spPr bwMode="auto">
          <a:xfrm>
            <a:off x="1751330" y="101600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dk1"/>
          </a:lnRef>
          <a:fillRef idx="1001">
            <a:schemeClr val="lt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</a:p>
        </p:txBody>
      </p:sp>
      <p:sp>
        <p:nvSpPr>
          <p:cNvPr id="5" name="Freeform 11"/>
          <p:cNvSpPr/>
          <p:nvPr/>
        </p:nvSpPr>
        <p:spPr bwMode="auto">
          <a:xfrm>
            <a:off x="5870575" y="1021080"/>
            <a:ext cx="1080135" cy="347345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......</a:t>
            </a:r>
          </a:p>
        </p:txBody>
      </p:sp>
      <p:sp>
        <p:nvSpPr>
          <p:cNvPr id="81" name="Freeform 10"/>
          <p:cNvSpPr/>
          <p:nvPr/>
        </p:nvSpPr>
        <p:spPr bwMode="auto">
          <a:xfrm>
            <a:off x="7489206" y="1879586"/>
            <a:ext cx="1251612" cy="1478162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</a:p>
        </p:txBody>
      </p:sp>
      <p:sp>
        <p:nvSpPr>
          <p:cNvPr id="82" name="Freeform 11"/>
          <p:cNvSpPr/>
          <p:nvPr/>
        </p:nvSpPr>
        <p:spPr bwMode="auto">
          <a:xfrm>
            <a:off x="7601565" y="2461851"/>
            <a:ext cx="1023123" cy="311117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推荐优惠</a:t>
            </a:r>
          </a:p>
        </p:txBody>
      </p:sp>
      <p:sp>
        <p:nvSpPr>
          <p:cNvPr id="85" name="箭头: 下 84"/>
          <p:cNvSpPr/>
          <p:nvPr/>
        </p:nvSpPr>
        <p:spPr>
          <a:xfrm rot="16200000">
            <a:off x="7130247" y="2133838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箭头: 下 85"/>
          <p:cNvSpPr/>
          <p:nvPr/>
        </p:nvSpPr>
        <p:spPr>
          <a:xfrm rot="16200000">
            <a:off x="7118456" y="2592683"/>
            <a:ext cx="327329" cy="285463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Freeform 11"/>
          <p:cNvSpPr/>
          <p:nvPr/>
        </p:nvSpPr>
        <p:spPr bwMode="auto">
          <a:xfrm>
            <a:off x="3966210" y="2208530"/>
            <a:ext cx="1440180" cy="46355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分摊计算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en-US" dirty="0"/>
          </a:p>
        </p:txBody>
      </p:sp>
      <p:sp>
        <p:nvSpPr>
          <p:cNvPr id="67" name="Rectangle 32">
            <a:extLst>
              <a:ext uri="{FF2B5EF4-FFF2-40B4-BE49-F238E27FC236}">
                <a16:creationId xmlns:a16="http://schemas.microsoft.com/office/drawing/2014/main" id="{3E29CE0D-74C4-468A-920D-963C759DBE93}"/>
              </a:ext>
            </a:extLst>
          </p:cNvPr>
          <p:cNvSpPr/>
          <p:nvPr/>
        </p:nvSpPr>
        <p:spPr>
          <a:xfrm>
            <a:off x="678928" y="2190306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Menu </a:t>
            </a:r>
            <a:r>
              <a:rPr lang="en-US" altLang="zh-CN" sz="750" b="1" dirty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474F6D27-CB7D-489E-809B-8EE2F7D6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800" y="2223019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sz="788" dirty="0">
                <a:solidFill>
                  <a:srgbClr val="C00000"/>
                </a:solidFill>
              </a:rPr>
              <a:t>总部服务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147B6540-BA16-42A0-9B13-F50196AB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800" y="3829901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sz="788" dirty="0">
                <a:solidFill>
                  <a:srgbClr val="C00000"/>
                </a:solidFill>
              </a:rPr>
              <a:t>餐厅服务</a:t>
            </a:r>
          </a:p>
        </p:txBody>
      </p:sp>
      <p:cxnSp>
        <p:nvCxnSpPr>
          <p:cNvPr id="80" name="Straight Arrow Connector 59">
            <a:extLst>
              <a:ext uri="{FF2B5EF4-FFF2-40B4-BE49-F238E27FC236}">
                <a16:creationId xmlns:a16="http://schemas.microsoft.com/office/drawing/2014/main" id="{BE15BB18-DD9C-421A-88E9-DDA6A6632CE5}"/>
              </a:ext>
            </a:extLst>
          </p:cNvPr>
          <p:cNvCxnSpPr>
            <a:cxnSpLocks/>
            <a:stCxn id="67" idx="2"/>
            <a:endCxn id="89" idx="0"/>
          </p:cNvCxnSpPr>
          <p:nvPr/>
        </p:nvCxnSpPr>
        <p:spPr>
          <a:xfrm>
            <a:off x="1100627" y="2542273"/>
            <a:ext cx="2534" cy="5097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2">
            <a:extLst>
              <a:ext uri="{FF2B5EF4-FFF2-40B4-BE49-F238E27FC236}">
                <a16:creationId xmlns:a16="http://schemas.microsoft.com/office/drawing/2014/main" id="{E4662A18-30CF-4B89-8F7B-68B843FC6388}"/>
              </a:ext>
            </a:extLst>
          </p:cNvPr>
          <p:cNvSpPr/>
          <p:nvPr/>
        </p:nvSpPr>
        <p:spPr>
          <a:xfrm>
            <a:off x="678928" y="103310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RSC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32">
            <a:extLst>
              <a:ext uri="{FF2B5EF4-FFF2-40B4-BE49-F238E27FC236}">
                <a16:creationId xmlns:a16="http://schemas.microsoft.com/office/drawing/2014/main" id="{605703BC-613B-4996-BFA9-0B9167B5766E}"/>
              </a:ext>
            </a:extLst>
          </p:cNvPr>
          <p:cNvSpPr/>
          <p:nvPr/>
        </p:nvSpPr>
        <p:spPr>
          <a:xfrm>
            <a:off x="2310566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32">
            <a:extLst>
              <a:ext uri="{FF2B5EF4-FFF2-40B4-BE49-F238E27FC236}">
                <a16:creationId xmlns:a16="http://schemas.microsoft.com/office/drawing/2014/main" id="{3704359E-E407-4299-818F-860FDEDDC662}"/>
              </a:ext>
            </a:extLst>
          </p:cNvPr>
          <p:cNvSpPr/>
          <p:nvPr/>
        </p:nvSpPr>
        <p:spPr>
          <a:xfrm>
            <a:off x="681461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>
                <a:latin typeface="微软雅黑" pitchFamily="34" charset="-122"/>
                <a:ea typeface="微软雅黑" pitchFamily="34" charset="-122"/>
              </a:rPr>
              <a:t>EC</a:t>
            </a:r>
          </a:p>
        </p:txBody>
      </p:sp>
      <p:cxnSp>
        <p:nvCxnSpPr>
          <p:cNvPr id="90" name="Straight Arrow Connector 59">
            <a:extLst>
              <a:ext uri="{FF2B5EF4-FFF2-40B4-BE49-F238E27FC236}">
                <a16:creationId xmlns:a16="http://schemas.microsoft.com/office/drawing/2014/main" id="{BE3394DD-C707-4A01-A3CC-5DC1918902A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522327" y="2363930"/>
            <a:ext cx="2412000" cy="2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9">
            <a:extLst>
              <a:ext uri="{FF2B5EF4-FFF2-40B4-BE49-F238E27FC236}">
                <a16:creationId xmlns:a16="http://schemas.microsoft.com/office/drawing/2014/main" id="{569D847C-FFC6-48B1-9EFF-A39EEEF4CE3F}"/>
              </a:ext>
            </a:extLst>
          </p:cNvPr>
          <p:cNvCxnSpPr>
            <a:cxnSpLocks/>
            <a:stCxn id="67" idx="0"/>
            <a:endCxn id="87" idx="2"/>
          </p:cNvCxnSpPr>
          <p:nvPr/>
        </p:nvCxnSpPr>
        <p:spPr>
          <a:xfrm flipV="1">
            <a:off x="1100627" y="1385070"/>
            <a:ext cx="0" cy="8052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9">
            <a:extLst>
              <a:ext uri="{FF2B5EF4-FFF2-40B4-BE49-F238E27FC236}">
                <a16:creationId xmlns:a16="http://schemas.microsoft.com/office/drawing/2014/main" id="{B2157FC5-8312-42CF-8BBA-70C8F52BC435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 flipH="1">
            <a:off x="1524860" y="3227998"/>
            <a:ext cx="7857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9">
            <a:extLst>
              <a:ext uri="{FF2B5EF4-FFF2-40B4-BE49-F238E27FC236}">
                <a16:creationId xmlns:a16="http://schemas.microsoft.com/office/drawing/2014/main" id="{45C501B4-23CA-413C-A487-0CF4D88A301D}"/>
              </a:ext>
            </a:extLst>
          </p:cNvPr>
          <p:cNvCxnSpPr>
            <a:cxnSpLocks/>
            <a:endCxn id="88" idx="3"/>
          </p:cNvCxnSpPr>
          <p:nvPr/>
        </p:nvCxnSpPr>
        <p:spPr>
          <a:xfrm rot="10800000" flipV="1">
            <a:off x="3153965" y="2567550"/>
            <a:ext cx="789834" cy="6604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2">
            <a:extLst>
              <a:ext uri="{FF2B5EF4-FFF2-40B4-BE49-F238E27FC236}">
                <a16:creationId xmlns:a16="http://schemas.microsoft.com/office/drawing/2014/main" id="{9AB4BAA5-5DF7-417C-85F0-61F05D3620B0}"/>
              </a:ext>
            </a:extLst>
          </p:cNvPr>
          <p:cNvSpPr/>
          <p:nvPr/>
        </p:nvSpPr>
        <p:spPr>
          <a:xfrm>
            <a:off x="7008335" y="96659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CRM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366806" y="9631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百胜卡虚拟卡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32">
            <a:extLst>
              <a:ext uri="{FF2B5EF4-FFF2-40B4-BE49-F238E27FC236}">
                <a16:creationId xmlns:a16="http://schemas.microsoft.com/office/drawing/2014/main" id="{E6DB6006-9C0F-4AF0-A191-2FE6FBB3EFC3}"/>
              </a:ext>
            </a:extLst>
          </p:cNvPr>
          <p:cNvSpPr/>
          <p:nvPr/>
        </p:nvSpPr>
        <p:spPr>
          <a:xfrm>
            <a:off x="7008335" y="13904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Coupon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Straight Arrow Connector 59">
            <a:extLst>
              <a:ext uri="{FF2B5EF4-FFF2-40B4-BE49-F238E27FC236}">
                <a16:creationId xmlns:a16="http://schemas.microsoft.com/office/drawing/2014/main" id="{AE6BB5D0-D9AA-40B5-92F3-476AB8D123D0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4429817" y="2695381"/>
            <a:ext cx="0" cy="11345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C8394C3-A2A1-49AF-96FB-E83F9B1AC18D}"/>
              </a:ext>
            </a:extLst>
          </p:cNvPr>
          <p:cNvCxnSpPr>
            <a:cxnSpLocks/>
            <a:stCxn id="342" idx="3"/>
          </p:cNvCxnSpPr>
          <p:nvPr/>
        </p:nvCxnSpPr>
        <p:spPr>
          <a:xfrm flipH="1" flipV="1">
            <a:off x="4700715" y="2702102"/>
            <a:ext cx="219272" cy="2072523"/>
          </a:xfrm>
          <a:prstGeom prst="curvedConnector4">
            <a:avLst>
              <a:gd name="adj1" fmla="val -118118"/>
              <a:gd name="adj2" fmla="val 5224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3">
            <a:extLst>
              <a:ext uri="{FF2B5EF4-FFF2-40B4-BE49-F238E27FC236}">
                <a16:creationId xmlns:a16="http://schemas.microsoft.com/office/drawing/2014/main" id="{AF1BC0BB-0150-4C20-AC46-11A1831DA01E}"/>
              </a:ext>
            </a:extLst>
          </p:cNvPr>
          <p:cNvCxnSpPr>
            <a:cxnSpLocks/>
            <a:stCxn id="78" idx="3"/>
            <a:endCxn id="107" idx="1"/>
          </p:cNvCxnSpPr>
          <p:nvPr/>
        </p:nvCxnSpPr>
        <p:spPr>
          <a:xfrm flipV="1">
            <a:off x="4915835" y="1566395"/>
            <a:ext cx="2092500" cy="892805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13">
            <a:extLst>
              <a:ext uri="{FF2B5EF4-FFF2-40B4-BE49-F238E27FC236}">
                <a16:creationId xmlns:a16="http://schemas.microsoft.com/office/drawing/2014/main" id="{08E74E7C-AE34-440D-8220-F8FC9832C254}"/>
              </a:ext>
            </a:extLst>
          </p:cNvPr>
          <p:cNvCxnSpPr>
            <a:cxnSpLocks/>
            <a:stCxn id="78" idx="3"/>
            <a:endCxn id="94" idx="1"/>
          </p:cNvCxnSpPr>
          <p:nvPr/>
        </p:nvCxnSpPr>
        <p:spPr>
          <a:xfrm flipV="1">
            <a:off x="4915835" y="1142574"/>
            <a:ext cx="2092500" cy="1316626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3">
            <a:extLst>
              <a:ext uri="{FF2B5EF4-FFF2-40B4-BE49-F238E27FC236}">
                <a16:creationId xmlns:a16="http://schemas.microsoft.com/office/drawing/2014/main" id="{314F0999-F5DA-42CE-904C-B28DF2081597}"/>
              </a:ext>
            </a:extLst>
          </p:cNvPr>
          <p:cNvSpPr txBox="1"/>
          <p:nvPr/>
        </p:nvSpPr>
        <p:spPr>
          <a:xfrm>
            <a:off x="-142" y="966591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cxnSp>
        <p:nvCxnSpPr>
          <p:cNvPr id="131" name="Straight Connector 4">
            <a:extLst>
              <a:ext uri="{FF2B5EF4-FFF2-40B4-BE49-F238E27FC236}">
                <a16:creationId xmlns:a16="http://schemas.microsoft.com/office/drawing/2014/main" id="{33DCF6A4-E801-45CD-8394-57ED0CD2971B}"/>
              </a:ext>
            </a:extLst>
          </p:cNvPr>
          <p:cNvCxnSpPr>
            <a:cxnSpLocks/>
          </p:cNvCxnSpPr>
          <p:nvPr/>
        </p:nvCxnSpPr>
        <p:spPr>
          <a:xfrm flipV="1">
            <a:off x="2214156" y="3623074"/>
            <a:ext cx="6588000" cy="1056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3">
            <a:extLst>
              <a:ext uri="{FF2B5EF4-FFF2-40B4-BE49-F238E27FC236}">
                <a16:creationId xmlns:a16="http://schemas.microsoft.com/office/drawing/2014/main" id="{3D5C5CD7-DCFB-4EF0-BEBD-3ABA8C8000AF}"/>
              </a:ext>
            </a:extLst>
          </p:cNvPr>
          <p:cNvSpPr txBox="1"/>
          <p:nvPr/>
        </p:nvSpPr>
        <p:spPr>
          <a:xfrm>
            <a:off x="2908544" y="3693356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3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065829" y="371164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cxnSp>
        <p:nvCxnSpPr>
          <p:cNvPr id="138" name="直接箭头连接符 113">
            <a:extLst>
              <a:ext uri="{FF2B5EF4-FFF2-40B4-BE49-F238E27FC236}">
                <a16:creationId xmlns:a16="http://schemas.microsoft.com/office/drawing/2014/main" id="{951AD394-E480-4552-8531-76EA7D9C3DC3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4358509" y="1214722"/>
            <a:ext cx="1079606" cy="93698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32">
            <a:extLst>
              <a:ext uri="{FF2B5EF4-FFF2-40B4-BE49-F238E27FC236}">
                <a16:creationId xmlns:a16="http://schemas.microsoft.com/office/drawing/2014/main" id="{DE37EEF3-C467-4867-8704-EF6BE266000C}"/>
              </a:ext>
            </a:extLst>
          </p:cNvPr>
          <p:cNvSpPr/>
          <p:nvPr/>
        </p:nvSpPr>
        <p:spPr>
          <a:xfrm>
            <a:off x="2384974" y="45970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Rectangle 32">
            <a:extLst>
              <a:ext uri="{FF2B5EF4-FFF2-40B4-BE49-F238E27FC236}">
                <a16:creationId xmlns:a16="http://schemas.microsoft.com/office/drawing/2014/main" id="{A57C18C1-3095-486F-96AE-E37564F9C1B5}"/>
              </a:ext>
            </a:extLst>
          </p:cNvPr>
          <p:cNvSpPr/>
          <p:nvPr/>
        </p:nvSpPr>
        <p:spPr>
          <a:xfrm>
            <a:off x="2386546" y="413919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箭头连接符 113">
            <a:extLst>
              <a:ext uri="{FF2B5EF4-FFF2-40B4-BE49-F238E27FC236}">
                <a16:creationId xmlns:a16="http://schemas.microsoft.com/office/drawing/2014/main" id="{6BDCDA8A-99BC-4CC8-BADD-64D598D8A64C}"/>
              </a:ext>
            </a:extLst>
          </p:cNvPr>
          <p:cNvCxnSpPr>
            <a:cxnSpLocks/>
            <a:stCxn id="342" idx="1"/>
            <a:endCxn id="147" idx="3"/>
          </p:cNvCxnSpPr>
          <p:nvPr/>
        </p:nvCxnSpPr>
        <p:spPr>
          <a:xfrm flipH="1" flipV="1">
            <a:off x="3228373" y="4773052"/>
            <a:ext cx="719579" cy="1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13">
            <a:extLst>
              <a:ext uri="{FF2B5EF4-FFF2-40B4-BE49-F238E27FC236}">
                <a16:creationId xmlns:a16="http://schemas.microsoft.com/office/drawing/2014/main" id="{C04EBAB8-7C04-4AAC-AB9A-E132D44493CB}"/>
              </a:ext>
            </a:extLst>
          </p:cNvPr>
          <p:cNvCxnSpPr>
            <a:cxnSpLocks/>
            <a:stCxn id="342" idx="1"/>
            <a:endCxn id="148" idx="3"/>
          </p:cNvCxnSpPr>
          <p:nvPr/>
        </p:nvCxnSpPr>
        <p:spPr>
          <a:xfrm rot="10800000">
            <a:off x="3229946" y="4315183"/>
            <a:ext cx="718007" cy="4594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180E620C-4CD7-4A5C-B9DB-D2C810D5E91C}"/>
              </a:ext>
            </a:extLst>
          </p:cNvPr>
          <p:cNvSpPr txBox="1"/>
          <p:nvPr/>
        </p:nvSpPr>
        <p:spPr>
          <a:xfrm>
            <a:off x="1107733" y="1634880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人员</a:t>
            </a:r>
            <a:endParaRPr lang="en-US" altLang="zh-CN" sz="788" b="1" dirty="0"/>
          </a:p>
          <a:p>
            <a:r>
              <a:rPr lang="zh-CN" altLang="en-US" sz="788" b="1" dirty="0"/>
              <a:t>餐厅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A6296FC-F72C-4598-B532-9C504E5226D4}"/>
              </a:ext>
            </a:extLst>
          </p:cNvPr>
          <p:cNvSpPr txBox="1"/>
          <p:nvPr/>
        </p:nvSpPr>
        <p:spPr>
          <a:xfrm>
            <a:off x="1111780" y="269469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键位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5760017-61DA-48D5-BAD0-75E49F4CC6D5}"/>
              </a:ext>
            </a:extLst>
          </p:cNvPr>
          <p:cNvSpPr txBox="1"/>
          <p:nvPr/>
        </p:nvSpPr>
        <p:spPr>
          <a:xfrm>
            <a:off x="1932524" y="301664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0E2552BB-4B99-42C0-889D-2723FCDDE193}"/>
              </a:ext>
            </a:extLst>
          </p:cNvPr>
          <p:cNvSpPr txBox="1"/>
          <p:nvPr/>
        </p:nvSpPr>
        <p:spPr>
          <a:xfrm>
            <a:off x="3187966" y="290330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6F4A61F-B339-448C-9F2F-2C4A150257DA}"/>
              </a:ext>
            </a:extLst>
          </p:cNvPr>
          <p:cNvSpPr txBox="1"/>
          <p:nvPr/>
        </p:nvSpPr>
        <p:spPr>
          <a:xfrm>
            <a:off x="2128035" y="218901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键位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763EB87-4144-405B-A7C5-41666580AB39}"/>
              </a:ext>
            </a:extLst>
          </p:cNvPr>
          <p:cNvSpPr txBox="1"/>
          <p:nvPr/>
        </p:nvSpPr>
        <p:spPr>
          <a:xfrm>
            <a:off x="4441265" y="1648246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支付</a:t>
            </a:r>
            <a:endParaRPr lang="en-US" altLang="zh-CN" sz="788" b="1" dirty="0"/>
          </a:p>
        </p:txBody>
      </p:sp>
      <p:cxnSp>
        <p:nvCxnSpPr>
          <p:cNvPr id="221" name="Straight Arrow Connector 59">
            <a:extLst>
              <a:ext uri="{FF2B5EF4-FFF2-40B4-BE49-F238E27FC236}">
                <a16:creationId xmlns:a16="http://schemas.microsoft.com/office/drawing/2014/main" id="{78203E26-66D5-4552-910D-BE01AA1E6061}"/>
              </a:ext>
            </a:extLst>
          </p:cNvPr>
          <p:cNvCxnSpPr>
            <a:cxnSpLocks/>
            <a:stCxn id="79" idx="3"/>
            <a:endCxn id="133" idx="1"/>
          </p:cNvCxnSpPr>
          <p:nvPr/>
        </p:nvCxnSpPr>
        <p:spPr>
          <a:xfrm flipV="1">
            <a:off x="4915835" y="3887632"/>
            <a:ext cx="2149994" cy="178450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9">
            <a:extLst>
              <a:ext uri="{FF2B5EF4-FFF2-40B4-BE49-F238E27FC236}">
                <a16:creationId xmlns:a16="http://schemas.microsoft.com/office/drawing/2014/main" id="{8D3F3701-415A-439F-8171-BD0414B5455D}"/>
              </a:ext>
            </a:extLst>
          </p:cNvPr>
          <p:cNvCxnSpPr>
            <a:cxnSpLocks/>
            <a:stCxn id="231" idx="2"/>
          </p:cNvCxnSpPr>
          <p:nvPr/>
        </p:nvCxnSpPr>
        <p:spPr>
          <a:xfrm rot="5400000">
            <a:off x="2180347" y="2350483"/>
            <a:ext cx="1132155" cy="270909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32">
            <a:extLst>
              <a:ext uri="{FF2B5EF4-FFF2-40B4-BE49-F238E27FC236}">
                <a16:creationId xmlns:a16="http://schemas.microsoft.com/office/drawing/2014/main" id="{3E5E9E46-BEC6-432A-8ADA-BA6AFEAF928F}"/>
              </a:ext>
            </a:extLst>
          </p:cNvPr>
          <p:cNvSpPr/>
          <p:nvPr/>
        </p:nvSpPr>
        <p:spPr>
          <a:xfrm>
            <a:off x="2460179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Cash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Rectangle 32">
            <a:extLst>
              <a:ext uri="{FF2B5EF4-FFF2-40B4-BE49-F238E27FC236}">
                <a16:creationId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2460179" y="1567893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Backroom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3" name="Straight Arrow Connector 59">
            <a:extLst>
              <a:ext uri="{FF2B5EF4-FFF2-40B4-BE49-F238E27FC236}">
                <a16:creationId xmlns:a16="http://schemas.microsoft.com/office/drawing/2014/main" id="{4E45C970-311A-4DEC-9576-2C9BF21A8EFF}"/>
              </a:ext>
            </a:extLst>
          </p:cNvPr>
          <p:cNvCxnSpPr>
            <a:cxnSpLocks/>
            <a:stCxn id="236" idx="2"/>
            <a:endCxn id="231" idx="3"/>
          </p:cNvCxnSpPr>
          <p:nvPr/>
        </p:nvCxnSpPr>
        <p:spPr>
          <a:xfrm rot="5400000">
            <a:off x="3394804" y="1286708"/>
            <a:ext cx="365945" cy="548393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32">
            <a:extLst>
              <a:ext uri="{FF2B5EF4-FFF2-40B4-BE49-F238E27FC236}">
                <a16:creationId xmlns:a16="http://schemas.microsoft.com/office/drawing/2014/main" id="{1E2EE470-5CB3-4CE1-AC17-A77A385BF88B}"/>
              </a:ext>
            </a:extLst>
          </p:cNvPr>
          <p:cNvSpPr/>
          <p:nvPr/>
        </p:nvSpPr>
        <p:spPr>
          <a:xfrm>
            <a:off x="3430272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Control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ACD2A763-0355-4C1E-BAB6-51E969E9DF10}"/>
              </a:ext>
            </a:extLst>
          </p:cNvPr>
          <p:cNvSpPr txBox="1"/>
          <p:nvPr/>
        </p:nvSpPr>
        <p:spPr>
          <a:xfrm>
            <a:off x="2629391" y="252690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cxnSp>
        <p:nvCxnSpPr>
          <p:cNvPr id="239" name="Straight Arrow Connector 59">
            <a:extLst>
              <a:ext uri="{FF2B5EF4-FFF2-40B4-BE49-F238E27FC236}">
                <a16:creationId xmlns:a16="http://schemas.microsoft.com/office/drawing/2014/main" id="{A4DE03E4-7965-4552-9E96-6E91FB812022}"/>
              </a:ext>
            </a:extLst>
          </p:cNvPr>
          <p:cNvCxnSpPr>
            <a:cxnSpLocks/>
            <a:stCxn id="231" idx="0"/>
            <a:endCxn id="230" idx="2"/>
          </p:cNvCxnSpPr>
          <p:nvPr/>
        </p:nvCxnSpPr>
        <p:spPr>
          <a:xfrm flipV="1">
            <a:off x="2881879" y="1377931"/>
            <a:ext cx="0" cy="189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59">
            <a:extLst>
              <a:ext uri="{FF2B5EF4-FFF2-40B4-BE49-F238E27FC236}">
                <a16:creationId xmlns:a16="http://schemas.microsoft.com/office/drawing/2014/main" id="{04A41BAC-DB6C-4694-9C06-CE55776830BF}"/>
              </a:ext>
            </a:extLst>
          </p:cNvPr>
          <p:cNvCxnSpPr>
            <a:cxnSpLocks/>
          </p:cNvCxnSpPr>
          <p:nvPr/>
        </p:nvCxnSpPr>
        <p:spPr>
          <a:xfrm flipH="1">
            <a:off x="7033989" y="2967695"/>
            <a:ext cx="34099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59">
            <a:extLst>
              <a:ext uri="{FF2B5EF4-FFF2-40B4-BE49-F238E27FC236}">
                <a16:creationId xmlns:a16="http://schemas.microsoft.com/office/drawing/2014/main" id="{B1751208-A773-425F-8629-EE562B1CAE12}"/>
              </a:ext>
            </a:extLst>
          </p:cNvPr>
          <p:cNvCxnSpPr>
            <a:cxnSpLocks/>
          </p:cNvCxnSpPr>
          <p:nvPr/>
        </p:nvCxnSpPr>
        <p:spPr>
          <a:xfrm flipH="1">
            <a:off x="7028861" y="3256178"/>
            <a:ext cx="34099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5008E62-B834-4810-90D5-C9377426279B}"/>
              </a:ext>
            </a:extLst>
          </p:cNvPr>
          <p:cNvSpPr txBox="1"/>
          <p:nvPr/>
        </p:nvSpPr>
        <p:spPr>
          <a:xfrm>
            <a:off x="7336359" y="2864259"/>
            <a:ext cx="1523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数据同步。箭头代表数据流向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FAE2ECEE-1542-4798-8FFC-0EE8DAB5694A}"/>
              </a:ext>
            </a:extLst>
          </p:cNvPr>
          <p:cNvSpPr txBox="1"/>
          <p:nvPr/>
        </p:nvSpPr>
        <p:spPr>
          <a:xfrm>
            <a:off x="7336359" y="3161315"/>
            <a:ext cx="1523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服务调用。箭头代表调用方向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5461188" y="3851895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F125A840-632C-4C93-B867-4CCCC68A37E9}"/>
              </a:ext>
            </a:extLst>
          </p:cNvPr>
          <p:cNvSpPr txBox="1"/>
          <p:nvPr/>
        </p:nvSpPr>
        <p:spPr>
          <a:xfrm>
            <a:off x="6551063" y="1791174"/>
            <a:ext cx="56338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获取信息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80EE9443-701C-4348-A9DA-1A0952B5C358}"/>
              </a:ext>
            </a:extLst>
          </p:cNvPr>
          <p:cNvSpPr txBox="1"/>
          <p:nvPr/>
        </p:nvSpPr>
        <p:spPr>
          <a:xfrm>
            <a:off x="4256733" y="319396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2BA82342-7DC3-4C73-AC68-70B1220650EC}"/>
              </a:ext>
            </a:extLst>
          </p:cNvPr>
          <p:cNvSpPr txBox="1"/>
          <p:nvPr/>
        </p:nvSpPr>
        <p:spPr>
          <a:xfrm>
            <a:off x="4761149" y="2774803"/>
            <a:ext cx="643333" cy="81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获得信息</a:t>
            </a:r>
            <a:endParaRPr lang="en-US" altLang="zh-CN" sz="788" b="1" dirty="0"/>
          </a:p>
          <a:p>
            <a:r>
              <a:rPr lang="zh-CN" altLang="en-US" sz="788" b="1" dirty="0"/>
              <a:t>验券</a:t>
            </a:r>
            <a:endParaRPr lang="en-US" altLang="zh-CN" sz="788" b="1" dirty="0"/>
          </a:p>
          <a:p>
            <a:r>
              <a:rPr lang="zh-CN" altLang="en-US" sz="788" b="1" dirty="0"/>
              <a:t>验会员</a:t>
            </a:r>
            <a:endParaRPr lang="en-US" altLang="zh-CN" sz="788" b="1" dirty="0"/>
          </a:p>
          <a:p>
            <a:r>
              <a:rPr lang="zh-CN" altLang="en-US" sz="788" b="1" dirty="0"/>
              <a:t>核销</a:t>
            </a:r>
          </a:p>
          <a:p>
            <a:r>
              <a:rPr lang="zh-CN" altLang="en-US" sz="788" b="1" dirty="0"/>
              <a:t>支付</a:t>
            </a:r>
          </a:p>
          <a:p>
            <a:r>
              <a:rPr lang="zh-CN" altLang="en-US" sz="788" b="1" dirty="0"/>
              <a:t>卡激活</a:t>
            </a:r>
          </a:p>
        </p:txBody>
      </p:sp>
      <p:sp>
        <p:nvSpPr>
          <p:cNvPr id="342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52" y="4623388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>
                <a:solidFill>
                  <a:srgbClr val="C00000"/>
                </a:solidFill>
              </a:rPr>
              <a:t>终端</a:t>
            </a:r>
            <a:r>
              <a:rPr lang="en-US" altLang="zh-CN" sz="788" dirty="0">
                <a:solidFill>
                  <a:srgbClr val="C00000"/>
                </a:solidFill>
              </a:rPr>
              <a:t>/MPOS</a:t>
            </a:r>
            <a:endParaRPr lang="zh-CN" altLang="en-US" sz="788" dirty="0">
              <a:solidFill>
                <a:srgbClr val="C00000"/>
              </a:solidFill>
            </a:endParaRPr>
          </a:p>
        </p:txBody>
      </p:sp>
      <p:cxnSp>
        <p:nvCxnSpPr>
          <p:cNvPr id="343" name="Straight Arrow Connector 59">
            <a:extLst>
              <a:ext uri="{FF2B5EF4-FFF2-40B4-BE49-F238E27FC236}">
                <a16:creationId xmlns:a16="http://schemas.microsoft.com/office/drawing/2014/main" id="{84C89B18-60CD-4B09-BD6D-52268BE975E4}"/>
              </a:ext>
            </a:extLst>
          </p:cNvPr>
          <p:cNvCxnSpPr>
            <a:cxnSpLocks/>
            <a:stCxn id="342" idx="0"/>
            <a:endCxn id="79" idx="2"/>
          </p:cNvCxnSpPr>
          <p:nvPr/>
        </p:nvCxnSpPr>
        <p:spPr>
          <a:xfrm flipH="1" flipV="1">
            <a:off x="4429817" y="4302263"/>
            <a:ext cx="4152" cy="3211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56A7C684-BF09-4900-A36E-AEDFA6292B9E}"/>
              </a:ext>
            </a:extLst>
          </p:cNvPr>
          <p:cNvCxnSpPr>
            <a:cxnSpLocks/>
          </p:cNvCxnSpPr>
          <p:nvPr/>
        </p:nvCxnSpPr>
        <p:spPr>
          <a:xfrm flipV="1">
            <a:off x="4707292" y="4302263"/>
            <a:ext cx="0" cy="3144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59">
            <a:extLst>
              <a:ext uri="{FF2B5EF4-FFF2-40B4-BE49-F238E27FC236}">
                <a16:creationId xmlns:a16="http://schemas.microsoft.com/office/drawing/2014/main" id="{A6DE2BFB-43DE-4993-B943-364B8CD6C76E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1517563" y="1743877"/>
            <a:ext cx="942616" cy="4791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9">
            <a:extLst>
              <a:ext uri="{FF2B5EF4-FFF2-40B4-BE49-F238E27FC236}">
                <a16:creationId xmlns:a16="http://schemas.microsoft.com/office/drawing/2014/main" id="{B88C327E-0BE8-4B18-9028-0F0171D7E003}"/>
              </a:ext>
            </a:extLst>
          </p:cNvPr>
          <p:cNvCxnSpPr>
            <a:cxnSpLocks/>
          </p:cNvCxnSpPr>
          <p:nvPr/>
        </p:nvCxnSpPr>
        <p:spPr>
          <a:xfrm flipH="1">
            <a:off x="1529927" y="2459200"/>
            <a:ext cx="241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F5619E1-847E-49FD-A7E5-63C59EF721C7}"/>
              </a:ext>
            </a:extLst>
          </p:cNvPr>
          <p:cNvSpPr txBox="1"/>
          <p:nvPr/>
        </p:nvSpPr>
        <p:spPr>
          <a:xfrm>
            <a:off x="2119422" y="2442050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餐厅</a:t>
            </a:r>
          </a:p>
        </p:txBody>
      </p:sp>
      <p:cxnSp>
        <p:nvCxnSpPr>
          <p:cNvPr id="81" name="Straight Arrow Connector 59">
            <a:extLst>
              <a:ext uri="{FF2B5EF4-FFF2-40B4-BE49-F238E27FC236}">
                <a16:creationId xmlns:a16="http://schemas.microsoft.com/office/drawing/2014/main" id="{71600D86-22EA-4F7D-8810-18084A6F69D4}"/>
              </a:ext>
            </a:extLst>
          </p:cNvPr>
          <p:cNvCxnSpPr>
            <a:cxnSpLocks/>
          </p:cNvCxnSpPr>
          <p:nvPr/>
        </p:nvCxnSpPr>
        <p:spPr>
          <a:xfrm flipV="1">
            <a:off x="4108686" y="2702103"/>
            <a:ext cx="0" cy="11277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DF6C6D-0FB3-4C9C-9614-15D910132246}"/>
              </a:ext>
            </a:extLst>
          </p:cNvPr>
          <p:cNvSpPr txBox="1"/>
          <p:nvPr/>
        </p:nvSpPr>
        <p:spPr>
          <a:xfrm>
            <a:off x="3809956" y="3068015"/>
            <a:ext cx="48280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餐厅</a:t>
            </a:r>
            <a:endParaRPr lang="en-US" altLang="zh-CN" sz="788" b="1" dirty="0"/>
          </a:p>
          <a:p>
            <a:r>
              <a:rPr lang="zh-CN" altLang="en-US" sz="788" b="1" dirty="0"/>
              <a:t>键位</a:t>
            </a:r>
            <a:endParaRPr lang="en-US" altLang="zh-CN" sz="788" b="1" dirty="0"/>
          </a:p>
        </p:txBody>
      </p:sp>
      <p:cxnSp>
        <p:nvCxnSpPr>
          <p:cNvPr id="83" name="Straight Arrow Connector 59">
            <a:extLst>
              <a:ext uri="{FF2B5EF4-FFF2-40B4-BE49-F238E27FC236}">
                <a16:creationId xmlns:a16="http://schemas.microsoft.com/office/drawing/2014/main" id="{030B3A34-7950-42E2-A705-8C64E29C4E05}"/>
              </a:ext>
            </a:extLst>
          </p:cNvPr>
          <p:cNvCxnSpPr>
            <a:cxnSpLocks/>
          </p:cNvCxnSpPr>
          <p:nvPr/>
        </p:nvCxnSpPr>
        <p:spPr>
          <a:xfrm flipV="1">
            <a:off x="4107670" y="4302263"/>
            <a:ext cx="1016" cy="3208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84EA969F-6721-4652-9DE3-24B5EC99DF04}"/>
              </a:ext>
            </a:extLst>
          </p:cNvPr>
          <p:cNvSpPr txBox="1"/>
          <p:nvPr/>
        </p:nvSpPr>
        <p:spPr>
          <a:xfrm>
            <a:off x="4651748" y="4406631"/>
            <a:ext cx="4931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促销</a:t>
            </a:r>
          </a:p>
        </p:txBody>
      </p:sp>
      <p:sp>
        <p:nvSpPr>
          <p:cNvPr id="84" name="Rectangle 32">
            <a:extLst>
              <a:ext uri="{FF2B5EF4-FFF2-40B4-BE49-F238E27FC236}">
                <a16:creationId xmlns:a16="http://schemas.microsoft.com/office/drawing/2014/main" id="{5A1DEA1C-C7B5-42EF-8842-38878F32A33D}"/>
              </a:ext>
            </a:extLst>
          </p:cNvPr>
          <p:cNvSpPr/>
          <p:nvPr/>
        </p:nvSpPr>
        <p:spPr>
          <a:xfrm>
            <a:off x="674164" y="38663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电子发票系统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Straight Connector 4">
            <a:extLst>
              <a:ext uri="{FF2B5EF4-FFF2-40B4-BE49-F238E27FC236}">
                <a16:creationId xmlns:a16="http://schemas.microsoft.com/office/drawing/2014/main" id="{0B693EDB-762B-4AC7-9228-AEC727033D59}"/>
              </a:ext>
            </a:extLst>
          </p:cNvPr>
          <p:cNvCxnSpPr>
            <a:cxnSpLocks/>
          </p:cNvCxnSpPr>
          <p:nvPr/>
        </p:nvCxnSpPr>
        <p:spPr>
          <a:xfrm>
            <a:off x="2247608" y="3655518"/>
            <a:ext cx="8124" cy="149289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9">
            <a:extLst>
              <a:ext uri="{FF2B5EF4-FFF2-40B4-BE49-F238E27FC236}">
                <a16:creationId xmlns:a16="http://schemas.microsoft.com/office/drawing/2014/main" id="{92495F92-7392-4BE5-A10F-EA594C9E5C03}"/>
              </a:ext>
            </a:extLst>
          </p:cNvPr>
          <p:cNvCxnSpPr>
            <a:cxnSpLocks/>
          </p:cNvCxnSpPr>
          <p:nvPr/>
        </p:nvCxnSpPr>
        <p:spPr>
          <a:xfrm flipV="1">
            <a:off x="1408707" y="3391890"/>
            <a:ext cx="897704" cy="462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CC5092F0-F97B-4942-A5C0-A6D005716D75}"/>
              </a:ext>
            </a:extLst>
          </p:cNvPr>
          <p:cNvSpPr txBox="1"/>
          <p:nvPr/>
        </p:nvSpPr>
        <p:spPr>
          <a:xfrm>
            <a:off x="1070779" y="3568284"/>
            <a:ext cx="10969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订单（含发票提取码）</a:t>
            </a:r>
          </a:p>
        </p:txBody>
      </p:sp>
      <p:sp>
        <p:nvSpPr>
          <p:cNvPr id="98" name="Rectangle 32">
            <a:extLst>
              <a:ext uri="{FF2B5EF4-FFF2-40B4-BE49-F238E27FC236}">
                <a16:creationId xmlns:a16="http://schemas.microsoft.com/office/drawing/2014/main" id="{435EB747-0075-41EA-99F0-9C9B6F6AD7DC}"/>
              </a:ext>
            </a:extLst>
          </p:cNvPr>
          <p:cNvSpPr/>
          <p:nvPr/>
        </p:nvSpPr>
        <p:spPr>
          <a:xfrm>
            <a:off x="5362654" y="45970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银联卡刷卡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百胜卡实体卡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E0A996F-8CD3-465B-B4F1-C17DAA1EF44B}"/>
              </a:ext>
            </a:extLst>
          </p:cNvPr>
          <p:cNvCxnSpPr>
            <a:cxnSpLocks/>
            <a:stCxn id="342" idx="3"/>
            <a:endCxn id="98" idx="1"/>
          </p:cNvCxnSpPr>
          <p:nvPr/>
        </p:nvCxnSpPr>
        <p:spPr>
          <a:xfrm flipV="1">
            <a:off x="4919987" y="4773052"/>
            <a:ext cx="442667" cy="1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6881492-89E1-422B-A034-769F915DF971}"/>
              </a:ext>
            </a:extLst>
          </p:cNvPr>
          <p:cNvSpPr txBox="1"/>
          <p:nvPr/>
        </p:nvSpPr>
        <p:spPr>
          <a:xfrm>
            <a:off x="6551063" y="2172986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核销</a:t>
            </a:r>
            <a:endParaRPr lang="en-US" altLang="zh-CN" sz="788" b="1" dirty="0"/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092F8D8B-2D2E-464C-B498-A93AECD94DAE}"/>
              </a:ext>
            </a:extLst>
          </p:cNvPr>
          <p:cNvSpPr/>
          <p:nvPr/>
        </p:nvSpPr>
        <p:spPr>
          <a:xfrm>
            <a:off x="7374982" y="4575912"/>
            <a:ext cx="726932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STORE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A2EFB035-68A4-4A3D-BCF7-3DAA13018E6C}"/>
              </a:ext>
            </a:extLst>
          </p:cNvPr>
          <p:cNvCxnSpPr>
            <a:cxnSpLocks/>
            <a:stCxn id="79" idx="3"/>
            <a:endCxn id="116" idx="1"/>
          </p:cNvCxnSpPr>
          <p:nvPr/>
        </p:nvCxnSpPr>
        <p:spPr>
          <a:xfrm>
            <a:off x="4915835" y="4066081"/>
            <a:ext cx="1719356" cy="688034"/>
          </a:xfrm>
          <a:prstGeom prst="bentConnector3">
            <a:avLst>
              <a:gd name="adj1" fmla="val 84311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C8F2CB3-4DE0-4B47-9E0A-30FBB4DCDB8A}"/>
              </a:ext>
            </a:extLst>
          </p:cNvPr>
          <p:cNvSpPr txBox="1"/>
          <p:nvPr/>
        </p:nvSpPr>
        <p:spPr>
          <a:xfrm>
            <a:off x="3419186" y="1394843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  <a:endParaRPr lang="en-US" altLang="zh-CN" sz="788" b="1" dirty="0"/>
          </a:p>
          <a:p>
            <a:r>
              <a:rPr lang="zh-CN" altLang="en-US" sz="788" b="1" dirty="0"/>
              <a:t>报表</a:t>
            </a:r>
          </a:p>
        </p:txBody>
      </p:sp>
      <p:cxnSp>
        <p:nvCxnSpPr>
          <p:cNvPr id="109" name="Straight Arrow Connector 59">
            <a:extLst>
              <a:ext uri="{FF2B5EF4-FFF2-40B4-BE49-F238E27FC236}">
                <a16:creationId xmlns:a16="http://schemas.microsoft.com/office/drawing/2014/main" id="{4CCBBCA2-BC5A-420B-B6D7-9180D1155F67}"/>
              </a:ext>
            </a:extLst>
          </p:cNvPr>
          <p:cNvCxnSpPr>
            <a:cxnSpLocks/>
          </p:cNvCxnSpPr>
          <p:nvPr/>
        </p:nvCxnSpPr>
        <p:spPr>
          <a:xfrm flipV="1">
            <a:off x="4051359" y="1385071"/>
            <a:ext cx="0" cy="8418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618D7A0-7389-4863-A79B-CECED419468B}"/>
              </a:ext>
            </a:extLst>
          </p:cNvPr>
          <p:cNvSpPr txBox="1"/>
          <p:nvPr/>
        </p:nvSpPr>
        <p:spPr>
          <a:xfrm>
            <a:off x="3765109" y="177155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人员</a:t>
            </a:r>
            <a:endParaRPr lang="en-US" altLang="zh-CN" sz="788" b="1" dirty="0"/>
          </a:p>
        </p:txBody>
      </p:sp>
      <p:cxnSp>
        <p:nvCxnSpPr>
          <p:cNvPr id="111" name="Straight Arrow Connector 59">
            <a:extLst>
              <a:ext uri="{FF2B5EF4-FFF2-40B4-BE49-F238E27FC236}">
                <a16:creationId xmlns:a16="http://schemas.microsoft.com/office/drawing/2014/main" id="{21EACD93-A7CF-4FBC-AA67-46FA5B37D61D}"/>
              </a:ext>
            </a:extLst>
          </p:cNvPr>
          <p:cNvCxnSpPr>
            <a:cxnSpLocks/>
            <a:stCxn id="236" idx="0"/>
            <a:endCxn id="87" idx="3"/>
          </p:cNvCxnSpPr>
          <p:nvPr/>
        </p:nvCxnSpPr>
        <p:spPr>
          <a:xfrm rot="16200000" flipH="1" flipV="1">
            <a:off x="2595588" y="-47297"/>
            <a:ext cx="183123" cy="2329645"/>
          </a:xfrm>
          <a:prstGeom prst="curvedConnector4">
            <a:avLst>
              <a:gd name="adj1" fmla="val -124834"/>
              <a:gd name="adj2" fmla="val 59051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1E6B8E8-02B7-4D98-ADFD-35F8244C9AC3}"/>
              </a:ext>
            </a:extLst>
          </p:cNvPr>
          <p:cNvSpPr txBox="1"/>
          <p:nvPr/>
        </p:nvSpPr>
        <p:spPr>
          <a:xfrm>
            <a:off x="1817092" y="1200078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人员</a:t>
            </a:r>
            <a:endParaRPr lang="en-US" altLang="zh-CN" sz="788" b="1" dirty="0"/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43676A7C-ABB4-4931-9C90-31CF243CE970}"/>
              </a:ext>
            </a:extLst>
          </p:cNvPr>
          <p:cNvSpPr/>
          <p:nvPr/>
        </p:nvSpPr>
        <p:spPr>
          <a:xfrm>
            <a:off x="8267211" y="4569191"/>
            <a:ext cx="442171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EPQC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Straight Arrow Connector 59">
            <a:extLst>
              <a:ext uri="{FF2B5EF4-FFF2-40B4-BE49-F238E27FC236}">
                <a16:creationId xmlns:a16="http://schemas.microsoft.com/office/drawing/2014/main" id="{1B1CCC7D-2AE9-4406-8A2B-2EEFC7BA6026}"/>
              </a:ext>
            </a:extLst>
          </p:cNvPr>
          <p:cNvCxnSpPr>
            <a:cxnSpLocks/>
            <a:stCxn id="113" idx="1"/>
            <a:endCxn id="103" idx="3"/>
          </p:cNvCxnSpPr>
          <p:nvPr/>
        </p:nvCxnSpPr>
        <p:spPr>
          <a:xfrm flipH="1">
            <a:off x="8101914" y="4745175"/>
            <a:ext cx="165297" cy="67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32">
            <a:extLst>
              <a:ext uri="{FF2B5EF4-FFF2-40B4-BE49-F238E27FC236}">
                <a16:creationId xmlns:a16="http://schemas.microsoft.com/office/drawing/2014/main" id="{C5C9F2AE-8D0D-4E46-8BD9-DB3054481220}"/>
              </a:ext>
            </a:extLst>
          </p:cNvPr>
          <p:cNvSpPr/>
          <p:nvPr/>
        </p:nvSpPr>
        <p:spPr>
          <a:xfrm>
            <a:off x="6635191" y="4578132"/>
            <a:ext cx="574495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Straight Arrow Connector 59">
            <a:extLst>
              <a:ext uri="{FF2B5EF4-FFF2-40B4-BE49-F238E27FC236}">
                <a16:creationId xmlns:a16="http://schemas.microsoft.com/office/drawing/2014/main" id="{2968D4E3-BA6F-40C1-8917-B9F432480B5E}"/>
              </a:ext>
            </a:extLst>
          </p:cNvPr>
          <p:cNvCxnSpPr>
            <a:cxnSpLocks/>
            <a:stCxn id="103" idx="1"/>
            <a:endCxn id="116" idx="3"/>
          </p:cNvCxnSpPr>
          <p:nvPr/>
        </p:nvCxnSpPr>
        <p:spPr>
          <a:xfrm flipH="1">
            <a:off x="7209686" y="4751895"/>
            <a:ext cx="165297" cy="22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D4769B-6293-4301-9AD4-BE7AA8DD5D3E}"/>
              </a:ext>
            </a:extLst>
          </p:cNvPr>
          <p:cNvSpPr txBox="1"/>
          <p:nvPr/>
        </p:nvSpPr>
        <p:spPr>
          <a:xfrm>
            <a:off x="6551063" y="1918987"/>
            <a:ext cx="56338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验券</a:t>
            </a:r>
            <a:endParaRPr lang="en-US" altLang="zh-CN" sz="788" b="1" dirty="0"/>
          </a:p>
          <a:p>
            <a:r>
              <a:rPr lang="zh-CN" altLang="en-US" sz="788" b="1" dirty="0"/>
              <a:t>验会员</a:t>
            </a:r>
          </a:p>
          <a:p>
            <a:endParaRPr lang="zh-CN" altLang="en-US" sz="788" b="1" dirty="0"/>
          </a:p>
        </p:txBody>
      </p:sp>
      <p:sp>
        <p:nvSpPr>
          <p:cNvPr id="100" name="Rectangle 32">
            <a:extLst>
              <a:ext uri="{FF2B5EF4-FFF2-40B4-BE49-F238E27FC236}">
                <a16:creationId xmlns:a16="http://schemas.microsoft.com/office/drawing/2014/main" id="{57D3020C-4A67-4F90-A575-2ECEBE585899}"/>
              </a:ext>
            </a:extLst>
          </p:cNvPr>
          <p:cNvSpPr/>
          <p:nvPr/>
        </p:nvSpPr>
        <p:spPr>
          <a:xfrm>
            <a:off x="7065829" y="412855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Straight Arrow Connector 59">
            <a:extLst>
              <a:ext uri="{FF2B5EF4-FFF2-40B4-BE49-F238E27FC236}">
                <a16:creationId xmlns:a16="http://schemas.microsoft.com/office/drawing/2014/main" id="{2952B0F8-25DD-4FF6-951B-D0C6D87A2B39}"/>
              </a:ext>
            </a:extLst>
          </p:cNvPr>
          <p:cNvCxnSpPr>
            <a:cxnSpLocks/>
            <a:stCxn id="79" idx="3"/>
            <a:endCxn id="100" idx="1"/>
          </p:cNvCxnSpPr>
          <p:nvPr/>
        </p:nvCxnSpPr>
        <p:spPr>
          <a:xfrm>
            <a:off x="4915835" y="4066081"/>
            <a:ext cx="2149994" cy="238457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32">
            <a:extLst>
              <a:ext uri="{FF2B5EF4-FFF2-40B4-BE49-F238E27FC236}">
                <a16:creationId xmlns:a16="http://schemas.microsoft.com/office/drawing/2014/main" id="{6AE8189F-B406-4A6B-B5A7-2AFB6910DFCE}"/>
              </a:ext>
            </a:extLst>
          </p:cNvPr>
          <p:cNvSpPr/>
          <p:nvPr/>
        </p:nvSpPr>
        <p:spPr>
          <a:xfrm>
            <a:off x="5371066" y="164402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百胜卡</a:t>
            </a: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实体卡中心</a:t>
            </a:r>
          </a:p>
        </p:txBody>
      </p:sp>
      <p:cxnSp>
        <p:nvCxnSpPr>
          <p:cNvPr id="121" name="直接箭头连接符 113">
            <a:extLst>
              <a:ext uri="{FF2B5EF4-FFF2-40B4-BE49-F238E27FC236}">
                <a16:creationId xmlns:a16="http://schemas.microsoft.com/office/drawing/2014/main" id="{542BEB65-857E-4FBE-8699-4F6221BC8876}"/>
              </a:ext>
            </a:extLst>
          </p:cNvPr>
          <p:cNvCxnSpPr>
            <a:cxnSpLocks/>
            <a:stCxn id="78" idx="3"/>
            <a:endCxn id="120" idx="1"/>
          </p:cNvCxnSpPr>
          <p:nvPr/>
        </p:nvCxnSpPr>
        <p:spPr>
          <a:xfrm flipV="1">
            <a:off x="4915835" y="1820010"/>
            <a:ext cx="455231" cy="6391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14675D2-2DA3-448E-B38E-1B2833E5FCEF}"/>
              </a:ext>
            </a:extLst>
          </p:cNvPr>
          <p:cNvSpPr txBox="1"/>
          <p:nvPr/>
        </p:nvSpPr>
        <p:spPr>
          <a:xfrm>
            <a:off x="5141320" y="2063820"/>
            <a:ext cx="6433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卡激活</a:t>
            </a:r>
          </a:p>
        </p:txBody>
      </p:sp>
      <p:cxnSp>
        <p:nvCxnSpPr>
          <p:cNvPr id="119" name="直接箭头连接符 113">
            <a:extLst>
              <a:ext uri="{FF2B5EF4-FFF2-40B4-BE49-F238E27FC236}">
                <a16:creationId xmlns:a16="http://schemas.microsoft.com/office/drawing/2014/main" id="{D65D3A23-6277-45D0-A622-5055F9BAD2CD}"/>
              </a:ext>
            </a:extLst>
          </p:cNvPr>
          <p:cNvCxnSpPr>
            <a:cxnSpLocks/>
            <a:stCxn id="342" idx="1"/>
          </p:cNvCxnSpPr>
          <p:nvPr/>
        </p:nvCxnSpPr>
        <p:spPr>
          <a:xfrm rot="10800000" flipH="1">
            <a:off x="3947951" y="2609503"/>
            <a:ext cx="11417" cy="2165122"/>
          </a:xfrm>
          <a:prstGeom prst="curvedConnector4">
            <a:avLst>
              <a:gd name="adj1" fmla="val -2099956"/>
              <a:gd name="adj2" fmla="val 76154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115411" y="260919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Promotion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Center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MenuCenter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</a:p>
        </p:txBody>
      </p:sp>
      <p:sp>
        <p:nvSpPr>
          <p:cNvPr id="3" name="Rectangle 30"/>
          <p:cNvSpPr/>
          <p:nvPr/>
        </p:nvSpPr>
        <p:spPr>
          <a:xfrm>
            <a:off x="760347" y="2136370"/>
            <a:ext cx="945982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MenuCenter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32"/>
          <p:cNvSpPr/>
          <p:nvPr/>
        </p:nvSpPr>
        <p:spPr>
          <a:xfrm>
            <a:off x="884260" y="2959880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</a:p>
        </p:txBody>
      </p:sp>
      <p:sp>
        <p:nvSpPr>
          <p:cNvPr id="38" name="Cylinder 24"/>
          <p:cNvSpPr/>
          <p:nvPr/>
        </p:nvSpPr>
        <p:spPr>
          <a:xfrm>
            <a:off x="864989" y="3897150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优惠数据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Straight Arrow Connector 30"/>
          <p:cNvCxnSpPr/>
          <p:nvPr/>
        </p:nvCxnSpPr>
        <p:spPr>
          <a:xfrm flipH="1">
            <a:off x="1139883" y="3325640"/>
            <a:ext cx="9635" cy="571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0"/>
          <p:cNvCxnSpPr>
            <a:stCxn id="4" idx="3"/>
          </p:cNvCxnSpPr>
          <p:nvPr/>
        </p:nvCxnSpPr>
        <p:spPr>
          <a:xfrm>
            <a:off x="1582416" y="3142760"/>
            <a:ext cx="50911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0"/>
          <p:cNvSpPr/>
          <p:nvPr/>
        </p:nvSpPr>
        <p:spPr>
          <a:xfrm>
            <a:off x="5005377" y="2105371"/>
            <a:ext cx="945982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MenuCenter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32"/>
          <p:cNvSpPr/>
          <p:nvPr/>
        </p:nvSpPr>
        <p:spPr>
          <a:xfrm>
            <a:off x="5129290" y="2928881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</a:p>
        </p:txBody>
      </p:sp>
      <p:sp>
        <p:nvSpPr>
          <p:cNvPr id="43" name="Cylinder 24"/>
          <p:cNvSpPr/>
          <p:nvPr/>
        </p:nvSpPr>
        <p:spPr>
          <a:xfrm>
            <a:off x="5110019" y="3866151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优惠数据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Straight Arrow Connector 30"/>
          <p:cNvCxnSpPr/>
          <p:nvPr/>
        </p:nvCxnSpPr>
        <p:spPr>
          <a:xfrm flipH="1">
            <a:off x="5456033" y="3294641"/>
            <a:ext cx="9635" cy="571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0"/>
          <p:cNvCxnSpPr>
            <a:stCxn id="42" idx="3"/>
          </p:cNvCxnSpPr>
          <p:nvPr/>
        </p:nvCxnSpPr>
        <p:spPr>
          <a:xfrm>
            <a:off x="5827446" y="3111761"/>
            <a:ext cx="49387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0"/>
            <a:endCxn id="3" idx="2"/>
          </p:cNvCxnSpPr>
          <p:nvPr/>
        </p:nvCxnSpPr>
        <p:spPr>
          <a:xfrm flipV="1">
            <a:off x="1233338" y="2388370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384913" y="2357371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607908" y="2357371"/>
            <a:ext cx="0" cy="5715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38"/>
          <p:cNvSpPr txBox="1"/>
          <p:nvPr/>
        </p:nvSpPr>
        <p:spPr>
          <a:xfrm>
            <a:off x="884260" y="2594120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838867" y="3427240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1592903" y="2845569"/>
            <a:ext cx="394324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5005377" y="250849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5567288" y="251614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5068370" y="3428618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5838491" y="2834870"/>
            <a:ext cx="394324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9"/>
          <p:cNvSpPr txBox="1"/>
          <p:nvPr/>
        </p:nvSpPr>
        <p:spPr>
          <a:xfrm>
            <a:off x="2242472" y="2074327"/>
            <a:ext cx="1618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每晚定时调用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试图，获取优惠、优惠规则数据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优惠、优惠规则数据入库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优惠下发</a:t>
            </a:r>
          </a:p>
        </p:txBody>
      </p:sp>
      <p:sp>
        <p:nvSpPr>
          <p:cNvPr id="57" name="文本框 9"/>
          <p:cNvSpPr txBox="1"/>
          <p:nvPr/>
        </p:nvSpPr>
        <p:spPr>
          <a:xfrm>
            <a:off x="6555154" y="2152314"/>
            <a:ext cx="1618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(1) MC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通知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CPOS 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紧急下发的优惠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(2) CPOS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接口或试图，获取紧急下发优惠详细数据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优惠、优惠规则数据入库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优惠下发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1541939" y="1434055"/>
            <a:ext cx="261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日常优惠相关数据下发</a:t>
            </a:r>
          </a:p>
        </p:txBody>
      </p:sp>
      <p:sp>
        <p:nvSpPr>
          <p:cNvPr id="59" name="TextBox 38"/>
          <p:cNvSpPr txBox="1"/>
          <p:nvPr/>
        </p:nvSpPr>
        <p:spPr>
          <a:xfrm>
            <a:off x="5603399" y="1433841"/>
            <a:ext cx="170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紧急下发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796970" y="4475376"/>
            <a:ext cx="34099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59"/>
          <p:cNvCxnSpPr/>
          <p:nvPr/>
        </p:nvCxnSpPr>
        <p:spPr>
          <a:xfrm flipH="1">
            <a:off x="2791842" y="4763859"/>
            <a:ext cx="34099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96"/>
          <p:cNvSpPr txBox="1"/>
          <p:nvPr/>
        </p:nvSpPr>
        <p:spPr>
          <a:xfrm>
            <a:off x="3099340" y="4371940"/>
            <a:ext cx="1523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90" b="1" dirty="0"/>
              <a:t>数据同步。箭头代表数据流向</a:t>
            </a:r>
          </a:p>
        </p:txBody>
      </p:sp>
      <p:sp>
        <p:nvSpPr>
          <p:cNvPr id="63" name="文本框 97"/>
          <p:cNvSpPr txBox="1"/>
          <p:nvPr/>
        </p:nvSpPr>
        <p:spPr>
          <a:xfrm>
            <a:off x="3099340" y="4668996"/>
            <a:ext cx="1523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790" b="1" dirty="0"/>
              <a:t>服务调用。箭头代表调用方向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支付网关</a:t>
            </a:r>
            <a:r>
              <a:rPr lang="en-US" altLang="zh-CN" dirty="0"/>
              <a:t> - </a:t>
            </a:r>
            <a:r>
              <a:rPr lang="zh-CN" altLang="en-US" dirty="0"/>
              <a:t>外接设备</a:t>
            </a:r>
          </a:p>
        </p:txBody>
      </p:sp>
      <p:pic>
        <p:nvPicPr>
          <p:cNvPr id="7" name="图形 6" descr="显示器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2228850"/>
            <a:ext cx="685800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626" y="2588018"/>
            <a:ext cx="1088183" cy="10726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627" y="1145394"/>
            <a:ext cx="850106" cy="1007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207" y="3627499"/>
            <a:ext cx="1160252" cy="1315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8742" y="2813180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solidFill>
                  <a:schemeClr val="tx1"/>
                </a:solidFill>
                <a:latin typeface="+mj-lt"/>
              </a:rPr>
              <a:t>Cpos</a:t>
            </a:r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 Counter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6779" y="197071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预付卡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5817" y="373211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银行卡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542" y="435794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扫码枪</a:t>
            </a:r>
          </a:p>
        </p:txBody>
      </p:sp>
      <p:cxnSp>
        <p:nvCxnSpPr>
          <p:cNvPr id="12" name="连接符: 曲线 11"/>
          <p:cNvCxnSpPr>
            <a:stCxn id="7" idx="3"/>
            <a:endCxn id="4" idx="1"/>
          </p:cNvCxnSpPr>
          <p:nvPr/>
        </p:nvCxnSpPr>
        <p:spPr>
          <a:xfrm flipV="1">
            <a:off x="1632858" y="1649029"/>
            <a:ext cx="1731769" cy="922721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/>
          <p:cNvCxnSpPr>
            <a:stCxn id="7" idx="3"/>
            <a:endCxn id="3" idx="1"/>
          </p:cNvCxnSpPr>
          <p:nvPr/>
        </p:nvCxnSpPr>
        <p:spPr>
          <a:xfrm>
            <a:off x="1632858" y="2571750"/>
            <a:ext cx="1731769" cy="552587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7" idx="3"/>
            <a:endCxn id="5" idx="0"/>
          </p:cNvCxnSpPr>
          <p:nvPr/>
        </p:nvCxnSpPr>
        <p:spPr>
          <a:xfrm>
            <a:off x="1632858" y="2571750"/>
            <a:ext cx="739475" cy="1055749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15305" y="1159389"/>
            <a:ext cx="2855167" cy="356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Counter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：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、通过串口 连接 扫描枪，通过多扫合一功能支撑微信，支付宝的扫码支付及券、会员的扫码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、通过串口 连接 银行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POS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机，实现银行卡的刷卡支付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、通过串口 连接 预付卡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POS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机，实现百胜卡等实体卡支付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MPOS:</a:t>
            </a: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、自带摄像头扫码功能，支撑扫码支付</a:t>
            </a:r>
          </a:p>
        </p:txBody>
      </p:sp>
      <p:sp>
        <p:nvSpPr>
          <p:cNvPr id="18" name="矩形 17"/>
          <p:cNvSpPr/>
          <p:nvPr/>
        </p:nvSpPr>
        <p:spPr>
          <a:xfrm>
            <a:off x="2180363" y="2350985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串口连接</a:t>
            </a:r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Counter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支付平台</a:t>
            </a:r>
            <a:r>
              <a:rPr lang="en-US" altLang="zh-CN" dirty="0"/>
              <a:t>---</a:t>
            </a:r>
            <a:r>
              <a:rPr lang="zh-CN" altLang="en-US" dirty="0"/>
              <a:t>系统拓补图</a:t>
            </a:r>
          </a:p>
        </p:txBody>
      </p:sp>
      <p:pic>
        <p:nvPicPr>
          <p:cNvPr id="5" name="图形 4" descr="显示器">
            <a:extLst>
              <a:ext uri="{FF2B5EF4-FFF2-40B4-BE49-F238E27FC236}">
                <a16:creationId xmlns:a16="http://schemas.microsoft.com/office/drawing/2014/main" id="{F8EA8353-B84A-4063-A252-B1960630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67" y="1955056"/>
            <a:ext cx="685800" cy="685800"/>
          </a:xfrm>
          <a:prstGeom prst="rect">
            <a:avLst/>
          </a:prstGeom>
        </p:spPr>
      </p:pic>
      <p:pic>
        <p:nvPicPr>
          <p:cNvPr id="6" name="Picture 6" descr="NET.png">
            <a:extLst>
              <a:ext uri="{FF2B5EF4-FFF2-40B4-BE49-F238E27FC236}">
                <a16:creationId xmlns:a16="http://schemas.microsoft.com/office/drawing/2014/main" id="{3DCCB27E-B6D5-494E-A69B-82055D97BE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16" y="3413584"/>
            <a:ext cx="548640" cy="5486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3929BD-C1B6-4B97-AF4F-60FD20BA282D}"/>
              </a:ext>
            </a:extLst>
          </p:cNvPr>
          <p:cNvSpPr/>
          <p:nvPr/>
        </p:nvSpPr>
        <p:spPr>
          <a:xfrm>
            <a:off x="1952166" y="3898235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b="1" dirty="0">
                <a:solidFill>
                  <a:srgbClr val="C00000"/>
                </a:solidFill>
                <a:latin typeface="+mj-lt"/>
              </a:rPr>
              <a:t>支付</a:t>
            </a:r>
            <a:r>
              <a:rPr lang="en-US" altLang="zh-CN" sz="750" b="1" dirty="0">
                <a:solidFill>
                  <a:srgbClr val="C00000"/>
                </a:solidFill>
                <a:latin typeface="+mj-lt"/>
              </a:rPr>
              <a:t>SDK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57A446-C447-4C31-B574-116C98680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751" y="1628279"/>
            <a:ext cx="464723" cy="458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596708-3C57-49B7-82CE-B74BB0BEB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524" y="2233663"/>
            <a:ext cx="361502" cy="4283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1B08816-5DC9-4261-AC05-A2B529E0B897}"/>
              </a:ext>
            </a:extLst>
          </p:cNvPr>
          <p:cNvSpPr/>
          <p:nvPr/>
        </p:nvSpPr>
        <p:spPr>
          <a:xfrm>
            <a:off x="3924417" y="2582883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预付卡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E251FC-1902-4116-825A-3AE1D838872E}"/>
              </a:ext>
            </a:extLst>
          </p:cNvPr>
          <p:cNvSpPr/>
          <p:nvPr/>
        </p:nvSpPr>
        <p:spPr>
          <a:xfrm>
            <a:off x="3503399" y="2090936"/>
            <a:ext cx="578796" cy="22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银行卡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6AFEA0-C0B8-440F-90DB-5DC1418A8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8342" y="2757410"/>
            <a:ext cx="324075" cy="36732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EADA62B-426A-46B0-80F8-B99AFF3A3EC1}"/>
              </a:ext>
            </a:extLst>
          </p:cNvPr>
          <p:cNvSpPr/>
          <p:nvPr/>
        </p:nvSpPr>
        <p:spPr>
          <a:xfrm>
            <a:off x="6561392" y="1078193"/>
            <a:ext cx="2022697" cy="36215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29A266-2037-4C0D-91B6-2969E678C232}"/>
              </a:ext>
            </a:extLst>
          </p:cNvPr>
          <p:cNvSpPr/>
          <p:nvPr/>
        </p:nvSpPr>
        <p:spPr>
          <a:xfrm>
            <a:off x="6706336" y="1987346"/>
            <a:ext cx="1721498" cy="33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银商</a:t>
            </a:r>
            <a:r>
              <a:rPr lang="en-US" altLang="zh-CN" sz="1350" dirty="0">
                <a:solidFill>
                  <a:srgbClr val="C00000"/>
                </a:solidFill>
              </a:rPr>
              <a:t>/</a:t>
            </a:r>
            <a:r>
              <a:rPr lang="zh-CN" altLang="en-US" sz="1350" dirty="0">
                <a:solidFill>
                  <a:srgbClr val="C00000"/>
                </a:solidFill>
              </a:rPr>
              <a:t>资和信平台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862EDC-784E-4743-96CC-A14E5F7FC94D}"/>
              </a:ext>
            </a:extLst>
          </p:cNvPr>
          <p:cNvSpPr/>
          <p:nvPr/>
        </p:nvSpPr>
        <p:spPr>
          <a:xfrm>
            <a:off x="6706336" y="1242334"/>
            <a:ext cx="1721498" cy="378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银联系统平台</a:t>
            </a:r>
            <a:endParaRPr lang="en-US" altLang="zh-CN" sz="1350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3C4B96-48A3-40DD-9152-50BBBD3A0124}"/>
              </a:ext>
            </a:extLst>
          </p:cNvPr>
          <p:cNvSpPr/>
          <p:nvPr/>
        </p:nvSpPr>
        <p:spPr>
          <a:xfrm>
            <a:off x="4893947" y="3031693"/>
            <a:ext cx="566069" cy="21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扫码枪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92C6A196-F48E-44B9-BE58-B2DF357DD26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231467" y="2297956"/>
            <a:ext cx="2785057" cy="149874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E35C446F-CC88-48D4-AB1F-EA3ED76468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231467" y="1857321"/>
            <a:ext cx="2192284" cy="440635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E8C887F0-8252-4FC3-848B-E72CABCF52B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1231467" y="2297956"/>
            <a:ext cx="3396875" cy="643118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76D3860-EA5C-4854-AB61-A4BA807E61E4}"/>
              </a:ext>
            </a:extLst>
          </p:cNvPr>
          <p:cNvSpPr/>
          <p:nvPr/>
        </p:nvSpPr>
        <p:spPr>
          <a:xfrm>
            <a:off x="2333708" y="2034124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串口连接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实体设备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D679559-18F9-400E-981F-920228C87B7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59881" y="2619515"/>
            <a:ext cx="1060335" cy="1068389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A03CD0E-A7E6-4766-BC7C-A503497E46EE}"/>
              </a:ext>
            </a:extLst>
          </p:cNvPr>
          <p:cNvSpPr/>
          <p:nvPr/>
        </p:nvSpPr>
        <p:spPr>
          <a:xfrm>
            <a:off x="971746" y="2929981"/>
            <a:ext cx="432981" cy="27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call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2C3DBC-76C3-4DB6-879E-62D350D9467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668856" y="1857321"/>
            <a:ext cx="754895" cy="183058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2BFAD85-4F3E-4D9B-B175-FD2E4F79F63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668856" y="2447830"/>
            <a:ext cx="1347668" cy="124007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C24472C-2FCB-40C1-BF41-1B867FFFFF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668856" y="2941074"/>
            <a:ext cx="1959486" cy="746830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6C0468-FC69-4B46-A67A-A57207949266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2668856" y="3687904"/>
            <a:ext cx="4072699" cy="4158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5FFD162-3FA2-48F4-858E-86E2B7769C19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378026" y="2156096"/>
            <a:ext cx="2328310" cy="29173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F8965C-6FBB-4DAB-B44F-E67A68F287C7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3888474" y="1431413"/>
            <a:ext cx="2817862" cy="42590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A713E578-F4D5-4E8B-992A-C9E3DA991F01}"/>
              </a:ext>
            </a:extLst>
          </p:cNvPr>
          <p:cNvSpPr/>
          <p:nvPr/>
        </p:nvSpPr>
        <p:spPr>
          <a:xfrm>
            <a:off x="4555250" y="4071892"/>
            <a:ext cx="973744" cy="18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rgbClr val="C00000"/>
                </a:solidFill>
                <a:latin typeface="+mj-lt"/>
              </a:rPr>
              <a:t>GRPC Call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E0E3111-8BDC-48C6-A468-CBF9DF82342B}"/>
              </a:ext>
            </a:extLst>
          </p:cNvPr>
          <p:cNvSpPr/>
          <p:nvPr/>
        </p:nvSpPr>
        <p:spPr>
          <a:xfrm>
            <a:off x="3644571" y="3012619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Call</a:t>
            </a:r>
          </a:p>
          <a:p>
            <a:pPr algn="ctr"/>
            <a:endParaRPr lang="en-US" altLang="zh-CN" sz="75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rgbClr val="C00000"/>
                </a:solidFill>
                <a:latin typeface="+mj-lt"/>
              </a:rPr>
              <a:t>获取条码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AAD7FE-668E-4DD8-BD1E-49AFBA3BAA37}"/>
              </a:ext>
            </a:extLst>
          </p:cNvPr>
          <p:cNvSpPr/>
          <p:nvPr/>
        </p:nvSpPr>
        <p:spPr>
          <a:xfrm>
            <a:off x="6741555" y="3560735"/>
            <a:ext cx="1721498" cy="33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rgbClr val="C00000"/>
                </a:solidFill>
              </a:rPr>
              <a:t>Payment Gateway</a:t>
            </a:r>
            <a:endParaRPr lang="zh-CN" altLang="en-US" sz="1350" dirty="0">
              <a:solidFill>
                <a:srgbClr val="C00000"/>
              </a:solidFill>
            </a:endParaRPr>
          </a:p>
        </p:txBody>
      </p:sp>
      <p:sp>
        <p:nvSpPr>
          <p:cNvPr id="53" name="矩形 34">
            <a:extLst>
              <a:ext uri="{FF2B5EF4-FFF2-40B4-BE49-F238E27FC236}">
                <a16:creationId xmlns:a16="http://schemas.microsoft.com/office/drawing/2014/main" id="{F4860E0E-F2C6-408E-B26E-53A089850C83}"/>
              </a:ext>
            </a:extLst>
          </p:cNvPr>
          <p:cNvSpPr/>
          <p:nvPr/>
        </p:nvSpPr>
        <p:spPr>
          <a:xfrm>
            <a:off x="6741555" y="4136487"/>
            <a:ext cx="1721498" cy="33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总部端券接口集成</a:t>
            </a:r>
          </a:p>
        </p:txBody>
      </p:sp>
      <p:cxnSp>
        <p:nvCxnSpPr>
          <p:cNvPr id="55" name="直接箭头连接符 51">
            <a:extLst>
              <a:ext uri="{FF2B5EF4-FFF2-40B4-BE49-F238E27FC236}">
                <a16:creationId xmlns:a16="http://schemas.microsoft.com/office/drawing/2014/main" id="{F45F049B-1D5B-4CCD-B841-045A41C8FF3F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668856" y="3687904"/>
            <a:ext cx="4072699" cy="6173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矩形 34">
            <a:extLst>
              <a:ext uri="{FF2B5EF4-FFF2-40B4-BE49-F238E27FC236}">
                <a16:creationId xmlns:a16="http://schemas.microsoft.com/office/drawing/2014/main" id="{E46060FF-2554-4E75-9997-39EEFEDE96D9}"/>
              </a:ext>
            </a:extLst>
          </p:cNvPr>
          <p:cNvSpPr/>
          <p:nvPr/>
        </p:nvSpPr>
        <p:spPr>
          <a:xfrm>
            <a:off x="6741555" y="2897476"/>
            <a:ext cx="1721498" cy="4785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微信</a:t>
            </a:r>
            <a:r>
              <a:rPr lang="en-US" altLang="zh-CN" sz="1350" dirty="0">
                <a:solidFill>
                  <a:srgbClr val="C00000"/>
                </a:solidFill>
              </a:rPr>
              <a:t>/</a:t>
            </a:r>
            <a:r>
              <a:rPr lang="zh-CN" altLang="en-US" sz="1350" dirty="0">
                <a:solidFill>
                  <a:srgbClr val="C00000"/>
                </a:solidFill>
              </a:rPr>
              <a:t>支付宝等</a:t>
            </a:r>
            <a:endParaRPr lang="en-US" altLang="zh-CN" sz="13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第三方支付平台</a:t>
            </a:r>
          </a:p>
        </p:txBody>
      </p:sp>
      <p:cxnSp>
        <p:nvCxnSpPr>
          <p:cNvPr id="66" name="直接箭头连接符 51">
            <a:extLst>
              <a:ext uri="{FF2B5EF4-FFF2-40B4-BE49-F238E27FC236}">
                <a16:creationId xmlns:a16="http://schemas.microsoft.com/office/drawing/2014/main" id="{FD9C72F2-4A31-41C1-8A34-AFDBE7D089AA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2668856" y="3136765"/>
            <a:ext cx="4072699" cy="5511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42">
            <a:extLst>
              <a:ext uri="{FF2B5EF4-FFF2-40B4-BE49-F238E27FC236}">
                <a16:creationId xmlns:a16="http://schemas.microsoft.com/office/drawing/2014/main" id="{B3FF5B26-D6CC-489B-A077-73F4B853420F}"/>
              </a:ext>
            </a:extLst>
          </p:cNvPr>
          <p:cNvSpPr/>
          <p:nvPr/>
        </p:nvSpPr>
        <p:spPr>
          <a:xfrm>
            <a:off x="1920888" y="1104716"/>
            <a:ext cx="947296" cy="321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设备管理</a:t>
            </a:r>
          </a:p>
        </p:txBody>
      </p:sp>
      <p:graphicFrame>
        <p:nvGraphicFramePr>
          <p:cNvPr id="41" name="Object 269">
            <a:extLst>
              <a:ext uri="{FF2B5EF4-FFF2-40B4-BE49-F238E27FC236}">
                <a16:creationId xmlns:a16="http://schemas.microsoft.com/office/drawing/2014/main" id="{0738BC44-F813-40EF-B7E7-173DBA091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891964"/>
              </p:ext>
            </p:extLst>
          </p:nvPr>
        </p:nvGraphicFramePr>
        <p:xfrm>
          <a:off x="3494106" y="1107148"/>
          <a:ext cx="650241" cy="26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CorelDRAW" r:id="rId9" imgW="1479682" imgH="597469" progId="CorelDRAW.Graphic.9">
                  <p:embed/>
                </p:oleObj>
              </mc:Choice>
              <mc:Fallback>
                <p:oleObj name="CorelDRAW" r:id="rId9" imgW="1479682" imgH="597469" progId="CorelDRAW.Graphic.9">
                  <p:embed/>
                  <p:pic>
                    <p:nvPicPr>
                      <p:cNvPr id="61" name="Object 269">
                        <a:extLst>
                          <a:ext uri="{FF2B5EF4-FFF2-40B4-BE49-F238E27FC236}">
                            <a16:creationId xmlns:a16="http://schemas.microsoft.com/office/drawing/2014/main" id="{AABE1F7D-9534-486A-8DFC-88F4C924F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106" y="1107148"/>
                        <a:ext cx="650241" cy="262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14">
            <a:extLst>
              <a:ext uri="{FF2B5EF4-FFF2-40B4-BE49-F238E27FC236}">
                <a16:creationId xmlns:a16="http://schemas.microsoft.com/office/drawing/2014/main" id="{50E3037E-1749-4C7C-BE0F-A8341DC11C16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2868184" y="1238381"/>
            <a:ext cx="62592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61">
            <a:extLst>
              <a:ext uri="{FF2B5EF4-FFF2-40B4-BE49-F238E27FC236}">
                <a16:creationId xmlns:a16="http://schemas.microsoft.com/office/drawing/2014/main" id="{2995866D-93DA-41C7-B8BC-7185F6D3FA68}"/>
              </a:ext>
            </a:extLst>
          </p:cNvPr>
          <p:cNvCxnSpPr>
            <a:cxnSpLocks/>
            <a:stCxn id="5" idx="0"/>
            <a:endCxn id="38" idx="1"/>
          </p:cNvCxnSpPr>
          <p:nvPr/>
        </p:nvCxnSpPr>
        <p:spPr>
          <a:xfrm rot="5400000" flipH="1" flipV="1">
            <a:off x="1059812" y="1093981"/>
            <a:ext cx="689831" cy="103232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F44B753-9020-4404-A8C2-DF58651B618C}"/>
              </a:ext>
            </a:extLst>
          </p:cNvPr>
          <p:cNvSpPr/>
          <p:nvPr/>
        </p:nvSpPr>
        <p:spPr>
          <a:xfrm>
            <a:off x="838636" y="1164355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设备注册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秘钥下发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签到</a:t>
            </a:r>
          </a:p>
        </p:txBody>
      </p:sp>
      <p:sp>
        <p:nvSpPr>
          <p:cNvPr id="98" name="文本框 53">
            <a:extLst>
              <a:ext uri="{FF2B5EF4-FFF2-40B4-BE49-F238E27FC236}">
                <a16:creationId xmlns:a16="http://schemas.microsoft.com/office/drawing/2014/main" id="{EDE4AA8D-27B2-435E-808D-24D6BD509272}"/>
              </a:ext>
            </a:extLst>
          </p:cNvPr>
          <p:cNvSpPr txBox="1"/>
          <p:nvPr/>
        </p:nvSpPr>
        <p:spPr>
          <a:xfrm>
            <a:off x="3856245" y="1285352"/>
            <a:ext cx="49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加密机</a:t>
            </a:r>
          </a:p>
        </p:txBody>
      </p:sp>
      <p:sp>
        <p:nvSpPr>
          <p:cNvPr id="100" name="矩形 76">
            <a:extLst>
              <a:ext uri="{FF2B5EF4-FFF2-40B4-BE49-F238E27FC236}">
                <a16:creationId xmlns:a16="http://schemas.microsoft.com/office/drawing/2014/main" id="{663E8411-3208-424F-B92B-DE585CD19F5B}"/>
              </a:ext>
            </a:extLst>
          </p:cNvPr>
          <p:cNvSpPr/>
          <p:nvPr/>
        </p:nvSpPr>
        <p:spPr>
          <a:xfrm>
            <a:off x="4893947" y="3723900"/>
            <a:ext cx="973744" cy="18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C00000"/>
                </a:solidFill>
                <a:latin typeface="+mj-lt"/>
              </a:rPr>
              <a:t>百胜卡支付</a:t>
            </a:r>
            <a:endParaRPr lang="en-US" altLang="zh-CN" sz="6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CF4DC116-682C-411B-AC05-E8399E38F0B5}"/>
              </a:ext>
            </a:extLst>
          </p:cNvPr>
          <p:cNvSpPr/>
          <p:nvPr/>
        </p:nvSpPr>
        <p:spPr>
          <a:xfrm>
            <a:off x="415455" y="1021406"/>
            <a:ext cx="5360755" cy="27303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731D4B-710D-453A-8050-05E5A6C9BEB6}"/>
              </a:ext>
            </a:extLst>
          </p:cNvPr>
          <p:cNvSpPr/>
          <p:nvPr/>
        </p:nvSpPr>
        <p:spPr>
          <a:xfrm>
            <a:off x="6210012" y="1021406"/>
            <a:ext cx="2518533" cy="2730305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Payment Gateway Platform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支付网关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技术方案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D08DA9-3D7D-432C-AA3E-4C4E5275E622}"/>
              </a:ext>
            </a:extLst>
          </p:cNvPr>
          <p:cNvSpPr/>
          <p:nvPr/>
        </p:nvSpPr>
        <p:spPr>
          <a:xfrm>
            <a:off x="6521188" y="1658744"/>
            <a:ext cx="1101464" cy="2380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安全校验处理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C9C3773-BFE8-4665-A998-8FB7A9344BBD}"/>
              </a:ext>
            </a:extLst>
          </p:cNvPr>
          <p:cNvSpPr/>
          <p:nvPr/>
        </p:nvSpPr>
        <p:spPr>
          <a:xfrm>
            <a:off x="6556424" y="2119148"/>
            <a:ext cx="1101464" cy="2223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支付选择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9739AB-2FB2-45D5-A1AB-6B5AFD2051A8}"/>
              </a:ext>
            </a:extLst>
          </p:cNvPr>
          <p:cNvSpPr/>
          <p:nvPr/>
        </p:nvSpPr>
        <p:spPr>
          <a:xfrm rot="5400000">
            <a:off x="5561604" y="1857122"/>
            <a:ext cx="1330198" cy="229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API</a:t>
            </a:r>
            <a:endParaRPr lang="zh-CN" altLang="en-US" sz="750" dirty="0">
              <a:latin typeface="+mj-lt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FA921C9-DA69-4689-8E62-8F32584C6D15}"/>
              </a:ext>
            </a:extLst>
          </p:cNvPr>
          <p:cNvSpPr/>
          <p:nvPr/>
        </p:nvSpPr>
        <p:spPr>
          <a:xfrm>
            <a:off x="594983" y="1123757"/>
            <a:ext cx="874589" cy="2338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Counter/MPOS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87987B-FD23-4328-974B-FA85ADB2583F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7107157" y="1894594"/>
            <a:ext cx="3161" cy="2245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DE7A38A-E542-498F-A351-7F6A5EFC07F2}"/>
              </a:ext>
            </a:extLst>
          </p:cNvPr>
          <p:cNvSpPr/>
          <p:nvPr/>
        </p:nvSpPr>
        <p:spPr>
          <a:xfrm>
            <a:off x="6335629" y="2754870"/>
            <a:ext cx="2247249" cy="8047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750" dirty="0">
                <a:solidFill>
                  <a:srgbClr val="FF0000"/>
                </a:solidFill>
                <a:latin typeface="+mj-lt"/>
              </a:rPr>
              <a:t>SPI</a:t>
            </a:r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动态扩展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A1284C-12CB-4CD5-BD21-6E10B715791C}"/>
              </a:ext>
            </a:extLst>
          </p:cNvPr>
          <p:cNvSpPr/>
          <p:nvPr/>
        </p:nvSpPr>
        <p:spPr>
          <a:xfrm>
            <a:off x="6508933" y="3022001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百胜卡实现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A1B68E-FA68-4D87-AA2A-244D00FCF89C}"/>
              </a:ext>
            </a:extLst>
          </p:cNvPr>
          <p:cNvSpPr/>
          <p:nvPr/>
        </p:nvSpPr>
        <p:spPr>
          <a:xfrm>
            <a:off x="6218735" y="3911373"/>
            <a:ext cx="2518533" cy="7667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百胜电子卡支付系统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FBC2652-B758-44C8-A440-B56148314155}"/>
              </a:ext>
            </a:extLst>
          </p:cNvPr>
          <p:cNvSpPr/>
          <p:nvPr/>
        </p:nvSpPr>
        <p:spPr>
          <a:xfrm>
            <a:off x="561123" y="2401204"/>
            <a:ext cx="5074364" cy="120915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8DCDD1-AA80-447B-8B64-05CA1362E640}"/>
              </a:ext>
            </a:extLst>
          </p:cNvPr>
          <p:cNvSpPr/>
          <p:nvPr/>
        </p:nvSpPr>
        <p:spPr>
          <a:xfrm>
            <a:off x="684409" y="2907356"/>
            <a:ext cx="4801991" cy="5908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41577A-41AC-49F9-94CC-71A9775C6518}"/>
              </a:ext>
            </a:extLst>
          </p:cNvPr>
          <p:cNvSpPr/>
          <p:nvPr/>
        </p:nvSpPr>
        <p:spPr>
          <a:xfrm>
            <a:off x="1564115" y="3017080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银商实现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E7B4C1A-F162-427D-8AD7-2C327E3BE6EA}"/>
              </a:ext>
            </a:extLst>
          </p:cNvPr>
          <p:cNvSpPr/>
          <p:nvPr/>
        </p:nvSpPr>
        <p:spPr>
          <a:xfrm>
            <a:off x="2396384" y="3029539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银联实现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27BADD0-0B8B-4F4A-A0EE-C146F13F9119}"/>
              </a:ext>
            </a:extLst>
          </p:cNvPr>
          <p:cNvSpPr/>
          <p:nvPr/>
        </p:nvSpPr>
        <p:spPr>
          <a:xfrm>
            <a:off x="406732" y="3899659"/>
            <a:ext cx="3136135" cy="7784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支付</a:t>
            </a:r>
            <a:r>
              <a:rPr lang="en-US" altLang="zh-CN" sz="750" dirty="0">
                <a:solidFill>
                  <a:srgbClr val="FF0000"/>
                </a:solidFill>
                <a:latin typeface="+mj-lt"/>
              </a:rPr>
              <a:t>POS</a:t>
            </a:r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机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8F40E6B-0297-46E9-84CD-09FCD97562B6}"/>
              </a:ext>
            </a:extLst>
          </p:cNvPr>
          <p:cNvSpPr/>
          <p:nvPr/>
        </p:nvSpPr>
        <p:spPr>
          <a:xfrm>
            <a:off x="558766" y="4150352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资和信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0F9D937-D42F-43CD-A408-E6225B8082B3}"/>
              </a:ext>
            </a:extLst>
          </p:cNvPr>
          <p:cNvSpPr/>
          <p:nvPr/>
        </p:nvSpPr>
        <p:spPr>
          <a:xfrm>
            <a:off x="1622557" y="4173494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银商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9888040-2B74-4961-950C-4E4C58FCCF4D}"/>
              </a:ext>
            </a:extLst>
          </p:cNvPr>
          <p:cNvSpPr/>
          <p:nvPr/>
        </p:nvSpPr>
        <p:spPr>
          <a:xfrm>
            <a:off x="2718967" y="4173494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银联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CD2845E-1003-404B-9B30-FBBAAAB03F3C}"/>
              </a:ext>
            </a:extLst>
          </p:cNvPr>
          <p:cNvSpPr/>
          <p:nvPr/>
        </p:nvSpPr>
        <p:spPr>
          <a:xfrm>
            <a:off x="690922" y="2527626"/>
            <a:ext cx="816851" cy="28940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POS</a:t>
            </a:r>
            <a:r>
              <a:rPr lang="zh-CN" altLang="en-US" sz="750" dirty="0">
                <a:latin typeface="+mj-lt"/>
              </a:rPr>
              <a:t>机串口配置</a:t>
            </a: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A7A5F54-E102-44AE-BFA6-475FC425A5F0}"/>
              </a:ext>
            </a:extLst>
          </p:cNvPr>
          <p:cNvSpPr/>
          <p:nvPr/>
        </p:nvSpPr>
        <p:spPr>
          <a:xfrm>
            <a:off x="1431776" y="1618965"/>
            <a:ext cx="897258" cy="2264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支付管理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B4EFBF1-4D9F-4780-A7A4-E7AE89B6B2D8}"/>
              </a:ext>
            </a:extLst>
          </p:cNvPr>
          <p:cNvSpPr/>
          <p:nvPr/>
        </p:nvSpPr>
        <p:spPr>
          <a:xfrm>
            <a:off x="2557675" y="2535195"/>
            <a:ext cx="671804" cy="2057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zh-CN" altLang="en-US" sz="750" dirty="0">
              <a:latin typeface="+mj-l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4950496-32F7-4F58-92E1-70E8A8B8DBC4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1880405" y="1845425"/>
            <a:ext cx="1013173" cy="6897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D1BFC25-78C8-4145-BAFC-579C30E8DC88}"/>
              </a:ext>
            </a:extLst>
          </p:cNvPr>
          <p:cNvCxnSpPr>
            <a:cxnSpLocks/>
            <a:stCxn id="75" idx="3"/>
            <a:endCxn id="72" idx="2"/>
          </p:cNvCxnSpPr>
          <p:nvPr/>
        </p:nvCxnSpPr>
        <p:spPr>
          <a:xfrm flipV="1">
            <a:off x="5398681" y="1971713"/>
            <a:ext cx="713432" cy="11883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14A29BD-6045-4B82-9466-D265A11499EC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 flipH="1">
            <a:off x="6844834" y="2341511"/>
            <a:ext cx="262322" cy="6804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2BC5D47-678F-46DD-815A-23B12C44CB75}"/>
              </a:ext>
            </a:extLst>
          </p:cNvPr>
          <p:cNvCxnSpPr>
            <a:cxnSpLocks/>
            <a:stCxn id="54" idx="2"/>
            <a:endCxn id="70" idx="0"/>
          </p:cNvCxnSpPr>
          <p:nvPr/>
        </p:nvCxnSpPr>
        <p:spPr>
          <a:xfrm flipH="1">
            <a:off x="6802597" y="3268318"/>
            <a:ext cx="42238" cy="90517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64BE613B-9899-4691-9CC6-266B51234B20}"/>
              </a:ext>
            </a:extLst>
          </p:cNvPr>
          <p:cNvSpPr/>
          <p:nvPr/>
        </p:nvSpPr>
        <p:spPr>
          <a:xfrm>
            <a:off x="759972" y="3023636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资和信实现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B701098-25DD-4184-AC86-824174D66D1E}"/>
              </a:ext>
            </a:extLst>
          </p:cNvPr>
          <p:cNvCxnSpPr>
            <a:cxnSpLocks/>
            <a:stCxn id="115" idx="2"/>
            <a:endCxn id="128" idx="0"/>
          </p:cNvCxnSpPr>
          <p:nvPr/>
        </p:nvCxnSpPr>
        <p:spPr>
          <a:xfrm flipH="1">
            <a:off x="1095874" y="2740913"/>
            <a:ext cx="1797704" cy="28272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97BE4A3-C39D-4A60-B29B-5D09DB187A47}"/>
              </a:ext>
            </a:extLst>
          </p:cNvPr>
          <p:cNvCxnSpPr>
            <a:cxnSpLocks/>
            <a:stCxn id="115" idx="2"/>
            <a:endCxn id="83" idx="0"/>
          </p:cNvCxnSpPr>
          <p:nvPr/>
        </p:nvCxnSpPr>
        <p:spPr>
          <a:xfrm flipH="1">
            <a:off x="1900018" y="2740913"/>
            <a:ext cx="993560" cy="2761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6EFDCC1-C72F-40C9-A034-F06C51A85882}"/>
              </a:ext>
            </a:extLst>
          </p:cNvPr>
          <p:cNvCxnSpPr>
            <a:cxnSpLocks/>
            <a:stCxn id="115" idx="2"/>
            <a:endCxn id="84" idx="0"/>
          </p:cNvCxnSpPr>
          <p:nvPr/>
        </p:nvCxnSpPr>
        <p:spPr>
          <a:xfrm flipH="1">
            <a:off x="2732287" y="2740913"/>
            <a:ext cx="161291" cy="28862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50A74162-A4D8-4F16-A34A-453B2B6B0FEE}"/>
              </a:ext>
            </a:extLst>
          </p:cNvPr>
          <p:cNvSpPr/>
          <p:nvPr/>
        </p:nvSpPr>
        <p:spPr>
          <a:xfrm>
            <a:off x="1999007" y="2034898"/>
            <a:ext cx="685800" cy="22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C00000"/>
                </a:solidFill>
                <a:latin typeface="+mj-lt"/>
              </a:rPr>
              <a:t>支付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40D6D20-86B6-47F1-A08F-1706BF1F8678}"/>
              </a:ext>
            </a:extLst>
          </p:cNvPr>
          <p:cNvCxnSpPr>
            <a:cxnSpLocks/>
            <a:stCxn id="128" idx="2"/>
            <a:endCxn id="91" idx="0"/>
          </p:cNvCxnSpPr>
          <p:nvPr/>
        </p:nvCxnSpPr>
        <p:spPr>
          <a:xfrm flipH="1">
            <a:off x="894668" y="3269953"/>
            <a:ext cx="201206" cy="8804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E40DDE1-C792-4392-AD8D-6B95F2477A2A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1900018" y="3263398"/>
            <a:ext cx="58442" cy="9100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6142125-05A5-41EA-B6C0-8E940262AF36}"/>
              </a:ext>
            </a:extLst>
          </p:cNvPr>
          <p:cNvCxnSpPr>
            <a:cxnSpLocks/>
            <a:stCxn id="84" idx="2"/>
            <a:endCxn id="93" idx="0"/>
          </p:cNvCxnSpPr>
          <p:nvPr/>
        </p:nvCxnSpPr>
        <p:spPr>
          <a:xfrm>
            <a:off x="2732286" y="3275855"/>
            <a:ext cx="322583" cy="89763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ECCBFE5-5B4E-42B9-93BB-E2A30BB98E23}"/>
              </a:ext>
            </a:extLst>
          </p:cNvPr>
          <p:cNvSpPr/>
          <p:nvPr/>
        </p:nvSpPr>
        <p:spPr>
          <a:xfrm>
            <a:off x="7744540" y="3014575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en-US" altLang="zh-CN" sz="750" dirty="0">
                <a:latin typeface="+mj-lt"/>
              </a:rPr>
              <a:t>…</a:t>
            </a:r>
            <a:endParaRPr lang="zh-CN" altLang="en-US" sz="750" dirty="0">
              <a:latin typeface="+mj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D4CE8B-A807-4496-A7FC-65751A0EDE93}"/>
              </a:ext>
            </a:extLst>
          </p:cNvPr>
          <p:cNvSpPr/>
          <p:nvPr/>
        </p:nvSpPr>
        <p:spPr>
          <a:xfrm>
            <a:off x="6466695" y="4173494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百胜电子卡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57FD49F-E5E3-4221-B252-40ABD2292B92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>
            <a:off x="7107156" y="2341511"/>
            <a:ext cx="973286" cy="6730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92">
            <a:extLst>
              <a:ext uri="{FF2B5EF4-FFF2-40B4-BE49-F238E27FC236}">
                <a16:creationId xmlns:a16="http://schemas.microsoft.com/office/drawing/2014/main" id="{B3750637-BAC4-433C-B38C-FCE278BD9029}"/>
              </a:ext>
            </a:extLst>
          </p:cNvPr>
          <p:cNvSpPr/>
          <p:nvPr/>
        </p:nvSpPr>
        <p:spPr>
          <a:xfrm>
            <a:off x="3829205" y="4183376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微信</a:t>
            </a:r>
          </a:p>
        </p:txBody>
      </p:sp>
      <p:sp>
        <p:nvSpPr>
          <p:cNvPr id="65" name="矩形 92">
            <a:extLst>
              <a:ext uri="{FF2B5EF4-FFF2-40B4-BE49-F238E27FC236}">
                <a16:creationId xmlns:a16="http://schemas.microsoft.com/office/drawing/2014/main" id="{349797CF-E6F9-4CE1-BCA1-E595D9D97EAF}"/>
              </a:ext>
            </a:extLst>
          </p:cNvPr>
          <p:cNvSpPr/>
          <p:nvPr/>
        </p:nvSpPr>
        <p:spPr>
          <a:xfrm>
            <a:off x="4872395" y="4173494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支付宝</a:t>
            </a:r>
          </a:p>
        </p:txBody>
      </p:sp>
      <p:sp>
        <p:nvSpPr>
          <p:cNvPr id="67" name="矩形 83">
            <a:extLst>
              <a:ext uri="{FF2B5EF4-FFF2-40B4-BE49-F238E27FC236}">
                <a16:creationId xmlns:a16="http://schemas.microsoft.com/office/drawing/2014/main" id="{E4AAB2CA-5927-4E29-8055-A74BADE59B1D}"/>
              </a:ext>
            </a:extLst>
          </p:cNvPr>
          <p:cNvSpPr/>
          <p:nvPr/>
        </p:nvSpPr>
        <p:spPr>
          <a:xfrm>
            <a:off x="3160724" y="3036937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微信实现</a:t>
            </a:r>
          </a:p>
        </p:txBody>
      </p:sp>
      <p:sp>
        <p:nvSpPr>
          <p:cNvPr id="74" name="矩形 83">
            <a:extLst>
              <a:ext uri="{FF2B5EF4-FFF2-40B4-BE49-F238E27FC236}">
                <a16:creationId xmlns:a16="http://schemas.microsoft.com/office/drawing/2014/main" id="{B58CF4AF-71E2-40C4-BAB1-0559EBC216D7}"/>
              </a:ext>
            </a:extLst>
          </p:cNvPr>
          <p:cNvSpPr/>
          <p:nvPr/>
        </p:nvSpPr>
        <p:spPr>
          <a:xfrm>
            <a:off x="3980722" y="3036937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支付宝实现</a:t>
            </a:r>
          </a:p>
        </p:txBody>
      </p:sp>
      <p:sp>
        <p:nvSpPr>
          <p:cNvPr id="75" name="矩形 83">
            <a:extLst>
              <a:ext uri="{FF2B5EF4-FFF2-40B4-BE49-F238E27FC236}">
                <a16:creationId xmlns:a16="http://schemas.microsoft.com/office/drawing/2014/main" id="{0FCDB78A-5A3B-4C25-9F2E-5A79FE27A3D9}"/>
              </a:ext>
            </a:extLst>
          </p:cNvPr>
          <p:cNvSpPr/>
          <p:nvPr/>
        </p:nvSpPr>
        <p:spPr>
          <a:xfrm>
            <a:off x="4726877" y="3036937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</a:p>
          <a:p>
            <a:pPr algn="ctr"/>
            <a:r>
              <a:rPr lang="zh-CN" altLang="en-US" sz="750" dirty="0">
                <a:latin typeface="+mj-lt"/>
              </a:rPr>
              <a:t>余额实现</a:t>
            </a:r>
          </a:p>
        </p:txBody>
      </p:sp>
      <p:sp>
        <p:nvSpPr>
          <p:cNvPr id="77" name="矩形 89">
            <a:extLst>
              <a:ext uri="{FF2B5EF4-FFF2-40B4-BE49-F238E27FC236}">
                <a16:creationId xmlns:a16="http://schemas.microsoft.com/office/drawing/2014/main" id="{7FC9A507-F39A-4336-AB6A-9714CF2E7F0E}"/>
              </a:ext>
            </a:extLst>
          </p:cNvPr>
          <p:cNvSpPr/>
          <p:nvPr/>
        </p:nvSpPr>
        <p:spPr>
          <a:xfrm>
            <a:off x="3589143" y="3907414"/>
            <a:ext cx="2187067" cy="7784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第三方支付系统</a:t>
            </a:r>
          </a:p>
        </p:txBody>
      </p:sp>
      <p:cxnSp>
        <p:nvCxnSpPr>
          <p:cNvPr id="78" name="直接箭头连接符 102">
            <a:extLst>
              <a:ext uri="{FF2B5EF4-FFF2-40B4-BE49-F238E27FC236}">
                <a16:creationId xmlns:a16="http://schemas.microsoft.com/office/drawing/2014/main" id="{FA9499A5-301A-403B-BCA5-B05D59B1A970}"/>
              </a:ext>
            </a:extLst>
          </p:cNvPr>
          <p:cNvCxnSpPr>
            <a:cxnSpLocks/>
            <a:stCxn id="67" idx="2"/>
            <a:endCxn id="63" idx="0"/>
          </p:cNvCxnSpPr>
          <p:nvPr/>
        </p:nvCxnSpPr>
        <p:spPr>
          <a:xfrm>
            <a:off x="3496626" y="3283255"/>
            <a:ext cx="668481" cy="9001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102">
            <a:extLst>
              <a:ext uri="{FF2B5EF4-FFF2-40B4-BE49-F238E27FC236}">
                <a16:creationId xmlns:a16="http://schemas.microsoft.com/office/drawing/2014/main" id="{C291F3E4-0B00-43B3-98C8-69E17C4AC0EC}"/>
              </a:ext>
            </a:extLst>
          </p:cNvPr>
          <p:cNvCxnSpPr>
            <a:cxnSpLocks/>
            <a:stCxn id="74" idx="2"/>
            <a:endCxn id="65" idx="0"/>
          </p:cNvCxnSpPr>
          <p:nvPr/>
        </p:nvCxnSpPr>
        <p:spPr>
          <a:xfrm>
            <a:off x="4316623" y="3283255"/>
            <a:ext cx="891674" cy="8902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69">
            <a:extLst>
              <a:ext uri="{FF2B5EF4-FFF2-40B4-BE49-F238E27FC236}">
                <a16:creationId xmlns:a16="http://schemas.microsoft.com/office/drawing/2014/main" id="{C9B70424-482E-4D8E-A0AF-1A964B6928E8}"/>
              </a:ext>
            </a:extLst>
          </p:cNvPr>
          <p:cNvSpPr/>
          <p:nvPr/>
        </p:nvSpPr>
        <p:spPr>
          <a:xfrm>
            <a:off x="7742269" y="4173494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。。。</a:t>
            </a:r>
          </a:p>
        </p:txBody>
      </p:sp>
      <p:cxnSp>
        <p:nvCxnSpPr>
          <p:cNvPr id="102" name="直接箭头连接符 124">
            <a:extLst>
              <a:ext uri="{FF2B5EF4-FFF2-40B4-BE49-F238E27FC236}">
                <a16:creationId xmlns:a16="http://schemas.microsoft.com/office/drawing/2014/main" id="{E2329779-E0D3-4DED-B20E-848E7206CCF8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8078172" y="3260891"/>
            <a:ext cx="2270" cy="9126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34">
            <a:extLst>
              <a:ext uri="{FF2B5EF4-FFF2-40B4-BE49-F238E27FC236}">
                <a16:creationId xmlns:a16="http://schemas.microsoft.com/office/drawing/2014/main" id="{40976605-3EBD-44DF-A089-06DCEC60A1E3}"/>
              </a:ext>
            </a:extLst>
          </p:cNvPr>
          <p:cNvCxnSpPr>
            <a:cxnSpLocks/>
            <a:stCxn id="115" idx="2"/>
            <a:endCxn id="67" idx="0"/>
          </p:cNvCxnSpPr>
          <p:nvPr/>
        </p:nvCxnSpPr>
        <p:spPr>
          <a:xfrm>
            <a:off x="2893578" y="2740913"/>
            <a:ext cx="603049" cy="2960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34">
            <a:extLst>
              <a:ext uri="{FF2B5EF4-FFF2-40B4-BE49-F238E27FC236}">
                <a16:creationId xmlns:a16="http://schemas.microsoft.com/office/drawing/2014/main" id="{D79D134E-2D4F-4BE0-BD94-D653DA74C29D}"/>
              </a:ext>
            </a:extLst>
          </p:cNvPr>
          <p:cNvCxnSpPr>
            <a:cxnSpLocks/>
            <a:stCxn id="115" idx="2"/>
            <a:endCxn id="74" idx="0"/>
          </p:cNvCxnSpPr>
          <p:nvPr/>
        </p:nvCxnSpPr>
        <p:spPr>
          <a:xfrm>
            <a:off x="2893578" y="2740913"/>
            <a:ext cx="1423046" cy="2960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34">
            <a:extLst>
              <a:ext uri="{FF2B5EF4-FFF2-40B4-BE49-F238E27FC236}">
                <a16:creationId xmlns:a16="http://schemas.microsoft.com/office/drawing/2014/main" id="{B1BBE415-8E89-47D7-873F-6D9BA77F7E4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899938" y="2754870"/>
            <a:ext cx="2162841" cy="2820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整体数据通信方式</a:t>
            </a:r>
            <a:endParaRPr lang="en-US" dirty="0"/>
          </a:p>
        </p:txBody>
      </p:sp>
      <p:graphicFrame>
        <p:nvGraphicFramePr>
          <p:cNvPr id="61" name="表格 1"/>
          <p:cNvGraphicFramePr>
            <a:graphicFrameLocks noGrp="1"/>
          </p:cNvGraphicFramePr>
          <p:nvPr>
            <p:extLst/>
          </p:nvPr>
        </p:nvGraphicFramePr>
        <p:xfrm>
          <a:off x="250243" y="947258"/>
          <a:ext cx="8668824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To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同步方式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订单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OC</a:t>
                      </a: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总部端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总部端提供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Rest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移动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POS</a:t>
                      </a: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、总部端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提供单项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、移动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POS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实时、定时调用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9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总部端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餐厅端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、总部端</a:t>
                      </a:r>
                      <a:r>
                        <a:rPr lang="zh-CN" altLang="en-US" sz="105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提供双向流式 </a:t>
                      </a:r>
                      <a:r>
                        <a:rPr lang="en-US" sz="105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r>
                        <a:rPr lang="zh-CN" altLang="en-US" sz="105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（需维护长连接）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100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餐厅端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总部端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zh-CN" altLang="en-US" sz="11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单项</a:t>
                      </a:r>
                      <a:r>
                        <a:rPr lang="en-US" altLang="zh-CN" sz="11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endParaRPr lang="zh-CN" altLang="en-US" sz="1100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855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餐厅端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终端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 提供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单项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endParaRPr lang="en-US" altLang="zh-CN" sz="105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To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方  轮训调用</a:t>
                      </a: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Font typeface="Arial" panose="02080604020202020204" pitchFamily="34" charset="0"/>
                        <a:buNone/>
                      </a:pP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KDS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7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终端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餐厅端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、餐厅端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提供单项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、终端实时、定时调用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7465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配置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总部端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餐厅端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From</a:t>
                      </a: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方 提供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单项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RPC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To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方  轮训调用</a:t>
                      </a: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448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总部端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移动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66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餐厅端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终端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428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菜单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总部端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餐厅端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文件下载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48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tabLst/>
                        <a:defRPr/>
                      </a:pPr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移动</a:t>
                      </a:r>
                      <a:r>
                        <a:rPr lang="en-US" altLang="zh-CN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文件下载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235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80604020202020204" pitchFamily="34" charset="0"/>
                        <a:buNone/>
                      </a:pPr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餐厅端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终端</a:t>
                      </a:r>
                      <a:endParaRPr lang="en-US" altLang="zh-CN" sz="105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文件下载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总部端管理系统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逻辑结构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12446" y="1445078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612446" y="2296072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625973" y="3179725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ervice</a:t>
            </a:r>
            <a:endParaRPr lang="en-US" sz="12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C3C5FA-F665-4A8F-8223-2DA84D6CA51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47207" y="1828799"/>
            <a:ext cx="0" cy="4672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E4216-9A14-4C2A-B612-6FF14068822B}"/>
              </a:ext>
            </a:extLst>
          </p:cNvPr>
          <p:cNvCxnSpPr/>
          <p:nvPr/>
        </p:nvCxnSpPr>
        <p:spPr>
          <a:xfrm>
            <a:off x="2155370" y="2721555"/>
            <a:ext cx="0" cy="4431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E87FBE-F484-4B8E-8866-35C830CE8E45}"/>
              </a:ext>
            </a:extLst>
          </p:cNvPr>
          <p:cNvSpPr txBox="1"/>
          <p:nvPr/>
        </p:nvSpPr>
        <p:spPr>
          <a:xfrm>
            <a:off x="2241712" y="18657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altLang="zh-CN" dirty="0"/>
              <a:t>ttp Rest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00D8D-3CC2-42DD-99C5-8B2657056585}"/>
              </a:ext>
            </a:extLst>
          </p:cNvPr>
          <p:cNvSpPr txBox="1"/>
          <p:nvPr/>
        </p:nvSpPr>
        <p:spPr>
          <a:xfrm>
            <a:off x="3640817" y="1455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界面展示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0BE6C-4115-4DF7-9B12-B7DC30BBC74B}"/>
              </a:ext>
            </a:extLst>
          </p:cNvPr>
          <p:cNvSpPr txBox="1"/>
          <p:nvPr/>
        </p:nvSpPr>
        <p:spPr>
          <a:xfrm>
            <a:off x="3640817" y="2294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权限控制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9F32D-61EF-4FC3-8AFF-09DB0ADEF318}"/>
              </a:ext>
            </a:extLst>
          </p:cNvPr>
          <p:cNvSpPr txBox="1"/>
          <p:nvPr/>
        </p:nvSpPr>
        <p:spPr>
          <a:xfrm>
            <a:off x="3640817" y="3133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业务处理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31067-BF0D-4A0E-8C14-EC0335AA2129}"/>
              </a:ext>
            </a:extLst>
          </p:cNvPr>
          <p:cNvSpPr/>
          <p:nvPr/>
        </p:nvSpPr>
        <p:spPr>
          <a:xfrm>
            <a:off x="1625973" y="4063378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DB </a:t>
            </a:r>
            <a:r>
              <a:rPr lang="zh-CN" altLang="en-US" sz="1200" dirty="0">
                <a:latin typeface="+mj-lt"/>
              </a:rPr>
              <a:t>访问层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E4CB7-3A95-4C9E-B783-FBBF1D157A41}"/>
              </a:ext>
            </a:extLst>
          </p:cNvPr>
          <p:cNvSpPr txBox="1"/>
          <p:nvPr/>
        </p:nvSpPr>
        <p:spPr>
          <a:xfrm>
            <a:off x="3640817" y="406337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</a:t>
            </a:r>
            <a:r>
              <a:rPr lang="zh-CN" altLang="en-US" dirty="0"/>
              <a:t>访问封装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94585C-B9C6-432E-8779-EA2247B5D7AD}"/>
              </a:ext>
            </a:extLst>
          </p:cNvPr>
          <p:cNvCxnSpPr/>
          <p:nvPr/>
        </p:nvCxnSpPr>
        <p:spPr>
          <a:xfrm>
            <a:off x="2147204" y="3563446"/>
            <a:ext cx="0" cy="4431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75C1D-BDEC-44F1-87E0-ED392C899FF6}"/>
              </a:ext>
            </a:extLst>
          </p:cNvPr>
          <p:cNvSpPr txBox="1"/>
          <p:nvPr/>
        </p:nvSpPr>
        <p:spPr>
          <a:xfrm>
            <a:off x="5908036" y="1355177"/>
            <a:ext cx="27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技术架构参考以下章节：</a:t>
            </a:r>
            <a:endParaRPr lang="en-US" altLang="zh-CN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</a:t>
            </a:r>
            <a:r>
              <a:rPr lang="x-none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Page.15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7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管理系统框架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48014" y="1059348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422786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设备管理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292621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pring Boot2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05A4-5D7A-4A09-9DF4-CA68F5C101F0}"/>
              </a:ext>
            </a:extLst>
          </p:cNvPr>
          <p:cNvSpPr/>
          <p:nvPr/>
        </p:nvSpPr>
        <p:spPr>
          <a:xfrm>
            <a:off x="7624242" y="2215531"/>
            <a:ext cx="883420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E</a:t>
            </a:r>
            <a:r>
              <a:rPr lang="en-US" altLang="zh-CN" sz="1200" dirty="0">
                <a:latin typeface="+mj-lt"/>
              </a:rPr>
              <a:t>ureka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5BC16-1B64-4C33-9039-10D00711F0AF}"/>
              </a:ext>
            </a:extLst>
          </p:cNvPr>
          <p:cNvSpPr/>
          <p:nvPr/>
        </p:nvSpPr>
        <p:spPr>
          <a:xfrm>
            <a:off x="7627129" y="1079795"/>
            <a:ext cx="877112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en-US" sz="12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23365-0475-4666-B672-8DCFD8158987}"/>
              </a:ext>
            </a:extLst>
          </p:cNvPr>
          <p:cNvSpPr/>
          <p:nvPr/>
        </p:nvSpPr>
        <p:spPr>
          <a:xfrm>
            <a:off x="2825171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配置管理</a:t>
            </a:r>
            <a:endParaRPr lang="en-US" sz="12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4511A-B0AF-4A88-83C6-58A5C1CDF8C9}"/>
              </a:ext>
            </a:extLst>
          </p:cNvPr>
          <p:cNvSpPr/>
          <p:nvPr/>
        </p:nvSpPr>
        <p:spPr>
          <a:xfrm>
            <a:off x="1132885" y="1867044"/>
            <a:ext cx="5554633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132884" y="3112806"/>
            <a:ext cx="7647667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132885" y="963468"/>
            <a:ext cx="2573267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28387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订单服务</a:t>
            </a:r>
            <a:endParaRPr lang="en-US" sz="12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255968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设备服务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493421" y="943666"/>
            <a:ext cx="542360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57695-4849-4EF0-8F07-4439E62AB11F}"/>
              </a:ext>
            </a:extLst>
          </p:cNvPr>
          <p:cNvSpPr/>
          <p:nvPr/>
        </p:nvSpPr>
        <p:spPr>
          <a:xfrm>
            <a:off x="493420" y="1867044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控制层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493419" y="3112806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095081" y="4202196"/>
            <a:ext cx="7685470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493420" y="4199834"/>
            <a:ext cx="542358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2559683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yBatis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3789680" y="3346546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配置服务</a:t>
            </a:r>
            <a:endParaRPr lang="en-US" sz="12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23B1B-03AD-4AFB-A5AB-A15B55528668}"/>
              </a:ext>
            </a:extLst>
          </p:cNvPr>
          <p:cNvSpPr/>
          <p:nvPr/>
        </p:nvSpPr>
        <p:spPr>
          <a:xfrm>
            <a:off x="5124500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菜单服务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506AE-6A1A-4314-8CC9-327CA6F34036}"/>
              </a:ext>
            </a:extLst>
          </p:cNvPr>
          <p:cNvSpPr/>
          <p:nvPr/>
        </p:nvSpPr>
        <p:spPr>
          <a:xfrm>
            <a:off x="6469784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营运服务</a:t>
            </a:r>
            <a:endParaRPr lang="en-US" sz="12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3849734" y="4313887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5075649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Feign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B90B5E-90C1-4A47-A6EC-8A58B66F9F97}"/>
              </a:ext>
            </a:extLst>
          </p:cNvPr>
          <p:cNvSpPr/>
          <p:nvPr/>
        </p:nvSpPr>
        <p:spPr>
          <a:xfrm>
            <a:off x="7620821" y="334513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…</a:t>
            </a:r>
            <a:r>
              <a:rPr lang="zh-CN" altLang="en-US" sz="1200" dirty="0">
                <a:latin typeface="+mj-lt"/>
              </a:rPr>
              <a:t>服务</a:t>
            </a:r>
            <a:endParaRPr lang="en-US" sz="1200" dirty="0">
              <a:latin typeface="+mj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9C385-236C-4084-AF97-414BBEBF7DC8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1818634" y="2504959"/>
            <a:ext cx="6247318" cy="8667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7CF05F-F418-424D-BE36-CAB370A186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957547" y="2442906"/>
            <a:ext cx="1136897" cy="9288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6342016" y="4298118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Ribbon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0555E6-909A-49EB-8D05-2CCDFF4FC82B}"/>
              </a:ext>
            </a:extLst>
          </p:cNvPr>
          <p:cNvSpPr/>
          <p:nvPr/>
        </p:nvSpPr>
        <p:spPr>
          <a:xfrm>
            <a:off x="7608383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Hystrix</a:t>
            </a:r>
            <a:endParaRPr lang="en-US" sz="1200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B225B8-FD11-4019-BCB8-73CB60848EEF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3359932" y="2442906"/>
            <a:ext cx="964509" cy="903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45434D-7F88-4840-BD9A-768634F16A29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659261" y="2504959"/>
            <a:ext cx="2406691" cy="8321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7C9548-7B2B-4200-8099-B29819385F35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7004545" y="2504959"/>
            <a:ext cx="1061407" cy="8321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196935" y="3044281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858DBB-4F59-4EF8-B062-CCF1A11C2308}"/>
              </a:ext>
            </a:extLst>
          </p:cNvPr>
          <p:cNvSpPr/>
          <p:nvPr/>
        </p:nvSpPr>
        <p:spPr>
          <a:xfrm>
            <a:off x="1194838" y="1764854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BB8745-4C87-48C6-85B2-7E2A040B2992}"/>
              </a:ext>
            </a:extLst>
          </p:cNvPr>
          <p:cNvSpPr/>
          <p:nvPr/>
        </p:nvSpPr>
        <p:spPr>
          <a:xfrm>
            <a:off x="2182775" y="1547361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Nginx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D73C58-359C-4F9F-BAC1-20DDC4C78A2E}"/>
              </a:ext>
            </a:extLst>
          </p:cNvPr>
          <p:cNvSpPr/>
          <p:nvPr/>
        </p:nvSpPr>
        <p:spPr>
          <a:xfrm>
            <a:off x="4215772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菜单管理</a:t>
            </a:r>
            <a:endParaRPr lang="en-US" sz="1200" dirty="0">
              <a:latin typeface="+mj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63B47A-1242-4287-B530-3A5D5EAE7FFD}"/>
              </a:ext>
            </a:extLst>
          </p:cNvPr>
          <p:cNvCxnSpPr>
            <a:cxnSpLocks/>
            <a:stCxn id="54" idx="2"/>
            <a:endCxn id="36" idx="0"/>
          </p:cNvCxnSpPr>
          <p:nvPr/>
        </p:nvCxnSpPr>
        <p:spPr>
          <a:xfrm>
            <a:off x="4750533" y="2442906"/>
            <a:ext cx="908728" cy="8942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60F3B7-6387-4144-92F6-0E9C9C6ED686}"/>
              </a:ext>
            </a:extLst>
          </p:cNvPr>
          <p:cNvSpPr/>
          <p:nvPr/>
        </p:nvSpPr>
        <p:spPr>
          <a:xfrm>
            <a:off x="5451824" y="2069953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营运管理</a:t>
            </a:r>
            <a:endParaRPr lang="en-US" sz="1200" dirty="0">
              <a:latin typeface="+mj-lt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35F22B-3995-49D7-AA12-2464FC58A099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5986585" y="2453674"/>
            <a:ext cx="1017960" cy="8834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总部端管理系统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模块组成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33531"/>
              </p:ext>
            </p:extLst>
          </p:nvPr>
        </p:nvGraphicFramePr>
        <p:xfrm>
          <a:off x="542261" y="1057394"/>
          <a:ext cx="8059478" cy="186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lang="zh-CN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项目名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altLang="zh-CN" sz="105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roupID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CMS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cpos.cms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com.yum.cpos.manage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cpos.cms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营运管理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cpos.operation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com.yum.cpos.manage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cpos.operation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设备管理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cpos.device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com.yum.cpos.manage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cpos.device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监控管理</a:t>
                      </a:r>
                      <a:endParaRPr lang="en-US" sz="1200" kern="10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cpos.monitor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com.yum.cpos.manage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cpos.monitor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总部端管理系统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模块集成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1ACFB-9A76-4FE4-B5EE-A413F0BD5330}"/>
              </a:ext>
            </a:extLst>
          </p:cNvPr>
          <p:cNvSpPr/>
          <p:nvPr/>
        </p:nvSpPr>
        <p:spPr>
          <a:xfrm>
            <a:off x="1175478" y="1178042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C3C29-4601-4B9C-BF70-43271FBA90FC}"/>
              </a:ext>
            </a:extLst>
          </p:cNvPr>
          <p:cNvSpPr/>
          <p:nvPr/>
        </p:nvSpPr>
        <p:spPr>
          <a:xfrm>
            <a:off x="1175478" y="2029036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设备管理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9C9B2-F4F9-4831-87D3-0199838036B3}"/>
              </a:ext>
            </a:extLst>
          </p:cNvPr>
          <p:cNvSpPr/>
          <p:nvPr/>
        </p:nvSpPr>
        <p:spPr>
          <a:xfrm>
            <a:off x="1189005" y="2912689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监控管理</a:t>
            </a:r>
            <a:endParaRPr lang="en-US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B57D8-056B-4C18-A25A-437132458D42}"/>
              </a:ext>
            </a:extLst>
          </p:cNvPr>
          <p:cNvSpPr/>
          <p:nvPr/>
        </p:nvSpPr>
        <p:spPr>
          <a:xfrm>
            <a:off x="1189005" y="3796342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营运管理</a:t>
            </a:r>
            <a:endParaRPr lang="en-US" sz="1200" dirty="0">
              <a:latin typeface="+mj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24A947F-5CD8-4D7A-BBAC-ABBA30FFD974}"/>
              </a:ext>
            </a:extLst>
          </p:cNvPr>
          <p:cNvSpPr/>
          <p:nvPr/>
        </p:nvSpPr>
        <p:spPr>
          <a:xfrm>
            <a:off x="3034515" y="1367555"/>
            <a:ext cx="979136" cy="1836892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F2964-8E30-4FA6-A633-FCB533C298E3}"/>
              </a:ext>
            </a:extLst>
          </p:cNvPr>
          <p:cNvSpPr/>
          <p:nvPr/>
        </p:nvSpPr>
        <p:spPr>
          <a:xfrm>
            <a:off x="5805786" y="2094140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CPOS</a:t>
            </a:r>
            <a:r>
              <a:rPr lang="zh-CN" altLang="en-US" sz="1200" dirty="0">
                <a:latin typeface="+mj-lt"/>
              </a:rPr>
              <a:t>后台管理系统</a:t>
            </a:r>
            <a:endParaRPr lang="en-US" sz="1200" dirty="0">
              <a:latin typeface="+mj-lt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3BF4E7E-39E7-4C1A-84F9-123D6CE101F1}"/>
              </a:ext>
            </a:extLst>
          </p:cNvPr>
          <p:cNvSpPr/>
          <p:nvPr/>
        </p:nvSpPr>
        <p:spPr>
          <a:xfrm>
            <a:off x="3034515" y="3556338"/>
            <a:ext cx="979136" cy="732442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88926-89DD-4578-B6A4-B9F6973E45E3}"/>
              </a:ext>
            </a:extLst>
          </p:cNvPr>
          <p:cNvSpPr/>
          <p:nvPr/>
        </p:nvSpPr>
        <p:spPr>
          <a:xfrm>
            <a:off x="5805786" y="3689410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CPOS</a:t>
            </a:r>
            <a:r>
              <a:rPr lang="zh-CN" altLang="en-US" sz="1200" dirty="0">
                <a:latin typeface="+mj-lt"/>
              </a:rPr>
              <a:t>营运管理系统</a:t>
            </a:r>
            <a:endParaRPr lang="en-US" sz="1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51624-3ADE-4FE4-AD5E-9DACBDD8699E}"/>
              </a:ext>
            </a:extLst>
          </p:cNvPr>
          <p:cNvSpPr/>
          <p:nvPr/>
        </p:nvSpPr>
        <p:spPr>
          <a:xfrm>
            <a:off x="3701856" y="1786079"/>
            <a:ext cx="210393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集成</a:t>
            </a:r>
            <a:r>
              <a:rPr lang="en-US" altLang="zh-CN" sz="1200" dirty="0">
                <a:solidFill>
                  <a:schemeClr val="tx1"/>
                </a:solidFill>
                <a:latin typeface="+mj-lt"/>
              </a:rPr>
              <a:t>SSO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独立系统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7E81DA-FDD6-4FBE-8208-F26B5F558297}"/>
              </a:ext>
            </a:extLst>
          </p:cNvPr>
          <p:cNvCxnSpPr>
            <a:cxnSpLocks/>
          </p:cNvCxnSpPr>
          <p:nvPr/>
        </p:nvCxnSpPr>
        <p:spPr>
          <a:xfrm>
            <a:off x="4063538" y="2376977"/>
            <a:ext cx="147925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B38CEF-4635-4E8E-AA9E-B506B24B85E0}"/>
              </a:ext>
            </a:extLst>
          </p:cNvPr>
          <p:cNvSpPr/>
          <p:nvPr/>
        </p:nvSpPr>
        <p:spPr>
          <a:xfrm>
            <a:off x="3688329" y="3424071"/>
            <a:ext cx="210393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与</a:t>
            </a:r>
            <a:r>
              <a:rPr lang="en-US" altLang="zh-CN" sz="1200" dirty="0" err="1">
                <a:solidFill>
                  <a:schemeClr val="tx1"/>
                </a:solidFill>
              </a:rPr>
              <a:t>Cpos</a:t>
            </a:r>
            <a:r>
              <a:rPr lang="en-US" altLang="zh-CN" sz="1200" dirty="0">
                <a:solidFill>
                  <a:schemeClr val="tx1"/>
                </a:solidFill>
              </a:rPr>
              <a:t> Control</a:t>
            </a:r>
            <a:r>
              <a:rPr lang="zh-CN" altLang="en-US" sz="1200" dirty="0">
                <a:solidFill>
                  <a:schemeClr val="tx1"/>
                </a:solidFill>
              </a:rPr>
              <a:t>集成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91BF3-624C-4899-8A3D-04A813D95430}"/>
              </a:ext>
            </a:extLst>
          </p:cNvPr>
          <p:cNvCxnSpPr>
            <a:cxnSpLocks/>
          </p:cNvCxnSpPr>
          <p:nvPr/>
        </p:nvCxnSpPr>
        <p:spPr>
          <a:xfrm>
            <a:off x="4050011" y="4014969"/>
            <a:ext cx="147925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总部端管理系统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部署结构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E65C50-7265-496D-9537-79FE1DB9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3251" y="234394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0EA01FC-82BF-49C6-B5BA-291D44CF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38" y="234394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5">
            <a:extLst>
              <a:ext uri="{FF2B5EF4-FFF2-40B4-BE49-F238E27FC236}">
                <a16:creationId xmlns:a16="http://schemas.microsoft.com/office/drawing/2014/main" id="{877F9A55-F6DE-4344-9C37-8EC0F37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110" y="2280402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4B245-B100-44CE-A7C1-72ED563E3E20}"/>
              </a:ext>
            </a:extLst>
          </p:cNvPr>
          <p:cNvSpPr txBox="1"/>
          <p:nvPr/>
        </p:nvSpPr>
        <p:spPr>
          <a:xfrm>
            <a:off x="2139830" y="278385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3FFF841-15DD-44DB-AF5C-7E358EF9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233" y="232913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5">
            <a:extLst>
              <a:ext uri="{FF2B5EF4-FFF2-40B4-BE49-F238E27FC236}">
                <a16:creationId xmlns:a16="http://schemas.microsoft.com/office/drawing/2014/main" id="{5DEE452E-2706-43BC-91AB-E3D32627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11" y="2265592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2E13C-5029-4FBA-B300-DB8BDA7AF197}"/>
              </a:ext>
            </a:extLst>
          </p:cNvPr>
          <p:cNvSpPr txBox="1"/>
          <p:nvPr/>
        </p:nvSpPr>
        <p:spPr>
          <a:xfrm>
            <a:off x="588231" y="276904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52B6280-7BD6-4419-9AF1-44A34867F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3569" y="101067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EAD634A1-074E-4EA3-9F03-5FD8DB2A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056" y="101067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5">
            <a:extLst>
              <a:ext uri="{FF2B5EF4-FFF2-40B4-BE49-F238E27FC236}">
                <a16:creationId xmlns:a16="http://schemas.microsoft.com/office/drawing/2014/main" id="{FA9376D7-6EF6-4B52-8644-22F34904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428" y="947135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B5068-78CC-42AE-BBA2-81FB5C72A70B}"/>
              </a:ext>
            </a:extLst>
          </p:cNvPr>
          <p:cNvSpPr txBox="1"/>
          <p:nvPr/>
        </p:nvSpPr>
        <p:spPr>
          <a:xfrm>
            <a:off x="3720148" y="145059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CMS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2C6E3D5-F565-4800-9365-ACA9F70B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836" y="196277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8745236E-7324-4030-9F56-D1734820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323" y="196277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65">
            <a:extLst>
              <a:ext uri="{FF2B5EF4-FFF2-40B4-BE49-F238E27FC236}">
                <a16:creationId xmlns:a16="http://schemas.microsoft.com/office/drawing/2014/main" id="{95EA5020-17CD-47CE-95B6-5356C4BA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695" y="1899231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43242-C1E6-4CFE-B57F-0C8F766F6B73}"/>
              </a:ext>
            </a:extLst>
          </p:cNvPr>
          <p:cNvSpPr txBox="1"/>
          <p:nvPr/>
        </p:nvSpPr>
        <p:spPr>
          <a:xfrm>
            <a:off x="3724415" y="2402687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营运管理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CD848E2C-974E-40D3-9255-1C7E3D97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8755" y="289612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DD13DA0C-9957-4AEC-8DBA-87ABDE82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0242" y="289612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65">
            <a:extLst>
              <a:ext uri="{FF2B5EF4-FFF2-40B4-BE49-F238E27FC236}">
                <a16:creationId xmlns:a16="http://schemas.microsoft.com/office/drawing/2014/main" id="{8D436B02-A79D-43E3-9890-7397FEC7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2832581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54B1A0-1A90-4A8F-9794-1BE6A6E6F4C6}"/>
              </a:ext>
            </a:extLst>
          </p:cNvPr>
          <p:cNvSpPr txBox="1"/>
          <p:nvPr/>
        </p:nvSpPr>
        <p:spPr>
          <a:xfrm>
            <a:off x="3715334" y="3336037"/>
            <a:ext cx="655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A031D97-4629-4ADA-B33B-E4F05950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3569" y="38575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id="{C01137CE-81A8-4257-A87F-6ECFD0C7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056" y="38575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65">
            <a:extLst>
              <a:ext uri="{FF2B5EF4-FFF2-40B4-BE49-F238E27FC236}">
                <a16:creationId xmlns:a16="http://schemas.microsoft.com/office/drawing/2014/main" id="{6F511390-904D-4AE5-B753-09D92A36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428" y="3793985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D70BA-3C92-4C9E-9A74-ED840F766991}"/>
              </a:ext>
            </a:extLst>
          </p:cNvPr>
          <p:cNvSpPr txBox="1"/>
          <p:nvPr/>
        </p:nvSpPr>
        <p:spPr>
          <a:xfrm>
            <a:off x="3720148" y="4297441"/>
            <a:ext cx="69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监控管理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EEA4DD4C-FC00-485E-8C3D-85B5FC19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9571" y="170252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6B82F0AD-2AEE-4B06-A241-6B6EF4CE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1058" y="170252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65">
            <a:extLst>
              <a:ext uri="{FF2B5EF4-FFF2-40B4-BE49-F238E27FC236}">
                <a16:creationId xmlns:a16="http://schemas.microsoft.com/office/drawing/2014/main" id="{D0580A99-1DE7-4B06-AF0E-94EA487F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430" y="1638984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56622E-5BB0-4C73-875E-2587333A40D7}"/>
              </a:ext>
            </a:extLst>
          </p:cNvPr>
          <p:cNvSpPr txBox="1"/>
          <p:nvPr/>
        </p:nvSpPr>
        <p:spPr>
          <a:xfrm>
            <a:off x="7196150" y="2142440"/>
            <a:ext cx="511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DB7EE99E-3A2C-403D-8018-D37C7E00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682" y="311145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034991BD-9678-43B5-B083-658DBDFE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4169" y="311145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65">
            <a:extLst>
              <a:ext uri="{FF2B5EF4-FFF2-40B4-BE49-F238E27FC236}">
                <a16:creationId xmlns:a16="http://schemas.microsoft.com/office/drawing/2014/main" id="{CF6246BA-5C34-434B-97D3-3E16FD42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541" y="3047909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8F5CF7-C7ED-4E9C-990A-4843260D14C7}"/>
              </a:ext>
            </a:extLst>
          </p:cNvPr>
          <p:cNvSpPr txBox="1"/>
          <p:nvPr/>
        </p:nvSpPr>
        <p:spPr>
          <a:xfrm>
            <a:off x="7169261" y="3551365"/>
            <a:ext cx="511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7450F9-A236-4B47-98F2-103B92173EB7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291095" y="2646763"/>
            <a:ext cx="637015" cy="148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916C8B-FEA9-457A-BB46-A5A17102449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2842694" y="1328306"/>
            <a:ext cx="665734" cy="133326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311C4E-392B-447E-99B2-16AEB17ADB7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2842694" y="2280402"/>
            <a:ext cx="670001" cy="381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D9C962-0807-4A6F-B63F-2F0A0E966A2A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2842694" y="2661573"/>
            <a:ext cx="660920" cy="5521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2BC40A-7430-4307-BA22-D143FEE59B5B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842694" y="2661573"/>
            <a:ext cx="665734" cy="15135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43501C-2CC3-41CD-A1A9-327BAA64A728}"/>
              </a:ext>
            </a:extLst>
          </p:cNvPr>
          <p:cNvCxnSpPr>
            <a:cxnSpLocks/>
            <a:stCxn id="64" idx="3"/>
            <a:endCxn id="35" idx="1"/>
          </p:cNvCxnSpPr>
          <p:nvPr/>
        </p:nvCxnSpPr>
        <p:spPr>
          <a:xfrm>
            <a:off x="6299295" y="2751731"/>
            <a:ext cx="658246" cy="6773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>
            <a:extLst>
              <a:ext uri="{FF2B5EF4-FFF2-40B4-BE49-F238E27FC236}">
                <a16:creationId xmlns:a16="http://schemas.microsoft.com/office/drawing/2014/main" id="{E97216EC-DB57-4EC7-9597-757A2D05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5939" y="38575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0C4CCE88-DCFF-420C-91B3-3B52C231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7426" y="38575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65">
            <a:extLst>
              <a:ext uri="{FF2B5EF4-FFF2-40B4-BE49-F238E27FC236}">
                <a16:creationId xmlns:a16="http://schemas.microsoft.com/office/drawing/2014/main" id="{5C127D15-F2FC-4370-ADB4-44F7FC2E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798" y="3793985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8F80C2-F3DF-4B9D-9896-F5795E180E56}"/>
              </a:ext>
            </a:extLst>
          </p:cNvPr>
          <p:cNvSpPr txBox="1"/>
          <p:nvPr/>
        </p:nvSpPr>
        <p:spPr>
          <a:xfrm>
            <a:off x="8282518" y="4297441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973254-B7A2-46C8-B451-37088E95AE5E}"/>
              </a:ext>
            </a:extLst>
          </p:cNvPr>
          <p:cNvSpPr/>
          <p:nvPr/>
        </p:nvSpPr>
        <p:spPr>
          <a:xfrm>
            <a:off x="4960858" y="947135"/>
            <a:ext cx="1338437" cy="3609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8CA629-89DA-447E-93F7-576B26676258}"/>
              </a:ext>
            </a:extLst>
          </p:cNvPr>
          <p:cNvSpPr txBox="1"/>
          <p:nvPr/>
        </p:nvSpPr>
        <p:spPr>
          <a:xfrm>
            <a:off x="5309419" y="4293896"/>
            <a:ext cx="846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服务群</a:t>
            </a: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54782118-6706-473C-80F1-CB8A1ACE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287" y="113296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id="{D08A870A-B30F-48E4-8B06-8BE63E39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6774" y="113296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ectangle 65">
            <a:extLst>
              <a:ext uri="{FF2B5EF4-FFF2-40B4-BE49-F238E27FC236}">
                <a16:creationId xmlns:a16="http://schemas.microsoft.com/office/drawing/2014/main" id="{3EF76BB7-2588-4ACE-BA7E-8F0CFE88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146" y="1069420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C644B9-EA8F-48AE-868C-0F693CF5EBD0}"/>
              </a:ext>
            </a:extLst>
          </p:cNvPr>
          <p:cNvSpPr txBox="1"/>
          <p:nvPr/>
        </p:nvSpPr>
        <p:spPr>
          <a:xfrm>
            <a:off x="5391866" y="15728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用户服务</a:t>
            </a:r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6ED7C6F1-C890-47FC-8E0B-D051999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7029" y="19908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id="{FB26CC54-8F51-4623-87D8-BC4551EC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516" y="1990827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Rectangle 65">
            <a:extLst>
              <a:ext uri="{FF2B5EF4-FFF2-40B4-BE49-F238E27FC236}">
                <a16:creationId xmlns:a16="http://schemas.microsoft.com/office/drawing/2014/main" id="{DABEC027-F68A-401B-B25A-6A95D123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88" y="1927285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168AD2-DEE3-451B-B006-F64C8A922400}"/>
              </a:ext>
            </a:extLst>
          </p:cNvPr>
          <p:cNvSpPr txBox="1"/>
          <p:nvPr/>
        </p:nvSpPr>
        <p:spPr>
          <a:xfrm>
            <a:off x="5393608" y="243074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菜单服务</a:t>
            </a: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24C0F0E1-2AFD-4D9F-AC2C-BEB1CA34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7029" y="280189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3">
            <a:extLst>
              <a:ext uri="{FF2B5EF4-FFF2-40B4-BE49-F238E27FC236}">
                <a16:creationId xmlns:a16="http://schemas.microsoft.com/office/drawing/2014/main" id="{9AEF232D-AC7B-4940-BCE1-55A691B4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516" y="280189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65">
            <a:extLst>
              <a:ext uri="{FF2B5EF4-FFF2-40B4-BE49-F238E27FC236}">
                <a16:creationId xmlns:a16="http://schemas.microsoft.com/office/drawing/2014/main" id="{AB653950-C5A4-48FD-8635-D2F18B58C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88" y="2738350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242E4C-7EE2-458F-BF66-3E627B218CF6}"/>
              </a:ext>
            </a:extLst>
          </p:cNvPr>
          <p:cNvSpPr txBox="1"/>
          <p:nvPr/>
        </p:nvSpPr>
        <p:spPr>
          <a:xfrm>
            <a:off x="5393608" y="324180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营运服务</a:t>
            </a:r>
          </a:p>
        </p:txBody>
      </p:sp>
      <p:pic>
        <p:nvPicPr>
          <p:cNvPr id="79" name="Picture 3">
            <a:extLst>
              <a:ext uri="{FF2B5EF4-FFF2-40B4-BE49-F238E27FC236}">
                <a16:creationId xmlns:a16="http://schemas.microsoft.com/office/drawing/2014/main" id="{62E16AD5-C5BB-440B-86CD-5346833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7029" y="361014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3">
            <a:extLst>
              <a:ext uri="{FF2B5EF4-FFF2-40B4-BE49-F238E27FC236}">
                <a16:creationId xmlns:a16="http://schemas.microsoft.com/office/drawing/2014/main" id="{548321B7-0CA2-4C7B-A3CF-46ECBFF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516" y="361014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65">
            <a:extLst>
              <a:ext uri="{FF2B5EF4-FFF2-40B4-BE49-F238E27FC236}">
                <a16:creationId xmlns:a16="http://schemas.microsoft.com/office/drawing/2014/main" id="{BC160697-2272-4F87-BA1E-3458CED0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88" y="3546602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BFDA1B-8D56-4989-99C0-EFD20EC996C2}"/>
              </a:ext>
            </a:extLst>
          </p:cNvPr>
          <p:cNvSpPr txBox="1"/>
          <p:nvPr/>
        </p:nvSpPr>
        <p:spPr>
          <a:xfrm>
            <a:off x="5393608" y="405005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监控服务</a:t>
            </a: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20340E6F-2846-43D6-A3E6-B4D44541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9360" y="99144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3">
            <a:extLst>
              <a:ext uri="{FF2B5EF4-FFF2-40B4-BE49-F238E27FC236}">
                <a16:creationId xmlns:a16="http://schemas.microsoft.com/office/drawing/2014/main" id="{961C27C6-D96C-41B2-A30F-A9E9D4F9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0847" y="99144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65">
            <a:extLst>
              <a:ext uri="{FF2B5EF4-FFF2-40B4-BE49-F238E27FC236}">
                <a16:creationId xmlns:a16="http://schemas.microsoft.com/office/drawing/2014/main" id="{6F3ED841-8B61-47F3-9325-6BFEF6E7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219" y="927901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B69217-48C4-48FE-AF4D-FA69D9EA9ED4}"/>
              </a:ext>
            </a:extLst>
          </p:cNvPr>
          <p:cNvSpPr txBox="1"/>
          <p:nvPr/>
        </p:nvSpPr>
        <p:spPr>
          <a:xfrm>
            <a:off x="8225939" y="1431357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</a:t>
            </a:r>
            <a:r>
              <a:rPr lang="en-US" altLang="zh-CN" sz="900" dirty="0"/>
              <a:t>ureka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F9729B-7865-408F-BE5F-186D8326CAA9}"/>
              </a:ext>
            </a:extLst>
          </p:cNvPr>
          <p:cNvCxnSpPr>
            <a:cxnSpLocks/>
            <a:stCxn id="64" idx="3"/>
            <a:endCxn id="31" idx="1"/>
          </p:cNvCxnSpPr>
          <p:nvPr/>
        </p:nvCxnSpPr>
        <p:spPr>
          <a:xfrm flipV="1">
            <a:off x="6299295" y="2020155"/>
            <a:ext cx="685135" cy="73157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B28F2E-E931-41CB-AEA6-1285FCAE1011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4423012" y="1328306"/>
            <a:ext cx="537846" cy="14234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BE84B5-A504-40C2-A18F-E0BCD0DA3CFC}"/>
              </a:ext>
            </a:extLst>
          </p:cNvPr>
          <p:cNvCxnSpPr>
            <a:cxnSpLocks/>
            <a:stCxn id="19" idx="3"/>
            <a:endCxn id="64" idx="1"/>
          </p:cNvCxnSpPr>
          <p:nvPr/>
        </p:nvCxnSpPr>
        <p:spPr>
          <a:xfrm>
            <a:off x="4427279" y="2280402"/>
            <a:ext cx="533579" cy="4713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382FA4-3995-445B-98E9-43D7C1F8512C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 flipV="1">
            <a:off x="4418198" y="2751731"/>
            <a:ext cx="542660" cy="46202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75D800-45E1-46A2-BCAB-B6732E26C329}"/>
              </a:ext>
            </a:extLst>
          </p:cNvPr>
          <p:cNvCxnSpPr>
            <a:cxnSpLocks/>
            <a:stCxn id="27" idx="3"/>
            <a:endCxn id="64" idx="1"/>
          </p:cNvCxnSpPr>
          <p:nvPr/>
        </p:nvCxnSpPr>
        <p:spPr>
          <a:xfrm flipV="1">
            <a:off x="4423012" y="2751731"/>
            <a:ext cx="537846" cy="14234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系统部署结构</a:t>
            </a:r>
            <a:endParaRPr lang="en-US" dirty="0"/>
          </a:p>
        </p:txBody>
      </p:sp>
      <p:pic>
        <p:nvPicPr>
          <p:cNvPr id="125" name="Picture 31" descr="60">
            <a:extLst>
              <a:ext uri="{FF2B5EF4-FFF2-40B4-BE49-F238E27FC236}">
                <a16:creationId xmlns:a16="http://schemas.microsoft.com/office/drawing/2014/main" id="{20885FEA-2157-4FDE-9E12-7A5C6924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152" y="3723287"/>
            <a:ext cx="680037" cy="874688"/>
          </a:xfrm>
          <a:prstGeom prst="rect">
            <a:avLst/>
          </a:prstGeom>
          <a:noFill/>
        </p:spPr>
      </p:pic>
      <p:pic>
        <p:nvPicPr>
          <p:cNvPr id="127" name="Picture 31" descr="60">
            <a:extLst>
              <a:ext uri="{FF2B5EF4-FFF2-40B4-BE49-F238E27FC236}">
                <a16:creationId xmlns:a16="http://schemas.microsoft.com/office/drawing/2014/main" id="{B8DE2840-2ED9-4B70-984D-58DF8327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4234" y="3723287"/>
            <a:ext cx="680037" cy="874688"/>
          </a:xfrm>
          <a:prstGeom prst="rect">
            <a:avLst/>
          </a:prstGeom>
          <a:noFill/>
        </p:spPr>
      </p:pic>
      <p:pic>
        <p:nvPicPr>
          <p:cNvPr id="129" name="图形 6" descr="显示器">
            <a:extLst>
              <a:ext uri="{FF2B5EF4-FFF2-40B4-BE49-F238E27FC236}">
                <a16:creationId xmlns:a16="http://schemas.microsoft.com/office/drawing/2014/main" id="{537201D9-C2DC-4065-AA5C-34F9C3505B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9" y="2944429"/>
            <a:ext cx="685800" cy="685800"/>
          </a:xfrm>
          <a:prstGeom prst="rect">
            <a:avLst/>
          </a:prstGeom>
        </p:spPr>
      </p:pic>
      <p:sp>
        <p:nvSpPr>
          <p:cNvPr id="134" name="圓角矩形 130">
            <a:extLst>
              <a:ext uri="{FF2B5EF4-FFF2-40B4-BE49-F238E27FC236}">
                <a16:creationId xmlns:a16="http://schemas.microsoft.com/office/drawing/2014/main" id="{31B86011-69EC-4CF7-9BC6-D8C1FCF0B9DF}"/>
              </a:ext>
            </a:extLst>
          </p:cNvPr>
          <p:cNvSpPr/>
          <p:nvPr/>
        </p:nvSpPr>
        <p:spPr>
          <a:xfrm>
            <a:off x="336333" y="1028692"/>
            <a:ext cx="2530800" cy="3807076"/>
          </a:xfrm>
          <a:prstGeom prst="roundRect">
            <a:avLst>
              <a:gd name="adj" fmla="val 5550"/>
            </a:avLst>
          </a:prstGeom>
          <a:noFill/>
          <a:ln w="1905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bIns="0" rtlCol="0" anchor="b"/>
          <a:lstStyle/>
          <a:p>
            <a:pPr algn="r" defTabSz="914400"/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endParaRPr 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圓角矩形 130">
            <a:extLst>
              <a:ext uri="{FF2B5EF4-FFF2-40B4-BE49-F238E27FC236}">
                <a16:creationId xmlns:a16="http://schemas.microsoft.com/office/drawing/2014/main" id="{1F1A68F0-26BF-4860-82A9-6E1F96BA2753}"/>
              </a:ext>
            </a:extLst>
          </p:cNvPr>
          <p:cNvSpPr/>
          <p:nvPr/>
        </p:nvSpPr>
        <p:spPr>
          <a:xfrm>
            <a:off x="4176299" y="1028693"/>
            <a:ext cx="4631368" cy="3807076"/>
          </a:xfrm>
          <a:prstGeom prst="roundRect">
            <a:avLst>
              <a:gd name="adj" fmla="val 5550"/>
            </a:avLst>
          </a:prstGeom>
          <a:noFill/>
          <a:ln w="1905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bIns="0" rtlCol="0" anchor="b"/>
          <a:lstStyle/>
          <a:p>
            <a:pPr defTabSz="914400"/>
            <a:r>
              <a: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en-US" sz="12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AB969318-F1A3-4EBA-9AF4-4F25BC7E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6873" y="1491061"/>
            <a:ext cx="283585" cy="3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D5C0201-48F4-4EC6-A077-92CDE7E2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99157" y="1491061"/>
            <a:ext cx="283585" cy="3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3">
            <a:extLst>
              <a:ext uri="{FF2B5EF4-FFF2-40B4-BE49-F238E27FC236}">
                <a16:creationId xmlns:a16="http://schemas.microsoft.com/office/drawing/2014/main" id="{94806A2C-DD3E-43AD-918B-79FA8964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20587" y="247110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>
            <a:extLst>
              <a:ext uri="{FF2B5EF4-FFF2-40B4-BE49-F238E27FC236}">
                <a16:creationId xmlns:a16="http://schemas.microsoft.com/office/drawing/2014/main" id="{D6D65D30-45CA-47DA-879C-686C6620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02074" y="247110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9A3C38-B8F2-4BB2-840B-A91C26F16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7443" y="3539282"/>
            <a:ext cx="376208" cy="34349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8FC65DD4-476F-44BC-98A5-E22D35078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5605" y="3539282"/>
            <a:ext cx="376208" cy="34349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7DCC8396-F5AA-41CE-A23D-E7628A730DBC}"/>
              </a:ext>
            </a:extLst>
          </p:cNvPr>
          <p:cNvSpPr txBox="1"/>
          <p:nvPr/>
        </p:nvSpPr>
        <p:spPr>
          <a:xfrm>
            <a:off x="7787110" y="187539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主从数据库</a:t>
            </a:r>
          </a:p>
        </p:txBody>
      </p:sp>
      <p:sp>
        <p:nvSpPr>
          <p:cNvPr id="149" name="Rectangle 65">
            <a:extLst>
              <a:ext uri="{FF2B5EF4-FFF2-40B4-BE49-F238E27FC236}">
                <a16:creationId xmlns:a16="http://schemas.microsoft.com/office/drawing/2014/main" id="{C798A61A-25AE-4A1D-AEDD-C0FFA453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010" y="2397176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0" name="Rectangle 65">
            <a:extLst>
              <a:ext uri="{FF2B5EF4-FFF2-40B4-BE49-F238E27FC236}">
                <a16:creationId xmlns:a16="http://schemas.microsoft.com/office/drawing/2014/main" id="{D0F326BC-1EEF-40D3-8644-669CE541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010" y="1360549"/>
            <a:ext cx="914584" cy="750413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EB2A4B-719E-4D8B-B9D0-35079C2B293C}"/>
              </a:ext>
            </a:extLst>
          </p:cNvPr>
          <p:cNvSpPr txBox="1"/>
          <p:nvPr/>
        </p:nvSpPr>
        <p:spPr>
          <a:xfrm>
            <a:off x="7690128" y="2900632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Apollo Eureka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Rectangle 65">
            <a:extLst>
              <a:ext uri="{FF2B5EF4-FFF2-40B4-BE49-F238E27FC236}">
                <a16:creationId xmlns:a16="http://schemas.microsoft.com/office/drawing/2014/main" id="{E43AB68E-E517-42F9-89D2-3C9FC7AB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010" y="3390657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D0068C1-9EA0-48AA-9E8A-419C7F9BF4DF}"/>
              </a:ext>
            </a:extLst>
          </p:cNvPr>
          <p:cNvSpPr txBox="1"/>
          <p:nvPr/>
        </p:nvSpPr>
        <p:spPr>
          <a:xfrm>
            <a:off x="7946440" y="3905086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Picture 3">
            <a:extLst>
              <a:ext uri="{FF2B5EF4-FFF2-40B4-BE49-F238E27FC236}">
                <a16:creationId xmlns:a16="http://schemas.microsoft.com/office/drawing/2014/main" id="{D8EBFAB6-54CA-45B4-96A6-5FEA8725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3897" y="255956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" name="Picture 3">
            <a:extLst>
              <a:ext uri="{FF2B5EF4-FFF2-40B4-BE49-F238E27FC236}">
                <a16:creationId xmlns:a16="http://schemas.microsoft.com/office/drawing/2014/main" id="{A549586A-361C-444F-A7E3-97A40EC4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5384" y="255956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Rectangle 65">
            <a:extLst>
              <a:ext uri="{FF2B5EF4-FFF2-40B4-BE49-F238E27FC236}">
                <a16:creationId xmlns:a16="http://schemas.microsoft.com/office/drawing/2014/main" id="{63C699DA-77C0-4DEA-831A-37277214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56" y="2496024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B0B8507-14EF-48F1-865C-A2B9A591F767}"/>
              </a:ext>
            </a:extLst>
          </p:cNvPr>
          <p:cNvSpPr txBox="1"/>
          <p:nvPr/>
        </p:nvSpPr>
        <p:spPr>
          <a:xfrm>
            <a:off x="5400476" y="2999480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4" name="Picture 8">
            <a:extLst>
              <a:ext uri="{FF2B5EF4-FFF2-40B4-BE49-F238E27FC236}">
                <a16:creationId xmlns:a16="http://schemas.microsoft.com/office/drawing/2014/main" id="{EA0CAEB7-332A-430F-89B8-DDD86395F83E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01" y="2848677"/>
            <a:ext cx="535070" cy="38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5" name="Picture 17">
            <a:extLst>
              <a:ext uri="{FF2B5EF4-FFF2-40B4-BE49-F238E27FC236}">
                <a16:creationId xmlns:a16="http://schemas.microsoft.com/office/drawing/2014/main" id="{750227FB-3970-40E0-A397-CFD5A9640017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63" y="3115996"/>
            <a:ext cx="745461" cy="41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F563AF31-2663-4BA7-8DBA-52A45AEE6C5E}"/>
              </a:ext>
            </a:extLst>
          </p:cNvPr>
          <p:cNvSpPr txBox="1"/>
          <p:nvPr/>
        </p:nvSpPr>
        <p:spPr>
          <a:xfrm>
            <a:off x="3308493" y="3512710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VPN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7" name="Picture 8">
            <a:extLst>
              <a:ext uri="{FF2B5EF4-FFF2-40B4-BE49-F238E27FC236}">
                <a16:creationId xmlns:a16="http://schemas.microsoft.com/office/drawing/2014/main" id="{FB95E070-466E-42D6-B7C0-D755303E4A83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42" y="2677022"/>
            <a:ext cx="535070" cy="38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A861CA37-A7DA-4730-A247-DFA11C8F1BA8}"/>
              </a:ext>
            </a:extLst>
          </p:cNvPr>
          <p:cNvSpPr txBox="1"/>
          <p:nvPr/>
        </p:nvSpPr>
        <p:spPr>
          <a:xfrm>
            <a:off x="2235281" y="324393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路由器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11979A8-8180-463C-B4E0-22A43D6DDBB1}"/>
              </a:ext>
            </a:extLst>
          </p:cNvPr>
          <p:cNvSpPr txBox="1"/>
          <p:nvPr/>
        </p:nvSpPr>
        <p:spPr>
          <a:xfrm>
            <a:off x="4387677" y="30971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路由器</a:t>
            </a:r>
          </a:p>
        </p:txBody>
      </p:sp>
      <p:pic>
        <p:nvPicPr>
          <p:cNvPr id="170" name="Picture 17">
            <a:extLst>
              <a:ext uri="{FF2B5EF4-FFF2-40B4-BE49-F238E27FC236}">
                <a16:creationId xmlns:a16="http://schemas.microsoft.com/office/drawing/2014/main" id="{7532592A-5253-4304-BD36-3A80A3DE11EF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985" y="1886242"/>
            <a:ext cx="745461" cy="41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45BE575-9D1B-4DC3-98D7-AE6DDE080CAF}"/>
              </a:ext>
            </a:extLst>
          </p:cNvPr>
          <p:cNvSpPr txBox="1"/>
          <p:nvPr/>
        </p:nvSpPr>
        <p:spPr>
          <a:xfrm>
            <a:off x="3291224" y="2293347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6" name="Object 271">
            <a:extLst>
              <a:ext uri="{FF2B5EF4-FFF2-40B4-BE49-F238E27FC236}">
                <a16:creationId xmlns:a16="http://schemas.microsoft.com/office/drawing/2014/main" id="{9D01C719-3512-4F5B-887E-44616B1F9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26086"/>
              </p:ext>
            </p:extLst>
          </p:nvPr>
        </p:nvGraphicFramePr>
        <p:xfrm>
          <a:off x="913334" y="2146363"/>
          <a:ext cx="487530" cy="63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CorelDRAW" r:id="rId11" imgW="954908" imgH="1238829" progId="CorelDRAW.Graphic.9">
                  <p:embed/>
                </p:oleObj>
              </mc:Choice>
              <mc:Fallback>
                <p:oleObj name="CorelDRAW" r:id="rId11" imgW="954908" imgH="1238829" progId="CorelDRAW.Graphic.9">
                  <p:embed/>
                  <p:pic>
                    <p:nvPicPr>
                      <p:cNvPr id="3343" name="Object 271">
                        <a:extLst>
                          <a:ext uri="{FF2B5EF4-FFF2-40B4-BE49-F238E27FC236}">
                            <a16:creationId xmlns:a16="http://schemas.microsoft.com/office/drawing/2014/main" id="{E96E080F-0540-448F-9B60-64E48FA48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334" y="2146363"/>
                        <a:ext cx="487530" cy="63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">
            <a:extLst>
              <a:ext uri="{FF2B5EF4-FFF2-40B4-BE49-F238E27FC236}">
                <a16:creationId xmlns:a16="http://schemas.microsoft.com/office/drawing/2014/main" id="{6C8240D5-3E7F-4421-9AB9-55B863D1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47698" y="143448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485DB8CC-83AE-46AD-B719-21335D38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29185" y="143448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65">
            <a:extLst>
              <a:ext uri="{FF2B5EF4-FFF2-40B4-BE49-F238E27FC236}">
                <a16:creationId xmlns:a16="http://schemas.microsoft.com/office/drawing/2014/main" id="{41FCABD3-224E-4FC5-BA45-90C26B18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39" y="1360549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541D89-EF52-4C43-BCA3-6F971AB43119}"/>
              </a:ext>
            </a:extLst>
          </p:cNvPr>
          <p:cNvSpPr txBox="1"/>
          <p:nvPr/>
        </p:nvSpPr>
        <p:spPr>
          <a:xfrm>
            <a:off x="6804277" y="18743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12D10176-1EB4-43D3-B8CD-25E0FBC6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3953" y="249094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B15503E3-9931-48E6-ABC0-7031ED15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35440" y="249094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65">
            <a:extLst>
              <a:ext uri="{FF2B5EF4-FFF2-40B4-BE49-F238E27FC236}">
                <a16:creationId xmlns:a16="http://schemas.microsoft.com/office/drawing/2014/main" id="{16C32D72-7C64-4EF0-8F0E-74B07F66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39" y="2397176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CDEB5-3187-45E4-954E-A9151F137C32}"/>
              </a:ext>
            </a:extLst>
          </p:cNvPr>
          <p:cNvSpPr txBox="1"/>
          <p:nvPr/>
        </p:nvSpPr>
        <p:spPr>
          <a:xfrm>
            <a:off x="6685840" y="291007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管理应用服务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20DA4D4C-508E-4EFF-A95F-E60E3F3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6216" y="345419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FC11EC50-B946-4DA9-A019-832BF71A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37703" y="345419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65">
            <a:extLst>
              <a:ext uri="{FF2B5EF4-FFF2-40B4-BE49-F238E27FC236}">
                <a16:creationId xmlns:a16="http://schemas.microsoft.com/office/drawing/2014/main" id="{2BB60539-FB36-46CF-928D-0D770F76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639" y="3390657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23ADC-32C0-4AE8-A004-734B65BE749E}"/>
              </a:ext>
            </a:extLst>
          </p:cNvPr>
          <p:cNvSpPr txBox="1"/>
          <p:nvPr/>
        </p:nvSpPr>
        <p:spPr>
          <a:xfrm>
            <a:off x="6812795" y="38941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通讯服务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D01489-AD38-4BD4-A91B-BFF09FDCDE20}"/>
              </a:ext>
            </a:extLst>
          </p:cNvPr>
          <p:cNvCxnSpPr>
            <a:endCxn id="164" idx="1"/>
          </p:cNvCxnSpPr>
          <p:nvPr/>
        </p:nvCxnSpPr>
        <p:spPr>
          <a:xfrm>
            <a:off x="1546338" y="2448768"/>
            <a:ext cx="694063" cy="5932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E8D370-18FC-4953-9D09-3866B7D4D720}"/>
              </a:ext>
            </a:extLst>
          </p:cNvPr>
          <p:cNvCxnSpPr>
            <a:cxnSpLocks/>
            <a:stCxn id="129" idx="3"/>
            <a:endCxn id="164" idx="1"/>
          </p:cNvCxnSpPr>
          <p:nvPr/>
        </p:nvCxnSpPr>
        <p:spPr>
          <a:xfrm flipV="1">
            <a:off x="1499999" y="3042026"/>
            <a:ext cx="740402" cy="24530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D936D6-66A1-4BB1-A0CA-D3C7863D4C8B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>
            <a:off x="1805929" y="3042026"/>
            <a:ext cx="434472" cy="12078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5">
            <a:extLst>
              <a:ext uri="{FF2B5EF4-FFF2-40B4-BE49-F238E27FC236}">
                <a16:creationId xmlns:a16="http://schemas.microsoft.com/office/drawing/2014/main" id="{1563E5BE-A310-40FA-B30B-7183701A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25" y="3755538"/>
            <a:ext cx="1371604" cy="988705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B27AD8-DB2D-4B29-B24F-D31EF98BA86E}"/>
              </a:ext>
            </a:extLst>
          </p:cNvPr>
          <p:cNvSpPr txBox="1"/>
          <p:nvPr/>
        </p:nvSpPr>
        <p:spPr>
          <a:xfrm>
            <a:off x="807595" y="448044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餐厅服务器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27D930-2C6A-4A25-8192-32F17BAC4767}"/>
              </a:ext>
            </a:extLst>
          </p:cNvPr>
          <p:cNvSpPr txBox="1"/>
          <p:nvPr/>
        </p:nvSpPr>
        <p:spPr>
          <a:xfrm>
            <a:off x="808817" y="2741351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7A8C80-9BAC-4B44-81EB-38225AAC27DF}"/>
              </a:ext>
            </a:extLst>
          </p:cNvPr>
          <p:cNvSpPr txBox="1"/>
          <p:nvPr/>
        </p:nvSpPr>
        <p:spPr>
          <a:xfrm>
            <a:off x="941257" y="3474981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B1A1F5-A427-4B0C-90DB-AFA7274A0189}"/>
              </a:ext>
            </a:extLst>
          </p:cNvPr>
          <p:cNvSpPr txBox="1"/>
          <p:nvPr/>
        </p:nvSpPr>
        <p:spPr>
          <a:xfrm>
            <a:off x="908203" y="183174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MPOS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881C6E-92FE-4741-91DF-56660F077BF9}"/>
              </a:ext>
            </a:extLst>
          </p:cNvPr>
          <p:cNvCxnSpPr>
            <a:cxnSpLocks/>
            <a:stCxn id="165" idx="1"/>
            <a:endCxn id="164" idx="3"/>
          </p:cNvCxnSpPr>
          <p:nvPr/>
        </p:nvCxnSpPr>
        <p:spPr>
          <a:xfrm flipH="1" flipV="1">
            <a:off x="2775471" y="3042026"/>
            <a:ext cx="380392" cy="28147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47244A-BAF9-4484-A0C3-864FDA655C3B}"/>
              </a:ext>
            </a:extLst>
          </p:cNvPr>
          <p:cNvCxnSpPr>
            <a:cxnSpLocks/>
            <a:stCxn id="167" idx="1"/>
            <a:endCxn id="165" idx="3"/>
          </p:cNvCxnSpPr>
          <p:nvPr/>
        </p:nvCxnSpPr>
        <p:spPr>
          <a:xfrm flipH="1">
            <a:off x="3901324" y="2870371"/>
            <a:ext cx="495218" cy="4531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B69AFB-2632-4C3D-B52F-F276C35696BA}"/>
              </a:ext>
            </a:extLst>
          </p:cNvPr>
          <p:cNvCxnSpPr>
            <a:cxnSpLocks/>
            <a:stCxn id="158" idx="1"/>
            <a:endCxn id="167" idx="3"/>
          </p:cNvCxnSpPr>
          <p:nvPr/>
        </p:nvCxnSpPr>
        <p:spPr>
          <a:xfrm flipH="1" flipV="1">
            <a:off x="4931612" y="2870371"/>
            <a:ext cx="257144" cy="68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17C8BA-E91C-46CC-B68C-762CD5056503}"/>
              </a:ext>
            </a:extLst>
          </p:cNvPr>
          <p:cNvCxnSpPr>
            <a:cxnSpLocks/>
            <a:stCxn id="39" idx="1"/>
            <a:endCxn id="158" idx="3"/>
          </p:cNvCxnSpPr>
          <p:nvPr/>
        </p:nvCxnSpPr>
        <p:spPr>
          <a:xfrm flipH="1">
            <a:off x="6103340" y="1741720"/>
            <a:ext cx="539299" cy="11354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14C5BE-4E57-4EA9-84F6-D5D8EE3C4D23}"/>
              </a:ext>
            </a:extLst>
          </p:cNvPr>
          <p:cNvCxnSpPr>
            <a:cxnSpLocks/>
            <a:stCxn id="43" idx="1"/>
            <a:endCxn id="158" idx="3"/>
          </p:cNvCxnSpPr>
          <p:nvPr/>
        </p:nvCxnSpPr>
        <p:spPr>
          <a:xfrm flipH="1">
            <a:off x="6103340" y="2778347"/>
            <a:ext cx="539299" cy="9884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8BF62CA-C9B0-4DC4-A882-4C26617DE5E0}"/>
              </a:ext>
            </a:extLst>
          </p:cNvPr>
          <p:cNvCxnSpPr>
            <a:cxnSpLocks/>
            <a:stCxn id="47" idx="1"/>
            <a:endCxn id="158" idx="3"/>
          </p:cNvCxnSpPr>
          <p:nvPr/>
        </p:nvCxnSpPr>
        <p:spPr>
          <a:xfrm flipH="1" flipV="1">
            <a:off x="6103340" y="2877195"/>
            <a:ext cx="539299" cy="8946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17C8B5-77E2-4D49-BDCA-9DA6BF6CE8FB}"/>
              </a:ext>
            </a:extLst>
          </p:cNvPr>
          <p:cNvCxnSpPr>
            <a:cxnSpLocks/>
            <a:stCxn id="167" idx="1"/>
            <a:endCxn id="170" idx="3"/>
          </p:cNvCxnSpPr>
          <p:nvPr/>
        </p:nvCxnSpPr>
        <p:spPr>
          <a:xfrm flipH="1" flipV="1">
            <a:off x="3894446" y="2093749"/>
            <a:ext cx="502096" cy="77662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9FA3764-4E97-4132-80C9-D52316D242B6}"/>
              </a:ext>
            </a:extLst>
          </p:cNvPr>
          <p:cNvCxnSpPr>
            <a:cxnSpLocks/>
            <a:stCxn id="50" idx="1"/>
            <a:endCxn id="164" idx="1"/>
          </p:cNvCxnSpPr>
          <p:nvPr/>
        </p:nvCxnSpPr>
        <p:spPr>
          <a:xfrm>
            <a:off x="1471448" y="1572396"/>
            <a:ext cx="768953" cy="14696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ACDA9-DD43-474C-A41A-C7BB1044AE1C}"/>
              </a:ext>
            </a:extLst>
          </p:cNvPr>
          <p:cNvCxnSpPr>
            <a:cxnSpLocks/>
            <a:stCxn id="50" idx="1"/>
            <a:endCxn id="170" idx="1"/>
          </p:cNvCxnSpPr>
          <p:nvPr/>
        </p:nvCxnSpPr>
        <p:spPr>
          <a:xfrm>
            <a:off x="1471448" y="1572396"/>
            <a:ext cx="1677537" cy="5213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E0BFB40-6483-41CC-B183-07E37053CE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2750" y="1326811"/>
            <a:ext cx="628698" cy="4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框架一（</a:t>
            </a:r>
            <a:r>
              <a:rPr lang="zh-CN" altLang="en-US" dirty="0">
                <a:sym typeface="+mn-ea"/>
              </a:rPr>
              <a:t>订单、促销、支付服务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48013" y="2257029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altLang="zh-CN" sz="1200" dirty="0"/>
              <a:t>nvoy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292621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pring Boot2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5BC16-1B64-4C33-9039-10D00711F0AF}"/>
              </a:ext>
            </a:extLst>
          </p:cNvPr>
          <p:cNvSpPr/>
          <p:nvPr/>
        </p:nvSpPr>
        <p:spPr>
          <a:xfrm>
            <a:off x="4611119" y="1186020"/>
            <a:ext cx="877112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en-US" sz="12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132884" y="3112806"/>
            <a:ext cx="3942765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132884" y="2161149"/>
            <a:ext cx="2573267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28387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订单服务</a:t>
            </a:r>
            <a:endParaRPr lang="en-US" sz="12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255968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促销服务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493420" y="2141347"/>
            <a:ext cx="542360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493419" y="3112806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095081" y="4202196"/>
            <a:ext cx="7685470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493420" y="4199834"/>
            <a:ext cx="542358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2559683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yBatis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3789680" y="3346546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支付服务</a:t>
            </a:r>
            <a:endParaRPr lang="en-US" sz="12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3849734" y="4313887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5075649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GRPC</a:t>
            </a:r>
            <a:endParaRPr lang="en-US" sz="1200" dirty="0">
              <a:latin typeface="+mj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9C385-236C-4084-AF97-414BBEBF7DC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559936" y="1475448"/>
            <a:ext cx="489739" cy="163735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6342016" y="4298118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Protocol Buffer</a:t>
            </a:r>
            <a:endParaRPr lang="en-US" sz="1200" dirty="0"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196935" y="3044281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  <a:latin typeface="+mj-lt"/>
              </a:rPr>
              <a:t>G</a:t>
            </a:r>
            <a:r>
              <a:rPr lang="en-US" altLang="zh-CN" sz="1000" dirty="0" err="1">
                <a:solidFill>
                  <a:srgbClr val="FF0000"/>
                </a:solidFill>
                <a:latin typeface="+mj-lt"/>
              </a:rPr>
              <a:t>rpc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B1589E-5672-4591-BA16-E67D479429C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1818634" y="2546457"/>
            <a:ext cx="364140" cy="82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EC9FD4-B051-48BB-8781-C719F0FD40AD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2182774" y="2546457"/>
            <a:ext cx="911670" cy="82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DC04-97AC-4ACB-B7D5-0A602022ECF6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2182774" y="2546457"/>
            <a:ext cx="2141667" cy="8000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163819-68AE-4098-9B85-EF2FD6C234D6}"/>
              </a:ext>
            </a:extLst>
          </p:cNvPr>
          <p:cNvSpPr/>
          <p:nvPr/>
        </p:nvSpPr>
        <p:spPr>
          <a:xfrm>
            <a:off x="6342016" y="1475448"/>
            <a:ext cx="2132513" cy="1806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</a:rPr>
              <a:t>订单，促销，支付实时性要求高，直接访问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DB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，不调用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Rest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服务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7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框架二（上记以外）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48014" y="1059348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E</a:t>
            </a:r>
            <a:r>
              <a:rPr lang="en-US" altLang="zh-CN" sz="1200" dirty="0">
                <a:latin typeface="+mj-lt"/>
              </a:rPr>
              <a:t>nvoy</a:t>
            </a:r>
            <a:endParaRPr lang="en-US" sz="12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422786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设备管理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292621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pring Boot2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05A4-5D7A-4A09-9DF4-CA68F5C101F0}"/>
              </a:ext>
            </a:extLst>
          </p:cNvPr>
          <p:cNvSpPr/>
          <p:nvPr/>
        </p:nvSpPr>
        <p:spPr>
          <a:xfrm>
            <a:off x="7624242" y="2215531"/>
            <a:ext cx="883420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E</a:t>
            </a:r>
            <a:r>
              <a:rPr lang="en-US" altLang="zh-CN" sz="1200" dirty="0">
                <a:latin typeface="+mj-lt"/>
              </a:rPr>
              <a:t>ureka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5BC16-1B64-4C33-9039-10D00711F0AF}"/>
              </a:ext>
            </a:extLst>
          </p:cNvPr>
          <p:cNvSpPr/>
          <p:nvPr/>
        </p:nvSpPr>
        <p:spPr>
          <a:xfrm>
            <a:off x="7627129" y="1079795"/>
            <a:ext cx="877112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en-US" sz="12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23365-0475-4666-B672-8DCFD8158987}"/>
              </a:ext>
            </a:extLst>
          </p:cNvPr>
          <p:cNvSpPr/>
          <p:nvPr/>
        </p:nvSpPr>
        <p:spPr>
          <a:xfrm>
            <a:off x="2825171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配置管理</a:t>
            </a:r>
            <a:endParaRPr lang="en-US" sz="12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4511A-B0AF-4A88-83C6-58A5C1CDF8C9}"/>
              </a:ext>
            </a:extLst>
          </p:cNvPr>
          <p:cNvSpPr/>
          <p:nvPr/>
        </p:nvSpPr>
        <p:spPr>
          <a:xfrm>
            <a:off x="1132885" y="1867044"/>
            <a:ext cx="5554633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132884" y="3112806"/>
            <a:ext cx="7647667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132885" y="963468"/>
            <a:ext cx="2573267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28387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监控服务</a:t>
            </a:r>
            <a:endParaRPr lang="en-US" sz="12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255968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设备服务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493421" y="943666"/>
            <a:ext cx="542360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57695-4849-4EF0-8F07-4439E62AB11F}"/>
              </a:ext>
            </a:extLst>
          </p:cNvPr>
          <p:cNvSpPr/>
          <p:nvPr/>
        </p:nvSpPr>
        <p:spPr>
          <a:xfrm>
            <a:off x="493420" y="1867044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控制层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493419" y="3112806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095081" y="4202196"/>
            <a:ext cx="7685470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493420" y="4199834"/>
            <a:ext cx="542358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2559683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yBatis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3789680" y="3346546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配置服务</a:t>
            </a:r>
            <a:endParaRPr lang="en-US" sz="12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23B1B-03AD-4AFB-A5AB-A15B55528668}"/>
              </a:ext>
            </a:extLst>
          </p:cNvPr>
          <p:cNvSpPr/>
          <p:nvPr/>
        </p:nvSpPr>
        <p:spPr>
          <a:xfrm>
            <a:off x="5124500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菜单服务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506AE-6A1A-4314-8CC9-327CA6F34036}"/>
              </a:ext>
            </a:extLst>
          </p:cNvPr>
          <p:cNvSpPr/>
          <p:nvPr/>
        </p:nvSpPr>
        <p:spPr>
          <a:xfrm>
            <a:off x="6469784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营运服务</a:t>
            </a:r>
            <a:endParaRPr lang="en-US" sz="12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3849734" y="4313887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5075649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Feign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B90B5E-90C1-4A47-A6EC-8A58B66F9F97}"/>
              </a:ext>
            </a:extLst>
          </p:cNvPr>
          <p:cNvSpPr/>
          <p:nvPr/>
        </p:nvSpPr>
        <p:spPr>
          <a:xfrm>
            <a:off x="7620821" y="334513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…</a:t>
            </a:r>
            <a:r>
              <a:rPr lang="zh-CN" altLang="en-US" sz="1200" dirty="0">
                <a:latin typeface="+mj-lt"/>
              </a:rPr>
              <a:t>服务</a:t>
            </a:r>
            <a:endParaRPr lang="en-US" sz="1200" dirty="0">
              <a:latin typeface="+mj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9C385-236C-4084-AF97-414BBEBF7DC8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1818634" y="2504959"/>
            <a:ext cx="6247318" cy="8667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7CF05F-F418-424D-BE36-CAB370A186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957547" y="2442906"/>
            <a:ext cx="1136897" cy="9288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6342016" y="4298118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Ribbon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0555E6-909A-49EB-8D05-2CCDFF4FC82B}"/>
              </a:ext>
            </a:extLst>
          </p:cNvPr>
          <p:cNvSpPr/>
          <p:nvPr/>
        </p:nvSpPr>
        <p:spPr>
          <a:xfrm>
            <a:off x="7608383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Hystrix</a:t>
            </a:r>
            <a:endParaRPr lang="en-US" sz="1200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B225B8-FD11-4019-BCB8-73CB60848EEF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3359932" y="2442906"/>
            <a:ext cx="964509" cy="903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45434D-7F88-4840-BD9A-768634F16A29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659261" y="2504959"/>
            <a:ext cx="2406691" cy="8321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7C9548-7B2B-4200-8099-B29819385F35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7004545" y="2504959"/>
            <a:ext cx="1061407" cy="8321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196935" y="3044281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858DBB-4F59-4EF8-B062-CCF1A11C2308}"/>
              </a:ext>
            </a:extLst>
          </p:cNvPr>
          <p:cNvSpPr/>
          <p:nvPr/>
        </p:nvSpPr>
        <p:spPr>
          <a:xfrm>
            <a:off x="1194838" y="1764854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  <a:latin typeface="+mj-lt"/>
              </a:rPr>
              <a:t>grpc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D73C58-359C-4F9F-BAC1-20DDC4C78A2E}"/>
              </a:ext>
            </a:extLst>
          </p:cNvPr>
          <p:cNvSpPr/>
          <p:nvPr/>
        </p:nvSpPr>
        <p:spPr>
          <a:xfrm>
            <a:off x="4215772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菜单服务</a:t>
            </a:r>
            <a:endParaRPr lang="en-US" altLang="zh-CN" sz="1200" dirty="0">
              <a:latin typeface="+mj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63B47A-1242-4287-B530-3A5D5EAE7FFD}"/>
              </a:ext>
            </a:extLst>
          </p:cNvPr>
          <p:cNvCxnSpPr>
            <a:cxnSpLocks/>
            <a:stCxn id="54" idx="2"/>
            <a:endCxn id="36" idx="0"/>
          </p:cNvCxnSpPr>
          <p:nvPr/>
        </p:nvCxnSpPr>
        <p:spPr>
          <a:xfrm>
            <a:off x="4750533" y="2442906"/>
            <a:ext cx="908728" cy="8942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E60F3B7-6387-4144-92F6-0E9C9C6ED686}"/>
              </a:ext>
            </a:extLst>
          </p:cNvPr>
          <p:cNvSpPr/>
          <p:nvPr/>
        </p:nvSpPr>
        <p:spPr>
          <a:xfrm>
            <a:off x="5451824" y="2069953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营运管理</a:t>
            </a:r>
            <a:endParaRPr lang="en-US" sz="1200" dirty="0">
              <a:latin typeface="+mj-lt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35F22B-3995-49D7-AA12-2464FC58A099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5986585" y="2453674"/>
            <a:ext cx="1017960" cy="8834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304D9F-D6DD-46A5-BA38-25F551F8E9A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957547" y="1348776"/>
            <a:ext cx="225228" cy="710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5564C4-ADE4-41B1-9C3D-FD27B41523A8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182775" y="1348776"/>
            <a:ext cx="1177157" cy="710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C7C747-D9A1-43B2-A44F-EF7C7CF6EB56}"/>
              </a:ext>
            </a:extLst>
          </p:cNvPr>
          <p:cNvCxnSpPr>
            <a:cxnSpLocks/>
            <a:stCxn id="5" idx="2"/>
            <a:endCxn id="54" idx="0"/>
          </p:cNvCxnSpPr>
          <p:nvPr/>
        </p:nvCxnSpPr>
        <p:spPr>
          <a:xfrm>
            <a:off x="2182775" y="1348776"/>
            <a:ext cx="2567758" cy="710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B77B25-F988-4E7F-A37F-6E0B1CDE839D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2182775" y="1348776"/>
            <a:ext cx="3803810" cy="7211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服务模块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逻辑结构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507250" y="1697262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520777" y="2580915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ervice</a:t>
            </a:r>
            <a:endParaRPr lang="en-US" sz="1200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E4216-9A14-4C2A-B612-6FF14068822B}"/>
              </a:ext>
            </a:extLst>
          </p:cNvPr>
          <p:cNvCxnSpPr/>
          <p:nvPr/>
        </p:nvCxnSpPr>
        <p:spPr>
          <a:xfrm>
            <a:off x="2050174" y="2122745"/>
            <a:ext cx="0" cy="4431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E87FBE-F484-4B8E-8866-35C830CE8E45}"/>
              </a:ext>
            </a:extLst>
          </p:cNvPr>
          <p:cNvSpPr txBox="1"/>
          <p:nvPr/>
        </p:nvSpPr>
        <p:spPr>
          <a:xfrm>
            <a:off x="2136516" y="12669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0BE6C-4115-4DF7-9B12-B7DC30BBC74B}"/>
              </a:ext>
            </a:extLst>
          </p:cNvPr>
          <p:cNvSpPr txBox="1"/>
          <p:nvPr/>
        </p:nvSpPr>
        <p:spPr>
          <a:xfrm>
            <a:off x="3535621" y="16953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GRPC</a:t>
            </a:r>
            <a:r>
              <a:rPr lang="zh-CN" altLang="en-US" dirty="0"/>
              <a:t>封装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9F32D-61EF-4FC3-8AFF-09DB0ADEF318}"/>
              </a:ext>
            </a:extLst>
          </p:cNvPr>
          <p:cNvSpPr txBox="1"/>
          <p:nvPr/>
        </p:nvSpPr>
        <p:spPr>
          <a:xfrm>
            <a:off x="3535621" y="2534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业务处理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31067-BF0D-4A0E-8C14-EC0335AA2129}"/>
              </a:ext>
            </a:extLst>
          </p:cNvPr>
          <p:cNvSpPr/>
          <p:nvPr/>
        </p:nvSpPr>
        <p:spPr>
          <a:xfrm>
            <a:off x="1520777" y="3464568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DB </a:t>
            </a:r>
            <a:r>
              <a:rPr lang="zh-CN" altLang="en-US" sz="1200" dirty="0">
                <a:latin typeface="+mj-lt"/>
              </a:rPr>
              <a:t>访问层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E4CB7-3A95-4C9E-B783-FBBF1D157A41}"/>
              </a:ext>
            </a:extLst>
          </p:cNvPr>
          <p:cNvSpPr txBox="1"/>
          <p:nvPr/>
        </p:nvSpPr>
        <p:spPr>
          <a:xfrm>
            <a:off x="3535621" y="3464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</a:t>
            </a:r>
            <a:r>
              <a:rPr lang="zh-CN" altLang="en-US" dirty="0"/>
              <a:t>访问封装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94585C-B9C6-432E-8779-EA2247B5D7AD}"/>
              </a:ext>
            </a:extLst>
          </p:cNvPr>
          <p:cNvCxnSpPr/>
          <p:nvPr/>
        </p:nvCxnSpPr>
        <p:spPr>
          <a:xfrm>
            <a:off x="2042008" y="2964636"/>
            <a:ext cx="0" cy="4431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75C1D-BDEC-44F1-87E0-ED392C899FF6}"/>
              </a:ext>
            </a:extLst>
          </p:cNvPr>
          <p:cNvSpPr txBox="1"/>
          <p:nvPr/>
        </p:nvSpPr>
        <p:spPr>
          <a:xfrm>
            <a:off x="5908036" y="135517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技术架构参考以下章节：</a:t>
            </a:r>
            <a:endParaRPr lang="en-US" altLang="zh-CN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x-none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数据服务+接口服务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2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Page.14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12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5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服务模块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模块组成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63174"/>
              </p:ext>
            </p:extLst>
          </p:nvPr>
        </p:nvGraphicFramePr>
        <p:xfrm>
          <a:off x="542261" y="984565"/>
          <a:ext cx="8059478" cy="355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9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lang="zh-CN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项目名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altLang="zh-CN" sz="105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roupID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ArtifactId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菜单服务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</a:t>
                      </a:r>
                      <a:r>
                        <a:rPr lang="en-US" altLang="zh-CN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menuservice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</a:t>
                      </a:r>
                      <a:r>
                        <a:rPr lang="en-US" altLang="zh-CN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menuservice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</a:t>
                      </a:r>
                      <a:r>
                        <a:rPr lang="en-US" altLang="zh-CN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orderservice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</a:t>
                      </a:r>
                      <a:r>
                        <a:rPr lang="en-US" altLang="zh-CN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orderservice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券服务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cpos.couponservice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cpos.couponservice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促销服务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</a:t>
                      </a:r>
                      <a:r>
                        <a:rPr lang="en-US" sz="1200" kern="10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.promotionservice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cpos.promotionservice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会员服务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cpos.customerservice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cpos.customerservice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支付服务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cpos.payservice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cpos.payservice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设备服务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cpos.deviceservice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cpos.deviceservice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cpos.confservice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cpos.confservice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营运服务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cpos.operationservice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com.yum.cpos.service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cpos.operationservice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76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总部端开发框架  管理服务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+GRPC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48014" y="1059348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422786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292621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pring Boot2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05A4-5D7A-4A09-9DF4-CA68F5C101F0}"/>
              </a:ext>
            </a:extLst>
          </p:cNvPr>
          <p:cNvSpPr/>
          <p:nvPr/>
        </p:nvSpPr>
        <p:spPr>
          <a:xfrm>
            <a:off x="4717358" y="2360696"/>
            <a:ext cx="883420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E</a:t>
            </a:r>
            <a:r>
              <a:rPr lang="en-US" altLang="zh-CN" sz="1200" dirty="0">
                <a:latin typeface="+mj-lt"/>
              </a:rPr>
              <a:t>ureka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5BC16-1B64-4C33-9039-10D00711F0AF}"/>
              </a:ext>
            </a:extLst>
          </p:cNvPr>
          <p:cNvSpPr/>
          <p:nvPr/>
        </p:nvSpPr>
        <p:spPr>
          <a:xfrm>
            <a:off x="4723666" y="1893130"/>
            <a:ext cx="877112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en-US" sz="12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23365-0475-4666-B672-8DCFD8158987}"/>
              </a:ext>
            </a:extLst>
          </p:cNvPr>
          <p:cNvSpPr/>
          <p:nvPr/>
        </p:nvSpPr>
        <p:spPr>
          <a:xfrm>
            <a:off x="2825171" y="2059185"/>
            <a:ext cx="1069522" cy="3837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4511A-B0AF-4A88-83C6-58A5C1CDF8C9}"/>
              </a:ext>
            </a:extLst>
          </p:cNvPr>
          <p:cNvSpPr/>
          <p:nvPr/>
        </p:nvSpPr>
        <p:spPr>
          <a:xfrm>
            <a:off x="1132885" y="1867044"/>
            <a:ext cx="2930705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132884" y="3112806"/>
            <a:ext cx="7647667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132885" y="963468"/>
            <a:ext cx="2573267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28387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订单服务</a:t>
            </a:r>
            <a:endParaRPr lang="en-US" sz="12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255968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设备服务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493421" y="943666"/>
            <a:ext cx="542360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57695-4849-4EF0-8F07-4439E62AB11F}"/>
              </a:ext>
            </a:extLst>
          </p:cNvPr>
          <p:cNvSpPr/>
          <p:nvPr/>
        </p:nvSpPr>
        <p:spPr>
          <a:xfrm>
            <a:off x="493420" y="1867044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控制层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493419" y="3112806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E8C77E-1ABF-40A2-993D-41A56FDD296C}"/>
              </a:ext>
            </a:extLst>
          </p:cNvPr>
          <p:cNvSpPr/>
          <p:nvPr/>
        </p:nvSpPr>
        <p:spPr>
          <a:xfrm>
            <a:off x="6285040" y="2074683"/>
            <a:ext cx="940171" cy="38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BF2B9C-633A-49EC-8602-9D5CC24E3851}"/>
              </a:ext>
            </a:extLst>
          </p:cNvPr>
          <p:cNvSpPr/>
          <p:nvPr/>
        </p:nvSpPr>
        <p:spPr>
          <a:xfrm>
            <a:off x="7539306" y="2074683"/>
            <a:ext cx="940171" cy="383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C</a:t>
            </a:r>
            <a:r>
              <a:rPr lang="en-US" altLang="zh-CN" sz="1200" dirty="0">
                <a:latin typeface="+mj-lt"/>
              </a:rPr>
              <a:t>ontroller</a:t>
            </a:r>
            <a:endParaRPr lang="en-US" sz="12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BE53E-C565-44B8-9A13-7C0551522839}"/>
              </a:ext>
            </a:extLst>
          </p:cNvPr>
          <p:cNvSpPr/>
          <p:nvPr/>
        </p:nvSpPr>
        <p:spPr>
          <a:xfrm>
            <a:off x="5849847" y="1874450"/>
            <a:ext cx="2930705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1BB591-B977-439D-84F6-C1CF363C363B}"/>
              </a:ext>
            </a:extLst>
          </p:cNvPr>
          <p:cNvSpPr/>
          <p:nvPr/>
        </p:nvSpPr>
        <p:spPr>
          <a:xfrm>
            <a:off x="6630305" y="1059348"/>
            <a:ext cx="1069522" cy="2894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E</a:t>
            </a:r>
            <a:r>
              <a:rPr lang="en-US" altLang="zh-CN" sz="1200" dirty="0">
                <a:latin typeface="+mj-lt"/>
              </a:rPr>
              <a:t>nvoy</a:t>
            </a:r>
            <a:endParaRPr lang="en-US" sz="12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095081" y="4202196"/>
            <a:ext cx="7685470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493420" y="4199834"/>
            <a:ext cx="542358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2559683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yBatis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3789680" y="3346546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配置服务</a:t>
            </a:r>
            <a:endParaRPr lang="en-US" sz="12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23B1B-03AD-4AFB-A5AB-A15B55528668}"/>
              </a:ext>
            </a:extLst>
          </p:cNvPr>
          <p:cNvSpPr/>
          <p:nvPr/>
        </p:nvSpPr>
        <p:spPr>
          <a:xfrm>
            <a:off x="5124500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菜单服务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506AE-6A1A-4314-8CC9-327CA6F34036}"/>
              </a:ext>
            </a:extLst>
          </p:cNvPr>
          <p:cNvSpPr/>
          <p:nvPr/>
        </p:nvSpPr>
        <p:spPr>
          <a:xfrm>
            <a:off x="6469784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营运服务</a:t>
            </a:r>
            <a:endParaRPr lang="en-US" sz="12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3849734" y="4313887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5075649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Feign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B90B5E-90C1-4A47-A6EC-8A58B66F9F97}"/>
              </a:ext>
            </a:extLst>
          </p:cNvPr>
          <p:cNvSpPr/>
          <p:nvPr/>
        </p:nvSpPr>
        <p:spPr>
          <a:xfrm>
            <a:off x="7620821" y="334513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…</a:t>
            </a:r>
            <a:r>
              <a:rPr lang="zh-CN" altLang="en-US" sz="1200" dirty="0">
                <a:latin typeface="+mj-lt"/>
              </a:rPr>
              <a:t>服务</a:t>
            </a:r>
            <a:endParaRPr lang="en-US" sz="1200" dirty="0">
              <a:latin typeface="+mj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8783A8-9317-4F6A-8D60-7B20E2F83AB4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 flipV="1">
            <a:off x="4063590" y="2267529"/>
            <a:ext cx="653768" cy="23788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9C385-236C-4084-AF97-414BBEBF7DC8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1818634" y="2650124"/>
            <a:ext cx="3340434" cy="72163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8D7B9E-ECDE-4EE6-8E7F-7AD094547420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flipH="1">
            <a:off x="1818634" y="2442906"/>
            <a:ext cx="138913" cy="9288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7CF05F-F418-424D-BE36-CAB370A186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957547" y="2442906"/>
            <a:ext cx="1136897" cy="9288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6342016" y="4298118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Ribbon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0555E6-909A-49EB-8D05-2CCDFF4FC82B}"/>
              </a:ext>
            </a:extLst>
          </p:cNvPr>
          <p:cNvSpPr/>
          <p:nvPr/>
        </p:nvSpPr>
        <p:spPr>
          <a:xfrm>
            <a:off x="7608383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Hystrix</a:t>
            </a:r>
            <a:endParaRPr lang="en-US" sz="1200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B225B8-FD11-4019-BCB8-73CB60848EEF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957547" y="2442906"/>
            <a:ext cx="2366894" cy="9036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30EBE-4F1E-4D84-87F5-3620317ECD6C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8009392" y="2458404"/>
            <a:ext cx="146190" cy="8867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026ED8-9F3A-4669-A795-39CC9B5C77EC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4324441" y="2458404"/>
            <a:ext cx="2430685" cy="8881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EA1A30-A346-4B93-8AA7-8E08C3A8D8C3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7004545" y="2458404"/>
            <a:ext cx="1004847" cy="8787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45434D-7F88-4840-BD9A-768634F16A29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H="1" flipV="1">
            <a:off x="5159068" y="2650124"/>
            <a:ext cx="500193" cy="687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7C9548-7B2B-4200-8099-B29819385F35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H="1" flipV="1">
            <a:off x="5159068" y="2650124"/>
            <a:ext cx="1845477" cy="687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196935" y="3044281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858DBB-4F59-4EF8-B062-CCF1A11C2308}"/>
              </a:ext>
            </a:extLst>
          </p:cNvPr>
          <p:cNvSpPr/>
          <p:nvPr/>
        </p:nvSpPr>
        <p:spPr>
          <a:xfrm>
            <a:off x="1194838" y="1764854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CB86A9-CFEB-4B68-83E7-E0AAA20BE12C}"/>
              </a:ext>
            </a:extLst>
          </p:cNvPr>
          <p:cNvSpPr/>
          <p:nvPr/>
        </p:nvSpPr>
        <p:spPr>
          <a:xfrm>
            <a:off x="8211128" y="1733346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  <a:latin typeface="+mj-lt"/>
              </a:rPr>
              <a:t>Grpc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E07659-8382-48D5-82B5-4BE34DD6EBAB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6755126" y="1348776"/>
            <a:ext cx="409940" cy="7259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B387EE-E96F-41DC-8907-4EA104D82D3A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7165066" y="1348776"/>
            <a:ext cx="844326" cy="7259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63B047-86C9-4B24-AA2A-0E2F4BA1EF13}"/>
              </a:ext>
            </a:extLst>
          </p:cNvPr>
          <p:cNvSpPr/>
          <p:nvPr/>
        </p:nvSpPr>
        <p:spPr>
          <a:xfrm>
            <a:off x="7030456" y="2784007"/>
            <a:ext cx="978936" cy="219650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  <a:latin typeface="+mj-lt"/>
              </a:rPr>
              <a:t>调用</a:t>
            </a:r>
            <a:r>
              <a:rPr lang="en-US" altLang="zh-CN" sz="1000" dirty="0">
                <a:solidFill>
                  <a:srgbClr val="FF0000"/>
                </a:solidFill>
                <a:latin typeface="+mj-lt"/>
              </a:rPr>
              <a:t>Rest</a:t>
            </a:r>
            <a:r>
              <a:rPr lang="zh-CN" altLang="en-US" sz="1000" dirty="0">
                <a:solidFill>
                  <a:srgbClr val="FF0000"/>
                </a:solidFill>
                <a:latin typeface="+mj-lt"/>
              </a:rPr>
              <a:t>服务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7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框架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1648013" y="2257029"/>
            <a:ext cx="1069522" cy="2894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altLang="zh-CN" sz="1200" dirty="0"/>
              <a:t>nvoy</a:t>
            </a:r>
            <a:endParaRPr lang="en-US" sz="12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292621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</a:t>
            </a:r>
            <a:r>
              <a:rPr lang="en-US" altLang="zh-CN" sz="1200" dirty="0">
                <a:latin typeface="+mj-lt"/>
              </a:rPr>
              <a:t>pring Boot2</a:t>
            </a:r>
            <a:endParaRPr lang="en-US" sz="12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132884" y="3112806"/>
            <a:ext cx="7647667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132884" y="2161149"/>
            <a:ext cx="2573267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28387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订单服务</a:t>
            </a:r>
            <a:endParaRPr lang="en-US" sz="12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2559683" y="337175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设备服务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493420" y="2141347"/>
            <a:ext cx="542360" cy="536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493419" y="3112806"/>
            <a:ext cx="542359" cy="80096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095081" y="4202196"/>
            <a:ext cx="7685470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493420" y="4199834"/>
            <a:ext cx="542358" cy="5640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2559683" y="431509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yBatis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3789680" y="3346546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配置服务</a:t>
            </a:r>
            <a:endParaRPr lang="en-US" sz="12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23B1B-03AD-4AFB-A5AB-A15B55528668}"/>
              </a:ext>
            </a:extLst>
          </p:cNvPr>
          <p:cNvSpPr/>
          <p:nvPr/>
        </p:nvSpPr>
        <p:spPr>
          <a:xfrm>
            <a:off x="5124500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菜单服务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506AE-6A1A-4314-8CC9-327CA6F34036}"/>
              </a:ext>
            </a:extLst>
          </p:cNvPr>
          <p:cNvSpPr/>
          <p:nvPr/>
        </p:nvSpPr>
        <p:spPr>
          <a:xfrm>
            <a:off x="6469784" y="3337143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营运服务</a:t>
            </a:r>
            <a:endParaRPr lang="en-US" sz="12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3849734" y="4313887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5075649" y="4313886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GRPC</a:t>
            </a:r>
            <a:endParaRPr lang="en-US" sz="1200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B90B5E-90C1-4A47-A6EC-8A58B66F9F97}"/>
              </a:ext>
            </a:extLst>
          </p:cNvPr>
          <p:cNvSpPr/>
          <p:nvPr/>
        </p:nvSpPr>
        <p:spPr>
          <a:xfrm>
            <a:off x="7620821" y="3345135"/>
            <a:ext cx="1069522" cy="3334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…</a:t>
            </a:r>
            <a:r>
              <a:rPr lang="zh-CN" altLang="en-US" sz="1200" dirty="0">
                <a:latin typeface="+mj-lt"/>
              </a:rPr>
              <a:t>服务</a:t>
            </a:r>
            <a:endParaRPr lang="en-US" sz="1200" dirty="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6342016" y="4298118"/>
            <a:ext cx="1069522" cy="3334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Protocol Buffer</a:t>
            </a:r>
            <a:endParaRPr lang="en-US" sz="1200" dirty="0">
              <a:latin typeface="+mj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196935" y="3044281"/>
            <a:ext cx="573146" cy="237881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  <a:latin typeface="+mj-lt"/>
              </a:rPr>
              <a:t>G</a:t>
            </a:r>
            <a:r>
              <a:rPr lang="en-US" altLang="zh-CN" sz="1000" dirty="0" err="1">
                <a:solidFill>
                  <a:srgbClr val="FF0000"/>
                </a:solidFill>
                <a:latin typeface="+mj-lt"/>
              </a:rPr>
              <a:t>rpc</a:t>
            </a:r>
            <a:endParaRPr lang="en-US" sz="1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B1589E-5672-4591-BA16-E67D479429CA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1818634" y="2546457"/>
            <a:ext cx="364140" cy="82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EC9FD4-B051-48BB-8781-C719F0FD40AD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2182774" y="2546457"/>
            <a:ext cx="911670" cy="8252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DC04-97AC-4ACB-B7D5-0A602022ECF6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2182774" y="2546457"/>
            <a:ext cx="2141667" cy="8000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F981DB-9903-4D01-BC8F-713F6CB903DF}"/>
              </a:ext>
            </a:extLst>
          </p:cNvPr>
          <p:cNvSpPr/>
          <p:nvPr/>
        </p:nvSpPr>
        <p:spPr>
          <a:xfrm>
            <a:off x="5098691" y="949547"/>
            <a:ext cx="1978438" cy="142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GRPC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服务群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服务模块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部署结构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EA8CEE7-2EDE-4A97-B439-C2E30A57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0057" y="400964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7276510-50DB-468A-AAD4-3D05F43B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1544" y="400964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5">
            <a:extLst>
              <a:ext uri="{FF2B5EF4-FFF2-40B4-BE49-F238E27FC236}">
                <a16:creationId xmlns:a16="http://schemas.microsoft.com/office/drawing/2014/main" id="{869B8441-8EBC-4F03-B0E1-604BCD98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916" y="3946104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66C5D-9F1D-4AB4-9FAD-679B35B1EA5C}"/>
              </a:ext>
            </a:extLst>
          </p:cNvPr>
          <p:cNvSpPr txBox="1"/>
          <p:nvPr/>
        </p:nvSpPr>
        <p:spPr>
          <a:xfrm>
            <a:off x="3886636" y="4449560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68F37-84ED-4DBC-832A-C42A811E592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589500" y="4327275"/>
            <a:ext cx="50292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FE5762-DAFD-4989-9103-3B6FA07B3A26}"/>
              </a:ext>
            </a:extLst>
          </p:cNvPr>
          <p:cNvSpPr txBox="1"/>
          <p:nvPr/>
        </p:nvSpPr>
        <p:spPr>
          <a:xfrm>
            <a:off x="1121251" y="447890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B08C4-E836-452A-A869-CF536A533C04}"/>
              </a:ext>
            </a:extLst>
          </p:cNvPr>
          <p:cNvSpPr txBox="1"/>
          <p:nvPr/>
        </p:nvSpPr>
        <p:spPr>
          <a:xfrm>
            <a:off x="1121251" y="3323419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MPOS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CCDEAF-B2DE-4CD8-93DC-E6FBB6F31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4458" y="2846247"/>
            <a:ext cx="628698" cy="491170"/>
          </a:xfrm>
          <a:prstGeom prst="rect">
            <a:avLst/>
          </a:prstGeom>
        </p:spPr>
      </p:pic>
      <p:graphicFrame>
        <p:nvGraphicFramePr>
          <p:cNvPr id="21" name="Object 271">
            <a:extLst>
              <a:ext uri="{FF2B5EF4-FFF2-40B4-BE49-F238E27FC236}">
                <a16:creationId xmlns:a16="http://schemas.microsoft.com/office/drawing/2014/main" id="{7C6CBC25-D827-45D9-A13F-89B6DE66DB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91835" y="3840738"/>
          <a:ext cx="487530" cy="63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CorelDRAW" r:id="rId6" imgW="954908" imgH="1238829" progId="CorelDRAW.Graphic.9">
                  <p:embed/>
                </p:oleObj>
              </mc:Choice>
              <mc:Fallback>
                <p:oleObj name="CorelDRAW" r:id="rId6" imgW="954908" imgH="1238829" progId="CorelDRAW.Graphic.9">
                  <p:embed/>
                  <p:pic>
                    <p:nvPicPr>
                      <p:cNvPr id="21" name="Object 271">
                        <a:extLst>
                          <a:ext uri="{FF2B5EF4-FFF2-40B4-BE49-F238E27FC236}">
                            <a16:creationId xmlns:a16="http://schemas.microsoft.com/office/drawing/2014/main" id="{7C6CBC25-D827-45D9-A13F-89B6DE66D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835" y="3840738"/>
                        <a:ext cx="487530" cy="63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3B87C2A-D677-47C4-867A-360D14FE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0718" y="122535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2C3487-0482-4EBB-BA3F-36AD403D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2205" y="122535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4E864F3F-B57F-432B-BA18-102C99446ADB}"/>
              </a:ext>
            </a:extLst>
          </p:cNvPr>
          <p:cNvSpPr txBox="1"/>
          <p:nvPr/>
        </p:nvSpPr>
        <p:spPr>
          <a:xfrm>
            <a:off x="5287297" y="16652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营运服务</a:t>
            </a:r>
            <a:endParaRPr lang="en-US" sz="9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ED0919-C74E-4CB0-BBD4-8B9DCF71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7000" y="118098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98E127-045F-4AEC-BEA6-5CC60462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8487" y="1180982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39">
            <a:extLst>
              <a:ext uri="{FF2B5EF4-FFF2-40B4-BE49-F238E27FC236}">
                <a16:creationId xmlns:a16="http://schemas.microsoft.com/office/drawing/2014/main" id="{EE2B6CAE-0B67-46F1-8D78-79EFC8017B08}"/>
              </a:ext>
            </a:extLst>
          </p:cNvPr>
          <p:cNvSpPr txBox="1"/>
          <p:nvPr/>
        </p:nvSpPr>
        <p:spPr>
          <a:xfrm>
            <a:off x="6476701" y="162089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…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F6978C5-0B2F-4609-AF6B-83A9CBC7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7521" y="1666988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2888031-E093-472A-A1CC-7A002E2E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9008" y="1666988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65">
            <a:extLst>
              <a:ext uri="{FF2B5EF4-FFF2-40B4-BE49-F238E27FC236}">
                <a16:creationId xmlns:a16="http://schemas.microsoft.com/office/drawing/2014/main" id="{FF925C52-9696-4A69-A034-E26B455D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80" y="1603446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C27AB-CB7A-4920-9051-66095042446D}"/>
              </a:ext>
            </a:extLst>
          </p:cNvPr>
          <p:cNvSpPr txBox="1"/>
          <p:nvPr/>
        </p:nvSpPr>
        <p:spPr>
          <a:xfrm>
            <a:off x="3874100" y="2106902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C9809F70-019F-4402-85E5-9551C7E5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4917" y="166459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EA4CF666-5FC9-4771-98B3-9B9F9B6D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6404" y="166459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65">
            <a:extLst>
              <a:ext uri="{FF2B5EF4-FFF2-40B4-BE49-F238E27FC236}">
                <a16:creationId xmlns:a16="http://schemas.microsoft.com/office/drawing/2014/main" id="{07DB16C5-84E2-4184-81A1-130C1DA5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776" y="1601049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182E39-1A8B-4DE3-BBC5-C88C39F3AE62}"/>
              </a:ext>
            </a:extLst>
          </p:cNvPr>
          <p:cNvSpPr txBox="1"/>
          <p:nvPr/>
        </p:nvSpPr>
        <p:spPr>
          <a:xfrm>
            <a:off x="2701496" y="210450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A27D87-80F3-4078-8EFB-5E34160A301A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3404360" y="1982220"/>
            <a:ext cx="258020" cy="23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C0A07F-1391-4AAF-B858-FAC7C5A2BF9A}"/>
              </a:ext>
            </a:extLst>
          </p:cNvPr>
          <p:cNvCxnSpPr>
            <a:cxnSpLocks/>
            <a:stCxn id="20" idx="1"/>
            <a:endCxn id="35" idx="1"/>
          </p:cNvCxnSpPr>
          <p:nvPr/>
        </p:nvCxnSpPr>
        <p:spPr>
          <a:xfrm flipV="1">
            <a:off x="1723156" y="1982220"/>
            <a:ext cx="766620" cy="110961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3233F3-B52C-48A5-8CC1-F406BD4D204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76964" y="1984617"/>
            <a:ext cx="50292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70CE49-8208-4668-9C83-17B0FA4AACE4}"/>
              </a:ext>
            </a:extLst>
          </p:cNvPr>
          <p:cNvSpPr txBox="1"/>
          <p:nvPr/>
        </p:nvSpPr>
        <p:spPr>
          <a:xfrm>
            <a:off x="264160" y="1013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总部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AB74A8-5C85-4FE1-B32E-B8A824B978F9}"/>
              </a:ext>
            </a:extLst>
          </p:cNvPr>
          <p:cNvSpPr txBox="1"/>
          <p:nvPr/>
        </p:nvSpPr>
        <p:spPr>
          <a:xfrm>
            <a:off x="276824" y="2736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餐厅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2792EB-C81D-4290-A7CB-D3B133DDECC8}"/>
              </a:ext>
            </a:extLst>
          </p:cNvPr>
          <p:cNvCxnSpPr>
            <a:cxnSpLocks/>
          </p:cNvCxnSpPr>
          <p:nvPr/>
        </p:nvCxnSpPr>
        <p:spPr>
          <a:xfrm flipV="1">
            <a:off x="194242" y="2628394"/>
            <a:ext cx="8674629" cy="2757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>
            <a:extLst>
              <a:ext uri="{FF2B5EF4-FFF2-40B4-BE49-F238E27FC236}">
                <a16:creationId xmlns:a16="http://schemas.microsoft.com/office/drawing/2014/main" id="{2997A81A-F621-477B-8944-A8708812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15734" y="1065566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385C7084-8915-4481-9B21-2F35093B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2518" y="1044364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65">
            <a:extLst>
              <a:ext uri="{FF2B5EF4-FFF2-40B4-BE49-F238E27FC236}">
                <a16:creationId xmlns:a16="http://schemas.microsoft.com/office/drawing/2014/main" id="{76267D1E-4EDB-4BF3-8DFA-9CF0761D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592" y="1500702"/>
            <a:ext cx="1115251" cy="472505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4CDFD3-E585-4D83-AE70-EA8A726220E8}"/>
              </a:ext>
            </a:extLst>
          </p:cNvPr>
          <p:cNvSpPr txBox="1"/>
          <p:nvPr/>
        </p:nvSpPr>
        <p:spPr>
          <a:xfrm>
            <a:off x="7968092" y="1269870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DA0471-38EC-4496-9C8B-D8FDAF4A88BD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 flipV="1">
            <a:off x="7090789" y="1736955"/>
            <a:ext cx="669803" cy="22836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928E6E-5B68-4055-B688-4844BF72C302}"/>
              </a:ext>
            </a:extLst>
          </p:cNvPr>
          <p:cNvCxnSpPr>
            <a:cxnSpLocks/>
            <a:stCxn id="46" idx="3"/>
            <a:endCxn id="105" idx="1"/>
          </p:cNvCxnSpPr>
          <p:nvPr/>
        </p:nvCxnSpPr>
        <p:spPr>
          <a:xfrm flipV="1">
            <a:off x="7077129" y="1206319"/>
            <a:ext cx="676491" cy="45336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54B9F37-BD3D-45E0-BDC7-271AB6A73315}"/>
              </a:ext>
            </a:extLst>
          </p:cNvPr>
          <p:cNvSpPr/>
          <p:nvPr/>
        </p:nvSpPr>
        <p:spPr>
          <a:xfrm>
            <a:off x="5112351" y="3310430"/>
            <a:ext cx="1978438" cy="142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GRPC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服务群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09710F2-7CCA-4390-BD68-C5057AD3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4378" y="358623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E5140E8-94F5-4311-8FE0-AEF677E3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865" y="3586234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39">
            <a:extLst>
              <a:ext uri="{FF2B5EF4-FFF2-40B4-BE49-F238E27FC236}">
                <a16:creationId xmlns:a16="http://schemas.microsoft.com/office/drawing/2014/main" id="{52DC8256-2028-4503-BFC7-C9F81F0100CF}"/>
              </a:ext>
            </a:extLst>
          </p:cNvPr>
          <p:cNvSpPr txBox="1"/>
          <p:nvPr/>
        </p:nvSpPr>
        <p:spPr>
          <a:xfrm>
            <a:off x="5300957" y="402614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营运服务</a:t>
            </a:r>
            <a:endParaRPr lang="en-US" sz="9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B299EA6-2007-4BF2-A406-6F273D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0660" y="3541865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0FC3606-BF48-47E6-8A33-42124DD3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2147" y="3541865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39">
            <a:extLst>
              <a:ext uri="{FF2B5EF4-FFF2-40B4-BE49-F238E27FC236}">
                <a16:creationId xmlns:a16="http://schemas.microsoft.com/office/drawing/2014/main" id="{AB9987FD-C9EE-4DA7-BDA2-A2039EED93C6}"/>
              </a:ext>
            </a:extLst>
          </p:cNvPr>
          <p:cNvSpPr txBox="1"/>
          <p:nvPr/>
        </p:nvSpPr>
        <p:spPr>
          <a:xfrm>
            <a:off x="6490361" y="3981779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…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BEC8FB-2818-47A8-9964-44ABD5FBF8C7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 flipH="1" flipV="1">
            <a:off x="4131543" y="2337734"/>
            <a:ext cx="665" cy="16083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F08EB-9BD0-4BB0-8E2D-345F1CF6AB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5617" y="4271516"/>
            <a:ext cx="2149299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3">
            <a:extLst>
              <a:ext uri="{FF2B5EF4-FFF2-40B4-BE49-F238E27FC236}">
                <a16:creationId xmlns:a16="http://schemas.microsoft.com/office/drawing/2014/main" id="{00E88283-E1C8-4DC8-B2D7-158C0247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0138" y="1544023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3">
            <a:extLst>
              <a:ext uri="{FF2B5EF4-FFF2-40B4-BE49-F238E27FC236}">
                <a16:creationId xmlns:a16="http://schemas.microsoft.com/office/drawing/2014/main" id="{998D4384-CE3B-40E1-938B-13126B72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6922" y="1522821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9637AD4-AC50-4BEE-8BB2-6F1649F923EF}"/>
              </a:ext>
            </a:extLst>
          </p:cNvPr>
          <p:cNvSpPr txBox="1"/>
          <p:nvPr/>
        </p:nvSpPr>
        <p:spPr>
          <a:xfrm>
            <a:off x="7992496" y="1748327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Picture 3">
            <a:extLst>
              <a:ext uri="{FF2B5EF4-FFF2-40B4-BE49-F238E27FC236}">
                <a16:creationId xmlns:a16="http://schemas.microsoft.com/office/drawing/2014/main" id="{9807C61F-0CF0-4F60-B9E2-B39790E2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0138" y="2102533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3">
            <a:extLst>
              <a:ext uri="{FF2B5EF4-FFF2-40B4-BE49-F238E27FC236}">
                <a16:creationId xmlns:a16="http://schemas.microsoft.com/office/drawing/2014/main" id="{0F991BCE-9FA0-4307-84A4-845C5F8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6922" y="2081331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074DD16-483B-46BE-B449-6E867BD0F680}"/>
              </a:ext>
            </a:extLst>
          </p:cNvPr>
          <p:cNvSpPr txBox="1"/>
          <p:nvPr/>
        </p:nvSpPr>
        <p:spPr>
          <a:xfrm>
            <a:off x="7992496" y="2306837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3EE2CDC4-BA88-4D31-8E3E-B3C91361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620" y="951063"/>
            <a:ext cx="1115251" cy="51051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Rectangle 65">
            <a:extLst>
              <a:ext uri="{FF2B5EF4-FFF2-40B4-BE49-F238E27FC236}">
                <a16:creationId xmlns:a16="http://schemas.microsoft.com/office/drawing/2014/main" id="{474D9D37-5BE0-4FA0-8010-84312D6A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591" y="2063469"/>
            <a:ext cx="1115251" cy="465947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id="{02ECCF06-8CF5-46DB-AAE9-1991E6DB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15734" y="3419121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3">
            <a:extLst>
              <a:ext uri="{FF2B5EF4-FFF2-40B4-BE49-F238E27FC236}">
                <a16:creationId xmlns:a16="http://schemas.microsoft.com/office/drawing/2014/main" id="{9C52263F-84CE-4067-9130-98DC4C60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2518" y="3397919"/>
            <a:ext cx="220420" cy="30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079E6E7-CA20-45FD-9696-B76B12039034}"/>
              </a:ext>
            </a:extLst>
          </p:cNvPr>
          <p:cNvSpPr txBox="1"/>
          <p:nvPr/>
        </p:nvSpPr>
        <p:spPr>
          <a:xfrm>
            <a:off x="7968092" y="3623425"/>
            <a:ext cx="646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Rectangle 65">
            <a:extLst>
              <a:ext uri="{FF2B5EF4-FFF2-40B4-BE49-F238E27FC236}">
                <a16:creationId xmlns:a16="http://schemas.microsoft.com/office/drawing/2014/main" id="{71DB429F-01EF-46CD-9354-6F66080E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620" y="3304618"/>
            <a:ext cx="1115251" cy="51051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94A6B8-3D70-4D9D-8FA7-9C3817A1F9E0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7077129" y="1659688"/>
            <a:ext cx="683463" cy="7726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2BA762-478D-4F9E-8196-F62D6B41CD8A}"/>
              </a:ext>
            </a:extLst>
          </p:cNvPr>
          <p:cNvCxnSpPr>
            <a:cxnSpLocks/>
            <a:stCxn id="46" idx="3"/>
            <a:endCxn id="107" idx="1"/>
          </p:cNvCxnSpPr>
          <p:nvPr/>
        </p:nvCxnSpPr>
        <p:spPr>
          <a:xfrm>
            <a:off x="7077129" y="1659688"/>
            <a:ext cx="683462" cy="6367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DB9ACA6-8880-4FFB-847E-5CC5A77549E0}"/>
              </a:ext>
            </a:extLst>
          </p:cNvPr>
          <p:cNvCxnSpPr>
            <a:cxnSpLocks/>
            <a:stCxn id="68" idx="3"/>
            <a:endCxn id="116" idx="1"/>
          </p:cNvCxnSpPr>
          <p:nvPr/>
        </p:nvCxnSpPr>
        <p:spPr>
          <a:xfrm flipV="1">
            <a:off x="7090789" y="3559874"/>
            <a:ext cx="662831" cy="4606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6E1409-9A21-4F6E-B74C-7E859460362D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flipH="1" flipV="1">
            <a:off x="4119672" y="2365788"/>
            <a:ext cx="1981898" cy="944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BB8FE16-455C-4020-A54F-F30CC1AA2DB8}"/>
              </a:ext>
            </a:extLst>
          </p:cNvPr>
          <p:cNvSpPr/>
          <p:nvPr/>
        </p:nvSpPr>
        <p:spPr>
          <a:xfrm>
            <a:off x="1868240" y="2309420"/>
            <a:ext cx="471364" cy="273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移动模式</a:t>
            </a:r>
            <a:endParaRPr lang="en-US" sz="1000" dirty="0">
              <a:latin typeface="+mj-lt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7998FD5-63F8-495F-9AE1-00B9EE1D0E6E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1723156" y="3091832"/>
            <a:ext cx="1957096" cy="10053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B75FDD6-977B-4DE9-8199-1DD54E26BA8A}"/>
              </a:ext>
            </a:extLst>
          </p:cNvPr>
          <p:cNvSpPr/>
          <p:nvPr/>
        </p:nvSpPr>
        <p:spPr>
          <a:xfrm>
            <a:off x="2254094" y="3394049"/>
            <a:ext cx="471364" cy="2736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餐厅模式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94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开发框架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-GRPC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服务模块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模块部署说明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99974"/>
              </p:ext>
            </p:extLst>
          </p:nvPr>
        </p:nvGraphicFramePr>
        <p:xfrm>
          <a:off x="542261" y="984565"/>
          <a:ext cx="8059478" cy="355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0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</a:t>
                      </a:r>
                      <a:r>
                        <a:rPr lang="zh-CN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总部端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餐厅端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菜单服务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券服务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×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促销服务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会员服务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×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支付服务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×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设备服务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配置服务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营运服务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√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7643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E3F0E6-CD2F-43B6-B593-57CDC09E7AE6}"/>
              </a:ext>
            </a:extLst>
          </p:cNvPr>
          <p:cNvSpPr txBox="1"/>
          <p:nvPr/>
        </p:nvSpPr>
        <p:spPr>
          <a:xfrm>
            <a:off x="7315200" y="4543933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√：部署；</a:t>
            </a:r>
            <a:r>
              <a:rPr lang="en-US" altLang="zh-CN" sz="1000" dirty="0"/>
              <a:t>×</a:t>
            </a:r>
            <a:r>
              <a:rPr lang="zh-CN" altLang="en-US" sz="1000" dirty="0"/>
              <a:t>：不部署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39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49389"/>
              </p:ext>
            </p:extLst>
          </p:nvPr>
        </p:nvGraphicFramePr>
        <p:xfrm>
          <a:off x="542261" y="984565"/>
          <a:ext cx="8067664" cy="33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1930589267"/>
                    </a:ext>
                  </a:extLst>
                </a:gridCol>
                <a:gridCol w="2963636">
                  <a:extLst>
                    <a:ext uri="{9D8B030D-6E8A-4147-A177-3AD203B41FA5}">
                      <a16:colId xmlns:a16="http://schemas.microsoft.com/office/drawing/2014/main" val="697136071"/>
                    </a:ext>
                  </a:extLst>
                </a:gridCol>
                <a:gridCol w="1531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集群方式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服务器操作系统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-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percona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xtradb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-cluster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消息中间件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v3.7.7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keepalived+haproxy+rabbitmq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集群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持久化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往两台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两边分别写入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992936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缓存产品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4.0.11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Redis Sentinel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对象存储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ongo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9277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配置平台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Ctrip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Apollo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1.1.0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代理软件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Envoy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基于源码编译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ginx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HTTP2/GRPC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总部端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668390"/>
              </p:ext>
            </p:extLst>
          </p:nvPr>
        </p:nvGraphicFramePr>
        <p:xfrm>
          <a:off x="542261" y="984565"/>
          <a:ext cx="8067665" cy="374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266">
                  <a:extLst>
                    <a:ext uri="{9D8B030D-6E8A-4147-A177-3AD203B41FA5}">
                      <a16:colId xmlns:a16="http://schemas.microsoft.com/office/drawing/2014/main" val="3922056746"/>
                    </a:ext>
                  </a:extLst>
                </a:gridCol>
                <a:gridCol w="259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备注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开发语言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Java-1.8.0-openjdk.x86_64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Zulu 8.31.0.1-linux64 (open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1.8.1)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2.0.3.RELEASE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zh-CN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spring-cloud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Finchley.SR1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zh-CN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003155"/>
                  </a:ext>
                </a:extLst>
              </a:tr>
              <a:tr h="400819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GRPC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1.14.0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3.6.1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前端框架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Vuejs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v2+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npm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6.4.1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系统之间通讯方式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85113"/>
            <a:ext cx="9144000" cy="258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03669" y="894516"/>
            <a:ext cx="4610" cy="25905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202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</a:p>
        </p:txBody>
      </p:sp>
      <p:sp>
        <p:nvSpPr>
          <p:cNvPr id="16" name="Freeform 10"/>
          <p:cNvSpPr/>
          <p:nvPr/>
        </p:nvSpPr>
        <p:spPr bwMode="auto">
          <a:xfrm>
            <a:off x="5347459" y="4249124"/>
            <a:ext cx="720000" cy="36576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56656" y="1012832"/>
            <a:ext cx="945982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MenuCenter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70678" y="1034279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CRM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6656" y="2422918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70678" y="1307406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虚拟卡中心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70678" y="1580533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券中心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95126" y="970998"/>
            <a:ext cx="1044000" cy="378926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68" name="Elbow Connector 67"/>
          <p:cNvCxnSpPr>
            <a:stCxn id="123" idx="2"/>
            <a:endCxn id="121" idx="0"/>
          </p:cNvCxnSpPr>
          <p:nvPr/>
        </p:nvCxnSpPr>
        <p:spPr>
          <a:xfrm flipH="1">
            <a:off x="5684143" y="1876377"/>
            <a:ext cx="6325" cy="5005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0" idx="3"/>
          </p:cNvCxnSpPr>
          <p:nvPr/>
        </p:nvCxnSpPr>
        <p:spPr>
          <a:xfrm>
            <a:off x="1386413" y="1932707"/>
            <a:ext cx="83292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0"/>
          <p:cNvSpPr/>
          <p:nvPr/>
        </p:nvSpPr>
        <p:spPr bwMode="auto">
          <a:xfrm>
            <a:off x="2219336" y="1470174"/>
            <a:ext cx="151200" cy="90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sp>
        <p:nvSpPr>
          <p:cNvPr id="51" name="Rectangle 35"/>
          <p:cNvSpPr/>
          <p:nvPr/>
        </p:nvSpPr>
        <p:spPr>
          <a:xfrm>
            <a:off x="3927998" y="968991"/>
            <a:ext cx="1044000" cy="913647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73" name="TextBox 103"/>
          <p:cNvSpPr txBox="1"/>
          <p:nvPr/>
        </p:nvSpPr>
        <p:spPr>
          <a:xfrm>
            <a:off x="6293628" y="235396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103"/>
          <p:cNvSpPr txBox="1"/>
          <p:nvPr/>
        </p:nvSpPr>
        <p:spPr>
          <a:xfrm>
            <a:off x="1535755" y="1665945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103"/>
          <p:cNvSpPr txBox="1"/>
          <p:nvPr/>
        </p:nvSpPr>
        <p:spPr>
          <a:xfrm>
            <a:off x="2567169" y="167268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Straight Arrow Connector 121"/>
          <p:cNvCxnSpPr>
            <a:endCxn id="161" idx="1"/>
          </p:cNvCxnSpPr>
          <p:nvPr/>
        </p:nvCxnSpPr>
        <p:spPr>
          <a:xfrm flipV="1">
            <a:off x="2370536" y="1932707"/>
            <a:ext cx="735336" cy="931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0"/>
          <p:cNvSpPr/>
          <p:nvPr/>
        </p:nvSpPr>
        <p:spPr bwMode="auto">
          <a:xfrm>
            <a:off x="2915319" y="3401967"/>
            <a:ext cx="1080000" cy="15249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cxnSp>
        <p:nvCxnSpPr>
          <p:cNvPr id="98" name="Elbow Connector 67"/>
          <p:cNvCxnSpPr>
            <a:endCxn id="179" idx="3"/>
          </p:cNvCxnSpPr>
          <p:nvPr/>
        </p:nvCxnSpPr>
        <p:spPr>
          <a:xfrm flipH="1">
            <a:off x="3866430" y="4444194"/>
            <a:ext cx="146863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67"/>
          <p:cNvCxnSpPr>
            <a:cxnSpLocks/>
            <a:endCxn id="158" idx="1"/>
          </p:cNvCxnSpPr>
          <p:nvPr/>
        </p:nvCxnSpPr>
        <p:spPr>
          <a:xfrm flipV="1">
            <a:off x="6079852" y="4428019"/>
            <a:ext cx="1513750" cy="82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3"/>
          <p:cNvCxnSpPr>
            <a:stCxn id="125" idx="2"/>
            <a:endCxn id="121" idx="0"/>
          </p:cNvCxnSpPr>
          <p:nvPr/>
        </p:nvCxnSpPr>
        <p:spPr>
          <a:xfrm rot="5400000">
            <a:off x="5864277" y="1703221"/>
            <a:ext cx="493557" cy="85382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2"/>
          <p:cNvSpPr/>
          <p:nvPr/>
        </p:nvSpPr>
        <p:spPr>
          <a:xfrm>
            <a:off x="5335065" y="2376911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总部数据服务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Rectangle 32"/>
          <p:cNvSpPr/>
          <p:nvPr/>
        </p:nvSpPr>
        <p:spPr>
          <a:xfrm>
            <a:off x="5341390" y="1510617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营运管理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ectangle 32"/>
          <p:cNvSpPr/>
          <p:nvPr/>
        </p:nvSpPr>
        <p:spPr>
          <a:xfrm>
            <a:off x="6188888" y="1517594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监控管理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Rectangle 32"/>
          <p:cNvSpPr/>
          <p:nvPr/>
        </p:nvSpPr>
        <p:spPr>
          <a:xfrm>
            <a:off x="7011210" y="1517594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</a:p>
        </p:txBody>
      </p:sp>
      <p:cxnSp>
        <p:nvCxnSpPr>
          <p:cNvPr id="135" name="直接箭头连接符 113"/>
          <p:cNvCxnSpPr>
            <a:stCxn id="126" idx="2"/>
            <a:endCxn id="121" idx="0"/>
          </p:cNvCxnSpPr>
          <p:nvPr/>
        </p:nvCxnSpPr>
        <p:spPr>
          <a:xfrm rot="5400000">
            <a:off x="6275438" y="1292060"/>
            <a:ext cx="493557" cy="167614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32"/>
          <p:cNvSpPr/>
          <p:nvPr/>
        </p:nvSpPr>
        <p:spPr>
          <a:xfrm>
            <a:off x="7546971" y="3698417"/>
            <a:ext cx="822960" cy="182880"/>
          </a:xfrm>
          <a:prstGeom prst="rect">
            <a:avLst/>
          </a:pr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</a:p>
        </p:txBody>
      </p:sp>
      <p:sp>
        <p:nvSpPr>
          <p:cNvPr id="158" name="Rectangle 32"/>
          <p:cNvSpPr/>
          <p:nvPr/>
        </p:nvSpPr>
        <p:spPr>
          <a:xfrm>
            <a:off x="7593602" y="4336579"/>
            <a:ext cx="822960" cy="182880"/>
          </a:xfrm>
          <a:prstGeom prst="rect">
            <a:avLst/>
          </a:pr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Rectangle 32"/>
          <p:cNvSpPr/>
          <p:nvPr/>
        </p:nvSpPr>
        <p:spPr>
          <a:xfrm>
            <a:off x="3105872" y="1749827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总部接口服务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5" name="Straight Arrow Connector 121"/>
          <p:cNvCxnSpPr>
            <a:endCxn id="161" idx="2"/>
          </p:cNvCxnSpPr>
          <p:nvPr/>
        </p:nvCxnSpPr>
        <p:spPr>
          <a:xfrm flipV="1">
            <a:off x="3454950" y="2115587"/>
            <a:ext cx="0" cy="1278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21"/>
          <p:cNvCxnSpPr>
            <a:stCxn id="179" idx="0"/>
          </p:cNvCxnSpPr>
          <p:nvPr/>
        </p:nvCxnSpPr>
        <p:spPr>
          <a:xfrm flipV="1">
            <a:off x="3454950" y="3546844"/>
            <a:ext cx="5971" cy="8059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32"/>
          <p:cNvSpPr/>
          <p:nvPr/>
        </p:nvSpPr>
        <p:spPr>
          <a:xfrm>
            <a:off x="3043470" y="4352754"/>
            <a:ext cx="822960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180" name="Rectangle 32"/>
          <p:cNvSpPr/>
          <p:nvPr/>
        </p:nvSpPr>
        <p:spPr>
          <a:xfrm>
            <a:off x="563453" y="1841267"/>
            <a:ext cx="822960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cxnSp>
        <p:nvCxnSpPr>
          <p:cNvPr id="189" name="Elbow Connector 67"/>
          <p:cNvCxnSpPr>
            <a:cxnSpLocks/>
            <a:endCxn id="157" idx="1"/>
          </p:cNvCxnSpPr>
          <p:nvPr/>
        </p:nvCxnSpPr>
        <p:spPr>
          <a:xfrm flipV="1">
            <a:off x="6067459" y="3789857"/>
            <a:ext cx="1479512" cy="64637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03"/>
          <p:cNvSpPr txBox="1"/>
          <p:nvPr/>
        </p:nvSpPr>
        <p:spPr>
          <a:xfrm>
            <a:off x="3454950" y="266892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TextBox 103"/>
          <p:cNvSpPr txBox="1"/>
          <p:nvPr/>
        </p:nvSpPr>
        <p:spPr>
          <a:xfrm>
            <a:off x="3454950" y="387838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7" name="TextBox 103"/>
          <p:cNvSpPr txBox="1"/>
          <p:nvPr/>
        </p:nvSpPr>
        <p:spPr>
          <a:xfrm>
            <a:off x="4328477" y="422607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8" name="Straight Arrow Connector 121"/>
          <p:cNvCxnSpPr>
            <a:stCxn id="161" idx="0"/>
            <a:endCxn id="51" idx="1"/>
          </p:cNvCxnSpPr>
          <p:nvPr/>
        </p:nvCxnSpPr>
        <p:spPr>
          <a:xfrm rot="5400000" flipH="1" flipV="1">
            <a:off x="3529468" y="1351297"/>
            <a:ext cx="324012" cy="47304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103"/>
          <p:cNvSpPr txBox="1"/>
          <p:nvPr/>
        </p:nvSpPr>
        <p:spPr>
          <a:xfrm>
            <a:off x="3446374" y="1151314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2" name="Straight Arrow Connector 121"/>
          <p:cNvCxnSpPr>
            <a:stCxn id="126" idx="0"/>
            <a:endCxn id="36" idx="1"/>
          </p:cNvCxnSpPr>
          <p:nvPr/>
        </p:nvCxnSpPr>
        <p:spPr>
          <a:xfrm rot="5400000" flipH="1" flipV="1">
            <a:off x="7499141" y="1021609"/>
            <a:ext cx="357133" cy="63483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103"/>
          <p:cNvSpPr txBox="1"/>
          <p:nvPr/>
        </p:nvSpPr>
        <p:spPr>
          <a:xfrm>
            <a:off x="7461122" y="123450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9" name="Rectangle 32"/>
          <p:cNvSpPr/>
          <p:nvPr/>
        </p:nvSpPr>
        <p:spPr>
          <a:xfrm>
            <a:off x="7035698" y="2371560"/>
            <a:ext cx="698156" cy="3657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cxnSp>
        <p:nvCxnSpPr>
          <p:cNvPr id="220" name="直接箭头连接符 113"/>
          <p:cNvCxnSpPr>
            <a:stCxn id="121" idx="3"/>
            <a:endCxn id="219" idx="1"/>
          </p:cNvCxnSpPr>
          <p:nvPr/>
        </p:nvCxnSpPr>
        <p:spPr>
          <a:xfrm flipV="1">
            <a:off x="6033221" y="2554440"/>
            <a:ext cx="1002477" cy="535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113"/>
          <p:cNvCxnSpPr>
            <a:stCxn id="219" idx="3"/>
            <a:endCxn id="33" idx="1"/>
          </p:cNvCxnSpPr>
          <p:nvPr/>
        </p:nvCxnSpPr>
        <p:spPr>
          <a:xfrm flipV="1">
            <a:off x="7733854" y="2548918"/>
            <a:ext cx="322802" cy="552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103"/>
          <p:cNvSpPr txBox="1"/>
          <p:nvPr/>
        </p:nvSpPr>
        <p:spPr>
          <a:xfrm>
            <a:off x="7669955" y="2321467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8" name="Rectangle 35"/>
          <p:cNvSpPr/>
          <p:nvPr/>
        </p:nvSpPr>
        <p:spPr>
          <a:xfrm>
            <a:off x="6887044" y="2314158"/>
            <a:ext cx="2166588" cy="481434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230" name="Elbow Connector 67"/>
          <p:cNvCxnSpPr>
            <a:stCxn id="233" idx="3"/>
            <a:endCxn id="179" idx="1"/>
          </p:cNvCxnSpPr>
          <p:nvPr/>
        </p:nvCxnSpPr>
        <p:spPr>
          <a:xfrm>
            <a:off x="2095744" y="4443670"/>
            <a:ext cx="947726" cy="52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32"/>
          <p:cNvSpPr/>
          <p:nvPr/>
        </p:nvSpPr>
        <p:spPr>
          <a:xfrm>
            <a:off x="1272784" y="4352230"/>
            <a:ext cx="822960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</a:p>
        </p:txBody>
      </p:sp>
      <p:sp>
        <p:nvSpPr>
          <p:cNvPr id="235" name="TextBox 103"/>
          <p:cNvSpPr txBox="1"/>
          <p:nvPr/>
        </p:nvSpPr>
        <p:spPr>
          <a:xfrm>
            <a:off x="2371642" y="421283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103"/>
          <p:cNvSpPr txBox="1"/>
          <p:nvPr/>
        </p:nvSpPr>
        <p:spPr>
          <a:xfrm>
            <a:off x="5872543" y="1942018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103"/>
          <p:cNvSpPr txBox="1"/>
          <p:nvPr/>
        </p:nvSpPr>
        <p:spPr>
          <a:xfrm>
            <a:off x="6690469" y="1928516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03"/>
          <p:cNvSpPr txBox="1"/>
          <p:nvPr/>
        </p:nvSpPr>
        <p:spPr>
          <a:xfrm>
            <a:off x="6329719" y="3905341"/>
            <a:ext cx="598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103"/>
          <p:cNvSpPr txBox="1"/>
          <p:nvPr/>
        </p:nvSpPr>
        <p:spPr>
          <a:xfrm>
            <a:off x="6712636" y="4212838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Straight Arrow Connector 121">
            <a:extLst>
              <a:ext uri="{FF2B5EF4-FFF2-40B4-BE49-F238E27FC236}">
                <a16:creationId xmlns:a16="http://schemas.microsoft.com/office/drawing/2014/main" id="{A7123EC8-11F6-494C-9F1F-58D7B19444A7}"/>
              </a:ext>
            </a:extLst>
          </p:cNvPr>
          <p:cNvCxnSpPr>
            <a:cxnSpLocks/>
          </p:cNvCxnSpPr>
          <p:nvPr/>
        </p:nvCxnSpPr>
        <p:spPr>
          <a:xfrm flipH="1" flipV="1">
            <a:off x="3688597" y="3554463"/>
            <a:ext cx="1646469" cy="88920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03">
            <a:extLst>
              <a:ext uri="{FF2B5EF4-FFF2-40B4-BE49-F238E27FC236}">
                <a16:creationId xmlns:a16="http://schemas.microsoft.com/office/drawing/2014/main" id="{329561C4-8604-4395-A2CB-14ECE7774267}"/>
              </a:ext>
            </a:extLst>
          </p:cNvPr>
          <p:cNvSpPr txBox="1"/>
          <p:nvPr/>
        </p:nvSpPr>
        <p:spPr>
          <a:xfrm>
            <a:off x="4219460" y="369260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Straight Arrow Connector 121">
            <a:extLst>
              <a:ext uri="{FF2B5EF4-FFF2-40B4-BE49-F238E27FC236}">
                <a16:creationId xmlns:a16="http://schemas.microsoft.com/office/drawing/2014/main" id="{F478942E-691C-4603-B58F-4C6EA5A33763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3497191" y="2742671"/>
            <a:ext cx="2186952" cy="6516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95363"/>
              </p:ext>
            </p:extLst>
          </p:nvPr>
        </p:nvGraphicFramePr>
        <p:xfrm>
          <a:off x="542261" y="984565"/>
          <a:ext cx="8067664" cy="182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1930589267"/>
                    </a:ext>
                  </a:extLst>
                </a:gridCol>
                <a:gridCol w="2963636">
                  <a:extLst>
                    <a:ext uri="{9D8B030D-6E8A-4147-A177-3AD203B41FA5}">
                      <a16:colId xmlns:a16="http://schemas.microsoft.com/office/drawing/2014/main" val="697136071"/>
                    </a:ext>
                  </a:extLst>
                </a:gridCol>
                <a:gridCol w="1531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集群方式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服务器操作系统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CentOS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-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percona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xtradb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-cluster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代理软件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Envoy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基于源码编译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ginx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HTTP2/GRPC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35153"/>
              </p:ext>
            </p:extLst>
          </p:nvPr>
        </p:nvGraphicFramePr>
        <p:xfrm>
          <a:off x="542261" y="984565"/>
          <a:ext cx="8067665" cy="336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266">
                  <a:extLst>
                    <a:ext uri="{9D8B030D-6E8A-4147-A177-3AD203B41FA5}">
                      <a16:colId xmlns:a16="http://schemas.microsoft.com/office/drawing/2014/main" val="3922056746"/>
                    </a:ext>
                  </a:extLst>
                </a:gridCol>
                <a:gridCol w="259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备注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开发语言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Java-1.8.0-openjdk.x86_64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Zulu 8.31.0.1-linux64 (open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1.8.1)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2.0.3.RELEASE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zh-CN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9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GRPC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1.14.0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3.6.1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86919"/>
              </p:ext>
            </p:extLst>
          </p:nvPr>
        </p:nvGraphicFramePr>
        <p:xfrm>
          <a:off x="542261" y="984565"/>
          <a:ext cx="8067665" cy="355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644">
                  <a:extLst>
                    <a:ext uri="{9D8B030D-6E8A-4147-A177-3AD203B41FA5}">
                      <a16:colId xmlns:a16="http://schemas.microsoft.com/office/drawing/2014/main" val="3434264963"/>
                    </a:ext>
                  </a:extLst>
                </a:gridCol>
                <a:gridCol w="296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备注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-OS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 32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版（含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桌面） 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 v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MPOS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-OS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8+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81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终端数据库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LokiJS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v1.5.5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00712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38916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76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0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5AC2A3-82FB-4D75-A17F-97AD51ACD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9376"/>
              </p:ext>
            </p:extLst>
          </p:nvPr>
        </p:nvGraphicFramePr>
        <p:xfrm>
          <a:off x="542261" y="984565"/>
          <a:ext cx="8067665" cy="247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179">
                  <a:extLst>
                    <a:ext uri="{9D8B030D-6E8A-4147-A177-3AD203B41FA5}">
                      <a16:colId xmlns:a16="http://schemas.microsoft.com/office/drawing/2014/main" val="2501266130"/>
                    </a:ext>
                  </a:extLst>
                </a:gridCol>
                <a:gridCol w="1668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组件</a:t>
                      </a:r>
                      <a:endParaRPr lang="en-US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Software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Mark(version)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备注</a:t>
                      </a:r>
                      <a:endParaRPr lang="en-US" sz="105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开发语言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odeJs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8.11.4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前端框架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vue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2.5.16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Mgmt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Webpack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4.15.1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383869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electron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2.0.4</a:t>
                      </a: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413660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宋体" panose="02010600030101010101" pitchFamily="2" charset="-122"/>
                          <a:cs typeface="+mn-cs"/>
                        </a:rPr>
                        <a:t>Hybrid App Framework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Arial (Body)"/>
                          <a:ea typeface="宋体" panose="02010600030101010101" pitchFamily="2" charset="-122"/>
                          <a:cs typeface="+mn-cs"/>
                        </a:rPr>
                        <a:t>cordova</a:t>
                      </a:r>
                      <a:endParaRPr lang="en-US" sz="1200" kern="100" dirty="0">
                        <a:solidFill>
                          <a:schemeClr val="dk1"/>
                        </a:solidFill>
                        <a:effectLst/>
                        <a:latin typeface="Arial (Body)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  <a:latin typeface="Arial (Body)"/>
                          <a:ea typeface="宋体" panose="02010600030101010101" pitchFamily="2" charset="-122"/>
                        </a:rPr>
                        <a:t>7.1.0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560213"/>
                  </a:ext>
                </a:extLst>
              </a:tr>
              <a:tr h="339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effectLst/>
                        <a:latin typeface="Arial (Body)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76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CPOS/MPOS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离线场景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586CD2D-544A-4DA8-AF0E-76EDAEFBD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92817"/>
              </p:ext>
            </p:extLst>
          </p:nvPr>
        </p:nvGraphicFramePr>
        <p:xfrm>
          <a:off x="524329" y="1026387"/>
          <a:ext cx="8088992" cy="386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Worksheet" r:id="rId4" imgW="13633339" imgH="11944350" progId="Excel.Sheet.8">
                  <p:embed/>
                </p:oleObj>
              </mc:Choice>
              <mc:Fallback>
                <p:oleObj name="Worksheet" r:id="rId4" imgW="13633339" imgH="1194435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329" y="1026387"/>
                        <a:ext cx="8088992" cy="386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32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菜单键位同步方案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定时全量</a:t>
            </a:r>
            <a:endParaRPr lang="x-none" altLang="en-US" dirty="0">
              <a:sym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2633916" y="1697260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定时</a:t>
            </a:r>
            <a:r>
              <a:rPr lang="en-US" altLang="zh-CN" sz="1200" dirty="0">
                <a:latin typeface="+mj-lt"/>
              </a:rPr>
              <a:t>Server1</a:t>
            </a:r>
          </a:p>
          <a:p>
            <a:pPr algn="ctr"/>
            <a:r>
              <a:rPr lang="zh-CN" altLang="en-US" sz="1200" dirty="0">
                <a:latin typeface="+mj-lt"/>
              </a:rPr>
              <a:t>（</a:t>
            </a:r>
            <a:r>
              <a:rPr lang="en-US" altLang="zh-CN" sz="1200" dirty="0">
                <a:latin typeface="+mj-lt"/>
              </a:rPr>
              <a:t>Quartz</a:t>
            </a:r>
            <a:r>
              <a:rPr lang="zh-CN" altLang="en-US" sz="1200" dirty="0">
                <a:latin typeface="+mj-lt"/>
              </a:rPr>
              <a:t>）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EC418-9DB7-407D-903F-3A9A1DF39791}"/>
              </a:ext>
            </a:extLst>
          </p:cNvPr>
          <p:cNvSpPr/>
          <p:nvPr/>
        </p:nvSpPr>
        <p:spPr>
          <a:xfrm>
            <a:off x="4348418" y="1078577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Center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514D-7520-40D1-9862-BB41FA47B763}"/>
              </a:ext>
            </a:extLst>
          </p:cNvPr>
          <p:cNvSpPr/>
          <p:nvPr/>
        </p:nvSpPr>
        <p:spPr>
          <a:xfrm>
            <a:off x="2633916" y="2571750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定时</a:t>
            </a:r>
            <a:r>
              <a:rPr lang="en-US" altLang="zh-CN" sz="1200" dirty="0">
                <a:latin typeface="+mj-lt"/>
              </a:rPr>
              <a:t>Server2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Quartz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83C96-7015-4EB8-8DCD-11DC38F1B4C0}"/>
              </a:ext>
            </a:extLst>
          </p:cNvPr>
          <p:cNvSpPr/>
          <p:nvPr/>
        </p:nvSpPr>
        <p:spPr>
          <a:xfrm>
            <a:off x="494876" y="3590504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自动定时</a:t>
            </a:r>
            <a:endParaRPr lang="en-US" altLang="zh-CN" sz="1200" dirty="0">
              <a:latin typeface="+mj-lt"/>
            </a:endParaRPr>
          </a:p>
          <a:p>
            <a:pPr algn="ctr"/>
            <a:r>
              <a:rPr lang="en-US" altLang="zh-CN" sz="1200" dirty="0">
                <a:latin typeface="+mj-lt"/>
              </a:rPr>
              <a:t>Quartz</a:t>
            </a:r>
            <a:endParaRPr lang="en-US" sz="1200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AFD260-2671-4922-9F29-FA807546B887}"/>
              </a:ext>
            </a:extLst>
          </p:cNvPr>
          <p:cNvSpPr/>
          <p:nvPr/>
        </p:nvSpPr>
        <p:spPr>
          <a:xfrm>
            <a:off x="494876" y="1202823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CMS</a:t>
            </a:r>
            <a:endParaRPr lang="en-US" sz="1200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2598C-BD0F-4838-B399-D6B64C6E86E3}"/>
              </a:ext>
            </a:extLst>
          </p:cNvPr>
          <p:cNvCxnSpPr>
            <a:stCxn id="22" idx="3"/>
            <a:endCxn id="6" idx="1"/>
          </p:cNvCxnSpPr>
          <p:nvPr/>
        </p:nvCxnSpPr>
        <p:spPr>
          <a:xfrm>
            <a:off x="1564398" y="1394684"/>
            <a:ext cx="1069518" cy="4944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014A46-F920-4A25-85F3-56DBFF2F8C0C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1564398" y="1394684"/>
            <a:ext cx="1069518" cy="136892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873BF9-55CD-4E9F-B1FA-A2B31DFB757A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1564398" y="1889121"/>
            <a:ext cx="1069518" cy="18932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5DD6FA-CD17-4350-8416-775398EF478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564398" y="2763611"/>
            <a:ext cx="1069518" cy="10187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9">
            <a:extLst>
              <a:ext uri="{FF2B5EF4-FFF2-40B4-BE49-F238E27FC236}">
                <a16:creationId xmlns:a16="http://schemas.microsoft.com/office/drawing/2014/main" id="{981659D1-CD29-4BC7-BE92-5F1426EB620D}"/>
              </a:ext>
            </a:extLst>
          </p:cNvPr>
          <p:cNvSpPr txBox="1"/>
          <p:nvPr/>
        </p:nvSpPr>
        <p:spPr>
          <a:xfrm>
            <a:off x="1891406" y="1294754"/>
            <a:ext cx="415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手动</a:t>
            </a:r>
            <a:endParaRPr lang="en-US" sz="900" dirty="0"/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6C471D82-377D-48CD-9F02-B1B520C26D2C}"/>
              </a:ext>
            </a:extLst>
          </p:cNvPr>
          <p:cNvSpPr txBox="1"/>
          <p:nvPr/>
        </p:nvSpPr>
        <p:spPr>
          <a:xfrm>
            <a:off x="1900949" y="3407035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自动</a:t>
            </a:r>
            <a:endParaRPr lang="en-US" sz="9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06B85588-C1B6-41DA-AB94-A7E0B6836EE6}"/>
              </a:ext>
            </a:extLst>
          </p:cNvPr>
          <p:cNvSpPr/>
          <p:nvPr/>
        </p:nvSpPr>
        <p:spPr>
          <a:xfrm>
            <a:off x="4495373" y="1980330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M</a:t>
            </a:r>
            <a:r>
              <a:rPr lang="en-US" altLang="zh-CN" sz="1200" dirty="0">
                <a:latin typeface="+mj-lt"/>
              </a:rPr>
              <a:t>ongo</a:t>
            </a:r>
            <a:endParaRPr lang="en-US" sz="1200" dirty="0">
              <a:latin typeface="+mj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0901C-3B7E-4707-8B8C-C3FF6A800F0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703438" y="1270438"/>
            <a:ext cx="644980" cy="6186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7877A-B7B3-4AD0-9966-687B8D3E32AC}"/>
              </a:ext>
            </a:extLst>
          </p:cNvPr>
          <p:cNvSpPr txBox="1"/>
          <p:nvPr/>
        </p:nvSpPr>
        <p:spPr>
          <a:xfrm>
            <a:off x="3692133" y="1350969"/>
            <a:ext cx="549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①拉取</a:t>
            </a:r>
            <a:endParaRPr lang="en-US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947F1-1797-48F0-A4C7-C026398F728E}"/>
              </a:ext>
            </a:extLst>
          </p:cNvPr>
          <p:cNvCxnSpPr>
            <a:cxnSpLocks/>
            <a:stCxn id="6" idx="3"/>
            <a:endCxn id="36" idx="2"/>
          </p:cNvCxnSpPr>
          <p:nvPr/>
        </p:nvCxnSpPr>
        <p:spPr>
          <a:xfrm>
            <a:off x="3703438" y="1889121"/>
            <a:ext cx="791935" cy="2377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384F9-E522-477F-991C-5D7D85A2C6F0}"/>
              </a:ext>
            </a:extLst>
          </p:cNvPr>
          <p:cNvSpPr txBox="1"/>
          <p:nvPr/>
        </p:nvSpPr>
        <p:spPr>
          <a:xfrm>
            <a:off x="3814452" y="1785722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②存放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48089-9530-4027-A888-B6D6466458E9}"/>
              </a:ext>
            </a:extLst>
          </p:cNvPr>
          <p:cNvSpPr/>
          <p:nvPr/>
        </p:nvSpPr>
        <p:spPr>
          <a:xfrm>
            <a:off x="4392543" y="3974224"/>
            <a:ext cx="1069522" cy="383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+mj-lt"/>
              </a:rPr>
              <a:t>Rabbitmq</a:t>
            </a:r>
            <a:endParaRPr lang="en-US" sz="1200" dirty="0"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4952D8-A614-4A9A-AE7E-3E715340AEA6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3703438" y="1889121"/>
            <a:ext cx="689105" cy="22769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64E29E8-65A1-4269-B1D2-DF34AA074BA6}"/>
              </a:ext>
            </a:extLst>
          </p:cNvPr>
          <p:cNvSpPr txBox="1"/>
          <p:nvPr/>
        </p:nvSpPr>
        <p:spPr>
          <a:xfrm>
            <a:off x="3601553" y="3417675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④循环餐厅，生产消息</a:t>
            </a:r>
            <a:endParaRPr lang="en-US" sz="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C85272-8BCD-4EDD-851D-76FC1ABF2EB6}"/>
              </a:ext>
            </a:extLst>
          </p:cNvPr>
          <p:cNvSpPr/>
          <p:nvPr/>
        </p:nvSpPr>
        <p:spPr>
          <a:xfrm>
            <a:off x="5972175" y="2418511"/>
            <a:ext cx="1040948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Server1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24E899-E24F-4E26-8C39-FB9EE86F753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5462065" y="2610372"/>
            <a:ext cx="510110" cy="15557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102185E-BC53-458E-83EE-E14BFE28683F}"/>
              </a:ext>
            </a:extLst>
          </p:cNvPr>
          <p:cNvSpPr/>
          <p:nvPr/>
        </p:nvSpPr>
        <p:spPr>
          <a:xfrm>
            <a:off x="5972175" y="3100207"/>
            <a:ext cx="1040948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Server2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5F897E-3E41-4807-BBDD-95653868B18F}"/>
              </a:ext>
            </a:extLst>
          </p:cNvPr>
          <p:cNvCxnSpPr>
            <a:cxnSpLocks/>
            <a:stCxn id="67" idx="1"/>
            <a:endCxn id="46" idx="3"/>
          </p:cNvCxnSpPr>
          <p:nvPr/>
        </p:nvCxnSpPr>
        <p:spPr>
          <a:xfrm flipH="1">
            <a:off x="5462065" y="3292068"/>
            <a:ext cx="510110" cy="8740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BD5E5F-E115-4677-A8E4-B5DF933BF644}"/>
              </a:ext>
            </a:extLst>
          </p:cNvPr>
          <p:cNvSpPr txBox="1"/>
          <p:nvPr/>
        </p:nvSpPr>
        <p:spPr>
          <a:xfrm>
            <a:off x="5259506" y="3353221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⑤消费消息</a:t>
            </a:r>
            <a:endParaRPr lang="en-US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8E332F-D037-4707-9CCD-5D853494A8A7}"/>
              </a:ext>
            </a:extLst>
          </p:cNvPr>
          <p:cNvSpPr/>
          <p:nvPr/>
        </p:nvSpPr>
        <p:spPr>
          <a:xfrm>
            <a:off x="7720267" y="2605377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文件服务器</a:t>
            </a:r>
            <a:endParaRPr lang="en-US" sz="1200" dirty="0">
              <a:latin typeface="+mj-lt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EF7A00-8606-437A-B972-AE059485478C}"/>
              </a:ext>
            </a:extLst>
          </p:cNvPr>
          <p:cNvCxnSpPr>
            <a:cxnSpLocks/>
            <a:stCxn id="59" idx="1"/>
            <a:endCxn id="36" idx="4"/>
          </p:cNvCxnSpPr>
          <p:nvPr/>
        </p:nvCxnSpPr>
        <p:spPr>
          <a:xfrm flipH="1" flipV="1">
            <a:off x="5417940" y="2126843"/>
            <a:ext cx="554235" cy="4835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7F2AFF-C578-4F35-A7B2-2104D3E47B11}"/>
              </a:ext>
            </a:extLst>
          </p:cNvPr>
          <p:cNvSpPr txBox="1"/>
          <p:nvPr/>
        </p:nvSpPr>
        <p:spPr>
          <a:xfrm>
            <a:off x="5259506" y="2283610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读取</a:t>
            </a:r>
            <a:endParaRPr lang="en-US" sz="9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F050CE-79B6-4A98-B662-BFF5D5158008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7013123" y="2610372"/>
            <a:ext cx="707144" cy="1868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1C5805-A273-42F1-9FD6-B17544DF3642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7013123" y="2797238"/>
            <a:ext cx="707144" cy="49483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502014-6B3A-44BF-A188-B8211E49F7A4}"/>
              </a:ext>
            </a:extLst>
          </p:cNvPr>
          <p:cNvCxnSpPr>
            <a:cxnSpLocks/>
            <a:stCxn id="67" idx="1"/>
            <a:endCxn id="36" idx="4"/>
          </p:cNvCxnSpPr>
          <p:nvPr/>
        </p:nvCxnSpPr>
        <p:spPr>
          <a:xfrm flipH="1" flipV="1">
            <a:off x="5417940" y="2126843"/>
            <a:ext cx="554235" cy="11652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2E4E1D-3148-4CD0-88A3-226D91CE3032}"/>
              </a:ext>
            </a:extLst>
          </p:cNvPr>
          <p:cNvSpPr txBox="1"/>
          <p:nvPr/>
        </p:nvSpPr>
        <p:spPr>
          <a:xfrm>
            <a:off x="6894569" y="2784257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B</a:t>
            </a:r>
            <a:r>
              <a:rPr lang="en-US" altLang="zh-CN" sz="900" dirty="0"/>
              <a:t>y </a:t>
            </a:r>
            <a:r>
              <a:rPr lang="en-US" altLang="zh-CN" sz="900" dirty="0" err="1"/>
              <a:t>Stroe</a:t>
            </a:r>
            <a:r>
              <a:rPr lang="zh-CN" altLang="en-US" sz="900" dirty="0"/>
              <a:t>键位文件</a:t>
            </a:r>
            <a:endParaRPr lang="en-US" sz="900" dirty="0"/>
          </a:p>
        </p:txBody>
      </p: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48B6BC38-9999-4A97-896E-57155588998F}"/>
              </a:ext>
            </a:extLst>
          </p:cNvPr>
          <p:cNvSpPr/>
          <p:nvPr/>
        </p:nvSpPr>
        <p:spPr>
          <a:xfrm>
            <a:off x="7726557" y="3681198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205204-2382-4518-B8F2-9185B6C1CDA5}"/>
              </a:ext>
            </a:extLst>
          </p:cNvPr>
          <p:cNvCxnSpPr>
            <a:cxnSpLocks/>
            <a:stCxn id="67" idx="3"/>
            <a:endCxn id="95" idx="2"/>
          </p:cNvCxnSpPr>
          <p:nvPr/>
        </p:nvCxnSpPr>
        <p:spPr>
          <a:xfrm>
            <a:off x="7013123" y="3292068"/>
            <a:ext cx="713434" cy="5356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E717CD-0274-4BCB-A7D5-6CB892C042F4}"/>
              </a:ext>
            </a:extLst>
          </p:cNvPr>
          <p:cNvSpPr txBox="1"/>
          <p:nvPr/>
        </p:nvSpPr>
        <p:spPr>
          <a:xfrm>
            <a:off x="6801296" y="3537216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B</a:t>
            </a:r>
            <a:r>
              <a:rPr lang="en-US" altLang="zh-CN" sz="900" dirty="0"/>
              <a:t>y </a:t>
            </a:r>
            <a:r>
              <a:rPr lang="en-US" altLang="zh-CN" sz="900" dirty="0" err="1"/>
              <a:t>Stroe</a:t>
            </a:r>
            <a:r>
              <a:rPr lang="zh-CN" altLang="en-US" sz="900" dirty="0"/>
              <a:t>键位版本</a:t>
            </a:r>
            <a:endParaRPr lang="en-US" sz="900" dirty="0"/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EE0EFFD6-C959-4353-8A5D-653FE97DAC80}"/>
              </a:ext>
            </a:extLst>
          </p:cNvPr>
          <p:cNvSpPr/>
          <p:nvPr/>
        </p:nvSpPr>
        <p:spPr>
          <a:xfrm>
            <a:off x="4480221" y="2965507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1058DB7-7A81-4C64-A839-56B2AF278706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3703438" y="1889121"/>
            <a:ext cx="776783" cy="12228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55A2CAC-CED7-47E7-B40D-9F8D81706DC3}"/>
              </a:ext>
            </a:extLst>
          </p:cNvPr>
          <p:cNvSpPr txBox="1"/>
          <p:nvPr/>
        </p:nvSpPr>
        <p:spPr>
          <a:xfrm>
            <a:off x="4134711" y="2452560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③生成拉取版本</a:t>
            </a:r>
            <a:endParaRPr lang="en-US" sz="9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D0FDF3-9931-4DEA-825C-3B3F91DBB224}"/>
              </a:ext>
            </a:extLst>
          </p:cNvPr>
          <p:cNvSpPr/>
          <p:nvPr/>
        </p:nvSpPr>
        <p:spPr>
          <a:xfrm>
            <a:off x="6089115" y="1258182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Basic</a:t>
            </a:r>
          </a:p>
          <a:p>
            <a:pPr algn="ctr"/>
            <a:r>
              <a:rPr lang="zh-CN" altLang="en-US" sz="800" dirty="0">
                <a:latin typeface="+mj-lt"/>
              </a:rPr>
              <a:t>（键位）</a:t>
            </a:r>
            <a:endParaRPr lang="en-US" sz="800" dirty="0">
              <a:latin typeface="+mj-lt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BCDEB0-9BD4-470F-82CA-7A3FCB2808A9}"/>
              </a:ext>
            </a:extLst>
          </p:cNvPr>
          <p:cNvSpPr/>
          <p:nvPr/>
        </p:nvSpPr>
        <p:spPr>
          <a:xfrm>
            <a:off x="7013123" y="1248882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By Store</a:t>
            </a:r>
          </a:p>
          <a:p>
            <a:pPr algn="ctr"/>
            <a:r>
              <a:rPr lang="zh-CN" altLang="en-US" sz="800" dirty="0">
                <a:latin typeface="+mj-lt"/>
              </a:rPr>
              <a:t>（键位）</a:t>
            </a:r>
            <a:endParaRPr lang="en-US" sz="800" dirty="0">
              <a:latin typeface="+mj-lt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1453640-5D35-4CFE-975E-A9F150EDDB20}"/>
              </a:ext>
            </a:extLst>
          </p:cNvPr>
          <p:cNvCxnSpPr>
            <a:cxnSpLocks/>
            <a:stCxn id="36" idx="4"/>
            <a:endCxn id="114" idx="1"/>
          </p:cNvCxnSpPr>
          <p:nvPr/>
        </p:nvCxnSpPr>
        <p:spPr>
          <a:xfrm flipV="1">
            <a:off x="5417940" y="1419992"/>
            <a:ext cx="671175" cy="70685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BE9E4F-F575-4630-9129-AB7A8DEC756F}"/>
              </a:ext>
            </a:extLst>
          </p:cNvPr>
          <p:cNvCxnSpPr>
            <a:cxnSpLocks/>
            <a:stCxn id="36" idx="4"/>
            <a:endCxn id="115" idx="2"/>
          </p:cNvCxnSpPr>
          <p:nvPr/>
        </p:nvCxnSpPr>
        <p:spPr>
          <a:xfrm flipV="1">
            <a:off x="5417940" y="1572502"/>
            <a:ext cx="1948755" cy="5543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19A066D-E02E-40DD-A11E-D759A7DDF093}"/>
              </a:ext>
            </a:extLst>
          </p:cNvPr>
          <p:cNvSpPr txBox="1"/>
          <p:nvPr/>
        </p:nvSpPr>
        <p:spPr>
          <a:xfrm>
            <a:off x="5417940" y="1785722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存储内容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69C541-DCDC-40A4-BD8E-06DFA07096FF}"/>
              </a:ext>
            </a:extLst>
          </p:cNvPr>
          <p:cNvCxnSpPr>
            <a:cxnSpLocks/>
            <a:stCxn id="59" idx="0"/>
            <a:endCxn id="114" idx="2"/>
          </p:cNvCxnSpPr>
          <p:nvPr/>
        </p:nvCxnSpPr>
        <p:spPr>
          <a:xfrm flipH="1" flipV="1">
            <a:off x="6442687" y="1581802"/>
            <a:ext cx="49962" cy="8367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45A7F92-B13A-47BC-A62B-9773812E81C8}"/>
              </a:ext>
            </a:extLst>
          </p:cNvPr>
          <p:cNvCxnSpPr>
            <a:cxnSpLocks/>
            <a:stCxn id="59" idx="0"/>
            <a:endCxn id="115" idx="2"/>
          </p:cNvCxnSpPr>
          <p:nvPr/>
        </p:nvCxnSpPr>
        <p:spPr>
          <a:xfrm flipV="1">
            <a:off x="6492649" y="1572502"/>
            <a:ext cx="874046" cy="8460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F5C539-53F0-4A9F-AB92-8FBB7290B74D}"/>
              </a:ext>
            </a:extLst>
          </p:cNvPr>
          <p:cNvSpPr txBox="1"/>
          <p:nvPr/>
        </p:nvSpPr>
        <p:spPr>
          <a:xfrm>
            <a:off x="6333131" y="1957197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处理逻辑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455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菜单键位同步方案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紧急下发</a:t>
            </a:r>
            <a:endParaRPr lang="x-none" altLang="en-US" dirty="0">
              <a:sym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813280" y="1713588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定时</a:t>
            </a:r>
            <a:r>
              <a:rPr lang="en-US" altLang="zh-CN" sz="1200" dirty="0">
                <a:latin typeface="+mj-lt"/>
              </a:rPr>
              <a:t>Server1</a:t>
            </a:r>
          </a:p>
          <a:p>
            <a:pPr algn="ctr"/>
            <a:r>
              <a:rPr lang="zh-CN" altLang="en-US" sz="1200" dirty="0">
                <a:latin typeface="+mj-lt"/>
              </a:rPr>
              <a:t>（</a:t>
            </a:r>
            <a:r>
              <a:rPr lang="en-US" altLang="zh-CN" sz="1200" dirty="0">
                <a:latin typeface="+mj-lt"/>
              </a:rPr>
              <a:t>Quartz</a:t>
            </a:r>
            <a:r>
              <a:rPr lang="zh-CN" altLang="en-US" sz="1200" dirty="0">
                <a:latin typeface="+mj-lt"/>
              </a:rPr>
              <a:t>）</a:t>
            </a:r>
            <a:endParaRPr lang="en-US" sz="12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EC418-9DB7-407D-903F-3A9A1DF39791}"/>
              </a:ext>
            </a:extLst>
          </p:cNvPr>
          <p:cNvSpPr/>
          <p:nvPr/>
        </p:nvSpPr>
        <p:spPr>
          <a:xfrm>
            <a:off x="2527782" y="1094905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Center</a:t>
            </a:r>
            <a:endParaRPr lang="en-US" sz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514D-7520-40D1-9862-BB41FA47B763}"/>
              </a:ext>
            </a:extLst>
          </p:cNvPr>
          <p:cNvSpPr/>
          <p:nvPr/>
        </p:nvSpPr>
        <p:spPr>
          <a:xfrm>
            <a:off x="789584" y="2869120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CMS</a:t>
            </a:r>
            <a:endParaRPr lang="en-US" sz="12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06B85588-C1B6-41DA-AB94-A7E0B6836EE6}"/>
              </a:ext>
            </a:extLst>
          </p:cNvPr>
          <p:cNvSpPr/>
          <p:nvPr/>
        </p:nvSpPr>
        <p:spPr>
          <a:xfrm>
            <a:off x="2674737" y="1996658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M</a:t>
            </a:r>
            <a:r>
              <a:rPr lang="en-US" altLang="zh-CN" sz="1200" dirty="0">
                <a:latin typeface="+mj-lt"/>
              </a:rPr>
              <a:t>ongo</a:t>
            </a:r>
            <a:endParaRPr lang="en-US" sz="1200" dirty="0">
              <a:latin typeface="+mj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0901C-3B7E-4707-8B8C-C3FF6A800F0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1882802" y="1286766"/>
            <a:ext cx="644980" cy="6186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7877A-B7B3-4AD0-9966-687B8D3E32AC}"/>
              </a:ext>
            </a:extLst>
          </p:cNvPr>
          <p:cNvSpPr txBox="1"/>
          <p:nvPr/>
        </p:nvSpPr>
        <p:spPr>
          <a:xfrm>
            <a:off x="1871497" y="1367297"/>
            <a:ext cx="4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②拉取</a:t>
            </a:r>
            <a:endParaRPr lang="en-US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947F1-1797-48F0-A4C7-C026398F728E}"/>
              </a:ext>
            </a:extLst>
          </p:cNvPr>
          <p:cNvCxnSpPr>
            <a:cxnSpLocks/>
            <a:stCxn id="6" idx="3"/>
            <a:endCxn id="36" idx="2"/>
          </p:cNvCxnSpPr>
          <p:nvPr/>
        </p:nvCxnSpPr>
        <p:spPr>
          <a:xfrm>
            <a:off x="1882802" y="1905449"/>
            <a:ext cx="791935" cy="2377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384F9-E522-477F-991C-5D7D85A2C6F0}"/>
              </a:ext>
            </a:extLst>
          </p:cNvPr>
          <p:cNvSpPr txBox="1"/>
          <p:nvPr/>
        </p:nvSpPr>
        <p:spPr>
          <a:xfrm>
            <a:off x="1993816" y="1802050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③存放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48089-9530-4027-A888-B6D6466458E9}"/>
              </a:ext>
            </a:extLst>
          </p:cNvPr>
          <p:cNvSpPr/>
          <p:nvPr/>
        </p:nvSpPr>
        <p:spPr>
          <a:xfrm>
            <a:off x="2571907" y="3990552"/>
            <a:ext cx="1069522" cy="383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+mj-lt"/>
              </a:rPr>
              <a:t>Rabbitmq</a:t>
            </a:r>
            <a:endParaRPr lang="en-US" sz="1200" dirty="0"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4952D8-A614-4A9A-AE7E-3E715340AEA6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1882802" y="1905449"/>
            <a:ext cx="689105" cy="22769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64E29E8-65A1-4269-B1D2-DF34AA074BA6}"/>
              </a:ext>
            </a:extLst>
          </p:cNvPr>
          <p:cNvSpPr txBox="1"/>
          <p:nvPr/>
        </p:nvSpPr>
        <p:spPr>
          <a:xfrm>
            <a:off x="1780917" y="3434003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⑦循环餐厅，生产消息</a:t>
            </a:r>
            <a:endParaRPr lang="en-US" sz="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C85272-8BCD-4EDD-851D-76FC1ABF2EB6}"/>
              </a:ext>
            </a:extLst>
          </p:cNvPr>
          <p:cNvSpPr/>
          <p:nvPr/>
        </p:nvSpPr>
        <p:spPr>
          <a:xfrm>
            <a:off x="4151539" y="2434839"/>
            <a:ext cx="1040948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Server1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24E899-E24F-4E26-8C39-FB9EE86F753E}"/>
              </a:ext>
            </a:extLst>
          </p:cNvPr>
          <p:cNvCxnSpPr>
            <a:cxnSpLocks/>
            <a:stCxn id="59" idx="1"/>
            <a:endCxn id="46" idx="3"/>
          </p:cNvCxnSpPr>
          <p:nvPr/>
        </p:nvCxnSpPr>
        <p:spPr>
          <a:xfrm flipH="1">
            <a:off x="3641429" y="2626700"/>
            <a:ext cx="510110" cy="15557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102185E-BC53-458E-83EE-E14BFE28683F}"/>
              </a:ext>
            </a:extLst>
          </p:cNvPr>
          <p:cNvSpPr/>
          <p:nvPr/>
        </p:nvSpPr>
        <p:spPr>
          <a:xfrm>
            <a:off x="4151539" y="3116535"/>
            <a:ext cx="1040948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Menu Server2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5F897E-3E41-4807-BBDD-95653868B18F}"/>
              </a:ext>
            </a:extLst>
          </p:cNvPr>
          <p:cNvCxnSpPr>
            <a:cxnSpLocks/>
            <a:stCxn id="67" idx="1"/>
            <a:endCxn id="46" idx="3"/>
          </p:cNvCxnSpPr>
          <p:nvPr/>
        </p:nvCxnSpPr>
        <p:spPr>
          <a:xfrm flipH="1">
            <a:off x="3641429" y="3308396"/>
            <a:ext cx="510110" cy="8740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BD5E5F-E115-4677-A8E4-B5DF933BF644}"/>
              </a:ext>
            </a:extLst>
          </p:cNvPr>
          <p:cNvSpPr txBox="1"/>
          <p:nvPr/>
        </p:nvSpPr>
        <p:spPr>
          <a:xfrm>
            <a:off x="3438870" y="3369549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消费消息</a:t>
            </a:r>
            <a:endParaRPr lang="en-US" sz="9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8E332F-D037-4707-9CCD-5D853494A8A7}"/>
              </a:ext>
            </a:extLst>
          </p:cNvPr>
          <p:cNvSpPr/>
          <p:nvPr/>
        </p:nvSpPr>
        <p:spPr>
          <a:xfrm>
            <a:off x="5899631" y="2621705"/>
            <a:ext cx="1069522" cy="3837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文件服务器</a:t>
            </a:r>
            <a:endParaRPr lang="en-US" sz="1200" dirty="0">
              <a:latin typeface="+mj-lt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EF7A00-8606-437A-B972-AE059485478C}"/>
              </a:ext>
            </a:extLst>
          </p:cNvPr>
          <p:cNvCxnSpPr>
            <a:cxnSpLocks/>
            <a:stCxn id="59" idx="1"/>
            <a:endCxn id="36" idx="4"/>
          </p:cNvCxnSpPr>
          <p:nvPr/>
        </p:nvCxnSpPr>
        <p:spPr>
          <a:xfrm flipH="1" flipV="1">
            <a:off x="3597304" y="2143171"/>
            <a:ext cx="554235" cy="4835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7F2AFF-C578-4F35-A7B2-2104D3E47B11}"/>
              </a:ext>
            </a:extLst>
          </p:cNvPr>
          <p:cNvSpPr txBox="1"/>
          <p:nvPr/>
        </p:nvSpPr>
        <p:spPr>
          <a:xfrm>
            <a:off x="3438870" y="2299938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读取</a:t>
            </a:r>
            <a:endParaRPr lang="en-US" sz="9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F050CE-79B6-4A98-B662-BFF5D5158008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5192487" y="2626700"/>
            <a:ext cx="707144" cy="1868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1C5805-A273-42F1-9FD6-B17544DF3642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 flipV="1">
            <a:off x="5192487" y="2813566"/>
            <a:ext cx="707144" cy="49483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502014-6B3A-44BF-A188-B8211E49F7A4}"/>
              </a:ext>
            </a:extLst>
          </p:cNvPr>
          <p:cNvCxnSpPr>
            <a:cxnSpLocks/>
            <a:stCxn id="67" idx="1"/>
            <a:endCxn id="36" idx="4"/>
          </p:cNvCxnSpPr>
          <p:nvPr/>
        </p:nvCxnSpPr>
        <p:spPr>
          <a:xfrm flipH="1" flipV="1">
            <a:off x="3597304" y="2143171"/>
            <a:ext cx="554235" cy="11652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92E4E1D-3148-4CD0-88A3-226D91CE3032}"/>
              </a:ext>
            </a:extLst>
          </p:cNvPr>
          <p:cNvSpPr txBox="1"/>
          <p:nvPr/>
        </p:nvSpPr>
        <p:spPr>
          <a:xfrm>
            <a:off x="5073933" y="2800585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B</a:t>
            </a:r>
            <a:r>
              <a:rPr lang="en-US" altLang="zh-CN" sz="900" dirty="0"/>
              <a:t>y </a:t>
            </a:r>
            <a:r>
              <a:rPr lang="en-US" altLang="zh-CN" sz="900" dirty="0" err="1"/>
              <a:t>Stroe</a:t>
            </a:r>
            <a:r>
              <a:rPr lang="zh-CN" altLang="en-US" sz="900" dirty="0"/>
              <a:t>键位文件</a:t>
            </a:r>
            <a:endParaRPr lang="en-US" sz="900" dirty="0"/>
          </a:p>
        </p:txBody>
      </p: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48B6BC38-9999-4A97-896E-57155588998F}"/>
              </a:ext>
            </a:extLst>
          </p:cNvPr>
          <p:cNvSpPr/>
          <p:nvPr/>
        </p:nvSpPr>
        <p:spPr>
          <a:xfrm>
            <a:off x="5905921" y="3697526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205204-2382-4518-B8F2-9185B6C1CDA5}"/>
              </a:ext>
            </a:extLst>
          </p:cNvPr>
          <p:cNvCxnSpPr>
            <a:cxnSpLocks/>
            <a:stCxn id="67" idx="3"/>
            <a:endCxn id="95" idx="2"/>
          </p:cNvCxnSpPr>
          <p:nvPr/>
        </p:nvCxnSpPr>
        <p:spPr>
          <a:xfrm>
            <a:off x="5192487" y="3308396"/>
            <a:ext cx="713434" cy="5356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E717CD-0274-4BCB-A7D5-6CB892C042F4}"/>
              </a:ext>
            </a:extLst>
          </p:cNvPr>
          <p:cNvSpPr txBox="1"/>
          <p:nvPr/>
        </p:nvSpPr>
        <p:spPr>
          <a:xfrm>
            <a:off x="4980660" y="3553544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B</a:t>
            </a:r>
            <a:r>
              <a:rPr lang="en-US" altLang="zh-CN" sz="900" dirty="0"/>
              <a:t>y </a:t>
            </a:r>
            <a:r>
              <a:rPr lang="en-US" altLang="zh-CN" sz="900" dirty="0" err="1"/>
              <a:t>Stroe</a:t>
            </a:r>
            <a:r>
              <a:rPr lang="zh-CN" altLang="en-US" sz="900" dirty="0"/>
              <a:t>键位版本</a:t>
            </a:r>
            <a:endParaRPr lang="en-US" sz="900" dirty="0"/>
          </a:p>
        </p:txBody>
      </p: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EE0EFFD6-C959-4353-8A5D-653FE97DAC80}"/>
              </a:ext>
            </a:extLst>
          </p:cNvPr>
          <p:cNvSpPr/>
          <p:nvPr/>
        </p:nvSpPr>
        <p:spPr>
          <a:xfrm>
            <a:off x="2668447" y="2835437"/>
            <a:ext cx="922567" cy="293026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M</a:t>
            </a:r>
            <a:r>
              <a:rPr lang="en-US" altLang="zh-CN" sz="1200" dirty="0" err="1">
                <a:latin typeface="+mj-lt"/>
              </a:rPr>
              <a:t>ysql</a:t>
            </a:r>
            <a:endParaRPr lang="en-US" sz="1200" dirty="0">
              <a:latin typeface="+mj-lt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1058DB7-7A81-4C64-A839-56B2AF278706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1882802" y="1905449"/>
            <a:ext cx="785645" cy="10765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55A2CAC-CED7-47E7-B40D-9F8D81706DC3}"/>
              </a:ext>
            </a:extLst>
          </p:cNvPr>
          <p:cNvSpPr txBox="1"/>
          <p:nvPr/>
        </p:nvSpPr>
        <p:spPr>
          <a:xfrm>
            <a:off x="2314075" y="2468888"/>
            <a:ext cx="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④生成紧急版本</a:t>
            </a:r>
            <a:endParaRPr lang="en-US" sz="9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D0FDF3-9931-4DEA-825C-3B3F91DBB224}"/>
              </a:ext>
            </a:extLst>
          </p:cNvPr>
          <p:cNvSpPr/>
          <p:nvPr/>
        </p:nvSpPr>
        <p:spPr>
          <a:xfrm>
            <a:off x="4268479" y="1274510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Basic</a:t>
            </a:r>
          </a:p>
          <a:p>
            <a:pPr algn="ctr"/>
            <a:r>
              <a:rPr lang="zh-CN" altLang="en-US" sz="800" dirty="0">
                <a:latin typeface="+mj-lt"/>
              </a:rPr>
              <a:t>（键位）</a:t>
            </a:r>
            <a:endParaRPr lang="en-US" sz="800" dirty="0">
              <a:latin typeface="+mj-lt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1BCDEB0-9BD4-470F-82CA-7A3FCB2808A9}"/>
              </a:ext>
            </a:extLst>
          </p:cNvPr>
          <p:cNvSpPr/>
          <p:nvPr/>
        </p:nvSpPr>
        <p:spPr>
          <a:xfrm>
            <a:off x="5192487" y="1265210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By Store</a:t>
            </a:r>
          </a:p>
          <a:p>
            <a:pPr algn="ctr"/>
            <a:r>
              <a:rPr lang="zh-CN" altLang="en-US" sz="800" dirty="0">
                <a:latin typeface="+mj-lt"/>
              </a:rPr>
              <a:t>（键位）</a:t>
            </a:r>
            <a:endParaRPr lang="en-US" sz="800" dirty="0">
              <a:latin typeface="+mj-lt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1453640-5D35-4CFE-975E-A9F150EDDB20}"/>
              </a:ext>
            </a:extLst>
          </p:cNvPr>
          <p:cNvCxnSpPr>
            <a:cxnSpLocks/>
            <a:stCxn id="36" idx="4"/>
            <a:endCxn id="114" idx="1"/>
          </p:cNvCxnSpPr>
          <p:nvPr/>
        </p:nvCxnSpPr>
        <p:spPr>
          <a:xfrm flipV="1">
            <a:off x="3597304" y="1436320"/>
            <a:ext cx="671175" cy="70685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BE9E4F-F575-4630-9129-AB7A8DEC756F}"/>
              </a:ext>
            </a:extLst>
          </p:cNvPr>
          <p:cNvCxnSpPr>
            <a:cxnSpLocks/>
            <a:stCxn id="36" idx="4"/>
            <a:endCxn id="115" idx="2"/>
          </p:cNvCxnSpPr>
          <p:nvPr/>
        </p:nvCxnSpPr>
        <p:spPr>
          <a:xfrm flipV="1">
            <a:off x="3597304" y="1588830"/>
            <a:ext cx="1948755" cy="5543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19A066D-E02E-40DD-A11E-D759A7DDF093}"/>
              </a:ext>
            </a:extLst>
          </p:cNvPr>
          <p:cNvSpPr txBox="1"/>
          <p:nvPr/>
        </p:nvSpPr>
        <p:spPr>
          <a:xfrm>
            <a:off x="3597304" y="1802050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存储内容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69C541-DCDC-40A4-BD8E-06DFA07096FF}"/>
              </a:ext>
            </a:extLst>
          </p:cNvPr>
          <p:cNvCxnSpPr>
            <a:cxnSpLocks/>
            <a:stCxn id="59" idx="0"/>
            <a:endCxn id="114" idx="2"/>
          </p:cNvCxnSpPr>
          <p:nvPr/>
        </p:nvCxnSpPr>
        <p:spPr>
          <a:xfrm flipH="1" flipV="1">
            <a:off x="4622051" y="1598130"/>
            <a:ext cx="49962" cy="8367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45A7F92-B13A-47BC-A62B-9773812E81C8}"/>
              </a:ext>
            </a:extLst>
          </p:cNvPr>
          <p:cNvCxnSpPr>
            <a:cxnSpLocks/>
            <a:stCxn id="59" idx="0"/>
            <a:endCxn id="115" idx="2"/>
          </p:cNvCxnSpPr>
          <p:nvPr/>
        </p:nvCxnSpPr>
        <p:spPr>
          <a:xfrm flipV="1">
            <a:off x="4672013" y="1588830"/>
            <a:ext cx="874046" cy="8460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6F5C539-53F0-4A9F-AB92-8FBB7290B74D}"/>
              </a:ext>
            </a:extLst>
          </p:cNvPr>
          <p:cNvSpPr txBox="1"/>
          <p:nvPr/>
        </p:nvSpPr>
        <p:spPr>
          <a:xfrm>
            <a:off x="4520659" y="1973525"/>
            <a:ext cx="118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处理逻辑</a:t>
            </a:r>
            <a:r>
              <a:rPr lang="en-US" altLang="zh-CN" sz="900" dirty="0"/>
              <a:t>-</a:t>
            </a:r>
            <a:r>
              <a:rPr lang="zh-CN" altLang="en-US" sz="900" dirty="0"/>
              <a:t>合并紧急键位</a:t>
            </a:r>
            <a:endParaRPr lang="en-US" sz="900" dirty="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7F91719-9FCB-41AD-B28E-78D5E4B6AE1D}"/>
              </a:ext>
            </a:extLst>
          </p:cNvPr>
          <p:cNvCxnSpPr>
            <a:stCxn id="18" idx="0"/>
            <a:endCxn id="6" idx="0"/>
          </p:cNvCxnSpPr>
          <p:nvPr/>
        </p:nvCxnSpPr>
        <p:spPr>
          <a:xfrm rot="16200000" flipH="1" flipV="1">
            <a:off x="1895950" y="546995"/>
            <a:ext cx="618683" cy="1714502"/>
          </a:xfrm>
          <a:prstGeom prst="curvedConnector3">
            <a:avLst>
              <a:gd name="adj1" fmla="val -9237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271DE4-DB92-486D-923E-E593249332A6}"/>
              </a:ext>
            </a:extLst>
          </p:cNvPr>
          <p:cNvSpPr txBox="1"/>
          <p:nvPr/>
        </p:nvSpPr>
        <p:spPr>
          <a:xfrm>
            <a:off x="1087692" y="1094903"/>
            <a:ext cx="53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①紧急通知</a:t>
            </a:r>
            <a:endParaRPr lang="en-US" sz="9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2426AB-3E41-48CE-BC00-A4A35D10B39A}"/>
              </a:ext>
            </a:extLst>
          </p:cNvPr>
          <p:cNvCxnSpPr>
            <a:cxnSpLocks/>
            <a:stCxn id="19" idx="3"/>
            <a:endCxn id="101" idx="2"/>
          </p:cNvCxnSpPr>
          <p:nvPr/>
        </p:nvCxnSpPr>
        <p:spPr>
          <a:xfrm flipV="1">
            <a:off x="1859106" y="2981950"/>
            <a:ext cx="809341" cy="7903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2C65675-C378-47A0-AD4F-D671D7F540B5}"/>
              </a:ext>
            </a:extLst>
          </p:cNvPr>
          <p:cNvSpPr/>
          <p:nvPr/>
        </p:nvSpPr>
        <p:spPr>
          <a:xfrm>
            <a:off x="6083965" y="1265210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Basic</a:t>
            </a:r>
          </a:p>
          <a:p>
            <a:pPr algn="ctr"/>
            <a:r>
              <a:rPr lang="zh-CN" altLang="en-US" sz="800" dirty="0">
                <a:latin typeface="+mj-lt"/>
              </a:rPr>
              <a:t>（紧急键位）</a:t>
            </a:r>
            <a:endParaRPr lang="en-US" sz="800" dirty="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BBBA9F-53E7-490E-B779-549F11038677}"/>
              </a:ext>
            </a:extLst>
          </p:cNvPr>
          <p:cNvSpPr/>
          <p:nvPr/>
        </p:nvSpPr>
        <p:spPr>
          <a:xfrm>
            <a:off x="7017200" y="1272487"/>
            <a:ext cx="707144" cy="323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By Store</a:t>
            </a:r>
          </a:p>
          <a:p>
            <a:pPr algn="ctr"/>
            <a:r>
              <a:rPr lang="zh-CN" altLang="en-US" sz="800" dirty="0">
                <a:latin typeface="+mj-lt"/>
              </a:rPr>
              <a:t>（紧急键位）</a:t>
            </a:r>
            <a:endParaRPr lang="en-US" sz="800" dirty="0">
              <a:latin typeface="+mj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E2EF4D-91B9-40A9-82FB-0EEA5E0176FA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4672013" y="1588830"/>
            <a:ext cx="1765524" cy="8460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F78CFD-1242-4639-8EAC-AC25A80F1494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4672013" y="1596107"/>
            <a:ext cx="2698759" cy="83873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22206B7-6938-4571-B05A-B5F2C918D2F3}"/>
              </a:ext>
            </a:extLst>
          </p:cNvPr>
          <p:cNvSpPr txBox="1"/>
          <p:nvPr/>
        </p:nvSpPr>
        <p:spPr>
          <a:xfrm>
            <a:off x="1830864" y="2790634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⑤读取展示</a:t>
            </a:r>
            <a:endParaRPr lang="en-US" sz="9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D4E49E-EDEC-44AF-B7C7-EC3E436CB3CD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1324345" y="2097309"/>
            <a:ext cx="23696" cy="77181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5DC122C-5330-4EBE-BD3F-FF41B528460B}"/>
              </a:ext>
            </a:extLst>
          </p:cNvPr>
          <p:cNvSpPr txBox="1"/>
          <p:nvPr/>
        </p:nvSpPr>
        <p:spPr>
          <a:xfrm>
            <a:off x="1209767" y="2447231"/>
            <a:ext cx="778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⑥处理指令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F0427F-18F5-4415-A3EE-60031B814340}"/>
              </a:ext>
            </a:extLst>
          </p:cNvPr>
          <p:cNvSpPr txBox="1"/>
          <p:nvPr/>
        </p:nvSpPr>
        <p:spPr>
          <a:xfrm>
            <a:off x="7305300" y="3006968"/>
            <a:ext cx="77830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至针对有影响的餐厅重新全量产生键位文件</a:t>
            </a:r>
            <a:endParaRPr lang="en-US" sz="9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C5DF9-1CF6-4007-9763-67C7D72DC22C}"/>
              </a:ext>
            </a:extLst>
          </p:cNvPr>
          <p:cNvSpPr txBox="1"/>
          <p:nvPr/>
        </p:nvSpPr>
        <p:spPr>
          <a:xfrm>
            <a:off x="1627157" y="3766974"/>
            <a:ext cx="77830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dirty="0"/>
              <a:t>此处需要根据紧急键位先计算影响餐厅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2883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功能定义</a:t>
            </a:r>
            <a:endParaRPr lang="zh-CN" altLang="en-US" dirty="0"/>
          </a:p>
        </p:txBody>
      </p:sp>
      <p:sp>
        <p:nvSpPr>
          <p:cNvPr id="52" name="矩形 16">
            <a:extLst>
              <a:ext uri="{FF2B5EF4-FFF2-40B4-BE49-F238E27FC236}">
                <a16:creationId xmlns:a16="http://schemas.microsoft.com/office/drawing/2014/main" id="{DE3430B8-52A2-4080-BE2F-08F77D40CB87}"/>
              </a:ext>
            </a:extLst>
          </p:cNvPr>
          <p:cNvSpPr/>
          <p:nvPr/>
        </p:nvSpPr>
        <p:spPr>
          <a:xfrm>
            <a:off x="2832130" y="1071637"/>
            <a:ext cx="1518557" cy="36215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Payment Gateway</a:t>
            </a:r>
            <a:endParaRPr lang="zh-CN" alt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矩形 16">
            <a:extLst>
              <a:ext uri="{FF2B5EF4-FFF2-40B4-BE49-F238E27FC236}">
                <a16:creationId xmlns:a16="http://schemas.microsoft.com/office/drawing/2014/main" id="{1221AAD9-9FCC-4599-B80A-FEFF3C268909}"/>
              </a:ext>
            </a:extLst>
          </p:cNvPr>
          <p:cNvSpPr/>
          <p:nvPr/>
        </p:nvSpPr>
        <p:spPr>
          <a:xfrm>
            <a:off x="5188261" y="1340203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虚拟卡中心</a:t>
            </a:r>
          </a:p>
        </p:txBody>
      </p:sp>
      <p:sp>
        <p:nvSpPr>
          <p:cNvPr id="58" name="矩形 16">
            <a:extLst>
              <a:ext uri="{FF2B5EF4-FFF2-40B4-BE49-F238E27FC236}">
                <a16:creationId xmlns:a16="http://schemas.microsoft.com/office/drawing/2014/main" id="{494B879B-A9D9-47E5-B6BC-B6C5AAD61D86}"/>
              </a:ext>
            </a:extLst>
          </p:cNvPr>
          <p:cNvSpPr/>
          <p:nvPr/>
        </p:nvSpPr>
        <p:spPr>
          <a:xfrm>
            <a:off x="6694715" y="1110402"/>
            <a:ext cx="1983922" cy="36114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支付平台功能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</a:rPr>
              <a:t>1</a:t>
            </a:r>
            <a:r>
              <a:rPr lang="zh-CN" altLang="en-US" sz="1350" dirty="0">
                <a:solidFill>
                  <a:schemeClr val="tx1"/>
                </a:solidFill>
              </a:rPr>
              <a:t>、支持多品牌，线下门店</a:t>
            </a:r>
            <a:endParaRPr lang="en-US" altLang="zh-CN" sz="1350" dirty="0">
              <a:solidFill>
                <a:schemeClr val="tx1"/>
              </a:solidFill>
            </a:endParaRPr>
          </a:p>
          <a:p>
            <a:endParaRPr lang="en-US" altLang="zh-CN" sz="1350" dirty="0">
              <a:solidFill>
                <a:schemeClr val="tx1"/>
              </a:solidFill>
            </a:endParaRPr>
          </a:p>
          <a:p>
            <a:r>
              <a:rPr lang="en-US" altLang="zh-CN" sz="1350" dirty="0">
                <a:solidFill>
                  <a:schemeClr val="tx1"/>
                </a:solidFill>
              </a:rPr>
              <a:t>2</a:t>
            </a:r>
            <a:r>
              <a:rPr lang="zh-CN" altLang="en-US" sz="1350" dirty="0">
                <a:solidFill>
                  <a:schemeClr val="tx1"/>
                </a:solidFill>
              </a:rPr>
              <a:t>、支持门店多渠道收银，如</a:t>
            </a:r>
            <a:r>
              <a:rPr lang="en-US" altLang="zh-CN" sz="1350" dirty="0">
                <a:solidFill>
                  <a:schemeClr val="tx1"/>
                </a:solidFill>
              </a:rPr>
              <a:t>Counter</a:t>
            </a:r>
            <a:r>
              <a:rPr lang="zh-CN" altLang="en-US" sz="1350" dirty="0">
                <a:solidFill>
                  <a:schemeClr val="tx1"/>
                </a:solidFill>
              </a:rPr>
              <a:t>，</a:t>
            </a:r>
            <a:r>
              <a:rPr lang="en-US" altLang="zh-CN" sz="1350" dirty="0">
                <a:solidFill>
                  <a:schemeClr val="tx1"/>
                </a:solidFill>
              </a:rPr>
              <a:t>Kiosk</a:t>
            </a:r>
          </a:p>
          <a:p>
            <a:endParaRPr lang="en-US" altLang="zh-CN" sz="1350" dirty="0">
              <a:solidFill>
                <a:schemeClr val="tx1"/>
              </a:solidFill>
            </a:endParaRPr>
          </a:p>
          <a:p>
            <a:r>
              <a:rPr lang="en-US" altLang="zh-CN" sz="1350" dirty="0">
                <a:solidFill>
                  <a:schemeClr val="tx1"/>
                </a:solidFill>
              </a:rPr>
              <a:t>3</a:t>
            </a:r>
            <a:r>
              <a:rPr lang="zh-CN" altLang="en-US" sz="1350" dirty="0">
                <a:solidFill>
                  <a:schemeClr val="tx1"/>
                </a:solidFill>
              </a:rPr>
              <a:t>、支持同步、异步支付接口，如</a:t>
            </a:r>
            <a:r>
              <a:rPr lang="en-US" altLang="zh-CN" sz="1350" dirty="0">
                <a:solidFill>
                  <a:schemeClr val="tx1"/>
                </a:solidFill>
              </a:rPr>
              <a:t>counter</a:t>
            </a:r>
            <a:r>
              <a:rPr lang="zh-CN" altLang="en-US" sz="1350" dirty="0">
                <a:solidFill>
                  <a:schemeClr val="tx1"/>
                </a:solidFill>
              </a:rPr>
              <a:t>、自助点餐</a:t>
            </a:r>
            <a:endParaRPr lang="en-US" altLang="zh-CN" sz="1350" dirty="0">
              <a:solidFill>
                <a:schemeClr val="tx1"/>
              </a:solidFill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、支持扩展对接多种支付平台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矩形 22">
            <a:extLst>
              <a:ext uri="{FF2B5EF4-FFF2-40B4-BE49-F238E27FC236}">
                <a16:creationId xmlns:a16="http://schemas.microsoft.com/office/drawing/2014/main" id="{562156D6-A217-47EB-A34F-AD071774A561}"/>
              </a:ext>
            </a:extLst>
          </p:cNvPr>
          <p:cNvSpPr/>
          <p:nvPr/>
        </p:nvSpPr>
        <p:spPr>
          <a:xfrm>
            <a:off x="5028033" y="1100265"/>
            <a:ext cx="1271001" cy="362157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rgbClr val="FF0000"/>
                </a:solidFill>
                <a:latin typeface="+mj-lt"/>
              </a:rPr>
              <a:t>第三方支付系统</a:t>
            </a:r>
          </a:p>
        </p:txBody>
      </p:sp>
      <p:sp>
        <p:nvSpPr>
          <p:cNvPr id="71" name="矩形 22">
            <a:extLst>
              <a:ext uri="{FF2B5EF4-FFF2-40B4-BE49-F238E27FC236}">
                <a16:creationId xmlns:a16="http://schemas.microsoft.com/office/drawing/2014/main" id="{6A2C06BD-B9AE-4D3A-96A4-796F96CDF060}"/>
              </a:ext>
            </a:extLst>
          </p:cNvPr>
          <p:cNvSpPr/>
          <p:nvPr/>
        </p:nvSpPr>
        <p:spPr>
          <a:xfrm>
            <a:off x="600084" y="1071637"/>
            <a:ext cx="1352203" cy="14057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  <a:latin typeface="+mj-lt"/>
              </a:rPr>
              <a:t>KFC</a:t>
            </a:r>
            <a:r>
              <a:rPr lang="zh-CN" altLang="en-US" sz="1350" dirty="0">
                <a:solidFill>
                  <a:srgbClr val="FF0000"/>
                </a:solidFill>
                <a:latin typeface="+mj-lt"/>
              </a:rPr>
              <a:t> 门店</a:t>
            </a:r>
          </a:p>
        </p:txBody>
      </p:sp>
      <p:sp>
        <p:nvSpPr>
          <p:cNvPr id="79" name="矩形 16">
            <a:extLst>
              <a:ext uri="{FF2B5EF4-FFF2-40B4-BE49-F238E27FC236}">
                <a16:creationId xmlns:a16="http://schemas.microsoft.com/office/drawing/2014/main" id="{EFE9128C-5AAA-41C8-8BCA-EBAAA5365F27}"/>
              </a:ext>
            </a:extLst>
          </p:cNvPr>
          <p:cNvSpPr/>
          <p:nvPr/>
        </p:nvSpPr>
        <p:spPr>
          <a:xfrm>
            <a:off x="5188261" y="1868643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支付宝平台</a:t>
            </a:r>
          </a:p>
        </p:txBody>
      </p:sp>
      <p:sp>
        <p:nvSpPr>
          <p:cNvPr id="81" name="矩形 16">
            <a:extLst>
              <a:ext uri="{FF2B5EF4-FFF2-40B4-BE49-F238E27FC236}">
                <a16:creationId xmlns:a16="http://schemas.microsoft.com/office/drawing/2014/main" id="{F193D721-32F2-4752-BBC9-BE528FC4E329}"/>
              </a:ext>
            </a:extLst>
          </p:cNvPr>
          <p:cNvSpPr/>
          <p:nvPr/>
        </p:nvSpPr>
        <p:spPr>
          <a:xfrm>
            <a:off x="5188261" y="2397083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j-lt"/>
              </a:rPr>
              <a:t>Vpay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平台</a:t>
            </a:r>
          </a:p>
        </p:txBody>
      </p:sp>
      <p:sp>
        <p:nvSpPr>
          <p:cNvPr id="85" name="矩形 16">
            <a:extLst>
              <a:ext uri="{FF2B5EF4-FFF2-40B4-BE49-F238E27FC236}">
                <a16:creationId xmlns:a16="http://schemas.microsoft.com/office/drawing/2014/main" id="{4B9CF536-0B9C-48E8-A20F-2F15B970A3DD}"/>
              </a:ext>
            </a:extLst>
          </p:cNvPr>
          <p:cNvSpPr/>
          <p:nvPr/>
        </p:nvSpPr>
        <p:spPr>
          <a:xfrm>
            <a:off x="5188261" y="2901456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矩形 16">
            <a:extLst>
              <a:ext uri="{FF2B5EF4-FFF2-40B4-BE49-F238E27FC236}">
                <a16:creationId xmlns:a16="http://schemas.microsoft.com/office/drawing/2014/main" id="{6676203D-F0D2-45BE-98BC-10AF9C56633C}"/>
              </a:ext>
            </a:extLst>
          </p:cNvPr>
          <p:cNvSpPr/>
          <p:nvPr/>
        </p:nvSpPr>
        <p:spPr>
          <a:xfrm>
            <a:off x="5188261" y="3525100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矩形 16">
            <a:extLst>
              <a:ext uri="{FF2B5EF4-FFF2-40B4-BE49-F238E27FC236}">
                <a16:creationId xmlns:a16="http://schemas.microsoft.com/office/drawing/2014/main" id="{AEF00873-E0EF-465E-B44E-5E1753F46D46}"/>
              </a:ext>
            </a:extLst>
          </p:cNvPr>
          <p:cNvSpPr/>
          <p:nvPr/>
        </p:nvSpPr>
        <p:spPr>
          <a:xfrm>
            <a:off x="820734" y="1174746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Counter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矩形 16">
            <a:extLst>
              <a:ext uri="{FF2B5EF4-FFF2-40B4-BE49-F238E27FC236}">
                <a16:creationId xmlns:a16="http://schemas.microsoft.com/office/drawing/2014/main" id="{80C51AAD-069A-4EDE-823D-1064D7FBA890}"/>
              </a:ext>
            </a:extLst>
          </p:cNvPr>
          <p:cNvSpPr/>
          <p:nvPr/>
        </p:nvSpPr>
        <p:spPr>
          <a:xfrm>
            <a:off x="820734" y="1526897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MPOS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矩形 16">
            <a:extLst>
              <a:ext uri="{FF2B5EF4-FFF2-40B4-BE49-F238E27FC236}">
                <a16:creationId xmlns:a16="http://schemas.microsoft.com/office/drawing/2014/main" id="{FE78E9AC-724A-4FDF-BCC5-6E6B0DD05399}"/>
              </a:ext>
            </a:extLst>
          </p:cNvPr>
          <p:cNvSpPr/>
          <p:nvPr/>
        </p:nvSpPr>
        <p:spPr>
          <a:xfrm>
            <a:off x="820734" y="1886587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自助点餐</a:t>
            </a:r>
          </a:p>
        </p:txBody>
      </p:sp>
      <p:sp>
        <p:nvSpPr>
          <p:cNvPr id="104" name="矩形 22">
            <a:extLst>
              <a:ext uri="{FF2B5EF4-FFF2-40B4-BE49-F238E27FC236}">
                <a16:creationId xmlns:a16="http://schemas.microsoft.com/office/drawing/2014/main" id="{FA3DC31F-3C5E-4E34-887F-535DD7627AC8}"/>
              </a:ext>
            </a:extLst>
          </p:cNvPr>
          <p:cNvSpPr/>
          <p:nvPr/>
        </p:nvSpPr>
        <p:spPr>
          <a:xfrm>
            <a:off x="610285" y="4082084"/>
            <a:ext cx="1352203" cy="6518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  <a:latin typeface="+mj-lt"/>
              </a:rPr>
              <a:t>Taco</a:t>
            </a:r>
          </a:p>
          <a:p>
            <a:pPr algn="ctr"/>
            <a:r>
              <a:rPr lang="zh-CN" altLang="en-US" sz="1350" dirty="0">
                <a:solidFill>
                  <a:srgbClr val="FF0000"/>
                </a:solidFill>
                <a:latin typeface="+mj-lt"/>
              </a:rPr>
              <a:t>东方既白</a:t>
            </a:r>
            <a:endParaRPr lang="en-US" altLang="zh-CN" sz="1350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zh-CN" altLang="en-US" sz="1350" dirty="0">
                <a:solidFill>
                  <a:srgbClr val="FF0000"/>
                </a:solidFill>
                <a:latin typeface="+mj-lt"/>
              </a:rPr>
              <a:t>小肥羊等门店</a:t>
            </a:r>
          </a:p>
        </p:txBody>
      </p:sp>
      <p:sp>
        <p:nvSpPr>
          <p:cNvPr id="109" name="矩形 16">
            <a:extLst>
              <a:ext uri="{FF2B5EF4-FFF2-40B4-BE49-F238E27FC236}">
                <a16:creationId xmlns:a16="http://schemas.microsoft.com/office/drawing/2014/main" id="{3851EF11-9178-4AFB-AF55-0E7A21BA9A9E}"/>
              </a:ext>
            </a:extLst>
          </p:cNvPr>
          <p:cNvSpPr/>
          <p:nvPr/>
        </p:nvSpPr>
        <p:spPr>
          <a:xfrm>
            <a:off x="3087695" y="1502022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110" name="矩形 16">
            <a:extLst>
              <a:ext uri="{FF2B5EF4-FFF2-40B4-BE49-F238E27FC236}">
                <a16:creationId xmlns:a16="http://schemas.microsoft.com/office/drawing/2014/main" id="{47EDE316-A2C9-4142-A742-6C2A271D8486}"/>
              </a:ext>
            </a:extLst>
          </p:cNvPr>
          <p:cNvSpPr/>
          <p:nvPr/>
        </p:nvSpPr>
        <p:spPr>
          <a:xfrm>
            <a:off x="3087695" y="2138811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查询</a:t>
            </a:r>
          </a:p>
        </p:txBody>
      </p:sp>
      <p:sp>
        <p:nvSpPr>
          <p:cNvPr id="111" name="矩形 16">
            <a:extLst>
              <a:ext uri="{FF2B5EF4-FFF2-40B4-BE49-F238E27FC236}">
                <a16:creationId xmlns:a16="http://schemas.microsoft.com/office/drawing/2014/main" id="{CE49EFD7-4315-486A-926C-310263F093D0}"/>
              </a:ext>
            </a:extLst>
          </p:cNvPr>
          <p:cNvSpPr/>
          <p:nvPr/>
        </p:nvSpPr>
        <p:spPr>
          <a:xfrm>
            <a:off x="3105041" y="2860867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冲正</a:t>
            </a:r>
          </a:p>
        </p:txBody>
      </p:sp>
      <p:sp>
        <p:nvSpPr>
          <p:cNvPr id="112" name="矩形 16">
            <a:extLst>
              <a:ext uri="{FF2B5EF4-FFF2-40B4-BE49-F238E27FC236}">
                <a16:creationId xmlns:a16="http://schemas.microsoft.com/office/drawing/2014/main" id="{C6A7D95D-B3F2-42B8-A199-5E42A04283DC}"/>
              </a:ext>
            </a:extLst>
          </p:cNvPr>
          <p:cNvSpPr/>
          <p:nvPr/>
        </p:nvSpPr>
        <p:spPr>
          <a:xfrm>
            <a:off x="3105042" y="3543139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退款</a:t>
            </a:r>
          </a:p>
        </p:txBody>
      </p:sp>
      <p:sp>
        <p:nvSpPr>
          <p:cNvPr id="113" name="矩形 22">
            <a:extLst>
              <a:ext uri="{FF2B5EF4-FFF2-40B4-BE49-F238E27FC236}">
                <a16:creationId xmlns:a16="http://schemas.microsoft.com/office/drawing/2014/main" id="{55605A4B-8934-46BD-9484-4876C2A11AE8}"/>
              </a:ext>
            </a:extLst>
          </p:cNvPr>
          <p:cNvSpPr/>
          <p:nvPr/>
        </p:nvSpPr>
        <p:spPr>
          <a:xfrm>
            <a:off x="600084" y="2580475"/>
            <a:ext cx="1352203" cy="14057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rgbClr val="FF0000"/>
                </a:solidFill>
                <a:latin typeface="+mj-lt"/>
              </a:rPr>
              <a:t>必胜客 门店</a:t>
            </a:r>
          </a:p>
        </p:txBody>
      </p:sp>
      <p:sp>
        <p:nvSpPr>
          <p:cNvPr id="116" name="矩形 16">
            <a:extLst>
              <a:ext uri="{FF2B5EF4-FFF2-40B4-BE49-F238E27FC236}">
                <a16:creationId xmlns:a16="http://schemas.microsoft.com/office/drawing/2014/main" id="{2F8370D1-4F4D-4DBD-9B02-C440CCBBAA9F}"/>
              </a:ext>
            </a:extLst>
          </p:cNvPr>
          <p:cNvSpPr/>
          <p:nvPr/>
        </p:nvSpPr>
        <p:spPr>
          <a:xfrm>
            <a:off x="820734" y="2683584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Counter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矩形 16">
            <a:extLst>
              <a:ext uri="{FF2B5EF4-FFF2-40B4-BE49-F238E27FC236}">
                <a16:creationId xmlns:a16="http://schemas.microsoft.com/office/drawing/2014/main" id="{58AF850D-4373-4D53-B3BE-C1C728BFF9BC}"/>
              </a:ext>
            </a:extLst>
          </p:cNvPr>
          <p:cNvSpPr/>
          <p:nvPr/>
        </p:nvSpPr>
        <p:spPr>
          <a:xfrm>
            <a:off x="820734" y="3035735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MPOS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矩形 16">
            <a:extLst>
              <a:ext uri="{FF2B5EF4-FFF2-40B4-BE49-F238E27FC236}">
                <a16:creationId xmlns:a16="http://schemas.microsoft.com/office/drawing/2014/main" id="{EAD0C072-84BB-4E80-8C4B-502F6D05A2BD}"/>
              </a:ext>
            </a:extLst>
          </p:cNvPr>
          <p:cNvSpPr/>
          <p:nvPr/>
        </p:nvSpPr>
        <p:spPr>
          <a:xfrm>
            <a:off x="820734" y="3395425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自助点餐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84DF8F-716B-45B0-BB01-B996D3B4A4DF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747381" y="1324144"/>
            <a:ext cx="1084749" cy="86123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58C92D8-A43E-47C6-9FEA-237E22FABB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1747381" y="1676295"/>
            <a:ext cx="1096932" cy="4911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ADA6FC-4097-430C-99C1-469AF0E3A320}"/>
              </a:ext>
            </a:extLst>
          </p:cNvPr>
          <p:cNvCxnSpPr>
            <a:cxnSpLocks/>
            <a:stCxn id="95" idx="3"/>
            <a:endCxn id="52" idx="1"/>
          </p:cNvCxnSpPr>
          <p:nvPr/>
        </p:nvCxnSpPr>
        <p:spPr>
          <a:xfrm>
            <a:off x="1747381" y="2035985"/>
            <a:ext cx="1084749" cy="84643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D50DFAD-02E6-41D9-917A-3A812C071C2A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1747381" y="2138813"/>
            <a:ext cx="1074548" cy="10463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AEB997C-B327-4129-9E31-D8B17889F0EE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747381" y="2129372"/>
            <a:ext cx="1094950" cy="7036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1823B82-8979-4D94-9232-8284E1F36CB9}"/>
              </a:ext>
            </a:extLst>
          </p:cNvPr>
          <p:cNvCxnSpPr>
            <a:cxnSpLocks/>
            <a:stCxn id="119" idx="3"/>
            <a:endCxn id="52" idx="1"/>
          </p:cNvCxnSpPr>
          <p:nvPr/>
        </p:nvCxnSpPr>
        <p:spPr>
          <a:xfrm flipV="1">
            <a:off x="1747381" y="2882424"/>
            <a:ext cx="1084749" cy="6623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7ADFBBE-C75C-4CA7-8DFA-41D49CA21FE0}"/>
              </a:ext>
            </a:extLst>
          </p:cNvPr>
          <p:cNvCxnSpPr>
            <a:cxnSpLocks/>
          </p:cNvCxnSpPr>
          <p:nvPr/>
        </p:nvCxnSpPr>
        <p:spPr>
          <a:xfrm flipV="1">
            <a:off x="1951083" y="3627268"/>
            <a:ext cx="891248" cy="7807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98BFE3-D939-4872-88A0-49C1ADA4581D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4350687" y="1489601"/>
            <a:ext cx="837574" cy="139282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C1AE055-BA6B-4C4B-9215-16B507CFB92D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350687" y="1974922"/>
            <a:ext cx="860680" cy="907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AEC5183-592E-41EA-9A6A-BF4DD0CCFD3C}"/>
              </a:ext>
            </a:extLst>
          </p:cNvPr>
          <p:cNvCxnSpPr>
            <a:cxnSpLocks/>
            <a:stCxn id="52" idx="3"/>
            <a:endCxn id="81" idx="1"/>
          </p:cNvCxnSpPr>
          <p:nvPr/>
        </p:nvCxnSpPr>
        <p:spPr>
          <a:xfrm flipV="1">
            <a:off x="4350687" y="2546481"/>
            <a:ext cx="837574" cy="335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D870E95-B8EB-4F96-84B7-26BE6A922027}"/>
              </a:ext>
            </a:extLst>
          </p:cNvPr>
          <p:cNvCxnSpPr>
            <a:cxnSpLocks/>
            <a:stCxn id="52" idx="3"/>
            <a:endCxn id="85" idx="1"/>
          </p:cNvCxnSpPr>
          <p:nvPr/>
        </p:nvCxnSpPr>
        <p:spPr>
          <a:xfrm>
            <a:off x="4350687" y="2882424"/>
            <a:ext cx="837574" cy="16843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逻辑架构</a:t>
            </a:r>
            <a:endParaRPr lang="zh-CN" altLang="en-US" dirty="0"/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0A0532EE-F048-43B1-9A20-47291F8CC6CF}"/>
              </a:ext>
            </a:extLst>
          </p:cNvPr>
          <p:cNvSpPr/>
          <p:nvPr/>
        </p:nvSpPr>
        <p:spPr>
          <a:xfrm>
            <a:off x="359230" y="996043"/>
            <a:ext cx="1191984" cy="1820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同步接口</a:t>
            </a: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ED1847B6-AD0B-432F-A53B-A8B838FB7D19}"/>
              </a:ext>
            </a:extLst>
          </p:cNvPr>
          <p:cNvSpPr/>
          <p:nvPr/>
        </p:nvSpPr>
        <p:spPr>
          <a:xfrm>
            <a:off x="466960" y="1094857"/>
            <a:ext cx="926647" cy="29879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8" name="矩形 16">
            <a:extLst>
              <a:ext uri="{FF2B5EF4-FFF2-40B4-BE49-F238E27FC236}">
                <a16:creationId xmlns:a16="http://schemas.microsoft.com/office/drawing/2014/main" id="{863D7A11-8336-41E6-A4C4-C2F5CD3AB54C}"/>
              </a:ext>
            </a:extLst>
          </p:cNvPr>
          <p:cNvSpPr/>
          <p:nvPr/>
        </p:nvSpPr>
        <p:spPr>
          <a:xfrm>
            <a:off x="466959" y="1476139"/>
            <a:ext cx="926647" cy="29879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查询</a:t>
            </a:r>
          </a:p>
        </p:txBody>
      </p:sp>
      <p:sp>
        <p:nvSpPr>
          <p:cNvPr id="9" name="矩形 16">
            <a:extLst>
              <a:ext uri="{FF2B5EF4-FFF2-40B4-BE49-F238E27FC236}">
                <a16:creationId xmlns:a16="http://schemas.microsoft.com/office/drawing/2014/main" id="{F8F92564-F97E-4BAB-BBA5-A2B231FDBE92}"/>
              </a:ext>
            </a:extLst>
          </p:cNvPr>
          <p:cNvSpPr/>
          <p:nvPr/>
        </p:nvSpPr>
        <p:spPr>
          <a:xfrm>
            <a:off x="466959" y="1849211"/>
            <a:ext cx="926647" cy="29879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冲正</a:t>
            </a: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id="{C8158718-B7AF-4147-BA1A-A5FADCA12984}"/>
              </a:ext>
            </a:extLst>
          </p:cNvPr>
          <p:cNvSpPr/>
          <p:nvPr/>
        </p:nvSpPr>
        <p:spPr>
          <a:xfrm>
            <a:off x="466958" y="2222283"/>
            <a:ext cx="926647" cy="29879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退款</a:t>
            </a: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9E4B69BA-C611-4C98-BC4D-3C53243C2783}"/>
              </a:ext>
            </a:extLst>
          </p:cNvPr>
          <p:cNvSpPr/>
          <p:nvPr/>
        </p:nvSpPr>
        <p:spPr>
          <a:xfrm>
            <a:off x="1957833" y="2426536"/>
            <a:ext cx="1128268" cy="2389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安全机制</a:t>
            </a: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5A417BC4-F266-4E4C-AE62-596476A1908A}"/>
              </a:ext>
            </a:extLst>
          </p:cNvPr>
          <p:cNvSpPr/>
          <p:nvPr/>
        </p:nvSpPr>
        <p:spPr>
          <a:xfrm>
            <a:off x="2058642" y="2551030"/>
            <a:ext cx="926647" cy="853475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基于加密机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对称加密，</a:t>
            </a:r>
            <a:endParaRPr lang="en-US" altLang="zh-CN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秘钥由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counter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签到获取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C33A9728-165F-421B-8B1A-7713F1AB84E3}"/>
              </a:ext>
            </a:extLst>
          </p:cNvPr>
          <p:cNvSpPr/>
          <p:nvPr/>
        </p:nvSpPr>
        <p:spPr>
          <a:xfrm>
            <a:off x="2058643" y="3575157"/>
            <a:ext cx="926647" cy="79602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基于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MD5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非对称校验机制，防止数据篡改</a:t>
            </a:r>
          </a:p>
        </p:txBody>
      </p:sp>
      <p:sp>
        <p:nvSpPr>
          <p:cNvPr id="20" name="矩形 16">
            <a:extLst>
              <a:ext uri="{FF2B5EF4-FFF2-40B4-BE49-F238E27FC236}">
                <a16:creationId xmlns:a16="http://schemas.microsoft.com/office/drawing/2014/main" id="{C19F6869-2FBB-47C5-AD2F-4D7B63FEF826}"/>
              </a:ext>
            </a:extLst>
          </p:cNvPr>
          <p:cNvSpPr/>
          <p:nvPr/>
        </p:nvSpPr>
        <p:spPr>
          <a:xfrm>
            <a:off x="359230" y="2995494"/>
            <a:ext cx="1191984" cy="1820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异步接口</a:t>
            </a: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7408D1A7-875C-482D-A271-D5999D933297}"/>
              </a:ext>
            </a:extLst>
          </p:cNvPr>
          <p:cNvSpPr/>
          <p:nvPr/>
        </p:nvSpPr>
        <p:spPr>
          <a:xfrm>
            <a:off x="466960" y="3094308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22" name="矩形 16">
            <a:extLst>
              <a:ext uri="{FF2B5EF4-FFF2-40B4-BE49-F238E27FC236}">
                <a16:creationId xmlns:a16="http://schemas.microsoft.com/office/drawing/2014/main" id="{11314681-2676-4A70-BB0E-92659D99EFF4}"/>
              </a:ext>
            </a:extLst>
          </p:cNvPr>
          <p:cNvSpPr/>
          <p:nvPr/>
        </p:nvSpPr>
        <p:spPr>
          <a:xfrm>
            <a:off x="466959" y="3475590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查询</a:t>
            </a:r>
          </a:p>
        </p:txBody>
      </p:sp>
      <p:sp>
        <p:nvSpPr>
          <p:cNvPr id="23" name="矩形 16">
            <a:extLst>
              <a:ext uri="{FF2B5EF4-FFF2-40B4-BE49-F238E27FC236}">
                <a16:creationId xmlns:a16="http://schemas.microsoft.com/office/drawing/2014/main" id="{028DAE9F-F023-4D64-9526-AE6538729BED}"/>
              </a:ext>
            </a:extLst>
          </p:cNvPr>
          <p:cNvSpPr/>
          <p:nvPr/>
        </p:nvSpPr>
        <p:spPr>
          <a:xfrm>
            <a:off x="466959" y="3848662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退款</a:t>
            </a:r>
          </a:p>
        </p:txBody>
      </p:sp>
      <p:sp>
        <p:nvSpPr>
          <p:cNvPr id="24" name="矩形 16">
            <a:extLst>
              <a:ext uri="{FF2B5EF4-FFF2-40B4-BE49-F238E27FC236}">
                <a16:creationId xmlns:a16="http://schemas.microsoft.com/office/drawing/2014/main" id="{EF0BDABF-97BD-40CD-9667-9ACF80FB9ADD}"/>
              </a:ext>
            </a:extLst>
          </p:cNvPr>
          <p:cNvSpPr/>
          <p:nvPr/>
        </p:nvSpPr>
        <p:spPr>
          <a:xfrm>
            <a:off x="466958" y="4221734"/>
            <a:ext cx="926647" cy="2987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异步通知</a:t>
            </a:r>
          </a:p>
        </p:txBody>
      </p:sp>
      <p:sp>
        <p:nvSpPr>
          <p:cNvPr id="25" name="矩形 16">
            <a:extLst>
              <a:ext uri="{FF2B5EF4-FFF2-40B4-BE49-F238E27FC236}">
                <a16:creationId xmlns:a16="http://schemas.microsoft.com/office/drawing/2014/main" id="{5738CD55-E66D-48BD-B411-DD6BEBE2B55B}"/>
              </a:ext>
            </a:extLst>
          </p:cNvPr>
          <p:cNvSpPr/>
          <p:nvPr/>
        </p:nvSpPr>
        <p:spPr>
          <a:xfrm>
            <a:off x="3474792" y="2426536"/>
            <a:ext cx="1128268" cy="2389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共通处理</a:t>
            </a:r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2FD3E0FB-19D6-4381-997E-C6FC8BBC294F}"/>
              </a:ext>
            </a:extLst>
          </p:cNvPr>
          <p:cNvSpPr/>
          <p:nvPr/>
        </p:nvSpPr>
        <p:spPr>
          <a:xfrm>
            <a:off x="3588604" y="2611326"/>
            <a:ext cx="926647" cy="3755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黑白名单计算</a:t>
            </a:r>
          </a:p>
        </p:txBody>
      </p:sp>
      <p:sp>
        <p:nvSpPr>
          <p:cNvPr id="27" name="矩形 16">
            <a:extLst>
              <a:ext uri="{FF2B5EF4-FFF2-40B4-BE49-F238E27FC236}">
                <a16:creationId xmlns:a16="http://schemas.microsoft.com/office/drawing/2014/main" id="{4A9E814F-4A2F-4A65-8DB3-2123EFD7995D}"/>
              </a:ext>
            </a:extLst>
          </p:cNvPr>
          <p:cNvSpPr/>
          <p:nvPr/>
        </p:nvSpPr>
        <p:spPr>
          <a:xfrm>
            <a:off x="3595478" y="3109797"/>
            <a:ext cx="926647" cy="3755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活动配置获取</a:t>
            </a:r>
          </a:p>
        </p:txBody>
      </p:sp>
      <p:sp>
        <p:nvSpPr>
          <p:cNvPr id="28" name="矩形 16">
            <a:extLst>
              <a:ext uri="{FF2B5EF4-FFF2-40B4-BE49-F238E27FC236}">
                <a16:creationId xmlns:a16="http://schemas.microsoft.com/office/drawing/2014/main" id="{DDCAC7D3-BE63-4767-8CE3-372CCC403128}"/>
              </a:ext>
            </a:extLst>
          </p:cNvPr>
          <p:cNvSpPr/>
          <p:nvPr/>
        </p:nvSpPr>
        <p:spPr>
          <a:xfrm>
            <a:off x="5055289" y="1111186"/>
            <a:ext cx="456399" cy="1494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同步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API</a:t>
            </a:r>
            <a:endParaRPr lang="zh-CN" alt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矩形 16">
            <a:extLst>
              <a:ext uri="{FF2B5EF4-FFF2-40B4-BE49-F238E27FC236}">
                <a16:creationId xmlns:a16="http://schemas.microsoft.com/office/drawing/2014/main" id="{FEE3FEF5-8757-4EF0-8DD6-EFC35355F5A7}"/>
              </a:ext>
            </a:extLst>
          </p:cNvPr>
          <p:cNvSpPr/>
          <p:nvPr/>
        </p:nvSpPr>
        <p:spPr>
          <a:xfrm>
            <a:off x="5055289" y="3094308"/>
            <a:ext cx="456399" cy="14940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异步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API</a:t>
            </a:r>
            <a:endParaRPr lang="zh-CN" alt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矩形 16">
            <a:extLst>
              <a:ext uri="{FF2B5EF4-FFF2-40B4-BE49-F238E27FC236}">
                <a16:creationId xmlns:a16="http://schemas.microsoft.com/office/drawing/2014/main" id="{893E1A3A-8487-4FC8-8D5F-A47356DD240F}"/>
              </a:ext>
            </a:extLst>
          </p:cNvPr>
          <p:cNvSpPr/>
          <p:nvPr/>
        </p:nvSpPr>
        <p:spPr>
          <a:xfrm>
            <a:off x="6074233" y="1175659"/>
            <a:ext cx="1134832" cy="29466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支付宝条码支付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4433F347-DEC0-4B61-896F-7E76CEA7468B}"/>
              </a:ext>
            </a:extLst>
          </p:cNvPr>
          <p:cNvSpPr/>
          <p:nvPr/>
        </p:nvSpPr>
        <p:spPr>
          <a:xfrm>
            <a:off x="3588604" y="4073972"/>
            <a:ext cx="926647" cy="3755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路由选择</a:t>
            </a: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B2705B75-5356-4650-B05C-DA5D6BB59A1E}"/>
              </a:ext>
            </a:extLst>
          </p:cNvPr>
          <p:cNvSpPr/>
          <p:nvPr/>
        </p:nvSpPr>
        <p:spPr>
          <a:xfrm>
            <a:off x="7731579" y="1015231"/>
            <a:ext cx="1184616" cy="38008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外部系统</a:t>
            </a:r>
          </a:p>
        </p:txBody>
      </p:sp>
      <p:sp>
        <p:nvSpPr>
          <p:cNvPr id="35" name="矩形 16">
            <a:extLst>
              <a:ext uri="{FF2B5EF4-FFF2-40B4-BE49-F238E27FC236}">
                <a16:creationId xmlns:a16="http://schemas.microsoft.com/office/drawing/2014/main" id="{B0044862-6DA1-49E0-AD9C-5E11EE56B350}"/>
              </a:ext>
            </a:extLst>
          </p:cNvPr>
          <p:cNvSpPr/>
          <p:nvPr/>
        </p:nvSpPr>
        <p:spPr>
          <a:xfrm>
            <a:off x="7845878" y="1417793"/>
            <a:ext cx="969951" cy="31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j-lt"/>
              </a:rPr>
              <a:t>alipay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511BAC1F-DE46-43FF-8F99-CF758E676366}"/>
              </a:ext>
            </a:extLst>
          </p:cNvPr>
          <p:cNvSpPr/>
          <p:nvPr/>
        </p:nvSpPr>
        <p:spPr>
          <a:xfrm>
            <a:off x="7845878" y="1906361"/>
            <a:ext cx="969951" cy="31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虚拟卡中心</a:t>
            </a:r>
          </a:p>
        </p:txBody>
      </p:sp>
      <p:sp>
        <p:nvSpPr>
          <p:cNvPr id="37" name="矩形 16">
            <a:extLst>
              <a:ext uri="{FF2B5EF4-FFF2-40B4-BE49-F238E27FC236}">
                <a16:creationId xmlns:a16="http://schemas.microsoft.com/office/drawing/2014/main" id="{DEC5D51D-C239-473F-91F5-DAAEE5777AF2}"/>
              </a:ext>
            </a:extLst>
          </p:cNvPr>
          <p:cNvSpPr/>
          <p:nvPr/>
        </p:nvSpPr>
        <p:spPr>
          <a:xfrm>
            <a:off x="7845878" y="2379889"/>
            <a:ext cx="969951" cy="31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j-lt"/>
              </a:rPr>
              <a:t>WXPay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矩形 16">
            <a:extLst>
              <a:ext uri="{FF2B5EF4-FFF2-40B4-BE49-F238E27FC236}">
                <a16:creationId xmlns:a16="http://schemas.microsoft.com/office/drawing/2014/main" id="{E4F74867-236D-4BDF-8EB7-230C1A6C895D}"/>
              </a:ext>
            </a:extLst>
          </p:cNvPr>
          <p:cNvSpPr/>
          <p:nvPr/>
        </p:nvSpPr>
        <p:spPr>
          <a:xfrm>
            <a:off x="7845878" y="2844010"/>
            <a:ext cx="969951" cy="31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j-lt"/>
              </a:rPr>
              <a:t>VPay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矩形 16">
            <a:extLst>
              <a:ext uri="{FF2B5EF4-FFF2-40B4-BE49-F238E27FC236}">
                <a16:creationId xmlns:a16="http://schemas.microsoft.com/office/drawing/2014/main" id="{79EA0C84-342D-4C38-A3C8-3EED30E1DE0A}"/>
              </a:ext>
            </a:extLst>
          </p:cNvPr>
          <p:cNvSpPr/>
          <p:nvPr/>
        </p:nvSpPr>
        <p:spPr>
          <a:xfrm>
            <a:off x="7845878" y="3399358"/>
            <a:ext cx="969951" cy="3159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 …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FA097526-482B-4B90-874D-B397BCCD95C9}"/>
              </a:ext>
            </a:extLst>
          </p:cNvPr>
          <p:cNvSpPr/>
          <p:nvPr/>
        </p:nvSpPr>
        <p:spPr>
          <a:xfrm>
            <a:off x="5927269" y="1016454"/>
            <a:ext cx="1404259" cy="3820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第三方支付实现</a:t>
            </a:r>
          </a:p>
        </p:txBody>
      </p:sp>
      <p:sp>
        <p:nvSpPr>
          <p:cNvPr id="41" name="矩形 16">
            <a:extLst>
              <a:ext uri="{FF2B5EF4-FFF2-40B4-BE49-F238E27FC236}">
                <a16:creationId xmlns:a16="http://schemas.microsoft.com/office/drawing/2014/main" id="{9DB9FD29-0883-447E-8A9C-1BEC7FCF1FD4}"/>
              </a:ext>
            </a:extLst>
          </p:cNvPr>
          <p:cNvSpPr/>
          <p:nvPr/>
        </p:nvSpPr>
        <p:spPr>
          <a:xfrm>
            <a:off x="6074229" y="1575755"/>
            <a:ext cx="1134832" cy="29466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虚拟卡线下支付</a:t>
            </a:r>
          </a:p>
        </p:txBody>
      </p:sp>
      <p:sp>
        <p:nvSpPr>
          <p:cNvPr id="42" name="矩形 16">
            <a:extLst>
              <a:ext uri="{FF2B5EF4-FFF2-40B4-BE49-F238E27FC236}">
                <a16:creationId xmlns:a16="http://schemas.microsoft.com/office/drawing/2014/main" id="{81667D49-C27F-43E3-88A7-2EC4BB5A1310}"/>
              </a:ext>
            </a:extLst>
          </p:cNvPr>
          <p:cNvSpPr/>
          <p:nvPr/>
        </p:nvSpPr>
        <p:spPr>
          <a:xfrm>
            <a:off x="6074229" y="1994771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微信扫码支付</a:t>
            </a:r>
          </a:p>
        </p:txBody>
      </p:sp>
      <p:sp>
        <p:nvSpPr>
          <p:cNvPr id="43" name="矩形 16">
            <a:extLst>
              <a:ext uri="{FF2B5EF4-FFF2-40B4-BE49-F238E27FC236}">
                <a16:creationId xmlns:a16="http://schemas.microsoft.com/office/drawing/2014/main" id="{A7F679D9-97FE-4E8D-BBCC-3F21291BAD97}"/>
              </a:ext>
            </a:extLst>
          </p:cNvPr>
          <p:cNvSpPr/>
          <p:nvPr/>
        </p:nvSpPr>
        <p:spPr>
          <a:xfrm>
            <a:off x="6074228" y="2426536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支付宝扫码支付</a:t>
            </a:r>
          </a:p>
        </p:txBody>
      </p:sp>
      <p:sp>
        <p:nvSpPr>
          <p:cNvPr id="44" name="矩形 16">
            <a:extLst>
              <a:ext uri="{FF2B5EF4-FFF2-40B4-BE49-F238E27FC236}">
                <a16:creationId xmlns:a16="http://schemas.microsoft.com/office/drawing/2014/main" id="{3E19E272-7C35-4219-8DB0-4DE3576965DF}"/>
              </a:ext>
            </a:extLst>
          </p:cNvPr>
          <p:cNvSpPr/>
          <p:nvPr/>
        </p:nvSpPr>
        <p:spPr>
          <a:xfrm>
            <a:off x="6074227" y="2864119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+mj-lt"/>
              </a:rPr>
              <a:t>VPay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45" name="矩形 16">
            <a:extLst>
              <a:ext uri="{FF2B5EF4-FFF2-40B4-BE49-F238E27FC236}">
                <a16:creationId xmlns:a16="http://schemas.microsoft.com/office/drawing/2014/main" id="{4ADDCB6D-56CC-4EDB-AF24-BE042A290337}"/>
              </a:ext>
            </a:extLst>
          </p:cNvPr>
          <p:cNvSpPr/>
          <p:nvPr/>
        </p:nvSpPr>
        <p:spPr>
          <a:xfrm>
            <a:off x="6074224" y="4109178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… …</a:t>
            </a:r>
            <a:endParaRPr lang="zh-CN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矩形 16">
            <a:extLst>
              <a:ext uri="{FF2B5EF4-FFF2-40B4-BE49-F238E27FC236}">
                <a16:creationId xmlns:a16="http://schemas.microsoft.com/office/drawing/2014/main" id="{B8314350-51AF-4DF2-AB84-0D207110E7DF}"/>
              </a:ext>
            </a:extLst>
          </p:cNvPr>
          <p:cNvSpPr/>
          <p:nvPr/>
        </p:nvSpPr>
        <p:spPr>
          <a:xfrm>
            <a:off x="6074226" y="3279839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微信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H5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47" name="矩形 16">
            <a:extLst>
              <a:ext uri="{FF2B5EF4-FFF2-40B4-BE49-F238E27FC236}">
                <a16:creationId xmlns:a16="http://schemas.microsoft.com/office/drawing/2014/main" id="{F9CD1CC5-9D29-45A3-810F-9EB7C060F041}"/>
              </a:ext>
            </a:extLst>
          </p:cNvPr>
          <p:cNvSpPr/>
          <p:nvPr/>
        </p:nvSpPr>
        <p:spPr>
          <a:xfrm>
            <a:off x="6074225" y="3677413"/>
            <a:ext cx="1134832" cy="2946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支付宝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PC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</a:t>
            </a:r>
          </a:p>
        </p:txBody>
      </p:sp>
      <p:sp>
        <p:nvSpPr>
          <p:cNvPr id="48" name="矩形 16">
            <a:extLst>
              <a:ext uri="{FF2B5EF4-FFF2-40B4-BE49-F238E27FC236}">
                <a16:creationId xmlns:a16="http://schemas.microsoft.com/office/drawing/2014/main" id="{AB8CD697-42FE-4DDF-BB34-EC82C3A13F10}"/>
              </a:ext>
            </a:extLst>
          </p:cNvPr>
          <p:cNvSpPr/>
          <p:nvPr/>
        </p:nvSpPr>
        <p:spPr>
          <a:xfrm>
            <a:off x="3474792" y="1016454"/>
            <a:ext cx="1128268" cy="114173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CMS</a:t>
            </a:r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配置中心</a:t>
            </a:r>
          </a:p>
        </p:txBody>
      </p:sp>
      <p:sp>
        <p:nvSpPr>
          <p:cNvPr id="49" name="矩形 16">
            <a:extLst>
              <a:ext uri="{FF2B5EF4-FFF2-40B4-BE49-F238E27FC236}">
                <a16:creationId xmlns:a16="http://schemas.microsoft.com/office/drawing/2014/main" id="{AADDB1B0-890F-40F6-B5BA-100B495BA2FB}"/>
              </a:ext>
            </a:extLst>
          </p:cNvPr>
          <p:cNvSpPr/>
          <p:nvPr/>
        </p:nvSpPr>
        <p:spPr>
          <a:xfrm>
            <a:off x="3588604" y="1119626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黑白名单计算</a:t>
            </a:r>
          </a:p>
        </p:txBody>
      </p:sp>
      <p:sp>
        <p:nvSpPr>
          <p:cNvPr id="50" name="矩形 16">
            <a:extLst>
              <a:ext uri="{FF2B5EF4-FFF2-40B4-BE49-F238E27FC236}">
                <a16:creationId xmlns:a16="http://schemas.microsoft.com/office/drawing/2014/main" id="{4FB78499-D911-4C6C-9E43-8496AD065471}"/>
              </a:ext>
            </a:extLst>
          </p:cNvPr>
          <p:cNvSpPr/>
          <p:nvPr/>
        </p:nvSpPr>
        <p:spPr>
          <a:xfrm>
            <a:off x="3588604" y="1583918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活动配置获取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AC04D01A-68D6-4C08-9DAA-2672E7465912}"/>
              </a:ext>
            </a:extLst>
          </p:cNvPr>
          <p:cNvSpPr/>
          <p:nvPr/>
        </p:nvSpPr>
        <p:spPr>
          <a:xfrm rot="3042049">
            <a:off x="1480770" y="2339922"/>
            <a:ext cx="582308" cy="2708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4FC39389-D7BA-4265-AC78-845F7D3E2DE3}"/>
              </a:ext>
            </a:extLst>
          </p:cNvPr>
          <p:cNvSpPr/>
          <p:nvPr/>
        </p:nvSpPr>
        <p:spPr>
          <a:xfrm>
            <a:off x="1551214" y="3735653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68CF158F-702A-4F45-9DE5-8E33BA62FD41}"/>
              </a:ext>
            </a:extLst>
          </p:cNvPr>
          <p:cNvSpPr/>
          <p:nvPr/>
        </p:nvSpPr>
        <p:spPr>
          <a:xfrm rot="7952378">
            <a:off x="4563776" y="2419770"/>
            <a:ext cx="498143" cy="28522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776B19A5-B166-4BFC-8D64-5E36979F6750}"/>
              </a:ext>
            </a:extLst>
          </p:cNvPr>
          <p:cNvSpPr/>
          <p:nvPr/>
        </p:nvSpPr>
        <p:spPr>
          <a:xfrm>
            <a:off x="4601553" y="3606289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3B383BC5-4CF7-428F-9325-A2D40C9E4F46}"/>
              </a:ext>
            </a:extLst>
          </p:cNvPr>
          <p:cNvSpPr/>
          <p:nvPr/>
        </p:nvSpPr>
        <p:spPr>
          <a:xfrm>
            <a:off x="5522916" y="3574497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91E6770D-7900-4BBD-AC63-62FBE7FF57C4}"/>
              </a:ext>
            </a:extLst>
          </p:cNvPr>
          <p:cNvSpPr/>
          <p:nvPr/>
        </p:nvSpPr>
        <p:spPr>
          <a:xfrm>
            <a:off x="5508940" y="1694186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E3E6A33-5F08-4874-B3A8-C2D2AB1D006D}"/>
              </a:ext>
            </a:extLst>
          </p:cNvPr>
          <p:cNvSpPr/>
          <p:nvPr/>
        </p:nvSpPr>
        <p:spPr>
          <a:xfrm>
            <a:off x="7334276" y="1906361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B4D39DA6-4EC1-4531-AA92-A72D8F432598}"/>
              </a:ext>
            </a:extLst>
          </p:cNvPr>
          <p:cNvSpPr/>
          <p:nvPr/>
        </p:nvSpPr>
        <p:spPr>
          <a:xfrm>
            <a:off x="7327542" y="3340996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7DAFAB-74EF-4D77-9F3A-0917E5A9CA44}"/>
              </a:ext>
            </a:extLst>
          </p:cNvPr>
          <p:cNvSpPr/>
          <p:nvPr/>
        </p:nvSpPr>
        <p:spPr>
          <a:xfrm>
            <a:off x="3992356" y="2179649"/>
            <a:ext cx="241845" cy="24688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8" name="矩形 16">
            <a:extLst>
              <a:ext uri="{FF2B5EF4-FFF2-40B4-BE49-F238E27FC236}">
                <a16:creationId xmlns:a16="http://schemas.microsoft.com/office/drawing/2014/main" id="{1261635C-F607-4AC8-895E-3E4E919C1EA4}"/>
              </a:ext>
            </a:extLst>
          </p:cNvPr>
          <p:cNvSpPr/>
          <p:nvPr/>
        </p:nvSpPr>
        <p:spPr>
          <a:xfrm>
            <a:off x="1955082" y="1015231"/>
            <a:ext cx="1128268" cy="1141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监控管理</a:t>
            </a:r>
          </a:p>
        </p:txBody>
      </p:sp>
      <p:sp>
        <p:nvSpPr>
          <p:cNvPr id="59" name="矩形 16">
            <a:extLst>
              <a:ext uri="{FF2B5EF4-FFF2-40B4-BE49-F238E27FC236}">
                <a16:creationId xmlns:a16="http://schemas.microsoft.com/office/drawing/2014/main" id="{99C9B64C-5522-4D84-A82B-29AD3B10297A}"/>
              </a:ext>
            </a:extLst>
          </p:cNvPr>
          <p:cNvSpPr/>
          <p:nvPr/>
        </p:nvSpPr>
        <p:spPr>
          <a:xfrm>
            <a:off x="2068894" y="1118403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日志监控分析</a:t>
            </a:r>
          </a:p>
        </p:txBody>
      </p:sp>
      <p:sp>
        <p:nvSpPr>
          <p:cNvPr id="60" name="矩形 16">
            <a:extLst>
              <a:ext uri="{FF2B5EF4-FFF2-40B4-BE49-F238E27FC236}">
                <a16:creationId xmlns:a16="http://schemas.microsoft.com/office/drawing/2014/main" id="{76B67B12-848C-4D17-96FE-3EE25E29ED7C}"/>
              </a:ext>
            </a:extLst>
          </p:cNvPr>
          <p:cNvSpPr/>
          <p:nvPr/>
        </p:nvSpPr>
        <p:spPr>
          <a:xfrm>
            <a:off x="2068894" y="1582695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数据监控分析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5ABA5400-9B38-4DAB-A7A0-60AC41800FCD}"/>
              </a:ext>
            </a:extLst>
          </p:cNvPr>
          <p:cNvSpPr/>
          <p:nvPr/>
        </p:nvSpPr>
        <p:spPr>
          <a:xfrm rot="10800000">
            <a:off x="2398293" y="2155157"/>
            <a:ext cx="241845" cy="24688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E7719680-AA00-4810-BD96-D5D3E2329ACC}"/>
              </a:ext>
            </a:extLst>
          </p:cNvPr>
          <p:cNvSpPr/>
          <p:nvPr/>
        </p:nvSpPr>
        <p:spPr>
          <a:xfrm>
            <a:off x="3078785" y="2869324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3F2169B2-FF14-4DA6-B6CE-B3AFAFC002EB}"/>
              </a:ext>
            </a:extLst>
          </p:cNvPr>
          <p:cNvSpPr/>
          <p:nvPr/>
        </p:nvSpPr>
        <p:spPr>
          <a:xfrm>
            <a:off x="3086818" y="3730280"/>
            <a:ext cx="384961" cy="26529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矩形 16">
            <a:extLst>
              <a:ext uri="{FF2B5EF4-FFF2-40B4-BE49-F238E27FC236}">
                <a16:creationId xmlns:a16="http://schemas.microsoft.com/office/drawing/2014/main" id="{056E569D-4B38-407D-89F2-2D576E77723F}"/>
              </a:ext>
            </a:extLst>
          </p:cNvPr>
          <p:cNvSpPr/>
          <p:nvPr/>
        </p:nvSpPr>
        <p:spPr>
          <a:xfrm>
            <a:off x="3595478" y="3600333"/>
            <a:ext cx="926647" cy="375561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支付码映射</a:t>
            </a:r>
          </a:p>
        </p:txBody>
      </p:sp>
    </p:spTree>
    <p:extLst>
      <p:ext uri="{BB962C8B-B14F-4D97-AF65-F5344CB8AC3E}">
        <p14:creationId xmlns:p14="http://schemas.microsoft.com/office/powerpoint/2010/main" val="52148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同步支付接口调用流程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B5680-FC6E-4FBE-9BEE-1A7E3022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" y="635907"/>
            <a:ext cx="1223269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A35E6-5CB0-4646-9A87-BB2E7DD0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6" y="922563"/>
            <a:ext cx="7310796" cy="4033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F8136-3C0E-4C8F-AB90-5438D6060207}"/>
              </a:ext>
            </a:extLst>
          </p:cNvPr>
          <p:cNvSpPr/>
          <p:nvPr/>
        </p:nvSpPr>
        <p:spPr>
          <a:xfrm>
            <a:off x="6980464" y="3135086"/>
            <a:ext cx="1330779" cy="14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67784A-31B1-460D-9F29-083DF0EFEA71}"/>
              </a:ext>
            </a:extLst>
          </p:cNvPr>
          <p:cNvSpPr/>
          <p:nvPr/>
        </p:nvSpPr>
        <p:spPr>
          <a:xfrm>
            <a:off x="6980463" y="2848432"/>
            <a:ext cx="1690007" cy="1739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+mj-lt"/>
              </a:rPr>
              <a:t>支付只记入日志，不记入</a:t>
            </a:r>
            <a:r>
              <a:rPr lang="en-US" altLang="zh-CN" dirty="0">
                <a:solidFill>
                  <a:sysClr val="windowText" lastClr="000000"/>
                </a:solidFill>
                <a:latin typeface="+mj-lt"/>
              </a:rPr>
              <a:t>DB</a:t>
            </a:r>
          </a:p>
          <a:p>
            <a:endParaRPr lang="en-US" altLang="zh-CN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+mj-lt"/>
              </a:rPr>
              <a:t>冲正接口基于</a:t>
            </a:r>
            <a:r>
              <a:rPr lang="en-US" altLang="zh-CN" dirty="0">
                <a:solidFill>
                  <a:sysClr val="windowText" lastClr="000000"/>
                </a:solidFill>
                <a:latin typeface="+mj-lt"/>
              </a:rPr>
              <a:t>MQ</a:t>
            </a:r>
            <a:r>
              <a:rPr lang="zh-CN" altLang="en-US" dirty="0">
                <a:solidFill>
                  <a:sysClr val="windowText" lastClr="000000"/>
                </a:solidFill>
                <a:latin typeface="+mj-lt"/>
              </a:rPr>
              <a:t>轮训退款，结果记入</a:t>
            </a:r>
            <a:r>
              <a:rPr lang="en-US" altLang="zh-CN" dirty="0">
                <a:solidFill>
                  <a:sysClr val="windowText" lastClr="000000"/>
                </a:solidFill>
                <a:latin typeface="+mj-lt"/>
              </a:rPr>
              <a:t>DB</a:t>
            </a:r>
            <a:endParaRPr lang="en-US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1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0419" y="2348230"/>
            <a:ext cx="1255395" cy="7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Server</a:t>
            </a:r>
          </a:p>
          <a:p>
            <a:pPr algn="ctr">
              <a:spcBef>
                <a:spcPct val="0"/>
              </a:spcBef>
              <a:defRPr/>
            </a:pP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圓角矩形 130"/>
          <p:cNvSpPr/>
          <p:nvPr/>
        </p:nvSpPr>
        <p:spPr>
          <a:xfrm>
            <a:off x="4589591" y="1146283"/>
            <a:ext cx="4198062" cy="3600000"/>
          </a:xfrm>
          <a:prstGeom prst="roundRect">
            <a:avLst>
              <a:gd name="adj" fmla="val 1925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餐厅与总部端通讯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0386" y="2345422"/>
            <a:ext cx="16289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Store Service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圓角矩形 130"/>
          <p:cNvSpPr/>
          <p:nvPr/>
        </p:nvSpPr>
        <p:spPr>
          <a:xfrm>
            <a:off x="432435" y="2284877"/>
            <a:ext cx="2901977" cy="2442353"/>
          </a:xfrm>
          <a:prstGeom prst="roundRect">
            <a:avLst>
              <a:gd name="adj" fmla="val 2309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892" y="3341660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474" y="44839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254" y="44811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数据中心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2326" y="2625574"/>
            <a:ext cx="804726" cy="3180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gRpc 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6241" y="1749368"/>
            <a:ext cx="864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Eureka:8761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4426" y="3921886"/>
            <a:ext cx="1080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AppId:App1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24426" y="4219258"/>
            <a:ext cx="1080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AppId:App2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圓角矩形 130"/>
          <p:cNvSpPr/>
          <p:nvPr/>
        </p:nvSpPr>
        <p:spPr>
          <a:xfrm>
            <a:off x="7426267" y="3648884"/>
            <a:ext cx="1276319" cy="873825"/>
          </a:xfrm>
          <a:prstGeom prst="roundRect">
            <a:avLst>
              <a:gd name="adj" fmla="val 5958"/>
            </a:avLst>
          </a:prstGeom>
          <a:noFill/>
          <a:ln w="3175" cap="flat" cmpd="sng" algn="ctr">
            <a:solidFill>
              <a:srgbClr val="0070C0"/>
            </a:solidFill>
            <a:prstDash val="solid"/>
            <a:headEnd type="none"/>
            <a:tailEnd type="triangle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0189" y="3688054"/>
            <a:ext cx="508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zh-CN" altLang="en-US" sz="8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9326" y="1152664"/>
            <a:ext cx="1612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Store Cloud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68696" y="2667508"/>
            <a:ext cx="1260000" cy="612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6241" y="1396321"/>
            <a:ext cx="864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Zipkin:9411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0651" y="2842099"/>
            <a:ext cx="1008000" cy="316800"/>
          </a:xfrm>
          <a:prstGeom prst="rect">
            <a:avLst/>
          </a:prstGeom>
          <a:solidFill>
            <a:srgbClr val="DA291C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Client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ServiceAPI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圓角矩形 130"/>
          <p:cNvSpPr/>
          <p:nvPr/>
        </p:nvSpPr>
        <p:spPr>
          <a:xfrm>
            <a:off x="450199" y="1133306"/>
            <a:ext cx="2901977" cy="1061653"/>
          </a:xfrm>
          <a:prstGeom prst="roundRect">
            <a:avLst>
              <a:gd name="adj" fmla="val 5958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95671" y="1413649"/>
            <a:ext cx="1260000" cy="612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37626" y="1616646"/>
            <a:ext cx="1008000" cy="31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Mobile POS 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60589" y="115509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3" name="Connector: Curved 72"/>
          <p:cNvCxnSpPr>
            <a:stCxn id="61" idx="3"/>
            <a:endCxn id="3" idx="0"/>
          </p:cNvCxnSpPr>
          <p:nvPr/>
        </p:nvCxnSpPr>
        <p:spPr>
          <a:xfrm>
            <a:off x="2455689" y="1719580"/>
            <a:ext cx="4381500" cy="672465"/>
          </a:xfrm>
          <a:prstGeom prst="curvedConnector2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461714" y="18859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Http2.0</a:t>
            </a:r>
          </a:p>
          <a:p>
            <a:pPr algn="ctr" defTabSz="914400"/>
            <a:r>
              <a:rPr lang="en-US" altLang="zh-CN" sz="900" kern="0" dirty="0" err="1">
                <a:latin typeface="微软雅黑" panose="020B0503020204020204" charset="-122"/>
                <a:ea typeface="微软雅黑" panose="020B0503020204020204" charset="-122"/>
              </a:rPr>
              <a:t>ProtocolBuffer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84683" y="1116498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Mobile POS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6209174" y="2392045"/>
            <a:ext cx="1255395" cy="7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en-US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 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</a:p>
          <a:p>
            <a:pPr algn="ctr">
              <a:spcBef>
                <a:spcPct val="0"/>
              </a:spcBef>
              <a:defRPr/>
            </a:pP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6493151" y="2627479"/>
            <a:ext cx="804726" cy="3180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Menu File</a:t>
            </a:r>
          </a:p>
        </p:txBody>
      </p:sp>
      <p:cxnSp>
        <p:nvCxnSpPr>
          <p:cNvPr id="30" name="Connector: Curved 72"/>
          <p:cNvCxnSpPr>
            <a:stCxn id="25" idx="2"/>
            <a:endCxn id="3" idx="2"/>
          </p:cNvCxnSpPr>
          <p:nvPr/>
        </p:nvCxnSpPr>
        <p:spPr>
          <a:xfrm rot="5400000" flipH="1" flipV="1">
            <a:off x="4295919" y="738505"/>
            <a:ext cx="143510" cy="4938395"/>
          </a:xfrm>
          <a:prstGeom prst="curvedConnector3">
            <a:avLst>
              <a:gd name="adj1" fmla="val -292256"/>
            </a:avLst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Connector: Curved 72"/>
          <p:cNvCxnSpPr>
            <a:endCxn id="5" idx="0"/>
          </p:cNvCxnSpPr>
          <p:nvPr/>
        </p:nvCxnSpPr>
        <p:spPr>
          <a:xfrm>
            <a:off x="2474739" y="1720850"/>
            <a:ext cx="2893695" cy="627380"/>
          </a:xfrm>
          <a:prstGeom prst="curvedConnector2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2" name="Connector: Curved 72"/>
          <p:cNvCxnSpPr>
            <a:stCxn id="25" idx="2"/>
            <a:endCxn id="5" idx="2"/>
          </p:cNvCxnSpPr>
          <p:nvPr/>
        </p:nvCxnSpPr>
        <p:spPr>
          <a:xfrm rot="5400000" flipH="1" flipV="1">
            <a:off x="3540269" y="1450975"/>
            <a:ext cx="187325" cy="3469640"/>
          </a:xfrm>
          <a:prstGeom prst="curvedConnector3">
            <a:avLst>
              <a:gd name="adj1" fmla="val -126949"/>
            </a:avLst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8F908BE-8C6A-4420-8CFB-1B62492A3FF2}"/>
              </a:ext>
            </a:extLst>
          </p:cNvPr>
          <p:cNvSpPr txBox="1"/>
          <p:nvPr/>
        </p:nvSpPr>
        <p:spPr>
          <a:xfrm>
            <a:off x="3461713" y="307754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Http2.0</a:t>
            </a:r>
          </a:p>
          <a:p>
            <a:pPr algn="ctr" defTabSz="914400"/>
            <a:r>
              <a:rPr lang="en-US" altLang="zh-CN" sz="900" kern="0" dirty="0" err="1">
                <a:latin typeface="微软雅黑" panose="020B0503020204020204" charset="-122"/>
                <a:ea typeface="微软雅黑" panose="020B0503020204020204" charset="-122"/>
              </a:rPr>
              <a:t>ProtocolBuffer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011907-28F0-4AB5-8671-D4AABE14DE6F}"/>
              </a:ext>
            </a:extLst>
          </p:cNvPr>
          <p:cNvSpPr txBox="1"/>
          <p:nvPr/>
        </p:nvSpPr>
        <p:spPr>
          <a:xfrm>
            <a:off x="5720975" y="1735830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异步支付接口调用流程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3CE67-2F1A-439D-8F34-2D6E4DFB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9" y="921786"/>
            <a:ext cx="7287804" cy="403328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1390B8-AAE4-4F12-912A-56C44A8C8CBF}"/>
              </a:ext>
            </a:extLst>
          </p:cNvPr>
          <p:cNvSpPr/>
          <p:nvPr/>
        </p:nvSpPr>
        <p:spPr>
          <a:xfrm>
            <a:off x="4572000" y="3200400"/>
            <a:ext cx="1102179" cy="473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38F0-97F3-4BF0-9435-C0AF0BBBDABB}"/>
              </a:ext>
            </a:extLst>
          </p:cNvPr>
          <p:cNvSpPr/>
          <p:nvPr/>
        </p:nvSpPr>
        <p:spPr>
          <a:xfrm>
            <a:off x="7176406" y="2653394"/>
            <a:ext cx="1690007" cy="1877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ysClr val="windowText" lastClr="000000"/>
                </a:solidFill>
                <a:latin typeface="+mj-lt"/>
              </a:rPr>
              <a:t>支付只记入日志，不记入</a:t>
            </a:r>
            <a:r>
              <a:rPr lang="en-US" altLang="zh-CN" dirty="0">
                <a:solidFill>
                  <a:sysClr val="windowText" lastClr="000000"/>
                </a:solidFill>
                <a:latin typeface="+mj-lt"/>
              </a:rPr>
              <a:t>DB</a:t>
            </a:r>
          </a:p>
          <a:p>
            <a:endParaRPr lang="en-US" altLang="zh-CN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+mj-lt"/>
              </a:rPr>
              <a:t>退款记入</a:t>
            </a:r>
            <a:r>
              <a:rPr lang="en-US" altLang="zh-CN" dirty="0">
                <a:solidFill>
                  <a:sysClr val="windowText" lastClr="000000"/>
                </a:solidFill>
                <a:latin typeface="+mj-lt"/>
              </a:rPr>
              <a:t>DB</a:t>
            </a:r>
            <a:endParaRPr lang="en-US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04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同步支付接口调用流程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9D994A-2A96-4468-AA73-2BED02586777}"/>
              </a:ext>
            </a:extLst>
          </p:cNvPr>
          <p:cNvSpPr/>
          <p:nvPr/>
        </p:nvSpPr>
        <p:spPr>
          <a:xfrm>
            <a:off x="2055362" y="1453898"/>
            <a:ext cx="1392004" cy="4385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+mj-lt"/>
              </a:rPr>
              <a:t>Counter</a:t>
            </a:r>
            <a:endParaRPr lang="en-US" sz="8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B778E-C676-43B7-B12A-F284D1EF6C84}"/>
              </a:ext>
            </a:extLst>
          </p:cNvPr>
          <p:cNvSpPr/>
          <p:nvPr/>
        </p:nvSpPr>
        <p:spPr>
          <a:xfrm>
            <a:off x="1898197" y="2408466"/>
            <a:ext cx="1706335" cy="1069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支付平台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7D957-4403-4EE1-817C-97C54B914FCD}"/>
              </a:ext>
            </a:extLst>
          </p:cNvPr>
          <p:cNvSpPr/>
          <p:nvPr/>
        </p:nvSpPr>
        <p:spPr>
          <a:xfrm>
            <a:off x="4572000" y="2408465"/>
            <a:ext cx="1706335" cy="1069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支付宝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9DFC18-8AE4-4466-96CB-617CE104FBC3}"/>
              </a:ext>
            </a:extLst>
          </p:cNvPr>
          <p:cNvCxnSpPr/>
          <p:nvPr/>
        </p:nvCxnSpPr>
        <p:spPr>
          <a:xfrm>
            <a:off x="2332951" y="1992087"/>
            <a:ext cx="0" cy="4163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7AE43-1832-46D5-91CA-0FC5606583C0}"/>
              </a:ext>
            </a:extLst>
          </p:cNvPr>
          <p:cNvCxnSpPr>
            <a:cxnSpLocks/>
          </p:cNvCxnSpPr>
          <p:nvPr/>
        </p:nvCxnSpPr>
        <p:spPr>
          <a:xfrm flipV="1">
            <a:off x="3604532" y="2691915"/>
            <a:ext cx="967468" cy="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4FE62-E59F-4112-9CB6-6CA95BE0FADB}"/>
              </a:ext>
            </a:extLst>
          </p:cNvPr>
          <p:cNvCxnSpPr/>
          <p:nvPr/>
        </p:nvCxnSpPr>
        <p:spPr>
          <a:xfrm flipV="1">
            <a:off x="2763610" y="1966581"/>
            <a:ext cx="0" cy="4163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D67F9-6933-49E5-B838-433DB4493DAC}"/>
              </a:ext>
            </a:extLst>
          </p:cNvPr>
          <p:cNvSpPr/>
          <p:nvPr/>
        </p:nvSpPr>
        <p:spPr>
          <a:xfrm>
            <a:off x="1502233" y="2096460"/>
            <a:ext cx="909134" cy="218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①支付请求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 </a:t>
            </a:r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（包含授权码）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782BE-3098-436B-A35F-F7CA74A17DB3}"/>
              </a:ext>
            </a:extLst>
          </p:cNvPr>
          <p:cNvSpPr/>
          <p:nvPr/>
        </p:nvSpPr>
        <p:spPr>
          <a:xfrm>
            <a:off x="3637187" y="2476125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②支付请求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7D3A3-DCC0-447F-9C8A-6A90B62A802E}"/>
              </a:ext>
            </a:extLst>
          </p:cNvPr>
          <p:cNvSpPr/>
          <p:nvPr/>
        </p:nvSpPr>
        <p:spPr>
          <a:xfrm>
            <a:off x="2739127" y="2076300"/>
            <a:ext cx="1077684" cy="238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④返回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支付结果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437EAF-6FD8-428D-94F5-958DD2A27AB5}"/>
              </a:ext>
            </a:extLst>
          </p:cNvPr>
          <p:cNvCxnSpPr/>
          <p:nvPr/>
        </p:nvCxnSpPr>
        <p:spPr>
          <a:xfrm flipH="1">
            <a:off x="3604532" y="3050705"/>
            <a:ext cx="96746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3783CE-1A9E-4258-BCC7-B02094AD2CC0}"/>
              </a:ext>
            </a:extLst>
          </p:cNvPr>
          <p:cNvSpPr/>
          <p:nvPr/>
        </p:nvSpPr>
        <p:spPr>
          <a:xfrm>
            <a:off x="3612694" y="2859802"/>
            <a:ext cx="967467" cy="16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③返回支付结果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6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异步支付接口调用流程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9D994A-2A96-4468-AA73-2BED02586777}"/>
              </a:ext>
            </a:extLst>
          </p:cNvPr>
          <p:cNvSpPr/>
          <p:nvPr/>
        </p:nvSpPr>
        <p:spPr>
          <a:xfrm>
            <a:off x="1463451" y="1470226"/>
            <a:ext cx="1392004" cy="4385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+mj-lt"/>
              </a:rPr>
              <a:t>自助点餐系统</a:t>
            </a:r>
            <a:endParaRPr lang="en-US" sz="8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B778E-C676-43B7-B12A-F284D1EF6C84}"/>
              </a:ext>
            </a:extLst>
          </p:cNvPr>
          <p:cNvSpPr/>
          <p:nvPr/>
        </p:nvSpPr>
        <p:spPr>
          <a:xfrm>
            <a:off x="1306286" y="2424794"/>
            <a:ext cx="1706335" cy="1069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支付平台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7D957-4403-4EE1-817C-97C54B914FCD}"/>
              </a:ext>
            </a:extLst>
          </p:cNvPr>
          <p:cNvSpPr/>
          <p:nvPr/>
        </p:nvSpPr>
        <p:spPr>
          <a:xfrm>
            <a:off x="3980089" y="2424793"/>
            <a:ext cx="1706335" cy="1069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lt"/>
              </a:rPr>
              <a:t>支付宝</a:t>
            </a:r>
            <a:endParaRPr lang="en-US" dirty="0">
              <a:latin typeface="+mj-lt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D88574C-2095-421B-AA9E-50FCCDA48EE7}"/>
              </a:ext>
            </a:extLst>
          </p:cNvPr>
          <p:cNvSpPr/>
          <p:nvPr/>
        </p:nvSpPr>
        <p:spPr>
          <a:xfrm>
            <a:off x="1330778" y="4241347"/>
            <a:ext cx="1461407" cy="612321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9DFC18-8AE4-4466-96CB-617CE104FBC3}"/>
              </a:ext>
            </a:extLst>
          </p:cNvPr>
          <p:cNvCxnSpPr/>
          <p:nvPr/>
        </p:nvCxnSpPr>
        <p:spPr>
          <a:xfrm>
            <a:off x="1741040" y="2008415"/>
            <a:ext cx="0" cy="4163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7AE43-1832-46D5-91CA-0FC5606583C0}"/>
              </a:ext>
            </a:extLst>
          </p:cNvPr>
          <p:cNvCxnSpPr>
            <a:cxnSpLocks/>
          </p:cNvCxnSpPr>
          <p:nvPr/>
        </p:nvCxnSpPr>
        <p:spPr>
          <a:xfrm flipV="1">
            <a:off x="3012621" y="2708243"/>
            <a:ext cx="967468" cy="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9E54DF-44D0-483A-9DE3-F21EA0A459CB}"/>
              </a:ext>
            </a:extLst>
          </p:cNvPr>
          <p:cNvCxnSpPr/>
          <p:nvPr/>
        </p:nvCxnSpPr>
        <p:spPr>
          <a:xfrm flipH="1">
            <a:off x="3012621" y="3422487"/>
            <a:ext cx="967468" cy="0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6EB2EA-EA82-4328-BC10-E4407782E932}"/>
              </a:ext>
            </a:extLst>
          </p:cNvPr>
          <p:cNvCxnSpPr>
            <a:cxnSpLocks/>
          </p:cNvCxnSpPr>
          <p:nvPr/>
        </p:nvCxnSpPr>
        <p:spPr>
          <a:xfrm>
            <a:off x="1747160" y="3494567"/>
            <a:ext cx="0" cy="7467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14FE62-E59F-4112-9CB6-6CA95BE0FADB}"/>
              </a:ext>
            </a:extLst>
          </p:cNvPr>
          <p:cNvCxnSpPr/>
          <p:nvPr/>
        </p:nvCxnSpPr>
        <p:spPr>
          <a:xfrm flipV="1">
            <a:off x="2171699" y="1982909"/>
            <a:ext cx="0" cy="4163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D67F9-6933-49E5-B838-433DB4493DAC}"/>
              </a:ext>
            </a:extLst>
          </p:cNvPr>
          <p:cNvSpPr/>
          <p:nvPr/>
        </p:nvSpPr>
        <p:spPr>
          <a:xfrm>
            <a:off x="1064260" y="2112788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①支付请求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782BE-3098-436B-A35F-F7CA74A17DB3}"/>
              </a:ext>
            </a:extLst>
          </p:cNvPr>
          <p:cNvSpPr/>
          <p:nvPr/>
        </p:nvSpPr>
        <p:spPr>
          <a:xfrm>
            <a:off x="3045276" y="2492453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②支付请求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05F58-84F7-4CB5-B4D1-4FEA59C82B35}"/>
              </a:ext>
            </a:extLst>
          </p:cNvPr>
          <p:cNvSpPr/>
          <p:nvPr/>
        </p:nvSpPr>
        <p:spPr>
          <a:xfrm>
            <a:off x="3020783" y="3231584"/>
            <a:ext cx="967467" cy="16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⑦异步通知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E6049-C7D0-4CC7-8ADF-82BCF322C672}"/>
              </a:ext>
            </a:extLst>
          </p:cNvPr>
          <p:cNvSpPr/>
          <p:nvPr/>
        </p:nvSpPr>
        <p:spPr>
          <a:xfrm>
            <a:off x="1106103" y="3840953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④保存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7D3A3-DCC0-447F-9C8A-6A90B62A802E}"/>
              </a:ext>
            </a:extLst>
          </p:cNvPr>
          <p:cNvSpPr/>
          <p:nvPr/>
        </p:nvSpPr>
        <p:spPr>
          <a:xfrm>
            <a:off x="1905465" y="2092628"/>
            <a:ext cx="1077684" cy="238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⑤返回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支付请求结果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67C85CE-D5B2-4E3B-BEB0-E234CBFAE403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>
            <a:off x="2714181" y="1075815"/>
            <a:ext cx="2119076" cy="1348978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301EE-BB24-4257-B425-89C7BC48197F}"/>
              </a:ext>
            </a:extLst>
          </p:cNvPr>
          <p:cNvSpPr/>
          <p:nvPr/>
        </p:nvSpPr>
        <p:spPr>
          <a:xfrm>
            <a:off x="3487740" y="1333016"/>
            <a:ext cx="1236890" cy="201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⑥消费者支付（系统外）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E3F230-84BC-459C-AC21-C4733BC3261E}"/>
              </a:ext>
            </a:extLst>
          </p:cNvPr>
          <p:cNvCxnSpPr>
            <a:cxnSpLocks/>
          </p:cNvCxnSpPr>
          <p:nvPr/>
        </p:nvCxnSpPr>
        <p:spPr>
          <a:xfrm flipV="1">
            <a:off x="2138599" y="3508513"/>
            <a:ext cx="0" cy="70310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12593C8-5978-4D03-BCE2-CE20DF6F5F2F}"/>
              </a:ext>
            </a:extLst>
          </p:cNvPr>
          <p:cNvSpPr/>
          <p:nvPr/>
        </p:nvSpPr>
        <p:spPr>
          <a:xfrm>
            <a:off x="1777776" y="3894427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⑧查询支付请求数据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437EAF-6FD8-428D-94F5-958DD2A27AB5}"/>
              </a:ext>
            </a:extLst>
          </p:cNvPr>
          <p:cNvCxnSpPr/>
          <p:nvPr/>
        </p:nvCxnSpPr>
        <p:spPr>
          <a:xfrm flipH="1">
            <a:off x="3012621" y="3067033"/>
            <a:ext cx="96746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3783CE-1A9E-4258-BCC7-B02094AD2CC0}"/>
              </a:ext>
            </a:extLst>
          </p:cNvPr>
          <p:cNvSpPr/>
          <p:nvPr/>
        </p:nvSpPr>
        <p:spPr>
          <a:xfrm>
            <a:off x="3020783" y="2876130"/>
            <a:ext cx="967467" cy="16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③返回支付请求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0DC914-49FF-4D42-A1C1-5502554FA87C}"/>
              </a:ext>
            </a:extLst>
          </p:cNvPr>
          <p:cNvCxnSpPr>
            <a:cxnSpLocks/>
          </p:cNvCxnSpPr>
          <p:nvPr/>
        </p:nvCxnSpPr>
        <p:spPr>
          <a:xfrm>
            <a:off x="2571747" y="3508513"/>
            <a:ext cx="0" cy="746772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6D705AD-2AA9-4A1F-8A69-4E8CB20943FF}"/>
              </a:ext>
            </a:extLst>
          </p:cNvPr>
          <p:cNvSpPr/>
          <p:nvPr/>
        </p:nvSpPr>
        <p:spPr>
          <a:xfrm>
            <a:off x="2458152" y="3654316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⑨保存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ctr"/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支付结果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2F16E4-E819-4601-B219-C52852C35D94}"/>
              </a:ext>
            </a:extLst>
          </p:cNvPr>
          <p:cNvCxnSpPr>
            <a:cxnSpLocks/>
          </p:cNvCxnSpPr>
          <p:nvPr/>
        </p:nvCxnSpPr>
        <p:spPr>
          <a:xfrm flipV="1">
            <a:off x="2651157" y="1940350"/>
            <a:ext cx="0" cy="458937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27DF510-8FF4-4914-8CC8-26B88BC20151}"/>
              </a:ext>
            </a:extLst>
          </p:cNvPr>
          <p:cNvSpPr/>
          <p:nvPr/>
        </p:nvSpPr>
        <p:spPr>
          <a:xfrm>
            <a:off x="2628248" y="2084556"/>
            <a:ext cx="1077684" cy="238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⑩返回</a:t>
            </a:r>
            <a:endParaRPr lang="en-US" altLang="zh-CN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支付结果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E3AA62-012B-48E9-AB1E-A4EE984DB95C}"/>
              </a:ext>
            </a:extLst>
          </p:cNvPr>
          <p:cNvSpPr/>
          <p:nvPr/>
        </p:nvSpPr>
        <p:spPr>
          <a:xfrm>
            <a:off x="1563017" y="940171"/>
            <a:ext cx="1151164" cy="27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+mj-lt"/>
              </a:rPr>
              <a:t>消费者</a:t>
            </a:r>
            <a:endParaRPr lang="en-US" sz="1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4FC427-E26A-471E-B97F-C349C93A47B1}"/>
              </a:ext>
            </a:extLst>
          </p:cNvPr>
          <p:cNvCxnSpPr>
            <a:cxnSpLocks/>
          </p:cNvCxnSpPr>
          <p:nvPr/>
        </p:nvCxnSpPr>
        <p:spPr>
          <a:xfrm>
            <a:off x="1971238" y="1207899"/>
            <a:ext cx="0" cy="26232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53E413-ABC1-429B-8014-3CF819201339}"/>
              </a:ext>
            </a:extLst>
          </p:cNvPr>
          <p:cNvCxnSpPr>
            <a:cxnSpLocks/>
          </p:cNvCxnSpPr>
          <p:nvPr/>
        </p:nvCxnSpPr>
        <p:spPr>
          <a:xfrm flipV="1">
            <a:off x="2401897" y="1182393"/>
            <a:ext cx="0" cy="2878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179B15F-0F19-4132-8D2D-CC18B04BE298}"/>
              </a:ext>
            </a:extLst>
          </p:cNvPr>
          <p:cNvSpPr/>
          <p:nvPr/>
        </p:nvSpPr>
        <p:spPr>
          <a:xfrm>
            <a:off x="1286762" y="1246078"/>
            <a:ext cx="755195" cy="208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A53A69-B9FF-498F-A616-2E2FA1F0C2E5}"/>
              </a:ext>
            </a:extLst>
          </p:cNvPr>
          <p:cNvSpPr/>
          <p:nvPr/>
        </p:nvSpPr>
        <p:spPr>
          <a:xfrm>
            <a:off x="2112676" y="1234807"/>
            <a:ext cx="1077684" cy="238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返回支付请求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69353-7C47-4C50-BC6D-82C750BAE49C}"/>
              </a:ext>
            </a:extLst>
          </p:cNvPr>
          <p:cNvSpPr/>
          <p:nvPr/>
        </p:nvSpPr>
        <p:spPr>
          <a:xfrm>
            <a:off x="3396334" y="3780063"/>
            <a:ext cx="5037370" cy="97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支付平台异步通知调用系统（如：自助点餐系统）的</a:t>
            </a:r>
            <a:r>
              <a:rPr lang="en-US" altLang="zh-CN" sz="1200" dirty="0">
                <a:solidFill>
                  <a:schemeClr val="tx1"/>
                </a:solidFill>
                <a:latin typeface="+mj-lt"/>
              </a:rPr>
              <a:t>URL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保存方式</a:t>
            </a:r>
            <a:endParaRPr lang="en-US" altLang="zh-CN" sz="1200" dirty="0">
              <a:solidFill>
                <a:schemeClr val="tx1"/>
              </a:solidFill>
              <a:latin typeface="+mj-lt"/>
            </a:endParaRPr>
          </a:p>
          <a:p>
            <a:endParaRPr lang="en-US" altLang="zh-CN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、依赖</a:t>
            </a:r>
            <a:r>
              <a:rPr lang="en-US" altLang="zh-CN" sz="1200" dirty="0">
                <a:solidFill>
                  <a:schemeClr val="tx1"/>
                </a:solidFill>
                <a:latin typeface="+mj-lt"/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  <a:latin typeface="+mj-lt"/>
              </a:rPr>
              <a:t>缓存保持</a:t>
            </a:r>
            <a:endParaRPr lang="en-US" altLang="zh-CN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65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同步支付接口设计</a:t>
            </a:r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4F7100-BE69-41C6-B307-204E208C3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671" y="982255"/>
          <a:ext cx="2729593" cy="399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7431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入参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公共参数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调用渠道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85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支付渠道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0276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品牌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0561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餐厅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4114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</a:t>
                      </a:r>
                      <a:r>
                        <a:rPr lang="zh-CN" altLang="en-US" sz="1000" dirty="0"/>
                        <a:t>终端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7190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收银员编号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22873"/>
                  </a:ext>
                </a:extLst>
              </a:tr>
              <a:tr h="249893">
                <a:tc rowSpan="7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订单编号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079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订单支付流水号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490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本次支付金额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1232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付款码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86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是否有整单优惠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52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产品明细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261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扩展字段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8753"/>
                  </a:ext>
                </a:extLst>
              </a:tr>
              <a:tr h="2498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安全参数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签名方式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5489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交易签名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159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721D4A-C08F-4200-8F9B-05B2D570C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330" y="982255"/>
          <a:ext cx="2729593" cy="399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3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8536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出参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3">
                  <a:txBody>
                    <a:bodyPr/>
                    <a:lstStyle/>
                    <a:p>
                      <a:r>
                        <a:rPr lang="zh-CN" altLang="en-US" sz="1000" dirty="0"/>
                        <a:t>公共参数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85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返回消息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0276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交易结果代码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1836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支付请求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调用渠道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079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支付渠道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490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品牌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1232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餐厅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86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</a:t>
                      </a:r>
                      <a:r>
                        <a:rPr lang="zh-CN" altLang="en-US" sz="1000" dirty="0"/>
                        <a:t>终端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52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收银员编号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2610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交易凭证号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821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支付总金额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054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买家支付金额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6454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平台优惠金额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4235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商家优惠金额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38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支付明细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86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34A42-743A-4D41-9D82-38D1EF299A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5989" y="982255"/>
          <a:ext cx="2729593" cy="379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3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8536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出参（续）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支付结果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支付明细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821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</a:t>
                      </a:r>
                      <a:r>
                        <a:rPr lang="en-US" altLang="zh-CN" sz="1000" dirty="0"/>
                        <a:t>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054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支付类型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6454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支付名称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4235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支付描述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38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51996"/>
                  </a:ext>
                </a:extLst>
              </a:tr>
              <a:tr h="249893">
                <a:tc rowSpan="5">
                  <a:txBody>
                    <a:bodyPr/>
                    <a:lstStyle/>
                    <a:p>
                      <a:r>
                        <a:rPr lang="zh-CN" altLang="en-US" sz="1000" dirty="0"/>
                        <a:t>结果参数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买家信息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1504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买家类型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291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buyerId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845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交易前余额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875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交易后余额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5363"/>
                  </a:ext>
                </a:extLst>
              </a:tr>
              <a:tr h="2498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扩展信息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交易完成时间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970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扩展字段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5049"/>
                  </a:ext>
                </a:extLst>
              </a:tr>
              <a:tr h="24989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安全参数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交易签名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1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异步支付接口设计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预支付</a:t>
            </a:r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4F7100-BE69-41C6-B307-204E208C3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839" y="967152"/>
          <a:ext cx="2729593" cy="374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7431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入参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7">
                  <a:txBody>
                    <a:bodyPr/>
                    <a:lstStyle/>
                    <a:p>
                      <a:r>
                        <a:rPr lang="zh-CN" altLang="en-US" sz="1000" dirty="0"/>
                        <a:t>公共参数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调用渠道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85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支付渠道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0276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品牌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0561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餐厅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4114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</a:t>
                      </a:r>
                      <a:r>
                        <a:rPr lang="zh-CN" altLang="en-US" sz="1000" dirty="0"/>
                        <a:t>终端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7190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收银员编号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2287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异步通知</a:t>
                      </a:r>
                      <a:r>
                        <a:rPr lang="en-US" altLang="zh-CN" sz="1000" dirty="0"/>
                        <a:t>URL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68665"/>
                  </a:ext>
                </a:extLst>
              </a:tr>
              <a:tr h="249893">
                <a:tc rowSpan="7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订单编号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079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订单支付流水号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490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本次支付金额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1232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付款码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86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是否有整单优惠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52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产品明细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261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扩展字段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87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721D4A-C08F-4200-8F9B-05B2D570C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8337" y="967152"/>
          <a:ext cx="2729593" cy="304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3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8536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出参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3">
                  <a:txBody>
                    <a:bodyPr/>
                    <a:lstStyle/>
                    <a:p>
                      <a:r>
                        <a:rPr lang="zh-CN" altLang="en-US" sz="1000" dirty="0"/>
                        <a:t>公共参数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85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返回消息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0276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交易结果代码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1836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支付请求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调用渠道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079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支付渠道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490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品牌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1232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餐厅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86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</a:t>
                      </a:r>
                      <a:r>
                        <a:rPr lang="zh-CN" altLang="en-US" sz="1000" dirty="0"/>
                        <a:t>终端</a:t>
                      </a:r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52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收银员编号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2610"/>
                  </a:ext>
                </a:extLst>
              </a:tr>
              <a:tr h="249893">
                <a:tc rowSpan="2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预支付订单信息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预支付订单信息（</a:t>
                      </a:r>
                      <a:r>
                        <a:rPr lang="en-US" altLang="zh-CN" sz="1000" dirty="0"/>
                        <a:t>String</a:t>
                      </a:r>
                      <a:r>
                        <a:rPr lang="zh-CN" altLang="en-US" sz="1000" dirty="0"/>
                        <a:t>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821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扩展字段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0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B812A-058F-4EEE-BF3E-53B0C9D005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0088" y="967152"/>
          <a:ext cx="2729593" cy="7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7431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入参（续）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安全参数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签名方式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5489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交易签名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1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异步支付接口设计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异步通知</a:t>
            </a:r>
            <a:endParaRPr lang="zh-CN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721D4A-C08F-4200-8F9B-05B2D570C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842" y="949598"/>
          <a:ext cx="2729593" cy="399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3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8536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出参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3">
                  <a:txBody>
                    <a:bodyPr/>
                    <a:lstStyle/>
                    <a:p>
                      <a:r>
                        <a:rPr lang="zh-CN" altLang="en-US" sz="1000" dirty="0"/>
                        <a:t>公共参数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785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返回消息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30276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交易结果代码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1836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支付请求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调用渠道</a:t>
                      </a:r>
                      <a:r>
                        <a:rPr lang="en-US" sz="1000" dirty="0"/>
                        <a:t>ID</a:t>
                      </a:r>
                      <a:r>
                        <a:rPr lang="zh-CN" altLang="en-US" sz="1000" dirty="0"/>
                        <a:t>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0079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支付渠道（空）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490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品牌（空）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1232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餐厅</a:t>
                      </a:r>
                      <a:r>
                        <a:rPr lang="en-US" sz="1000" dirty="0"/>
                        <a:t>ID</a:t>
                      </a:r>
                      <a:r>
                        <a:rPr lang="zh-CN" altLang="en-US" sz="1000" dirty="0"/>
                        <a:t>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586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</a:t>
                      </a:r>
                      <a:r>
                        <a:rPr lang="zh-CN" altLang="en-US" sz="1000" dirty="0"/>
                        <a:t>终端</a:t>
                      </a:r>
                      <a:r>
                        <a:rPr lang="en-US" sz="1000" dirty="0"/>
                        <a:t>ID</a:t>
                      </a:r>
                      <a:r>
                        <a:rPr lang="zh-CN" altLang="en-US" sz="1000" dirty="0"/>
                        <a:t>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552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收银员编号（空）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2610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交易凭证号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821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支付总金额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054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买家支付金额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6454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平台优惠金额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4235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商家优惠金额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38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支付明细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86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34A42-743A-4D41-9D82-38D1EF299A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9501" y="949598"/>
          <a:ext cx="2729593" cy="379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31">
                  <a:extLst>
                    <a:ext uri="{9D8B030D-6E8A-4147-A177-3AD203B41FA5}">
                      <a16:colId xmlns:a16="http://schemas.microsoft.com/office/drawing/2014/main" val="3200665322"/>
                    </a:ext>
                  </a:extLst>
                </a:gridCol>
                <a:gridCol w="1685362">
                  <a:extLst>
                    <a:ext uri="{9D8B030D-6E8A-4147-A177-3AD203B41FA5}">
                      <a16:colId xmlns:a16="http://schemas.microsoft.com/office/drawing/2014/main" val="3547929949"/>
                    </a:ext>
                  </a:extLst>
                </a:gridCol>
              </a:tblGrid>
              <a:tr h="249893">
                <a:tc gridSpan="2">
                  <a:txBody>
                    <a:bodyPr/>
                    <a:lstStyle/>
                    <a:p>
                      <a:r>
                        <a:rPr lang="zh-CN" altLang="en-US" sz="1000" dirty="0"/>
                        <a:t>出参（续）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80"/>
                  </a:ext>
                </a:extLst>
              </a:tr>
              <a:tr h="249893">
                <a:tc rowSpan="6">
                  <a:txBody>
                    <a:bodyPr/>
                    <a:lstStyle/>
                    <a:p>
                      <a:r>
                        <a:rPr lang="zh-CN" altLang="en-US" sz="1000" dirty="0"/>
                        <a:t>支付结果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支付明细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8213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</a:t>
                      </a:r>
                      <a:r>
                        <a:rPr lang="en-US" altLang="zh-CN" sz="1000" dirty="0"/>
                        <a:t>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054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支付类型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64547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支付名称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24235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支付描述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3882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支付金额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51996"/>
                  </a:ext>
                </a:extLst>
              </a:tr>
              <a:tr h="249893">
                <a:tc rowSpan="5">
                  <a:txBody>
                    <a:bodyPr/>
                    <a:lstStyle/>
                    <a:p>
                      <a:r>
                        <a:rPr lang="zh-CN" altLang="en-US" sz="1000" dirty="0"/>
                        <a:t>结果参数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r>
                        <a:rPr lang="zh-CN" altLang="en-US" sz="1000" dirty="0"/>
                        <a:t>买家信息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1504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买家类型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32911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buyerId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84520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交易前余额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8759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交易后余额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5363"/>
                  </a:ext>
                </a:extLst>
              </a:tr>
              <a:tr h="2498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业务参数</a:t>
                      </a:r>
                      <a:r>
                        <a:rPr lang="en-US" altLang="zh-CN" sz="1000" dirty="0"/>
                        <a:t>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扩展信息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交易完成时间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9709"/>
                  </a:ext>
                </a:extLst>
              </a:tr>
              <a:tr h="24989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扩展字段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5049"/>
                  </a:ext>
                </a:extLst>
              </a:tr>
              <a:tr h="24989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安全参数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交易签名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1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支付平台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监控管理</a:t>
            </a:r>
            <a:endParaRPr lang="zh-CN" altLang="en-US" dirty="0"/>
          </a:p>
        </p:txBody>
      </p:sp>
      <p:sp>
        <p:nvSpPr>
          <p:cNvPr id="52" name="矩形 16">
            <a:extLst>
              <a:ext uri="{FF2B5EF4-FFF2-40B4-BE49-F238E27FC236}">
                <a16:creationId xmlns:a16="http://schemas.microsoft.com/office/drawing/2014/main" id="{DE3430B8-52A2-4080-BE2F-08F77D40CB87}"/>
              </a:ext>
            </a:extLst>
          </p:cNvPr>
          <p:cNvSpPr/>
          <p:nvPr/>
        </p:nvSpPr>
        <p:spPr>
          <a:xfrm>
            <a:off x="3518807" y="1159389"/>
            <a:ext cx="4702627" cy="3562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支付监控管理（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IDC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）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DBFD23-5ACB-4235-AC20-9E9752F10C5C}"/>
              </a:ext>
            </a:extLst>
          </p:cNvPr>
          <p:cNvSpPr/>
          <p:nvPr/>
        </p:nvSpPr>
        <p:spPr>
          <a:xfrm>
            <a:off x="800101" y="1042618"/>
            <a:ext cx="2057400" cy="1093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</a:t>
            </a:r>
            <a:r>
              <a:rPr lang="en-US" altLang="zh-CN" sz="1200" dirty="0">
                <a:latin typeface="+mj-lt"/>
              </a:rPr>
              <a:t>ayment Gateway</a:t>
            </a:r>
          </a:p>
          <a:p>
            <a:pPr algn="ctr"/>
            <a:r>
              <a:rPr lang="zh-CN" altLang="en-US" sz="1200" dirty="0">
                <a:latin typeface="+mj-lt"/>
              </a:rPr>
              <a:t>（</a:t>
            </a:r>
            <a:r>
              <a:rPr lang="en-US" altLang="zh-CN" sz="1200" dirty="0">
                <a:latin typeface="+mj-lt"/>
              </a:rPr>
              <a:t>IDC</a:t>
            </a:r>
            <a:r>
              <a:rPr lang="zh-CN" altLang="en-US" sz="1200" dirty="0">
                <a:latin typeface="+mj-lt"/>
              </a:rPr>
              <a:t>）</a:t>
            </a:r>
            <a:endParaRPr lang="en-US" sz="1200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B9656D-96EC-42F9-A08E-9EC9E6C4E6BF}"/>
              </a:ext>
            </a:extLst>
          </p:cNvPr>
          <p:cNvSpPr/>
          <p:nvPr/>
        </p:nvSpPr>
        <p:spPr>
          <a:xfrm>
            <a:off x="383722" y="2393636"/>
            <a:ext cx="2057400" cy="1093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altLang="zh-CN" sz="1200" dirty="0"/>
              <a:t>ayment Gateway</a:t>
            </a:r>
          </a:p>
          <a:p>
            <a:pPr algn="ctr"/>
            <a:r>
              <a:rPr lang="zh-CN" altLang="en-US" sz="1200" dirty="0"/>
              <a:t>（微软云）</a:t>
            </a:r>
            <a:endParaRPr lang="en-US" sz="1200" dirty="0"/>
          </a:p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ECF790-8822-4CC9-A7C6-93142F9826D3}"/>
              </a:ext>
            </a:extLst>
          </p:cNvPr>
          <p:cNvSpPr/>
          <p:nvPr/>
        </p:nvSpPr>
        <p:spPr>
          <a:xfrm>
            <a:off x="922565" y="3768180"/>
            <a:ext cx="2057400" cy="1093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US" altLang="zh-CN" sz="1200" dirty="0"/>
              <a:t>ayment Gateway</a:t>
            </a:r>
          </a:p>
          <a:p>
            <a:pPr algn="ctr"/>
            <a:r>
              <a:rPr lang="zh-CN" altLang="en-US" sz="1200" dirty="0"/>
              <a:t>（阿里云）</a:t>
            </a:r>
            <a:endParaRPr lang="en-US" sz="1200" dirty="0"/>
          </a:p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CBB7BC-FBEC-48E2-8748-C6D78CA9B153}"/>
              </a:ext>
            </a:extLst>
          </p:cNvPr>
          <p:cNvSpPr/>
          <p:nvPr/>
        </p:nvSpPr>
        <p:spPr>
          <a:xfrm>
            <a:off x="5535386" y="3829050"/>
            <a:ext cx="1020538" cy="441143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Elastic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99DAD40-61C3-443C-9A66-86C84BD2A81B}"/>
              </a:ext>
            </a:extLst>
          </p:cNvPr>
          <p:cNvSpPr/>
          <p:nvPr/>
        </p:nvSpPr>
        <p:spPr>
          <a:xfrm>
            <a:off x="6809014" y="3829050"/>
            <a:ext cx="922566" cy="457529"/>
          </a:xfrm>
          <a:prstGeom prst="flowChartMagneticDisk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  <a:endParaRPr lang="en-US" sz="12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7896F-5DBA-41A0-B87E-3EE1AD3773C1}"/>
              </a:ext>
            </a:extLst>
          </p:cNvPr>
          <p:cNvSpPr/>
          <p:nvPr/>
        </p:nvSpPr>
        <p:spPr>
          <a:xfrm>
            <a:off x="1828801" y="1820636"/>
            <a:ext cx="636814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Logstash</a:t>
            </a:r>
            <a:endParaRPr lang="en-US" sz="8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3D7CF-1A77-4F75-9912-480D463E8E11}"/>
              </a:ext>
            </a:extLst>
          </p:cNvPr>
          <p:cNvSpPr/>
          <p:nvPr/>
        </p:nvSpPr>
        <p:spPr>
          <a:xfrm>
            <a:off x="1510394" y="3151413"/>
            <a:ext cx="636814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Logstash</a:t>
            </a:r>
            <a:endParaRPr lang="en-US" sz="8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62705E-5555-41A4-9200-D7AFAC6C9868}"/>
              </a:ext>
            </a:extLst>
          </p:cNvPr>
          <p:cNvSpPr/>
          <p:nvPr/>
        </p:nvSpPr>
        <p:spPr>
          <a:xfrm>
            <a:off x="1934937" y="4550389"/>
            <a:ext cx="636814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Logstash</a:t>
            </a:r>
            <a:endParaRPr lang="en-US" sz="8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04689-4166-42E4-BF6F-2C379D4D7423}"/>
              </a:ext>
            </a:extLst>
          </p:cNvPr>
          <p:cNvSpPr/>
          <p:nvPr/>
        </p:nvSpPr>
        <p:spPr>
          <a:xfrm>
            <a:off x="3661683" y="3454932"/>
            <a:ext cx="889907" cy="449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数据抓取处理</a:t>
            </a:r>
            <a:endParaRPr lang="en-US" sz="1200" dirty="0">
              <a:latin typeface="+mj-lt"/>
            </a:endParaRPr>
          </a:p>
        </p:txBody>
      </p:sp>
      <p:sp>
        <p:nvSpPr>
          <p:cNvPr id="28" name="矩形 16">
            <a:extLst>
              <a:ext uri="{FF2B5EF4-FFF2-40B4-BE49-F238E27FC236}">
                <a16:creationId xmlns:a16="http://schemas.microsoft.com/office/drawing/2014/main" id="{5A22E945-2FDC-4307-9618-F721F6C417C7}"/>
              </a:ext>
            </a:extLst>
          </p:cNvPr>
          <p:cNvSpPr/>
          <p:nvPr/>
        </p:nvSpPr>
        <p:spPr>
          <a:xfrm>
            <a:off x="3745363" y="1477813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调用支付渠道日志</a:t>
            </a:r>
          </a:p>
        </p:txBody>
      </p:sp>
      <p:sp>
        <p:nvSpPr>
          <p:cNvPr id="29" name="矩形 16">
            <a:extLst>
              <a:ext uri="{FF2B5EF4-FFF2-40B4-BE49-F238E27FC236}">
                <a16:creationId xmlns:a16="http://schemas.microsoft.com/office/drawing/2014/main" id="{7751C04D-9AFA-434A-8DC9-4D3E7AFC24A4}"/>
              </a:ext>
            </a:extLst>
          </p:cNvPr>
          <p:cNvSpPr/>
          <p:nvPr/>
        </p:nvSpPr>
        <p:spPr>
          <a:xfrm>
            <a:off x="4727113" y="1479146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支付渠道日志</a:t>
            </a:r>
          </a:p>
        </p:txBody>
      </p:sp>
      <p:sp>
        <p:nvSpPr>
          <p:cNvPr id="31" name="矩形 16">
            <a:extLst>
              <a:ext uri="{FF2B5EF4-FFF2-40B4-BE49-F238E27FC236}">
                <a16:creationId xmlns:a16="http://schemas.microsoft.com/office/drawing/2014/main" id="{976B735A-655E-49EC-A1E2-9774CE83568F}"/>
              </a:ext>
            </a:extLst>
          </p:cNvPr>
          <p:cNvSpPr/>
          <p:nvPr/>
        </p:nvSpPr>
        <p:spPr>
          <a:xfrm>
            <a:off x="3745363" y="1960202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调用渠道错误日志</a:t>
            </a:r>
          </a:p>
        </p:txBody>
      </p:sp>
      <p:sp>
        <p:nvSpPr>
          <p:cNvPr id="32" name="矩形 16">
            <a:extLst>
              <a:ext uri="{FF2B5EF4-FFF2-40B4-BE49-F238E27FC236}">
                <a16:creationId xmlns:a16="http://schemas.microsoft.com/office/drawing/2014/main" id="{C225BD54-B324-41A3-9C35-9C3D465208E1}"/>
              </a:ext>
            </a:extLst>
          </p:cNvPr>
          <p:cNvSpPr/>
          <p:nvPr/>
        </p:nvSpPr>
        <p:spPr>
          <a:xfrm>
            <a:off x="4727113" y="1960202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支付渠道错误日志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F9DD1FB2-4AAB-4FC0-82FF-836069B7F628}"/>
              </a:ext>
            </a:extLst>
          </p:cNvPr>
          <p:cNvSpPr/>
          <p:nvPr/>
        </p:nvSpPr>
        <p:spPr>
          <a:xfrm>
            <a:off x="3661681" y="1307757"/>
            <a:ext cx="2074747" cy="14572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日志监控分析</a:t>
            </a:r>
          </a:p>
        </p:txBody>
      </p:sp>
      <p:sp>
        <p:nvSpPr>
          <p:cNvPr id="35" name="矩形 16">
            <a:extLst>
              <a:ext uri="{FF2B5EF4-FFF2-40B4-BE49-F238E27FC236}">
                <a16:creationId xmlns:a16="http://schemas.microsoft.com/office/drawing/2014/main" id="{37585042-27F9-4347-84A5-C6F0787831C7}"/>
              </a:ext>
            </a:extLst>
          </p:cNvPr>
          <p:cNvSpPr/>
          <p:nvPr/>
        </p:nvSpPr>
        <p:spPr>
          <a:xfrm>
            <a:off x="6025239" y="1477813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渠道交易量统计</a:t>
            </a: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91E0FEA-4D13-4F6C-80C6-9DF45EA467C7}"/>
              </a:ext>
            </a:extLst>
          </p:cNvPr>
          <p:cNvSpPr/>
          <p:nvPr/>
        </p:nvSpPr>
        <p:spPr>
          <a:xfrm>
            <a:off x="7006989" y="1479146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支付渠道交易量统计</a:t>
            </a:r>
          </a:p>
        </p:txBody>
      </p:sp>
      <p:sp>
        <p:nvSpPr>
          <p:cNvPr id="37" name="矩形 16">
            <a:extLst>
              <a:ext uri="{FF2B5EF4-FFF2-40B4-BE49-F238E27FC236}">
                <a16:creationId xmlns:a16="http://schemas.microsoft.com/office/drawing/2014/main" id="{198713C1-2BB9-450F-A387-EC3DCC4BB7F4}"/>
              </a:ext>
            </a:extLst>
          </p:cNvPr>
          <p:cNvSpPr/>
          <p:nvPr/>
        </p:nvSpPr>
        <p:spPr>
          <a:xfrm>
            <a:off x="6025239" y="1960202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渠道交易记录</a:t>
            </a:r>
          </a:p>
        </p:txBody>
      </p:sp>
      <p:sp>
        <p:nvSpPr>
          <p:cNvPr id="38" name="矩形 16">
            <a:extLst>
              <a:ext uri="{FF2B5EF4-FFF2-40B4-BE49-F238E27FC236}">
                <a16:creationId xmlns:a16="http://schemas.microsoft.com/office/drawing/2014/main" id="{F195883A-FB80-4275-BFD5-F3B3E22CCA15}"/>
              </a:ext>
            </a:extLst>
          </p:cNvPr>
          <p:cNvSpPr/>
          <p:nvPr/>
        </p:nvSpPr>
        <p:spPr>
          <a:xfrm>
            <a:off x="7006989" y="1960202"/>
            <a:ext cx="926647" cy="3755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支付渠道交易记录</a:t>
            </a:r>
          </a:p>
        </p:txBody>
      </p:sp>
      <p:sp>
        <p:nvSpPr>
          <p:cNvPr id="39" name="矩形 16">
            <a:extLst>
              <a:ext uri="{FF2B5EF4-FFF2-40B4-BE49-F238E27FC236}">
                <a16:creationId xmlns:a16="http://schemas.microsoft.com/office/drawing/2014/main" id="{631EA0B4-856B-4BDB-8D86-7813B67F538A}"/>
              </a:ext>
            </a:extLst>
          </p:cNvPr>
          <p:cNvSpPr/>
          <p:nvPr/>
        </p:nvSpPr>
        <p:spPr>
          <a:xfrm>
            <a:off x="5941557" y="1307757"/>
            <a:ext cx="2074747" cy="145729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数据监控分析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1F0AD8-2A97-4317-B607-AD7FE83657E3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16200000" flipH="1">
            <a:off x="4893034" y="3117571"/>
            <a:ext cx="366225" cy="1939018"/>
          </a:xfrm>
          <a:prstGeom prst="bentConnector3">
            <a:avLst>
              <a:gd name="adj1" fmla="val 135669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6C5F484-898D-41C9-B8D4-0240251889DD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16200000" flipH="1">
            <a:off x="5497162" y="2513443"/>
            <a:ext cx="382611" cy="3163660"/>
          </a:xfrm>
          <a:prstGeom prst="bentConnector3">
            <a:avLst>
              <a:gd name="adj1" fmla="val 134141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2DDA48B-46C5-4367-BDAB-E51E03E95BB9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465615" y="1906361"/>
            <a:ext cx="1196068" cy="1773089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776C3A2-AA44-40F6-8B22-D65C48A4899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147208" y="3237138"/>
            <a:ext cx="1514475" cy="442312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BFAFAA4A-77C7-4545-8DBD-EC0F62CC3C2B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571751" y="3679450"/>
            <a:ext cx="1089932" cy="956664"/>
          </a:xfrm>
          <a:prstGeom prst="curvedConnector3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AA6C5CC-6691-4A56-BCE4-C460811B4123}"/>
              </a:ext>
            </a:extLst>
          </p:cNvPr>
          <p:cNvCxnSpPr>
            <a:cxnSpLocks/>
            <a:stCxn id="10" idx="1"/>
            <a:endCxn id="39" idx="2"/>
          </p:cNvCxnSpPr>
          <p:nvPr/>
        </p:nvCxnSpPr>
        <p:spPr>
          <a:xfrm rot="16200000" flipV="1">
            <a:off x="6592615" y="3151368"/>
            <a:ext cx="1063998" cy="29136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5406E98-E906-4BAE-A854-25603A77E844}"/>
              </a:ext>
            </a:extLst>
          </p:cNvPr>
          <p:cNvCxnSpPr>
            <a:cxnSpLocks/>
            <a:stCxn id="4" idx="1"/>
            <a:endCxn id="33" idx="2"/>
          </p:cNvCxnSpPr>
          <p:nvPr/>
        </p:nvCxnSpPr>
        <p:spPr>
          <a:xfrm rot="16200000" flipV="1">
            <a:off x="4840356" y="2623751"/>
            <a:ext cx="1063998" cy="13466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686CFB-1F03-48B8-9A5F-E5DAFBA65AE2}"/>
              </a:ext>
            </a:extLst>
          </p:cNvPr>
          <p:cNvSpPr txBox="1"/>
          <p:nvPr/>
        </p:nvSpPr>
        <p:spPr>
          <a:xfrm>
            <a:off x="2491621" y="275554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日志收集</a:t>
            </a:r>
          </a:p>
        </p:txBody>
      </p:sp>
    </p:spTree>
    <p:extLst>
      <p:ext uri="{BB962C8B-B14F-4D97-AF65-F5344CB8AC3E}">
        <p14:creationId xmlns:p14="http://schemas.microsoft.com/office/powerpoint/2010/main" val="22773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文件服务器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系统部署</a:t>
            </a:r>
            <a:endParaRPr lang="zh-CN" altLang="en-US" dirty="0"/>
          </a:p>
        </p:txBody>
      </p:sp>
      <p:graphicFrame>
        <p:nvGraphicFramePr>
          <p:cNvPr id="145" name="Object 271">
            <a:extLst>
              <a:ext uri="{FF2B5EF4-FFF2-40B4-BE49-F238E27FC236}">
                <a16:creationId xmlns:a16="http://schemas.microsoft.com/office/drawing/2014/main" id="{B5466585-1E64-4BE8-B506-D075524DE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64684"/>
              </p:ext>
            </p:extLst>
          </p:nvPr>
        </p:nvGraphicFramePr>
        <p:xfrm>
          <a:off x="241567" y="2269667"/>
          <a:ext cx="487530" cy="63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CorelDRAW" r:id="rId3" imgW="954908" imgH="1238829" progId="CorelDRAW.Graphic.9">
                  <p:embed/>
                </p:oleObj>
              </mc:Choice>
              <mc:Fallback>
                <p:oleObj name="CorelDRAW" r:id="rId3" imgW="954908" imgH="1238829" progId="CorelDRAW.Graphic.9">
                  <p:embed/>
                  <p:pic>
                    <p:nvPicPr>
                      <p:cNvPr id="145" name="Object 271">
                        <a:extLst>
                          <a:ext uri="{FF2B5EF4-FFF2-40B4-BE49-F238E27FC236}">
                            <a16:creationId xmlns:a16="http://schemas.microsoft.com/office/drawing/2014/main" id="{B5466585-1E64-4BE8-B506-D075524DE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67" y="2269667"/>
                        <a:ext cx="487530" cy="63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:a16="http://schemas.microsoft.com/office/drawing/2014/main" id="{85D20725-24FE-4784-B6EA-985444AB64E6}"/>
              </a:ext>
            </a:extLst>
          </p:cNvPr>
          <p:cNvSpPr txBox="1"/>
          <p:nvPr/>
        </p:nvSpPr>
        <p:spPr>
          <a:xfrm>
            <a:off x="137050" y="2864655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pic>
        <p:nvPicPr>
          <p:cNvPr id="150" name="Picture 3">
            <a:extLst>
              <a:ext uri="{FF2B5EF4-FFF2-40B4-BE49-F238E27FC236}">
                <a16:creationId xmlns:a16="http://schemas.microsoft.com/office/drawing/2014/main" id="{A18B4DD9-825B-4491-AFEC-97151AA9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5512" y="278609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" name="Picture 3">
            <a:extLst>
              <a:ext uri="{FF2B5EF4-FFF2-40B4-BE49-F238E27FC236}">
                <a16:creationId xmlns:a16="http://schemas.microsoft.com/office/drawing/2014/main" id="{A32EF6AC-5F19-45EC-A88C-EDB1B7C3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6999" y="2786091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Rectangle 65">
            <a:extLst>
              <a:ext uri="{FF2B5EF4-FFF2-40B4-BE49-F238E27FC236}">
                <a16:creationId xmlns:a16="http://schemas.microsoft.com/office/drawing/2014/main" id="{884BF425-AE5D-4E91-BB86-A162291E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71" y="2722549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D3A2DF1-BAF8-461D-8ED0-395BCA42D8C8}"/>
              </a:ext>
            </a:extLst>
          </p:cNvPr>
          <p:cNvSpPr txBox="1"/>
          <p:nvPr/>
        </p:nvSpPr>
        <p:spPr>
          <a:xfrm>
            <a:off x="1227352" y="3225893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4" name="Picture 3">
            <a:extLst>
              <a:ext uri="{FF2B5EF4-FFF2-40B4-BE49-F238E27FC236}">
                <a16:creationId xmlns:a16="http://schemas.microsoft.com/office/drawing/2014/main" id="{909A9D8C-B054-491F-BC10-8C31F70C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4002" y="2738020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3">
            <a:extLst>
              <a:ext uri="{FF2B5EF4-FFF2-40B4-BE49-F238E27FC236}">
                <a16:creationId xmlns:a16="http://schemas.microsoft.com/office/drawing/2014/main" id="{1812499F-62C5-4620-A9ED-D092C318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5489" y="2738020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Rectangle 65">
            <a:extLst>
              <a:ext uri="{FF2B5EF4-FFF2-40B4-BE49-F238E27FC236}">
                <a16:creationId xmlns:a16="http://schemas.microsoft.com/office/drawing/2014/main" id="{7D61A790-AC72-400B-A092-30EBB5E1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353" y="2674477"/>
            <a:ext cx="914584" cy="855435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D595526-ACB5-4223-97E0-8D3ECB7BEC57}"/>
              </a:ext>
            </a:extLst>
          </p:cNvPr>
          <p:cNvSpPr txBox="1"/>
          <p:nvPr/>
        </p:nvSpPr>
        <p:spPr>
          <a:xfrm>
            <a:off x="3660088" y="31605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总部文件服务器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159" name="Picture 3">
            <a:extLst>
              <a:ext uri="{FF2B5EF4-FFF2-40B4-BE49-F238E27FC236}">
                <a16:creationId xmlns:a16="http://schemas.microsoft.com/office/drawing/2014/main" id="{5703D0E7-FEA3-4735-B057-755B6697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9600" y="124528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Rectangle 65">
            <a:extLst>
              <a:ext uri="{FF2B5EF4-FFF2-40B4-BE49-F238E27FC236}">
                <a16:creationId xmlns:a16="http://schemas.microsoft.com/office/drawing/2014/main" id="{08456F51-7BFB-4703-BAFC-82FA34BC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459" y="1181744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F1BE53-27E6-486B-ACF5-56125F326B5B}"/>
              </a:ext>
            </a:extLst>
          </p:cNvPr>
          <p:cNvSpPr txBox="1"/>
          <p:nvPr/>
        </p:nvSpPr>
        <p:spPr>
          <a:xfrm>
            <a:off x="4849642" y="1694425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NFS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</a:p>
        </p:txBody>
      </p:sp>
      <p:pic>
        <p:nvPicPr>
          <p:cNvPr id="163" name="Picture 3">
            <a:extLst>
              <a:ext uri="{FF2B5EF4-FFF2-40B4-BE49-F238E27FC236}">
                <a16:creationId xmlns:a16="http://schemas.microsoft.com/office/drawing/2014/main" id="{53C252E7-7FE3-4EBA-8D5E-63FC6D27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1874" y="1245286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DF05E11D-6E7B-48A8-87F0-9156DD0E6C97}"/>
              </a:ext>
            </a:extLst>
          </p:cNvPr>
          <p:cNvSpPr txBox="1"/>
          <p:nvPr/>
        </p:nvSpPr>
        <p:spPr>
          <a:xfrm>
            <a:off x="5588603" y="1613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7630983-6C7D-487D-875D-FB6755D58BF9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4610545" y="1944086"/>
            <a:ext cx="601206" cy="1281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F52150D-9D5D-44DA-B608-649771F43546}"/>
              </a:ext>
            </a:extLst>
          </p:cNvPr>
          <p:cNvSpPr txBox="1"/>
          <p:nvPr/>
        </p:nvSpPr>
        <p:spPr>
          <a:xfrm>
            <a:off x="4462727" y="216769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Mount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6E6D7-CB7D-4F39-BB6F-8F9C00226EEB}"/>
              </a:ext>
            </a:extLst>
          </p:cNvPr>
          <p:cNvCxnSpPr>
            <a:cxnSpLocks/>
            <a:stCxn id="145" idx="3"/>
            <a:endCxn id="152" idx="1"/>
          </p:cNvCxnSpPr>
          <p:nvPr/>
        </p:nvCxnSpPr>
        <p:spPr>
          <a:xfrm>
            <a:off x="729097" y="2585902"/>
            <a:ext cx="391274" cy="5178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CE55C61-98F4-44FD-8683-088D76A63547}"/>
              </a:ext>
            </a:extLst>
          </p:cNvPr>
          <p:cNvSpPr txBox="1"/>
          <p:nvPr/>
        </p:nvSpPr>
        <p:spPr>
          <a:xfrm>
            <a:off x="769581" y="2622466"/>
            <a:ext cx="43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97CD48C-46F0-461C-9CDA-EB4307B5FCD8}"/>
              </a:ext>
            </a:extLst>
          </p:cNvPr>
          <p:cNvCxnSpPr>
            <a:cxnSpLocks/>
            <a:stCxn id="45" idx="0"/>
            <a:endCxn id="156" idx="1"/>
          </p:cNvCxnSpPr>
          <p:nvPr/>
        </p:nvCxnSpPr>
        <p:spPr>
          <a:xfrm flipV="1">
            <a:off x="2810913" y="3102195"/>
            <a:ext cx="862440" cy="78515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B8F9C62-A712-457A-8BDC-A952ED436CC5}"/>
              </a:ext>
            </a:extLst>
          </p:cNvPr>
          <p:cNvSpPr txBox="1"/>
          <p:nvPr/>
        </p:nvSpPr>
        <p:spPr>
          <a:xfrm>
            <a:off x="3295332" y="3516482"/>
            <a:ext cx="2004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启用固定用户密码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Basic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+Https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1" name="Picture 3">
            <a:extLst>
              <a:ext uri="{FF2B5EF4-FFF2-40B4-BE49-F238E27FC236}">
                <a16:creationId xmlns:a16="http://schemas.microsoft.com/office/drawing/2014/main" id="{4E3AF851-6F39-4211-9F10-5D5617950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4719" y="205804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" name="Rectangle 65">
            <a:extLst>
              <a:ext uri="{FF2B5EF4-FFF2-40B4-BE49-F238E27FC236}">
                <a16:creationId xmlns:a16="http://schemas.microsoft.com/office/drawing/2014/main" id="{2410A0B0-7D60-46C8-9074-329C3AD7C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78" y="1994507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17B1873-BF3F-4A4D-AE81-683A92658E98}"/>
              </a:ext>
            </a:extLst>
          </p:cNvPr>
          <p:cNvSpPr txBox="1"/>
          <p:nvPr/>
        </p:nvSpPr>
        <p:spPr>
          <a:xfrm>
            <a:off x="7224761" y="250718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总部软件服务</a:t>
            </a:r>
          </a:p>
        </p:txBody>
      </p:sp>
      <p:pic>
        <p:nvPicPr>
          <p:cNvPr id="184" name="Picture 3">
            <a:extLst>
              <a:ext uri="{FF2B5EF4-FFF2-40B4-BE49-F238E27FC236}">
                <a16:creationId xmlns:a16="http://schemas.microsoft.com/office/drawing/2014/main" id="{73F5DA5F-D8DA-4C02-9719-4C5023A8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56993" y="2058049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8E094240-D387-46D7-A9D7-C3A52FF9F54A}"/>
              </a:ext>
            </a:extLst>
          </p:cNvPr>
          <p:cNvSpPr txBox="1"/>
          <p:nvPr/>
        </p:nvSpPr>
        <p:spPr>
          <a:xfrm>
            <a:off x="7978493" y="2451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6" name="Picture 3">
            <a:extLst>
              <a:ext uri="{FF2B5EF4-FFF2-40B4-BE49-F238E27FC236}">
                <a16:creationId xmlns:a16="http://schemas.microsoft.com/office/drawing/2014/main" id="{CD6FD01C-F8B6-4F90-945E-43720CA9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8171" y="356860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" name="Rectangle 65">
            <a:extLst>
              <a:ext uri="{FF2B5EF4-FFF2-40B4-BE49-F238E27FC236}">
                <a16:creationId xmlns:a16="http://schemas.microsoft.com/office/drawing/2014/main" id="{DD667684-C9F0-4DEF-A3A4-7580B44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030" y="3505061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9605FE-9FF8-46C0-840A-5A6AEB86EF09}"/>
              </a:ext>
            </a:extLst>
          </p:cNvPr>
          <p:cNvSpPr txBox="1"/>
          <p:nvPr/>
        </p:nvSpPr>
        <p:spPr>
          <a:xfrm>
            <a:off x="5768213" y="401774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总部菜单服务</a:t>
            </a:r>
          </a:p>
        </p:txBody>
      </p:sp>
      <p:pic>
        <p:nvPicPr>
          <p:cNvPr id="189" name="Picture 3">
            <a:extLst>
              <a:ext uri="{FF2B5EF4-FFF2-40B4-BE49-F238E27FC236}">
                <a16:creationId xmlns:a16="http://schemas.microsoft.com/office/drawing/2014/main" id="{91CB49B6-DD41-4F6E-B48B-EB907899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0445" y="3568603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5993FB24-687C-4A43-9115-C14E93D69A25}"/>
              </a:ext>
            </a:extLst>
          </p:cNvPr>
          <p:cNvSpPr txBox="1"/>
          <p:nvPr/>
        </p:nvSpPr>
        <p:spPr>
          <a:xfrm>
            <a:off x="6074163" y="3197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1D7A796-2F1F-4B74-990C-867C0722B81B}"/>
              </a:ext>
            </a:extLst>
          </p:cNvPr>
          <p:cNvCxnSpPr>
            <a:cxnSpLocks/>
            <a:stCxn id="162" idx="2"/>
            <a:endCxn id="182" idx="1"/>
          </p:cNvCxnSpPr>
          <p:nvPr/>
        </p:nvCxnSpPr>
        <p:spPr>
          <a:xfrm>
            <a:off x="5226508" y="1925257"/>
            <a:ext cx="1903070" cy="45042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C79493-B8B2-4672-8118-4417801E2BB7}"/>
              </a:ext>
            </a:extLst>
          </p:cNvPr>
          <p:cNvSpPr txBox="1"/>
          <p:nvPr/>
        </p:nvSpPr>
        <p:spPr>
          <a:xfrm>
            <a:off x="6171271" y="190033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Mount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419240A-9E95-477F-8AC0-6299094DC4C8}"/>
              </a:ext>
            </a:extLst>
          </p:cNvPr>
          <p:cNvCxnSpPr>
            <a:cxnSpLocks/>
            <a:stCxn id="162" idx="2"/>
            <a:endCxn id="187" idx="0"/>
          </p:cNvCxnSpPr>
          <p:nvPr/>
        </p:nvCxnSpPr>
        <p:spPr>
          <a:xfrm>
            <a:off x="5226508" y="1925257"/>
            <a:ext cx="903814" cy="15798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E1B2B9DF-EA60-4DE1-B90D-62BD1BD47EE8}"/>
              </a:ext>
            </a:extLst>
          </p:cNvPr>
          <p:cNvSpPr txBox="1"/>
          <p:nvPr/>
        </p:nvSpPr>
        <p:spPr>
          <a:xfrm>
            <a:off x="5546244" y="243748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Mount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F1B1CAD-1793-4C07-B4AD-1B4B6A477EA3}"/>
              </a:ext>
            </a:extLst>
          </p:cNvPr>
          <p:cNvSpPr txBox="1"/>
          <p:nvPr/>
        </p:nvSpPr>
        <p:spPr>
          <a:xfrm>
            <a:off x="6738434" y="2830260"/>
            <a:ext cx="219329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软件和菜单分目录存放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、菜单目录格式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\data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|---\menu\</a:t>
            </a:r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yyyymmdd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\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|-----Store_yyyymmdd_version.zip 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|-----Store_yyyymmdd_version.zip</a:t>
            </a:r>
          </a:p>
          <a:p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、软件目录格式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\data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|---\soft\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|-----counter_version.exe 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    |-----mpos_version.exe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124DA56D-1F4C-42DA-9579-0F07C775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762" y="3950895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65">
            <a:extLst>
              <a:ext uri="{FF2B5EF4-FFF2-40B4-BE49-F238E27FC236}">
                <a16:creationId xmlns:a16="http://schemas.microsoft.com/office/drawing/2014/main" id="{BF8F74C9-B3B8-4679-89FD-58765DEA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621" y="3887353"/>
            <a:ext cx="914584" cy="762342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5BB250-55D9-4F48-BAF7-B6EF7E818CC9}"/>
              </a:ext>
            </a:extLst>
          </p:cNvPr>
          <p:cNvSpPr txBox="1"/>
          <p:nvPr/>
        </p:nvSpPr>
        <p:spPr>
          <a:xfrm>
            <a:off x="2448804" y="44000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34AD9481-FF1E-42C3-A8EE-7C189E04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81036" y="3950895"/>
            <a:ext cx="321500" cy="44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88EFB3-D205-46D8-AABE-1B7448F9750E}"/>
              </a:ext>
            </a:extLst>
          </p:cNvPr>
          <p:cNvSpPr txBox="1"/>
          <p:nvPr/>
        </p:nvSpPr>
        <p:spPr>
          <a:xfrm>
            <a:off x="1975770" y="2696801"/>
            <a:ext cx="11320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Mount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到餐厅服务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97D9AE-4358-4A78-A3EF-44E0A79C8334}"/>
              </a:ext>
            </a:extLst>
          </p:cNvPr>
          <p:cNvCxnSpPr>
            <a:cxnSpLocks/>
            <a:stCxn id="152" idx="3"/>
            <a:endCxn id="45" idx="0"/>
          </p:cNvCxnSpPr>
          <p:nvPr/>
        </p:nvCxnSpPr>
        <p:spPr>
          <a:xfrm>
            <a:off x="2034955" y="3103720"/>
            <a:ext cx="775958" cy="78363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5AEF21-9C2E-412C-8A4A-1386BCF4EE0C}"/>
              </a:ext>
            </a:extLst>
          </p:cNvPr>
          <p:cNvSpPr txBox="1"/>
          <p:nvPr/>
        </p:nvSpPr>
        <p:spPr>
          <a:xfrm>
            <a:off x="3200463" y="43188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餐厅服务定时任务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从文件服务器下载至餐厅共享目录</a:t>
            </a:r>
          </a:p>
        </p:txBody>
      </p:sp>
      <p:graphicFrame>
        <p:nvGraphicFramePr>
          <p:cNvPr id="57" name="Object 271">
            <a:extLst>
              <a:ext uri="{FF2B5EF4-FFF2-40B4-BE49-F238E27FC236}">
                <a16:creationId xmlns:a16="http://schemas.microsoft.com/office/drawing/2014/main" id="{5A61380A-4DAD-450B-B516-FF8EF243A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392072"/>
              </p:ext>
            </p:extLst>
          </p:nvPr>
        </p:nvGraphicFramePr>
        <p:xfrm>
          <a:off x="223338" y="3499571"/>
          <a:ext cx="487530" cy="63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CorelDRAW" r:id="rId3" imgW="954908" imgH="1238829" progId="CorelDRAW.Graphic.9">
                  <p:embed/>
                </p:oleObj>
              </mc:Choice>
              <mc:Fallback>
                <p:oleObj name="CorelDRAW" r:id="rId3" imgW="954908" imgH="1238829" progId="CorelDRAW.Graphic.9">
                  <p:embed/>
                  <p:pic>
                    <p:nvPicPr>
                      <p:cNvPr id="145" name="Object 271">
                        <a:extLst>
                          <a:ext uri="{FF2B5EF4-FFF2-40B4-BE49-F238E27FC236}">
                            <a16:creationId xmlns:a16="http://schemas.microsoft.com/office/drawing/2014/main" id="{B5466585-1E64-4BE8-B506-D075524DE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38" y="3499571"/>
                        <a:ext cx="487530" cy="63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3BA5FAD-AC23-40B6-A559-E27F9957A734}"/>
              </a:ext>
            </a:extLst>
          </p:cNvPr>
          <p:cNvSpPr txBox="1"/>
          <p:nvPr/>
        </p:nvSpPr>
        <p:spPr>
          <a:xfrm>
            <a:off x="241567" y="413204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6CCA95-502B-4C01-B5D1-C56D6AFE3081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10868" y="3127027"/>
            <a:ext cx="423901" cy="6887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90A028-D30B-4BAD-A3D5-E00659D0001E}"/>
              </a:ext>
            </a:extLst>
          </p:cNvPr>
          <p:cNvSpPr txBox="1"/>
          <p:nvPr/>
        </p:nvSpPr>
        <p:spPr>
          <a:xfrm>
            <a:off x="775409" y="3484891"/>
            <a:ext cx="43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4" name="Object 271">
            <a:extLst>
              <a:ext uri="{FF2B5EF4-FFF2-40B4-BE49-F238E27FC236}">
                <a16:creationId xmlns:a16="http://schemas.microsoft.com/office/drawing/2014/main" id="{24143779-9D8F-4FBC-B944-8FCA251DC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55372"/>
              </p:ext>
            </p:extLst>
          </p:nvPr>
        </p:nvGraphicFramePr>
        <p:xfrm>
          <a:off x="1071651" y="1189638"/>
          <a:ext cx="487530" cy="63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CorelDRAW" r:id="rId3" imgW="954908" imgH="1238829" progId="CorelDRAW.Graphic.9">
                  <p:embed/>
                </p:oleObj>
              </mc:Choice>
              <mc:Fallback>
                <p:oleObj name="CorelDRAW" r:id="rId3" imgW="954908" imgH="1238829" progId="CorelDRAW.Graphic.9">
                  <p:embed/>
                  <p:pic>
                    <p:nvPicPr>
                      <p:cNvPr id="145" name="Object 271">
                        <a:extLst>
                          <a:ext uri="{FF2B5EF4-FFF2-40B4-BE49-F238E27FC236}">
                            <a16:creationId xmlns:a16="http://schemas.microsoft.com/office/drawing/2014/main" id="{B5466585-1E64-4BE8-B506-D075524DE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651" y="1189638"/>
                        <a:ext cx="487530" cy="63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F8E96E8-6CC3-4CDD-86EF-906DA26E2345}"/>
              </a:ext>
            </a:extLst>
          </p:cNvPr>
          <p:cNvSpPr txBox="1"/>
          <p:nvPr/>
        </p:nvSpPr>
        <p:spPr>
          <a:xfrm>
            <a:off x="1001067" y="1763675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MPOS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66BF4E-AB06-4D3A-A427-B09C53FD0879}"/>
              </a:ext>
            </a:extLst>
          </p:cNvPr>
          <p:cNvCxnSpPr>
            <a:cxnSpLocks/>
            <a:stCxn id="64" idx="3"/>
            <a:endCxn id="156" idx="1"/>
          </p:cNvCxnSpPr>
          <p:nvPr/>
        </p:nvCxnSpPr>
        <p:spPr>
          <a:xfrm>
            <a:off x="1559181" y="1505873"/>
            <a:ext cx="2114172" cy="15963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D235E1-3EE0-43E7-819C-1A69337FC852}"/>
              </a:ext>
            </a:extLst>
          </p:cNvPr>
          <p:cNvSpPr txBox="1"/>
          <p:nvPr/>
        </p:nvSpPr>
        <p:spPr>
          <a:xfrm>
            <a:off x="1862605" y="1599979"/>
            <a:ext cx="526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0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场景举例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菜单下发</a:t>
            </a:r>
            <a:endParaRPr lang="en-US" sz="2400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0" y="3028499"/>
            <a:ext cx="9144000" cy="183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3872816" y="3046811"/>
            <a:ext cx="0" cy="21079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5824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202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</a:p>
        </p:txBody>
      </p:sp>
      <p:sp>
        <p:nvSpPr>
          <p:cNvPr id="16" name="Freeform 10"/>
          <p:cNvSpPr/>
          <p:nvPr/>
        </p:nvSpPr>
        <p:spPr bwMode="auto">
          <a:xfrm>
            <a:off x="4811781" y="3593526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4807248" y="4453305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4666548" y="129016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5389325" y="1398452"/>
            <a:ext cx="595374" cy="6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5167248" y="4133526"/>
            <a:ext cx="0" cy="3197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925429" y="3643051"/>
            <a:ext cx="648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56215" y="1359609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Center</a:t>
            </a: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H="1">
            <a:off x="5386548" y="1573078"/>
            <a:ext cx="624221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cxnSpLocks/>
            <a:stCxn id="81" idx="3"/>
            <a:endCxn id="31" idx="1"/>
          </p:cNvCxnSpPr>
          <p:nvPr/>
        </p:nvCxnSpPr>
        <p:spPr>
          <a:xfrm flipV="1">
            <a:off x="6986917" y="1485609"/>
            <a:ext cx="869298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124" idx="1"/>
            <a:endCxn id="27" idx="4"/>
          </p:cNvCxnSpPr>
          <p:nvPr/>
        </p:nvCxnSpPr>
        <p:spPr>
          <a:xfrm flipH="1" flipV="1">
            <a:off x="1573429" y="3859051"/>
            <a:ext cx="40646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68633" y="1214738"/>
            <a:ext cx="824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接收菜单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42570" y="1125181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菜单入库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94945" y="1665177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配置菜单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42777" y="188167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获取菜单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更新通知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89400" y="419361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保存入餐厅端数据库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03078" y="360960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获取菜单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33500" y="4101568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本地库</a:t>
            </a:r>
          </a:p>
        </p:txBody>
      </p: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2843246" y="892634"/>
            <a:ext cx="0" cy="21358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45B9E5ED-0770-40E1-9F2B-D9037937607B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5906241" y="2001894"/>
            <a:ext cx="1482698" cy="2231618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3">
            <a:extLst>
              <a:ext uri="{FF2B5EF4-FFF2-40B4-BE49-F238E27FC236}">
                <a16:creationId xmlns:a16="http://schemas.microsoft.com/office/drawing/2014/main" id="{BBEFA053-1E4D-4976-808F-C5913D0B18F6}"/>
              </a:ext>
            </a:extLst>
          </p:cNvPr>
          <p:cNvSpPr txBox="1"/>
          <p:nvPr/>
        </p:nvSpPr>
        <p:spPr>
          <a:xfrm>
            <a:off x="6344706" y="3631451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服务器获取菜单</a:t>
            </a:r>
          </a:p>
        </p:txBody>
      </p:sp>
      <p:cxnSp>
        <p:nvCxnSpPr>
          <p:cNvPr id="69" name="Straight Arrow Connector 24">
            <a:extLst>
              <a:ext uri="{FF2B5EF4-FFF2-40B4-BE49-F238E27FC236}">
                <a16:creationId xmlns:a16="http://schemas.microsoft.com/office/drawing/2014/main" id="{347CC349-5BEA-4F01-884A-90B5A822B434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>
            <a:off x="5637616" y="1608314"/>
            <a:ext cx="643513" cy="6376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4">
            <a:extLst>
              <a:ext uri="{FF2B5EF4-FFF2-40B4-BE49-F238E27FC236}">
                <a16:creationId xmlns:a16="http://schemas.microsoft.com/office/drawing/2014/main" id="{6B794AF0-51DC-4355-9BC7-90917F0F287C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6696941" y="1641154"/>
            <a:ext cx="635534" cy="56138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2">
            <a:extLst>
              <a:ext uri="{FF2B5EF4-FFF2-40B4-BE49-F238E27FC236}">
                <a16:creationId xmlns:a16="http://schemas.microsoft.com/office/drawing/2014/main" id="{00017CF6-E853-4C1D-A2AE-A4EDF7187E17}"/>
              </a:ext>
            </a:extLst>
          </p:cNvPr>
          <p:cNvSpPr/>
          <p:nvPr/>
        </p:nvSpPr>
        <p:spPr>
          <a:xfrm>
            <a:off x="7295399" y="2102869"/>
            <a:ext cx="936000" cy="2734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File Server</a:t>
            </a:r>
          </a:p>
        </p:txBody>
      </p:sp>
      <p:sp>
        <p:nvSpPr>
          <p:cNvPr id="81" name="Rectangle 32">
            <a:extLst>
              <a:ext uri="{FF2B5EF4-FFF2-40B4-BE49-F238E27FC236}">
                <a16:creationId xmlns:a16="http://schemas.microsoft.com/office/drawing/2014/main" id="{A64C42C2-14E6-416E-8D1A-23E010EBFF0E}"/>
              </a:ext>
            </a:extLst>
          </p:cNvPr>
          <p:cNvSpPr/>
          <p:nvPr/>
        </p:nvSpPr>
        <p:spPr>
          <a:xfrm>
            <a:off x="6050917" y="1348867"/>
            <a:ext cx="936000" cy="2734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134309AC-3AD8-45DD-A690-5B30A9C8F542}"/>
              </a:ext>
            </a:extLst>
          </p:cNvPr>
          <p:cNvSpPr/>
          <p:nvPr/>
        </p:nvSpPr>
        <p:spPr>
          <a:xfrm>
            <a:off x="4704565" y="2036241"/>
            <a:ext cx="936000" cy="4252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TextBox 53">
            <a:extLst>
              <a:ext uri="{FF2B5EF4-FFF2-40B4-BE49-F238E27FC236}">
                <a16:creationId xmlns:a16="http://schemas.microsoft.com/office/drawing/2014/main" id="{C2F40560-E7BC-4120-8433-477B6E2AB7C8}"/>
              </a:ext>
            </a:extLst>
          </p:cNvPr>
          <p:cNvSpPr txBox="1"/>
          <p:nvPr/>
        </p:nvSpPr>
        <p:spPr>
          <a:xfrm>
            <a:off x="5568397" y="2296683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菜单通知下发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EC470B11-CFDF-4D3F-AF09-B06A1A609A49}"/>
              </a:ext>
            </a:extLst>
          </p:cNvPr>
          <p:cNvSpPr txBox="1"/>
          <p:nvPr/>
        </p:nvSpPr>
        <p:spPr>
          <a:xfrm>
            <a:off x="5132240" y="3022587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菜单通知下发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C4D2BFA3-38A3-4C0F-9ADF-0C0DC68A72D3}"/>
              </a:ext>
            </a:extLst>
          </p:cNvPr>
          <p:cNvSpPr txBox="1"/>
          <p:nvPr/>
        </p:nvSpPr>
        <p:spPr>
          <a:xfrm>
            <a:off x="6656927" y="17452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菜单文件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放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FTP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</a:p>
        </p:txBody>
      </p:sp>
      <p:sp>
        <p:nvSpPr>
          <p:cNvPr id="107" name="Rectangle 32">
            <a:extLst>
              <a:ext uri="{FF2B5EF4-FFF2-40B4-BE49-F238E27FC236}">
                <a16:creationId xmlns:a16="http://schemas.microsoft.com/office/drawing/2014/main" id="{6C34CBA5-F810-4929-B9FF-85EEF1274DB4}"/>
              </a:ext>
            </a:extLst>
          </p:cNvPr>
          <p:cNvSpPr/>
          <p:nvPr/>
        </p:nvSpPr>
        <p:spPr>
          <a:xfrm>
            <a:off x="3441125" y="2036240"/>
            <a:ext cx="936000" cy="4252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接口服务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9" name="Straight Arrow Connector 24">
            <a:extLst>
              <a:ext uri="{FF2B5EF4-FFF2-40B4-BE49-F238E27FC236}">
                <a16:creationId xmlns:a16="http://schemas.microsoft.com/office/drawing/2014/main" id="{97D6968E-D24E-4D04-A84D-F865B10CDB5D}"/>
              </a:ext>
            </a:extLst>
          </p:cNvPr>
          <p:cNvCxnSpPr>
            <a:cxnSpLocks/>
            <a:stCxn id="22" idx="2"/>
            <a:endCxn id="107" idx="0"/>
          </p:cNvCxnSpPr>
          <p:nvPr/>
        </p:nvCxnSpPr>
        <p:spPr>
          <a:xfrm rot="10800000" flipV="1">
            <a:off x="3909126" y="1506166"/>
            <a:ext cx="757423" cy="530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2">
            <a:extLst>
              <a:ext uri="{FF2B5EF4-FFF2-40B4-BE49-F238E27FC236}">
                <a16:creationId xmlns:a16="http://schemas.microsoft.com/office/drawing/2014/main" id="{3FBFD71F-C0A1-4FCD-B1ED-A2B6AB9E9CB4}"/>
              </a:ext>
            </a:extLst>
          </p:cNvPr>
          <p:cNvSpPr/>
          <p:nvPr/>
        </p:nvSpPr>
        <p:spPr>
          <a:xfrm>
            <a:off x="1102064" y="2073550"/>
            <a:ext cx="1080000" cy="30824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id="{191954C3-1F3A-4DC8-94C4-5E675AF87CBA}"/>
              </a:ext>
            </a:extLst>
          </p:cNvPr>
          <p:cNvSpPr txBox="1"/>
          <p:nvPr/>
        </p:nvSpPr>
        <p:spPr>
          <a:xfrm>
            <a:off x="1673520" y="2575385"/>
            <a:ext cx="186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服务器获取菜单</a:t>
            </a:r>
          </a:p>
        </p:txBody>
      </p:sp>
      <p:sp>
        <p:nvSpPr>
          <p:cNvPr id="121" name="Can 26">
            <a:extLst>
              <a:ext uri="{FF2B5EF4-FFF2-40B4-BE49-F238E27FC236}">
                <a16:creationId xmlns:a16="http://schemas.microsoft.com/office/drawing/2014/main" id="{2A4B90C4-FD21-450F-858F-B5E4B2185942}"/>
              </a:ext>
            </a:extLst>
          </p:cNvPr>
          <p:cNvSpPr/>
          <p:nvPr/>
        </p:nvSpPr>
        <p:spPr>
          <a:xfrm>
            <a:off x="139943" y="2008912"/>
            <a:ext cx="648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124" name="Rectangle 32">
            <a:extLst>
              <a:ext uri="{FF2B5EF4-FFF2-40B4-BE49-F238E27FC236}">
                <a16:creationId xmlns:a16="http://schemas.microsoft.com/office/drawing/2014/main" id="{3504D422-8A1D-420A-9AD4-85E2A5560798}"/>
              </a:ext>
            </a:extLst>
          </p:cNvPr>
          <p:cNvSpPr/>
          <p:nvPr/>
        </p:nvSpPr>
        <p:spPr>
          <a:xfrm>
            <a:off x="1979891" y="3704928"/>
            <a:ext cx="1080000" cy="30824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cxnSp>
        <p:nvCxnSpPr>
          <p:cNvPr id="127" name="Elbow Connector 92">
            <a:extLst>
              <a:ext uri="{FF2B5EF4-FFF2-40B4-BE49-F238E27FC236}">
                <a16:creationId xmlns:a16="http://schemas.microsoft.com/office/drawing/2014/main" id="{D6E75268-3A5F-47CD-8068-CA81BA274F24}"/>
              </a:ext>
            </a:extLst>
          </p:cNvPr>
          <p:cNvCxnSpPr>
            <a:cxnSpLocks/>
            <a:stCxn id="117" idx="1"/>
            <a:endCxn id="121" idx="4"/>
          </p:cNvCxnSpPr>
          <p:nvPr/>
        </p:nvCxnSpPr>
        <p:spPr>
          <a:xfrm flipH="1" flipV="1">
            <a:off x="787943" y="2224912"/>
            <a:ext cx="314121" cy="27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58">
            <a:extLst>
              <a:ext uri="{FF2B5EF4-FFF2-40B4-BE49-F238E27FC236}">
                <a16:creationId xmlns:a16="http://schemas.microsoft.com/office/drawing/2014/main" id="{AF365482-E476-4B39-AD8C-173360E11BC1}"/>
              </a:ext>
            </a:extLst>
          </p:cNvPr>
          <p:cNvSpPr txBox="1"/>
          <p:nvPr/>
        </p:nvSpPr>
        <p:spPr>
          <a:xfrm>
            <a:off x="420619" y="242521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保存入库</a:t>
            </a:r>
          </a:p>
        </p:txBody>
      </p:sp>
      <p:cxnSp>
        <p:nvCxnSpPr>
          <p:cNvPr id="54" name="Elbow Connector 92">
            <a:extLst>
              <a:ext uri="{FF2B5EF4-FFF2-40B4-BE49-F238E27FC236}">
                <a16:creationId xmlns:a16="http://schemas.microsoft.com/office/drawing/2014/main" id="{FDEABD6B-0BBD-4049-A7D4-BA940C14D6EE}"/>
              </a:ext>
            </a:extLst>
          </p:cNvPr>
          <p:cNvCxnSpPr>
            <a:cxnSpLocks/>
          </p:cNvCxnSpPr>
          <p:nvPr/>
        </p:nvCxnSpPr>
        <p:spPr>
          <a:xfrm flipH="1" flipV="1">
            <a:off x="3052746" y="3848867"/>
            <a:ext cx="1712322" cy="295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13A49D-40B3-4405-A395-8143B10283BA}"/>
              </a:ext>
            </a:extLst>
          </p:cNvPr>
          <p:cNvSpPr txBox="1"/>
          <p:nvPr/>
        </p:nvSpPr>
        <p:spPr>
          <a:xfrm>
            <a:off x="3640190" y="389775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0C2649-A83C-4D2B-94E1-167E1E488D62}"/>
              </a:ext>
            </a:extLst>
          </p:cNvPr>
          <p:cNvCxnSpPr/>
          <p:nvPr/>
        </p:nvCxnSpPr>
        <p:spPr>
          <a:xfrm>
            <a:off x="5167248" y="2472514"/>
            <a:ext cx="0" cy="108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3">
            <a:extLst>
              <a:ext uri="{FF2B5EF4-FFF2-40B4-BE49-F238E27FC236}">
                <a16:creationId xmlns:a16="http://schemas.microsoft.com/office/drawing/2014/main" id="{5445EA8B-B0C5-41FC-A222-A6DDE35FC4AB}"/>
              </a:ext>
            </a:extLst>
          </p:cNvPr>
          <p:cNvSpPr txBox="1"/>
          <p:nvPr/>
        </p:nvSpPr>
        <p:spPr>
          <a:xfrm>
            <a:off x="4786332" y="3014158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4" name="Elbow Connector 92">
            <a:extLst>
              <a:ext uri="{FF2B5EF4-FFF2-40B4-BE49-F238E27FC236}">
                <a16:creationId xmlns:a16="http://schemas.microsoft.com/office/drawing/2014/main" id="{6AEE98FF-8526-4880-A033-EAB86FAD46F0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2164127" y="2226509"/>
            <a:ext cx="1276998" cy="22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784924A-B9BF-43C4-B5DD-693989E2C0A0}"/>
              </a:ext>
            </a:extLst>
          </p:cNvPr>
          <p:cNvSpPr txBox="1"/>
          <p:nvPr/>
        </p:nvSpPr>
        <p:spPr>
          <a:xfrm>
            <a:off x="2599903" y="2232904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5AF6F21-812E-4A71-8C16-8A29B70A48A0}"/>
              </a:ext>
            </a:extLst>
          </p:cNvPr>
          <p:cNvCxnSpPr>
            <a:cxnSpLocks/>
            <a:endCxn id="117" idx="2"/>
          </p:cNvCxnSpPr>
          <p:nvPr/>
        </p:nvCxnSpPr>
        <p:spPr>
          <a:xfrm rot="10800000" flipV="1">
            <a:off x="1642064" y="2376353"/>
            <a:ext cx="5933704" cy="5444"/>
          </a:xfrm>
          <a:prstGeom prst="bentConnector4">
            <a:avLst>
              <a:gd name="adj1" fmla="val 182"/>
              <a:gd name="adj2" fmla="val 8288281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场景举例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配置信息下发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868583"/>
            <a:ext cx="6840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2786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010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</a:p>
        </p:txBody>
      </p:sp>
      <p:sp>
        <p:nvSpPr>
          <p:cNvPr id="16" name="Freeform 10"/>
          <p:cNvSpPr/>
          <p:nvPr/>
        </p:nvSpPr>
        <p:spPr bwMode="auto">
          <a:xfrm>
            <a:off x="4287239" y="3377919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配置服务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1845185" y="3571645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18" name="Freeform 10"/>
          <p:cNvSpPr/>
          <p:nvPr/>
        </p:nvSpPr>
        <p:spPr bwMode="auto">
          <a:xfrm>
            <a:off x="4107239" y="1380771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配置服务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4308511" y="4319452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5804498" y="2373500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4665086" y="4013804"/>
            <a:ext cx="3425" cy="3056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"/>
          <p:cNvSpPr/>
          <p:nvPr/>
        </p:nvSpPr>
        <p:spPr bwMode="auto">
          <a:xfrm>
            <a:off x="6124605" y="1633293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设备配置管理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MDM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239959" y="2035181"/>
            <a:ext cx="308225" cy="3287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"/>
          <p:cNvSpPr/>
          <p:nvPr/>
        </p:nvSpPr>
        <p:spPr bwMode="auto">
          <a:xfrm>
            <a:off x="6277577" y="3535645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73240" y="3301877"/>
            <a:ext cx="1147998" cy="71192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04726" y="205224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配置录入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4860" y="239988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64628" y="152424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获取配置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9600" y="4076322"/>
            <a:ext cx="17972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保存入餐厅端数据库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或文件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687" y="34562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获取配置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09374" y="1184627"/>
            <a:ext cx="1790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配置内容：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餐厅属性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参数、界面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外设参数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及外设参数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8060402020202020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出单模板</a:t>
            </a:r>
          </a:p>
        </p:txBody>
      </p:sp>
      <p:sp>
        <p:nvSpPr>
          <p:cNvPr id="67" name="Freeform 11"/>
          <p:cNvSpPr/>
          <p:nvPr/>
        </p:nvSpPr>
        <p:spPr bwMode="auto">
          <a:xfrm>
            <a:off x="605840" y="1596771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622754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26"/>
          <p:cNvSpPr/>
          <p:nvPr/>
        </p:nvSpPr>
        <p:spPr>
          <a:xfrm>
            <a:off x="2061185" y="4382335"/>
            <a:ext cx="648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cxnSp>
        <p:nvCxnSpPr>
          <p:cNvPr id="41" name="Elbow Connector 92"/>
          <p:cNvCxnSpPr/>
          <p:nvPr/>
        </p:nvCxnSpPr>
        <p:spPr>
          <a:xfrm>
            <a:off x="2406511" y="3871227"/>
            <a:ext cx="0" cy="4736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0388" y="4115814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本地库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17089" y="3457896"/>
            <a:ext cx="939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(5’)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推送配置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44634" y="1837046"/>
            <a:ext cx="6153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58609" y="1573322"/>
            <a:ext cx="593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下发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32776" y="3692492"/>
            <a:ext cx="530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92">
            <a:extLst>
              <a:ext uri="{FF2B5EF4-FFF2-40B4-BE49-F238E27FC236}">
                <a16:creationId xmlns:a16="http://schemas.microsoft.com/office/drawing/2014/main" id="{112878DF-EBCE-4A44-8BB0-7E7F397187B9}"/>
              </a:ext>
            </a:extLst>
          </p:cNvPr>
          <p:cNvCxnSpPr>
            <a:cxnSpLocks/>
          </p:cNvCxnSpPr>
          <p:nvPr/>
        </p:nvCxnSpPr>
        <p:spPr>
          <a:xfrm flipH="1" flipV="1">
            <a:off x="1634626" y="1735975"/>
            <a:ext cx="2472614" cy="151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9A7308-7CB2-4F09-80FA-2CBEA7E2DEA3}"/>
              </a:ext>
            </a:extLst>
          </p:cNvPr>
          <p:cNvSpPr txBox="1"/>
          <p:nvPr/>
        </p:nvSpPr>
        <p:spPr>
          <a:xfrm>
            <a:off x="2680425" y="1764282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5E9A6E-B2FC-4A22-9F49-EDCA9B49ED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641718" y="2111113"/>
            <a:ext cx="5521" cy="119076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53">
            <a:extLst>
              <a:ext uri="{FF2B5EF4-FFF2-40B4-BE49-F238E27FC236}">
                <a16:creationId xmlns:a16="http://schemas.microsoft.com/office/drawing/2014/main" id="{D347E4A2-FE96-4EA3-A6B8-3F078C16F5A6}"/>
              </a:ext>
            </a:extLst>
          </p:cNvPr>
          <p:cNvSpPr txBox="1"/>
          <p:nvPr/>
        </p:nvSpPr>
        <p:spPr>
          <a:xfrm>
            <a:off x="4273632" y="239417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A91C4E-2153-4EB5-9593-C0B805FBE452}"/>
              </a:ext>
            </a:extLst>
          </p:cNvPr>
          <p:cNvCxnSpPr>
            <a:cxnSpLocks/>
          </p:cNvCxnSpPr>
          <p:nvPr/>
        </p:nvCxnSpPr>
        <p:spPr>
          <a:xfrm>
            <a:off x="5221238" y="3664441"/>
            <a:ext cx="1018721" cy="22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A2F15624-E693-41F3-896C-3460386F8E44}"/>
              </a:ext>
            </a:extLst>
          </p:cNvPr>
          <p:cNvCxnSpPr>
            <a:cxnSpLocks/>
          </p:cNvCxnSpPr>
          <p:nvPr/>
        </p:nvCxnSpPr>
        <p:spPr>
          <a:xfrm flipH="1" flipV="1">
            <a:off x="2921036" y="3693308"/>
            <a:ext cx="1116000" cy="151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F8ACD5-2A25-4321-9CF6-8DA312FAE29F}"/>
              </a:ext>
            </a:extLst>
          </p:cNvPr>
          <p:cNvSpPr txBox="1"/>
          <p:nvPr/>
        </p:nvSpPr>
        <p:spPr>
          <a:xfrm>
            <a:off x="3291004" y="368708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(SOD)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99122" y="2819846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</a:p>
        </p:txBody>
      </p:sp>
      <p:sp>
        <p:nvSpPr>
          <p:cNvPr id="17" name="Freeform 11"/>
          <p:cNvSpPr/>
          <p:nvPr/>
        </p:nvSpPr>
        <p:spPr bwMode="auto">
          <a:xfrm>
            <a:off x="760973" y="3820578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6393066" y="2450549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23" name="Freeform 11"/>
          <p:cNvSpPr/>
          <p:nvPr/>
        </p:nvSpPr>
        <p:spPr bwMode="auto">
          <a:xfrm>
            <a:off x="748986" y="180567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1065901" cy="39578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"/>
          <p:cNvSpPr/>
          <p:nvPr/>
        </p:nvSpPr>
        <p:spPr bwMode="auto">
          <a:xfrm>
            <a:off x="7220633" y="1550767"/>
            <a:ext cx="1080000" cy="54664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总部端管理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133758" y="2097413"/>
            <a:ext cx="560242" cy="5903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11559" y="3894642"/>
            <a:ext cx="2304000" cy="92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831570" y="1881057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62613" y="2286978"/>
            <a:ext cx="0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343313" y="1740591"/>
            <a:ext cx="187732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82798" y="166129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26032" y="303066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25278" y="4036849"/>
            <a:ext cx="228930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383326" y="233513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营业状态维护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12927" y="1533654"/>
            <a:ext cx="1843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900" dirty="0" err="1"/>
              <a:t>BusinessDay</a:t>
            </a:r>
            <a:r>
              <a:rPr lang="zh-CN" altLang="en-US" sz="900" dirty="0"/>
              <a:t>、营业状态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下发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82375" y="291518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en-US" sz="900" dirty="0" err="1"/>
              <a:t>BusinessDay</a:t>
            </a:r>
            <a:r>
              <a:rPr lang="zh-CN" altLang="en-US" sz="900" dirty="0"/>
              <a:t>、营业状态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下发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状态上送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34101" y="3677664"/>
            <a:ext cx="20746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获取餐厅</a:t>
            </a:r>
            <a:r>
              <a:rPr lang="en-US" sz="900" dirty="0" err="1"/>
              <a:t>BusinessDay</a:t>
            </a:r>
            <a:r>
              <a:rPr lang="zh-CN" altLang="en-US" sz="900" dirty="0"/>
              <a:t>、营业状态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29464" y="1545881"/>
            <a:ext cx="2156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(5’)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获取餐厅</a:t>
            </a:r>
            <a:r>
              <a:rPr lang="en-US" sz="900" dirty="0" err="1"/>
              <a:t>BusinessDay</a:t>
            </a:r>
            <a:r>
              <a:rPr lang="zh-CN" altLang="en-US" sz="900" dirty="0"/>
              <a:t>、营业状态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20103" y="4014336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状态上送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838053" y="1984820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84056" y="1992124"/>
            <a:ext cx="939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(7’)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状态上送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30296" y="2164866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状态更新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1658" y="3546978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(6)SOD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7881" y="1510575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(6’)SOD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30296" y="390393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DB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7952</Words>
  <Application>Microsoft Office PowerPoint</Application>
  <PresentationFormat>On-screen Show (16:9)</PresentationFormat>
  <Paragraphs>1922</Paragraphs>
  <Slides>68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 (Body)</vt:lpstr>
      <vt:lpstr>HelveticaNeueLT Std</vt:lpstr>
      <vt:lpstr>仿宋</vt:lpstr>
      <vt:lpstr>微软雅黑</vt:lpstr>
      <vt:lpstr>Arial</vt:lpstr>
      <vt:lpstr>Times New Roman</vt:lpstr>
      <vt:lpstr>Wingdings</vt:lpstr>
      <vt:lpstr>2016 HDS Corporate</vt:lpstr>
      <vt:lpstr>CorelDRAW</vt:lpstr>
      <vt:lpstr>Worksheet</vt:lpstr>
      <vt:lpstr>Yum China CPOS Counter项目 架构设计</vt:lpstr>
      <vt:lpstr>功能架构图</vt:lpstr>
      <vt:lpstr>系统集成</vt:lpstr>
      <vt:lpstr>系统部署结构</vt:lpstr>
      <vt:lpstr>系统之间通讯方式</vt:lpstr>
      <vt:lpstr>系统关系 - 餐厅与总部端通讯</vt:lpstr>
      <vt:lpstr>系统关系-场景举例-菜单下发</vt:lpstr>
      <vt:lpstr>系统关系-场景举例-配置信息下发</vt:lpstr>
      <vt:lpstr>系统关系 - 开店(SOD)</vt:lpstr>
      <vt:lpstr>系统关系 – Counter及内网MPOS订单</vt:lpstr>
      <vt:lpstr>系统关系 – 4G网络MPOS订单</vt:lpstr>
      <vt:lpstr>系统关系 – 外部订单（EC、Kiosk）</vt:lpstr>
      <vt:lpstr>系统结构</vt:lpstr>
      <vt:lpstr>技术架构 – 总部端数据服务+接口服务</vt:lpstr>
      <vt:lpstr>技术架构 – 总部营运管理</vt:lpstr>
      <vt:lpstr>技术架构 – 餐厅服务</vt:lpstr>
      <vt:lpstr>技术架构 - Counter</vt:lpstr>
      <vt:lpstr>技术架构 - 移动POS平台兼容性</vt:lpstr>
      <vt:lpstr>技术架构 - 硬件兼容性</vt:lpstr>
      <vt:lpstr>技术架构 - COD 桌面版本</vt:lpstr>
      <vt:lpstr>技术架构 - COD 移动版本</vt:lpstr>
      <vt:lpstr>设备管理 - 密钥类型</vt:lpstr>
      <vt:lpstr>设备管理 - Counter认证</vt:lpstr>
      <vt:lpstr>设备管理 - Counter签到</vt:lpstr>
      <vt:lpstr>营运管理 - 与CPOS Control系统集成</vt:lpstr>
      <vt:lpstr>营运管理 - 与CPOS Control系统集成 CPOS Control修改</vt:lpstr>
      <vt:lpstr>营运管理 - 与CPOS Control系统集成 CPOS Control到Phase  II 跳转</vt:lpstr>
      <vt:lpstr>菜单维护 - 与MenuCenter系统集成</vt:lpstr>
      <vt:lpstr>Promotion Center 业务架构</vt:lpstr>
      <vt:lpstr>PowerPoint Presentation</vt:lpstr>
      <vt:lpstr>支付网关 - 外接设备</vt:lpstr>
      <vt:lpstr>支付平台---系统拓补图</vt:lpstr>
      <vt:lpstr>支付网关 - 技术方案</vt:lpstr>
      <vt:lpstr>整体数据通信方式</vt:lpstr>
      <vt:lpstr>开发框架-总部端管理系统-逻辑结构</vt:lpstr>
      <vt:lpstr>总部端–管理系统框架</vt:lpstr>
      <vt:lpstr>开发框架-总部端管理系统-模块组成</vt:lpstr>
      <vt:lpstr>开发框架-总部端管理系统-模块集成</vt:lpstr>
      <vt:lpstr>开发框架-总部端管理系统-部署结构</vt:lpstr>
      <vt:lpstr>总部端–GRPC框架一（订单、促销、支付服务）</vt:lpstr>
      <vt:lpstr>总部端–GRPC框架二（上记以外）</vt:lpstr>
      <vt:lpstr>开发框架- GRPC服务模块-逻辑结构</vt:lpstr>
      <vt:lpstr>开发框架-GRPC服务模块-模块组成</vt:lpstr>
      <vt:lpstr>总部端开发框架  管理服务+GRPC</vt:lpstr>
      <vt:lpstr>餐厅端–GRPC框架</vt:lpstr>
      <vt:lpstr>GRPC服务模块-部署结构</vt:lpstr>
      <vt:lpstr>开发框架-GRPC服务模块-模块部署说明</vt:lpstr>
      <vt:lpstr>总部端-中间件版本</vt:lpstr>
      <vt:lpstr>总部端-软件版本</vt:lpstr>
      <vt:lpstr>餐厅端-中间件版本</vt:lpstr>
      <vt:lpstr>餐厅端-软件版本</vt:lpstr>
      <vt:lpstr>终端-中间件版本</vt:lpstr>
      <vt:lpstr>终端-软件版本</vt:lpstr>
      <vt:lpstr>CPOS/MPOS 离线场景</vt:lpstr>
      <vt:lpstr>菜单键位同步方案 – 定时全量</vt:lpstr>
      <vt:lpstr>菜单键位同步方案 – 紧急下发</vt:lpstr>
      <vt:lpstr>支付平台 – 功能定义</vt:lpstr>
      <vt:lpstr>支付平台 – 逻辑架构</vt:lpstr>
      <vt:lpstr>支付平台 – 同步支付接口调用流程</vt:lpstr>
      <vt:lpstr>支付平台 – 异步支付接口调用流程</vt:lpstr>
      <vt:lpstr>支付平台 – 同步支付接口调用流程</vt:lpstr>
      <vt:lpstr>支付平台 – 异步支付接口调用流程</vt:lpstr>
      <vt:lpstr>支付平台 – 同步支付接口设计</vt:lpstr>
      <vt:lpstr>支付平台 – 异步支付接口设计 – 预支付</vt:lpstr>
      <vt:lpstr>支付平台 – 异步支付接口设计 – 异步通知</vt:lpstr>
      <vt:lpstr>支付平台 – 监控管理</vt:lpstr>
      <vt:lpstr>文件服务器 – 系统部署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Michael Liu</cp:lastModifiedBy>
  <cp:revision>2979</cp:revision>
  <cp:lastPrinted>2018-07-31T03:56:48Z</cp:lastPrinted>
  <dcterms:created xsi:type="dcterms:W3CDTF">2018-07-31T03:56:48Z</dcterms:created>
  <dcterms:modified xsi:type="dcterms:W3CDTF">2019-01-04T14:18:07Z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