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741" r:id="rId3"/>
    <p:sldId id="450" r:id="rId4"/>
    <p:sldId id="728" r:id="rId6"/>
    <p:sldId id="828" r:id="rId7"/>
    <p:sldId id="829" r:id="rId8"/>
    <p:sldId id="830" r:id="rId9"/>
    <p:sldId id="831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3" r:id="rId18"/>
    <p:sldId id="758" r:id="rId19"/>
  </p:sldIdLst>
  <p:sldSz cx="9144000" cy="5143500" type="screen16x9"/>
  <p:notesSz cx="7077075" cy="905192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739"/>
    <a:srgbClr val="4F6E95"/>
    <a:srgbClr val="C00000"/>
    <a:srgbClr val="6984A3"/>
    <a:srgbClr val="97AD6D"/>
    <a:srgbClr val="F66B20"/>
    <a:srgbClr val="F58D1E"/>
    <a:srgbClr val="133361"/>
    <a:srgbClr val="C9000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7" d="100"/>
          <a:sy n="97" d="100"/>
        </p:scale>
        <p:origin x="264" y="78"/>
      </p:cViewPr>
      <p:guideLst>
        <p:guide orient="horz" pos="33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82"/>
        <p:guide pos="2143"/>
        <p:guide pos="172"/>
        <p:guide pos="42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问题：计算预警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zh-CN" altLang="en-US" sz="14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促销半成品防止重复使用逻辑：如果主要半成品库存已经用于促销，是否就不可以用于其他促销品，否则会造成重复促销情况，还是说要按照实际库存进行分配？如果既可以做汉堡，又可以做炸鸡，怎么做推荐</a:t>
            </a:r>
            <a:endParaRPr kumimoji="1" lang="zh-CN" altLang="en-US" sz="14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anose="02010600030101010101" pitchFamily="2" charset="-122"/>
              </a:rPr>
              <a:t>：有效库存逻辑、追加生产量逻辑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半成品类型对应具体扣减逻辑、无批次售卖品扣减库存规则？</a:t>
            </a:r>
            <a:endParaRPr kumimoji="1" lang="zh-CN" altLang="en-US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fontAlgn="auto">
              <a:spcAft>
                <a:spcPts val="0"/>
              </a:spcAft>
              <a:buFont typeface="+mj-lt"/>
              <a:buNone/>
            </a:pPr>
            <a:r>
              <a:rPr lang="zh-CN" altLang="en-US" dirty="0"/>
              <a:t>问题：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无批次人工记录损耗扣减库存规则？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/>
          <p:cNvSpPr txBox="1"/>
          <p:nvPr/>
        </p:nvSpPr>
        <p:spPr>
          <a:xfrm>
            <a:off x="676632" y="2700707"/>
            <a:ext cx="7653702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Central Real-time Inventory S</a:t>
            </a: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ystem</a:t>
            </a:r>
            <a:endParaRPr lang="en-US" altLang="zh-CN" sz="18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百胜中央端实时库存</a:t>
            </a:r>
            <a:r>
              <a:rPr lang="zh-CN" altLang="en-US" sz="3800" b="0" dirty="0" smtClean="0">
                <a:solidFill>
                  <a:schemeClr val="bg1"/>
                </a:solidFill>
              </a:rPr>
              <a:t>项目</a:t>
            </a:r>
            <a:endParaRPr lang="zh-CN" altLang="en-US" sz="3800" b="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800" b="0" dirty="0" smtClean="0">
                <a:solidFill>
                  <a:schemeClr val="bg1"/>
                </a:solidFill>
              </a:rPr>
              <a:t>方案</a:t>
            </a:r>
            <a:r>
              <a:rPr lang="zh-CN" altLang="en-US" sz="3800" b="0" dirty="0">
                <a:solidFill>
                  <a:schemeClr val="bg1"/>
                </a:solidFill>
              </a:rPr>
              <a:t>建议书</a:t>
            </a:r>
            <a:endParaRPr lang="zh-CN" altLang="en-US" sz="3800" b="0" dirty="0">
              <a:solidFill>
                <a:schemeClr val="bg1"/>
              </a:solidFill>
            </a:endParaRPr>
          </a:p>
          <a:p>
            <a:pPr algn="ctr"/>
            <a:endParaRPr lang="en-GB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/>
          <p:cNvSpPr txBox="1"/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DEC</a:t>
            </a:r>
            <a:r>
              <a:rPr lang="en-US" altLang="en-U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/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83780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568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含义：人工记录损耗与效期过期损耗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人工记录损耗：CRIS系统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效期过期损耗：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系统根据全量库存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批次信息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效期结束时间与当前时间比较，判断是否过期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人工记录损耗：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半成品编码、批次信息？？餐厅、Location（子母店）、时间点；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效期过期损耗：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半成品编码、批次信息、餐厅、Location（子母店）、时间点；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计算库存逻辑：根据时间点匹配符合维度的库存，时间点必须大于或等于当前时间。如果人工光记录损耗没有批次信息，无批次人工记录损耗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扣减库存规则？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损耗量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含义：子母店调拨、其他店调拨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店）、时间点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计算库存逻辑：根据时间点匹配符合维度的库存，时间点必须大于或等于当前时间。如果库存调拨没有批次信息，无批次库存调拨增减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调拨量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业务梳理-预警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35290" y="1282043"/>
            <a:ext cx="7920000" cy="405353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19551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效期预警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9015" y="1938655"/>
            <a:ext cx="2270760" cy="2270125"/>
            <a:chOff x="1589" y="3053"/>
            <a:chExt cx="3576" cy="3575"/>
          </a:xfrm>
        </p:grpSpPr>
        <p:sp>
          <p:nvSpPr>
            <p:cNvPr id="26" name="矩形 25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42" y="3170"/>
              <a:ext cx="3470" cy="32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前置效期预警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逻辑：全量库存的效期结束时间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当前时间 </a:t>
              </a:r>
              <a:r>
                <a:rPr kumimoji="1" lang="en-US" altLang="zh-CN" sz="1000" dirty="0"/>
                <a:t>&lt;= </a:t>
              </a:r>
              <a:r>
                <a:rPr kumimoji="1" lang="zh-CN" altLang="en-US" sz="1000" dirty="0">
                  <a:ea typeface="宋体" panose="02010600030101010101" pitchFamily="2" charset="-122"/>
                </a:rPr>
                <a:t>【</a:t>
              </a:r>
              <a:r>
                <a:rPr kumimoji="1" lang="zh-CN" altLang="en-US" sz="1000" dirty="0"/>
                <a:t>阈值】（可以设计多个，但建议根据不同半成品单独设置）；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>
                <a:buNone/>
              </a:pP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过期损耗通知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逻辑：全量库存的效期结束时间 </a:t>
              </a:r>
              <a:r>
                <a:rPr kumimoji="1" lang="en-US" altLang="zh-CN" sz="1000" dirty="0">
                  <a:sym typeface="+mn-ea"/>
                </a:rPr>
                <a:t>- </a:t>
              </a:r>
              <a:r>
                <a:rPr kumimoji="1" lang="zh-CN" altLang="en-US" sz="1000" dirty="0">
                  <a:sym typeface="+mn-ea"/>
                </a:rPr>
                <a:t>当前时间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</a:t>
              </a:r>
              <a:endParaRPr kumimoji="1" lang="zh-CN" altLang="en-US" sz="1000" dirty="0"/>
            </a:p>
          </p:txBody>
        </p:sp>
      </p:grpSp>
      <p:sp>
        <p:nvSpPr>
          <p:cNvPr id="29" name="矩形 28"/>
          <p:cNvSpPr/>
          <p:nvPr/>
        </p:nvSpPr>
        <p:spPr>
          <a:xfrm rot="16200000">
            <a:off x="4401820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库存预警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68573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计算计算预警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55670" y="1939290"/>
            <a:ext cx="2270760" cy="2270125"/>
            <a:chOff x="1589" y="3053"/>
            <a:chExt cx="3576" cy="3575"/>
          </a:xfrm>
        </p:grpSpPr>
        <p:sp>
          <p:nvSpPr>
            <p:cNvPr id="38" name="矩形 37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42" y="3170"/>
              <a:ext cx="3470" cy="28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前置断货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逻辑：当前全量库存数量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未来【阈值】分钟预计售卖量 </a:t>
              </a:r>
              <a:r>
                <a:rPr kumimoji="1" lang="en-US" altLang="zh-CN" sz="1000" dirty="0"/>
                <a:t>&lt;= </a:t>
              </a:r>
              <a:r>
                <a:rPr kumimoji="1" lang="en-US" sz="1000" dirty="0"/>
                <a:t>0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库存数量、未来【阈值】分钟预计售卖量</a:t>
              </a:r>
              <a:r>
                <a:rPr kumimoji="1" lang="zh-CN" altLang="en-US" sz="1000" dirty="0">
                  <a:sym typeface="+mn-ea"/>
                </a:rPr>
                <a:t>。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>
                <a:buNone/>
              </a:pP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实时断货</a:t>
              </a:r>
              <a:r>
                <a:rPr kumimoji="1" lang="zh-CN" altLang="en-US" sz="1000" b="1" dirty="0"/>
                <a:t>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逻辑：全量库存数量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11215" y="1939290"/>
            <a:ext cx="2270760" cy="2270125"/>
            <a:chOff x="1589" y="3053"/>
            <a:chExt cx="3576" cy="3575"/>
          </a:xfrm>
        </p:grpSpPr>
        <p:sp>
          <p:nvSpPr>
            <p:cNvPr id="42" name="矩形 41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42" y="3170"/>
              <a:ext cx="3470" cy="2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计算任务异常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逻辑：如果某店某段时间持续网络异常等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>
                <a:buNone/>
              </a:pP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计算结果异常</a:t>
              </a:r>
              <a:r>
                <a:rPr kumimoji="1" lang="zh-CN" altLang="en-US" sz="1000" b="1" dirty="0"/>
                <a:t>预计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逻辑：全量库存大于历史同期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zh-CN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业务梳理-促销推荐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3370" y="1394460"/>
            <a:ext cx="1749947" cy="467995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17" y="2273"/>
              <a:ext cx="1513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促销推荐的标准</a:t>
              </a:r>
              <a:r>
                <a:rPr lang="zh-CN" altLang="en-US" sz="1400" dirty="0"/>
                <a:t>品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796290" y="1471295"/>
            <a:ext cx="17449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预计损耗量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113405" y="1470025"/>
            <a:ext cx="26720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促销半成品与标准品对应关系</a:t>
            </a:r>
            <a:endParaRPr lang="zh-CN" altLang="en-US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1253490" y="2268855"/>
            <a:ext cx="7131685" cy="261493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93850" y="2493010"/>
            <a:ext cx="65493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含义：通过当前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全量库存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与未来时间段的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预计售卖量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，计算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预计损耗库存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，为了减少损耗，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系统通过</a:t>
            </a:r>
            <a:r>
              <a:rPr lang="zh-CN" altLang="en-US" sz="1200" dirty="0" smtClean="0">
                <a:solidFill>
                  <a:srgbClr val="011739"/>
                </a:solidFill>
                <a:cs typeface="+mn-lt"/>
                <a:sym typeface="+mn-ea"/>
              </a:rPr>
              <a:t>促销半成品与标准品对应关系</a:t>
            </a:r>
            <a:r>
              <a:rPr lang="zh-CN" altLang="en-US" sz="1200" dirty="0" smtClean="0">
                <a:solidFill>
                  <a:schemeClr val="bg1"/>
                </a:solidFill>
                <a:cs typeface="+mn-lt"/>
                <a:sym typeface="+mn-ea"/>
              </a:rPr>
              <a:t>，计算出可促销的标准品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-</a:t>
            </a:r>
            <a:r>
              <a:rPr kumimoji="1" 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促销推荐计算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编码、推荐时间段、餐厅、Location（子母店）、时间点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预计损耗量：某一未来时间点T，效期结束时间小于T时间的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全量库存 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- 当前时间至T时间的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预计售卖量；</a:t>
            </a:r>
            <a:endParaRPr kumimoji="1" lang="zh-CN" altLang="en-US" sz="1200" dirty="0" smtClean="0">
              <a:solidFill>
                <a:srgbClr val="011739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lang="zh-CN" altLang="en-US" sz="1200" dirty="0" smtClean="0">
                <a:solidFill>
                  <a:schemeClr val="bg1"/>
                </a:solidFill>
                <a:sym typeface="+mn-ea"/>
              </a:rPr>
              <a:t>促销半成品与标准品对应关系：从所有半成品中，选出可用于制作促销标准品的主要半成品，如果一种或多种主要半成品可组合成促销标准品，则计算促销标准品数量。</a:t>
            </a:r>
            <a:endParaRPr lang="zh-CN" altLang="en-US" sz="1200" dirty="0" smtClean="0">
              <a:solidFill>
                <a:schemeClr val="bg1"/>
              </a:solidFill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促销半成品防止重复使用逻辑：？？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7221133" y="144467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促销推荐的标准品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51550" y="1626235"/>
            <a:ext cx="325755" cy="2540"/>
          </a:xfrm>
          <a:prstGeom prst="straightConnector1">
            <a:avLst/>
          </a:prstGeom>
          <a:ln w="28575" cmpd="sng">
            <a:solidFill>
              <a:schemeClr val="tx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业务梳理-输入与输出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业务梳理-管理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ortal</a:t>
            </a:r>
            <a:endParaRPr altLang="zh-CN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939480" y="1602559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1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939480" y="2249866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</a:t>
            </a:r>
            <a:r>
              <a:rPr kumimoji="1" lang="en-US" altLang="en-US" sz="2200" dirty="0" smtClean="0"/>
              <a:t>   </a:t>
            </a:r>
            <a:r>
              <a:rPr kumimoji="1" lang="zh-CN" altLang="en-US" sz="2200" dirty="0"/>
              <a:t>业务</a:t>
            </a:r>
            <a:r>
              <a:rPr kumimoji="1" lang="zh-CN" altLang="en-US" sz="2200" dirty="0" smtClean="0"/>
              <a:t>方案</a:t>
            </a:r>
            <a:endParaRPr kumimoji="1" lang="zh-CN" altLang="en-US" sz="2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939480" y="2897173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939480" y="3519531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4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pic>
        <p:nvPicPr>
          <p:cNvPr id="12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47"/>
          <p:cNvSpPr txBox="1"/>
          <p:nvPr/>
        </p:nvSpPr>
        <p:spPr>
          <a:xfrm>
            <a:off x="4939480" y="4141889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5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69354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业务方案</a:t>
            </a:r>
            <a:endParaRPr kumimoji="1" lang="zh-CN" alt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1666" y="209659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业务蓝图</a:t>
            </a:r>
            <a:endParaRPr kumimoji="1" lang="zh-CN" altLang="en-US" sz="2200" dirty="0"/>
          </a:p>
        </p:txBody>
      </p:sp>
      <p:sp>
        <p:nvSpPr>
          <p:cNvPr id="16" name="矩形 164"/>
          <p:cNvSpPr/>
          <p:nvPr/>
        </p:nvSpPr>
        <p:spPr>
          <a:xfrm rot="2700000">
            <a:off x="5147766" y="226049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517661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系统需求</a:t>
            </a:r>
            <a:endParaRPr kumimoji="1" lang="zh-CN" altLang="en-US" sz="2200" dirty="0"/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68156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93872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业务梳理</a:t>
            </a:r>
            <a:endParaRPr kumimoji="1" lang="zh-CN" altLang="en-US" sz="2200" dirty="0" smtClean="0"/>
          </a:p>
        </p:txBody>
      </p:sp>
      <p:sp>
        <p:nvSpPr>
          <p:cNvPr id="25" name="矩形 164"/>
          <p:cNvSpPr/>
          <p:nvPr/>
        </p:nvSpPr>
        <p:spPr>
          <a:xfrm rot="2700000">
            <a:off x="5147766" y="310262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3382675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输入</a:t>
            </a:r>
            <a:r>
              <a:rPr kumimoji="1" lang="en-US" altLang="zh-CN" sz="2200" dirty="0" smtClean="0"/>
              <a:t>&amp;</a:t>
            </a:r>
            <a:r>
              <a:rPr kumimoji="1" lang="zh-CN" altLang="en-US" sz="2200" dirty="0" smtClean="0"/>
              <a:t>输出</a:t>
            </a:r>
            <a:endParaRPr kumimoji="1" lang="zh-CN" altLang="en-US" sz="2200" dirty="0" smtClean="0"/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54657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826624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管理</a:t>
            </a:r>
            <a:r>
              <a:rPr kumimoji="1" lang="en-US" altLang="zh-CN" sz="2200" dirty="0" smtClean="0"/>
              <a:t>P</a:t>
            </a:r>
            <a:r>
              <a:rPr kumimoji="1" lang="en-US" altLang="zh-CN" sz="2200" dirty="0" smtClean="0"/>
              <a:t>ortal</a:t>
            </a:r>
            <a:endParaRPr kumimoji="1" lang="zh-CN" altLang="en-US" sz="2200" dirty="0" smtClean="0"/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99052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534795" y="2226945"/>
            <a:ext cx="7266940" cy="1889760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520220" y="4341534"/>
            <a:ext cx="81003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业务蓝图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93042" y="4390868"/>
            <a:ext cx="678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/>
              <a:t>EPQC</a:t>
            </a:r>
            <a:endParaRPr lang="en-US" altLang="zh-CN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325" y="4378960"/>
            <a:ext cx="1223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数据流入</a:t>
            </a:r>
            <a:endParaRPr lang="zh-CN" altLang="en-US" sz="1000" b="1" dirty="0"/>
          </a:p>
        </p:txBody>
      </p:sp>
      <p:sp>
        <p:nvSpPr>
          <p:cNvPr id="74" name="圆角矩形 73"/>
          <p:cNvSpPr/>
          <p:nvPr/>
        </p:nvSpPr>
        <p:spPr>
          <a:xfrm>
            <a:off x="2249170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实时</a:t>
            </a:r>
            <a:r>
              <a:rPr lang="zh-CN" altLang="en-US" sz="1500" dirty="0" smtClean="0"/>
              <a:t>库存</a:t>
            </a:r>
            <a:endParaRPr lang="zh-CN" altLang="en-US" sz="15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6353501" y="4341534"/>
            <a:ext cx="881619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5" name="TextBox 14"/>
          <p:cNvSpPr txBox="1"/>
          <p:nvPr/>
        </p:nvSpPr>
        <p:spPr>
          <a:xfrm>
            <a:off x="6355550" y="4390868"/>
            <a:ext cx="9079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 smtClean="0"/>
              <a:t>PreO</a:t>
            </a:r>
            <a:r>
              <a:rPr lang="en-US" altLang="zh-CN" sz="1200" b="1" dirty="0" smtClean="0"/>
              <a:t>rder</a:t>
            </a:r>
            <a:endParaRPr lang="en-US" altLang="zh-CN" sz="1200" b="1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2729356" y="4341534"/>
            <a:ext cx="81003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7" name="TextBox 14"/>
          <p:cNvSpPr txBox="1"/>
          <p:nvPr/>
        </p:nvSpPr>
        <p:spPr>
          <a:xfrm>
            <a:off x="2795369" y="4390868"/>
            <a:ext cx="678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/>
              <a:t>MC</a:t>
            </a:r>
            <a:endParaRPr lang="en-US" altLang="zh-CN" sz="1200" b="1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27119" y="4838958"/>
            <a:ext cx="27418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014980" y="1022985"/>
            <a:ext cx="1787525" cy="867410"/>
            <a:chOff x="5171" y="1611"/>
            <a:chExt cx="2815" cy="1366"/>
          </a:xfrm>
        </p:grpSpPr>
        <p:sp>
          <p:nvSpPr>
            <p:cNvPr id="96" name="圆角矩形 95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97" name="TextBox 14"/>
            <p:cNvSpPr txBox="1"/>
            <p:nvPr/>
          </p:nvSpPr>
          <p:spPr>
            <a:xfrm>
              <a:off x="5171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FBI</a:t>
              </a:r>
              <a:endParaRPr lang="en-US" altLang="zh-CN" sz="1000" b="1" dirty="0" smtClean="0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半成品售卖量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47" name="TextBox 14"/>
          <p:cNvSpPr txBox="1"/>
          <p:nvPr/>
        </p:nvSpPr>
        <p:spPr>
          <a:xfrm>
            <a:off x="1518024" y="2187087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accent2"/>
                </a:solidFill>
              </a:rPr>
              <a:t>CRIS</a:t>
            </a:r>
            <a:endParaRPr lang="en-US" altLang="zh-CN" sz="1200" b="1" dirty="0" smtClean="0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7947120" y="191058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5955609" y="188899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5"/>
          <p:cNvSpPr txBox="1"/>
          <p:nvPr/>
        </p:nvSpPr>
        <p:spPr>
          <a:xfrm>
            <a:off x="60325" y="4696460"/>
            <a:ext cx="1417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数据流出</a:t>
            </a:r>
            <a:endParaRPr lang="zh-CN" altLang="en-US" sz="1000" b="1" dirty="0"/>
          </a:p>
        </p:txBody>
      </p:sp>
      <p:cxnSp>
        <p:nvCxnSpPr>
          <p:cNvPr id="301" name="肘形连接符 300"/>
          <p:cNvCxnSpPr/>
          <p:nvPr/>
        </p:nvCxnSpPr>
        <p:spPr>
          <a:xfrm>
            <a:off x="727119" y="4506607"/>
            <a:ext cx="2676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25"/>
          <p:cNvSpPr txBox="1"/>
          <p:nvPr/>
        </p:nvSpPr>
        <p:spPr>
          <a:xfrm>
            <a:off x="60325" y="4546600"/>
            <a:ext cx="1635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数据计算</a:t>
            </a:r>
            <a:endParaRPr lang="zh-CN" altLang="en-US" sz="1000" b="1" dirty="0" smtClean="0"/>
          </a:p>
        </p:txBody>
      </p:sp>
      <p:cxnSp>
        <p:nvCxnSpPr>
          <p:cNvPr id="309" name="直接箭头连接符 308"/>
          <p:cNvCxnSpPr/>
          <p:nvPr/>
        </p:nvCxnSpPr>
        <p:spPr>
          <a:xfrm>
            <a:off x="725126" y="4668650"/>
            <a:ext cx="26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14"/>
          <p:cNvSpPr txBox="1"/>
          <p:nvPr/>
        </p:nvSpPr>
        <p:spPr>
          <a:xfrm>
            <a:off x="5038103" y="961741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 smtClean="0"/>
              <a:t>ACP</a:t>
            </a:r>
            <a:endParaRPr lang="en-US" altLang="zh-CN" sz="1000" b="1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713105" y="1022985"/>
            <a:ext cx="2219960" cy="867410"/>
            <a:chOff x="1146" y="1611"/>
            <a:chExt cx="3496" cy="1366"/>
          </a:xfrm>
        </p:grpSpPr>
        <p:sp>
          <p:nvSpPr>
            <p:cNvPr id="2" name="圆角矩形 1"/>
            <p:cNvSpPr/>
            <p:nvPr/>
          </p:nvSpPr>
          <p:spPr>
            <a:xfrm>
              <a:off x="1146" y="1611"/>
              <a:ext cx="3496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3" name="TextBox 14"/>
            <p:cNvSpPr txBox="1"/>
            <p:nvPr/>
          </p:nvSpPr>
          <p:spPr>
            <a:xfrm>
              <a:off x="1162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EPQC</a:t>
              </a:r>
              <a:endParaRPr lang="en-US" altLang="zh-CN" sz="1000" b="1" dirty="0" smtClean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20" y="2116"/>
              <a:ext cx="1366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+mj-lt"/>
                </a:rPr>
                <a:t>生产执行</a:t>
              </a:r>
              <a:endParaRPr kumimoji="1" lang="zh-CN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40" y="2116"/>
              <a:ext cx="1366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+mj-lt"/>
                </a:rPr>
                <a:t>损耗</a:t>
              </a:r>
              <a:endParaRPr kumimoji="1" lang="zh-CN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1831975" y="1891030"/>
            <a:ext cx="6985" cy="3206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015230" y="1023620"/>
            <a:ext cx="1788160" cy="867410"/>
            <a:chOff x="5171" y="1611"/>
            <a:chExt cx="2816" cy="1366"/>
          </a:xfrm>
        </p:grpSpPr>
        <p:sp>
          <p:nvSpPr>
            <p:cNvPr id="24" name="圆角矩形 23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000" b="1" dirty="0" smtClean="0"/>
                <a:t>配方中心</a:t>
              </a:r>
              <a:endParaRPr lang="zh-CN" altLang="en-US" sz="1000" b="1" dirty="0" smtClean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配方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13575" y="1022985"/>
            <a:ext cx="1788160" cy="867410"/>
            <a:chOff x="5171" y="1611"/>
            <a:chExt cx="2816" cy="1366"/>
          </a:xfrm>
        </p:grpSpPr>
        <p:sp>
          <p:nvSpPr>
            <p:cNvPr id="31" name="圆角矩形 30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ACP</a:t>
              </a:r>
              <a:endParaRPr lang="en-US" altLang="zh-CN" sz="1000" b="1" dirty="0" smtClean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基础配置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3949009" y="191058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-15875" y="2360295"/>
            <a:ext cx="1153160" cy="867410"/>
            <a:chOff x="5171" y="1611"/>
            <a:chExt cx="2816" cy="1366"/>
          </a:xfrm>
        </p:grpSpPr>
        <p:sp>
          <p:nvSpPr>
            <p:cNvPr id="43" name="圆角矩形 42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44" name="TextBox 14"/>
            <p:cNvSpPr txBox="1"/>
            <p:nvPr/>
          </p:nvSpPr>
          <p:spPr>
            <a:xfrm>
              <a:off x="5171" y="1641"/>
              <a:ext cx="199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AI FCST</a:t>
              </a:r>
              <a:endParaRPr lang="en-US" altLang="zh-CN" sz="1000" b="1" dirty="0" smtClean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72" y="2116"/>
              <a:ext cx="1938" cy="668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预估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售卖量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1173480" y="2798445"/>
            <a:ext cx="325755" cy="25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160645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效期</a:t>
            </a:r>
            <a:r>
              <a:rPr lang="zh-CN" altLang="en-US" sz="1500" dirty="0" smtClean="0"/>
              <a:t>预警</a:t>
            </a:r>
            <a:endParaRPr lang="zh-CN" altLang="en-US" sz="15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6732270" y="3368040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促销推荐</a:t>
            </a:r>
            <a:endParaRPr lang="zh-CN" altLang="en-US" sz="15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3662680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库存预警</a:t>
            </a:r>
            <a:endParaRPr lang="zh-CN" altLang="en-US" sz="1500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1852930" y="2735580"/>
            <a:ext cx="1738630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中心端库存管理</a:t>
            </a:r>
            <a:endParaRPr lang="zh-CN" altLang="en-US" sz="15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4057650" y="2735580"/>
            <a:ext cx="1738630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餐厅端库存员工屏</a:t>
            </a:r>
            <a:endParaRPr lang="zh-CN" altLang="en-US" sz="15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6151245" y="2735580"/>
            <a:ext cx="2183765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餐厅端库存及效期管理</a:t>
            </a:r>
            <a:endParaRPr lang="en-US" altLang="zh-CN" sz="1500" dirty="0" smtClean="0"/>
          </a:p>
        </p:txBody>
      </p:sp>
      <p:cxnSp>
        <p:nvCxnSpPr>
          <p:cNvPr id="100" name="直接箭头连接符 99"/>
          <p:cNvCxnSpPr>
            <a:stCxn id="74" idx="2"/>
            <a:endCxn id="15" idx="0"/>
          </p:cNvCxnSpPr>
          <p:nvPr/>
        </p:nvCxnSpPr>
        <p:spPr>
          <a:xfrm>
            <a:off x="2755900" y="3677285"/>
            <a:ext cx="2176145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15" idx="0"/>
          </p:cNvCxnSpPr>
          <p:nvPr/>
        </p:nvCxnSpPr>
        <p:spPr>
          <a:xfrm>
            <a:off x="4169410" y="3677285"/>
            <a:ext cx="762635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7" idx="2"/>
            <a:endCxn id="52" idx="0"/>
          </p:cNvCxnSpPr>
          <p:nvPr/>
        </p:nvCxnSpPr>
        <p:spPr>
          <a:xfrm flipH="1">
            <a:off x="4925060" y="3677285"/>
            <a:ext cx="742315" cy="6642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2"/>
            <a:endCxn id="55" idx="0"/>
          </p:cNvCxnSpPr>
          <p:nvPr/>
        </p:nvCxnSpPr>
        <p:spPr>
          <a:xfrm flipH="1">
            <a:off x="6809740" y="3683000"/>
            <a:ext cx="429260" cy="70802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2"/>
            <a:endCxn id="57" idx="0"/>
          </p:cNvCxnSpPr>
          <p:nvPr/>
        </p:nvCxnSpPr>
        <p:spPr>
          <a:xfrm flipH="1">
            <a:off x="3134360" y="3677285"/>
            <a:ext cx="1035050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系统需求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437152" y="1533755"/>
            <a:ext cx="3125470" cy="659765"/>
            <a:chOff x="3322578" y="1829099"/>
            <a:chExt cx="3125470" cy="659765"/>
          </a:xfrm>
        </p:grpSpPr>
        <p:sp>
          <p:nvSpPr>
            <p:cNvPr id="51" name="文本框 50"/>
            <p:cNvSpPr txBox="1"/>
            <p:nvPr/>
          </p:nvSpPr>
          <p:spPr>
            <a:xfrm>
              <a:off x="3322578" y="1829099"/>
              <a:ext cx="10972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02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促销推荐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22578" y="2090084"/>
              <a:ext cx="312547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预计损耗半成品转化为可促销标准品，准确推送给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preorder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。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32611" y="3413382"/>
            <a:ext cx="2132330" cy="1121282"/>
            <a:chOff x="3322578" y="1829099"/>
            <a:chExt cx="2132330" cy="1121282"/>
          </a:xfrm>
        </p:grpSpPr>
        <p:sp>
          <p:nvSpPr>
            <p:cNvPr id="56" name="文本框 55"/>
            <p:cNvSpPr txBox="1"/>
            <p:nvPr/>
          </p:nvSpPr>
          <p:spPr>
            <a:xfrm>
              <a:off x="3322578" y="1829099"/>
              <a:ext cx="12331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04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管理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portal</a:t>
              </a:r>
              <a:endParaRPr kumimoji="1" lang="en-US" altLang="zh-CN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322578" y="2089956"/>
              <a:ext cx="21323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库存管理（中心端、餐厅端）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预警（效期、断货、计算异常）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问题排查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同步任务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配置管理（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ACP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、阈值）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4146" y="1533755"/>
            <a:ext cx="3122930" cy="1121410"/>
            <a:chOff x="3107816" y="1829099"/>
            <a:chExt cx="3122930" cy="1121410"/>
          </a:xfrm>
        </p:grpSpPr>
        <p:sp>
          <p:nvSpPr>
            <p:cNvPr id="66" name="文本框 65"/>
            <p:cNvSpPr txBox="1"/>
            <p:nvPr/>
          </p:nvSpPr>
          <p:spPr>
            <a:xfrm>
              <a:off x="5083936" y="1829099"/>
              <a:ext cx="114681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01 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实时库存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107816" y="2090084"/>
              <a:ext cx="31229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根据期初库存（库存校准）、制作量、售卖量、损耗量、调拨量实时计算全量库存。同时计算</a:t>
              </a:r>
              <a:r>
                <a:rPr kumimoji="1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有效库存、缺货库存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、自动追加、预计损耗量；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库存维度：半成品编码、批次信息、餐厅、Location（子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母店）、时间点（一分钟粒度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）。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82771" y="3413382"/>
            <a:ext cx="2132330" cy="813942"/>
            <a:chOff x="4098416" y="1829099"/>
            <a:chExt cx="2132330" cy="813942"/>
          </a:xfrm>
        </p:grpSpPr>
        <p:sp>
          <p:nvSpPr>
            <p:cNvPr id="72" name="文本框 71"/>
            <p:cNvSpPr txBox="1"/>
            <p:nvPr/>
          </p:nvSpPr>
          <p:spPr>
            <a:xfrm>
              <a:off x="4647056" y="1829099"/>
              <a:ext cx="1583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03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效期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&amp;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库存预警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98416" y="2089956"/>
              <a:ext cx="2132330" cy="5530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前置效期预警、过期损耗通知；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实时断货预警、前置断货预警；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预警下发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8900000">
            <a:off x="3471277" y="1825383"/>
            <a:ext cx="2031765" cy="2031765"/>
            <a:chOff x="3572759" y="1706252"/>
            <a:chExt cx="2130458" cy="2130458"/>
          </a:xfrm>
        </p:grpSpPr>
        <p:sp>
          <p:nvSpPr>
            <p:cNvPr id="6" name="泪珠形 5"/>
            <p:cNvSpPr/>
            <p:nvPr/>
          </p:nvSpPr>
          <p:spPr>
            <a:xfrm>
              <a:off x="3572759" y="2809189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泪珠形 43"/>
            <p:cNvSpPr/>
            <p:nvPr/>
          </p:nvSpPr>
          <p:spPr>
            <a:xfrm rot="16200000">
              <a:off x="4675696" y="2809188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泪珠形 44"/>
            <p:cNvSpPr/>
            <p:nvPr/>
          </p:nvSpPr>
          <p:spPr>
            <a:xfrm rot="10800000">
              <a:off x="4675696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泪珠形 45"/>
            <p:cNvSpPr/>
            <p:nvPr/>
          </p:nvSpPr>
          <p:spPr>
            <a:xfrm rot="5400000">
              <a:off x="3572759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30618" y="1869813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实时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321692" y="2595021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效期</a:t>
            </a:r>
            <a:r>
              <a:rPr kumimoji="1" lang="en-US" altLang="zh-CN" sz="1300" dirty="0">
                <a:solidFill>
                  <a:schemeClr val="bg1"/>
                </a:solidFill>
              </a:rPr>
              <a:t>&amp;</a:t>
            </a:r>
            <a:endParaRPr kumimoji="1" lang="en-US" altLang="zh-CN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库存预警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64748" y="2614482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促销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推荐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188708" y="3371080"/>
            <a:ext cx="596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管理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300" dirty="0">
                <a:solidFill>
                  <a:schemeClr val="bg1"/>
                </a:solidFill>
              </a:rPr>
              <a:t>portal</a:t>
            </a:r>
            <a:endParaRPr kumimoji="1" lang="en-US" altLang="zh-CN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1417" y="1394007"/>
            <a:ext cx="960633" cy="468000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85" y="2273"/>
              <a:ext cx="1445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全量库存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1235"/>
            <a:ext cx="7131685" cy="242252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效期结束时间大于当前时间的半成品数量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、统计时间粒度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（一分钟）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来源：由CRIS系统计算。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有效库存：库存效期过期时间大于某时间段预计售卖量（预估量）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结束时间的半成品库存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数量；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缺货库存：当前时间点某半成品某餐厅某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location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库存数量小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于等于零；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追加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量：未来【20分钟】预计售卖量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-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=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追加生产量，如果追加生产量大于零，下发通知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全量库存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含义：每一分钟初始的全量库存，受库存校准影响（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库存校准只可针对时间点晚于当前时间一分钟的期初库存）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系统全量库存计算；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库存校准功能；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新上线餐厅导入历史期初库存。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店）、时间点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批次校准：针对某批次期初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直接校准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全量校准：将全量库存校准，需要系统根据全量校准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规则应用到批次上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期初库存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0600"/>
            <a:ext cx="7131685" cy="22790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含义：由员工制作时录入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生产执行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半成品编码、批次信息、餐厅、Location（子母店）、时间点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计划制作量：IF预计售卖量&gt;=有效库存，计划制作量=预计售卖量-有效库存；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IOT&amp;RFIT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制作量：智能终端系统，如炸锅制作量，统一反应在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总制作量中；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在途量：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生产执行，制作中数量；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屏上制作量：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已经在生产计划中未制作数量。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库存逻辑：根据时间点匹配符合维度的库存，时间点必须大于或等于当前时间。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制作量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8468995" cy="240093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97496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系统将实时订单进行拆解，输出半成品售卖数量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半成品编码、半成品单位、餐厅、Location（子母店）、时间段（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分钟粒度）、自然日期、交易类型（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）、时间点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半成品类型：中间半成品（下一步制作扣减）、最终半成品（售卖扣减），通过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中配置项区分；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半成品售卖量过滤：哪些半成品用于扣减，如半成品类型、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计算库存逻辑：无批次售卖品扣减库存规则？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分钟累计的半成品售卖量，如何拆分到具体每个全量库存的一分钟中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售卖量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2835</Words>
  <Application>WPS 演示</Application>
  <PresentationFormat>On-screen Show (16:9)</PresentationFormat>
  <Paragraphs>399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HelveticaNeueLT Std</vt:lpstr>
      <vt:lpstr>PingFang SC Light</vt:lpstr>
      <vt:lpstr>Heiti SC Medium</vt:lpstr>
      <vt:lpstr>Arial Unicode MS</vt:lpstr>
      <vt:lpstr>2016 HDS Corporate</vt:lpstr>
      <vt:lpstr>PowerPoint 演示文稿</vt:lpstr>
      <vt:lpstr>PowerPoint 演示文稿</vt:lpstr>
      <vt:lpstr>PowerPoint 演示文稿</vt:lpstr>
      <vt:lpstr>业务蓝图</vt:lpstr>
      <vt:lpstr>请输入标题内容</vt:lpstr>
      <vt:lpstr>项目边界-上游接口(订单与事件）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业务梳理-促销推荐</vt:lpstr>
      <vt:lpstr>业务梳理-输入与输出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Mr.Ace</cp:lastModifiedBy>
  <cp:revision>4330</cp:revision>
  <cp:lastPrinted>2016-01-12T17:49:00Z</cp:lastPrinted>
  <dcterms:created xsi:type="dcterms:W3CDTF">2011-02-10T00:52:00Z</dcterms:created>
  <dcterms:modified xsi:type="dcterms:W3CDTF">2019-12-03T09:59:36Z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2052-11.1.0.9208</vt:lpwstr>
  </property>
</Properties>
</file>