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741" r:id="rId3"/>
    <p:sldId id="450" r:id="rId4"/>
    <p:sldId id="728" r:id="rId6"/>
    <p:sldId id="848" r:id="rId7"/>
    <p:sldId id="829" r:id="rId8"/>
    <p:sldId id="830" r:id="rId9"/>
    <p:sldId id="831" r:id="rId10"/>
    <p:sldId id="836" r:id="rId11"/>
    <p:sldId id="837" r:id="rId12"/>
    <p:sldId id="838" r:id="rId13"/>
    <p:sldId id="839" r:id="rId14"/>
    <p:sldId id="840" r:id="rId15"/>
    <p:sldId id="841" r:id="rId16"/>
    <p:sldId id="842" r:id="rId17"/>
    <p:sldId id="845" r:id="rId18"/>
    <p:sldId id="843" r:id="rId19"/>
    <p:sldId id="758" r:id="rId20"/>
  </p:sldIdLst>
  <p:sldSz cx="9144000" cy="5143500" type="screen16x9"/>
  <p:notesSz cx="7077075" cy="905192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739"/>
    <a:srgbClr val="4F6E95"/>
    <a:srgbClr val="C00000"/>
    <a:srgbClr val="6984A3"/>
    <a:srgbClr val="97AD6D"/>
    <a:srgbClr val="F66B20"/>
    <a:srgbClr val="F58D1E"/>
    <a:srgbClr val="133361"/>
    <a:srgbClr val="C9000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394" autoAdjust="0"/>
  </p:normalViewPr>
  <p:slideViewPr>
    <p:cSldViewPr snapToGrid="0" showGuides="1">
      <p:cViewPr varScale="1">
        <p:scale>
          <a:sx n="97" d="100"/>
          <a:sy n="97" d="100"/>
        </p:scale>
        <p:origin x="264" y="78"/>
      </p:cViewPr>
      <p:guideLst>
        <p:guide orient="horz" pos="33"/>
        <p:guide pos="1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970"/>
        <p:guide pos="2173"/>
        <p:guide pos="184"/>
        <p:guide pos="42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4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问题：计算预警是否需要？什么叫做无库存到期提醒？是否需要库存超量提醒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kumimoji="1" lang="zh-CN" altLang="en-US" sz="14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促销半成品防止重复使用逻辑：如果主要半成品库存已经用于促销，是否就不可以用于其他促销品，否则会造成重复促销情况，还是说要按照实际库存进行分配？如果既可以做汉堡，又可以做炸鸡，怎么做推荐</a:t>
            </a:r>
            <a:endParaRPr kumimoji="1" lang="zh-CN" altLang="en-US" sz="14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zh-CN" altLang="en-US" dirty="0">
                <a:ea typeface="宋体" panose="02010600030101010101" pitchFamily="2" charset="-122"/>
              </a:rPr>
              <a:t>：有效库存逻辑、追加生产量逻辑，效期延长？？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问题：全量校准，规则？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问题：全量校准，规则？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</a:t>
            </a:r>
            <a:r>
              <a:rPr kumimoji="1" lang="zh-CN" altLang="en-US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半成品类型对应具体扣减逻辑、无批次售卖品扣减库存规则？</a:t>
            </a:r>
            <a:endParaRPr kumimoji="1" lang="zh-CN" altLang="en-US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如果</a:t>
            </a:r>
            <a:r>
              <a:rPr kumimoji="1" lang="en-US" altLang="zh-CN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ACP</a:t>
            </a:r>
            <a:r>
              <a:rPr kumimoji="1" lang="zh-CN" altLang="en-US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配置的单位，和</a:t>
            </a:r>
            <a:r>
              <a:rPr kumimoji="1" lang="en-US" altLang="zh-CN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FBI</a:t>
            </a:r>
            <a:r>
              <a:rPr kumimoji="1" lang="zh-CN" altLang="en-US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下发的单位不一致，怎么办</a:t>
            </a:r>
            <a:endParaRPr kumimoji="1" lang="zh-CN" altLang="en-US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 fontAlgn="auto">
              <a:spcAft>
                <a:spcPts val="0"/>
              </a:spcAft>
              <a:buFont typeface="+mj-lt"/>
              <a:buNone/>
            </a:pPr>
            <a:r>
              <a:rPr lang="zh-CN" altLang="en-US" dirty="0"/>
              <a:t>问题：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无批次人工记录损耗扣减库存规则？到期废弃是人工的还是系统自动的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问题：全量校准，规则？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Subtitle 11"/>
          <p:cNvSpPr txBox="1"/>
          <p:nvPr/>
        </p:nvSpPr>
        <p:spPr>
          <a:xfrm>
            <a:off x="676632" y="2700707"/>
            <a:ext cx="7653702" cy="3683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Central Real-time Inventory S</a:t>
            </a: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ystem</a:t>
            </a:r>
            <a:endParaRPr lang="en-US" altLang="zh-CN" sz="18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6" name="Title 6"/>
          <p:cNvSpPr txBox="1"/>
          <p:nvPr/>
        </p:nvSpPr>
        <p:spPr>
          <a:xfrm>
            <a:off x="745149" y="1313542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800" b="0" dirty="0">
                <a:solidFill>
                  <a:schemeClr val="bg1"/>
                </a:solidFill>
              </a:rPr>
              <a:t>百胜中央端实时库存</a:t>
            </a:r>
            <a:r>
              <a:rPr lang="zh-CN" altLang="en-US" sz="3800" b="0" dirty="0" smtClean="0">
                <a:solidFill>
                  <a:schemeClr val="bg1"/>
                </a:solidFill>
              </a:rPr>
              <a:t>项目</a:t>
            </a:r>
            <a:endParaRPr lang="zh-CN" altLang="en-US" sz="3800" b="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800" b="0" dirty="0" smtClean="0">
                <a:solidFill>
                  <a:schemeClr val="bg1"/>
                </a:solidFill>
              </a:rPr>
              <a:t>方案</a:t>
            </a:r>
            <a:r>
              <a:rPr lang="zh-CN" altLang="en-US" sz="3800" b="0" dirty="0">
                <a:solidFill>
                  <a:schemeClr val="bg1"/>
                </a:solidFill>
              </a:rPr>
              <a:t>建议书</a:t>
            </a:r>
            <a:endParaRPr lang="zh-CN" altLang="en-US" sz="3800" b="0" dirty="0">
              <a:solidFill>
                <a:schemeClr val="bg1"/>
              </a:solidFill>
            </a:endParaRPr>
          </a:p>
          <a:p>
            <a:pPr algn="ctr"/>
            <a:endParaRPr lang="en-GB" sz="3800" b="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6365" y="238064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 Placeholder 12"/>
          <p:cNvSpPr txBox="1"/>
          <p:nvPr/>
        </p:nvSpPr>
        <p:spPr>
          <a:xfrm>
            <a:off x="2673087" y="4204345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日立解决方案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  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DEC</a:t>
            </a:r>
            <a:r>
              <a:rPr lang="en-US" altLang="en-US" sz="1000" dirty="0" smtClean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，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2019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6" name="TextBox 11"/>
          <p:cNvSpPr txBox="1"/>
          <p:nvPr/>
        </p:nvSpPr>
        <p:spPr>
          <a:xfrm>
            <a:off x="3278713" y="4431728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630" y="375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837805" cy="25584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5685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含义：人工记录损耗与效期过期损耗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人工记录损耗：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损耗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功能；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效期过期损耗：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系统根据全量库存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批次信息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效期结束时间与当前时间比较，判断是否过期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人工记录损耗：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半成品编码、批次信息？？餐厅、Location（子母店）、统计时间；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效期过期损耗：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半成品编码、批次信息、餐厅、Location（子母店）、统计时间；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计算库存逻辑：根据统计时间匹配符合维度的库存，统计时间必须大于或等于当前时间。如果人工光记录损耗没有批次信息，无批次人工记录损耗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扣减库存规则？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损耗量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131685" cy="186309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含义：子母店调拨、其他店调拨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来源：CRIS系统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库存管理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库存调拨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功能；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半成品编码、批次信息？？餐厅、Location（子母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店）、统计时间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计算库存逻辑：根据统计时间匹配符合维度的库存，统计时间必须大于或等于当前时间。如果库存调拨没有批次信息，无批次库存调拨增减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库存规则？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调拨量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业务梳理-预警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735290" y="1282043"/>
            <a:ext cx="7920000" cy="405353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 rot="16200000">
            <a:off x="1955165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效期预警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09015" y="1938655"/>
            <a:ext cx="2270760" cy="2045335"/>
            <a:chOff x="1589" y="3053"/>
            <a:chExt cx="3576" cy="3575"/>
          </a:xfrm>
        </p:grpSpPr>
        <p:sp>
          <p:nvSpPr>
            <p:cNvPr id="26" name="矩形 25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42" y="3170"/>
              <a:ext cx="3470" cy="33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前置效期预警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逻辑：全量库存的效期结束时间 </a:t>
              </a:r>
              <a:r>
                <a:rPr kumimoji="1" lang="en-US" altLang="zh-CN" sz="1000" dirty="0"/>
                <a:t>- </a:t>
              </a:r>
              <a:r>
                <a:rPr kumimoji="1" lang="zh-CN" altLang="en-US" sz="1000" dirty="0"/>
                <a:t>当前时间 </a:t>
              </a:r>
              <a:r>
                <a:rPr kumimoji="1" lang="en-US" altLang="zh-CN" sz="1000" dirty="0"/>
                <a:t>&lt;= </a:t>
              </a:r>
              <a:r>
                <a:rPr kumimoji="1" lang="zh-CN" altLang="en-US" sz="1000" dirty="0">
                  <a:ea typeface="宋体" panose="02010600030101010101" pitchFamily="2" charset="-122"/>
                </a:rPr>
                <a:t>【</a:t>
              </a:r>
              <a:r>
                <a:rPr kumimoji="1" lang="zh-CN" altLang="en-US" sz="1000" dirty="0"/>
                <a:t>阈值】（可以设计多个，但建议根据不同半成品单独设置）；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过期损耗通知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逻辑：全量库存的效期结束时间 </a:t>
              </a:r>
              <a:r>
                <a:rPr kumimoji="1" lang="en-US" altLang="zh-CN" sz="1000" dirty="0">
                  <a:sym typeface="+mn-ea"/>
                </a:rPr>
                <a:t>- </a:t>
              </a:r>
              <a:r>
                <a:rPr kumimoji="1" lang="zh-CN" altLang="en-US" sz="1000" dirty="0">
                  <a:sym typeface="+mn-ea"/>
                </a:rPr>
                <a:t>当前时间 </a:t>
              </a:r>
              <a:r>
                <a:rPr kumimoji="1" lang="en-US" altLang="zh-CN" sz="1000" dirty="0">
                  <a:sym typeface="+mn-ea"/>
                </a:rPr>
                <a:t>&lt;= 0</a:t>
              </a:r>
              <a:r>
                <a:rPr kumimoji="1" lang="zh-CN" altLang="en-US" sz="1000" dirty="0">
                  <a:ea typeface="宋体" panose="02010600030101010101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</a:t>
              </a:r>
              <a:endParaRPr kumimoji="1" lang="zh-CN" altLang="en-US" sz="1000" dirty="0"/>
            </a:p>
          </p:txBody>
        </p:sp>
      </p:grpSp>
      <p:sp>
        <p:nvSpPr>
          <p:cNvPr id="29" name="矩形 28"/>
          <p:cNvSpPr/>
          <p:nvPr/>
        </p:nvSpPr>
        <p:spPr>
          <a:xfrm rot="16200000">
            <a:off x="4401820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库存预警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 rot="16200000">
            <a:off x="6857365" y="557530"/>
            <a:ext cx="378460" cy="227076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实时计算预警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455670" y="1939290"/>
            <a:ext cx="2270760" cy="2554605"/>
            <a:chOff x="1589" y="3053"/>
            <a:chExt cx="3576" cy="3575"/>
          </a:xfrm>
        </p:grpSpPr>
        <p:sp>
          <p:nvSpPr>
            <p:cNvPr id="38" name="矩形 37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42" y="3170"/>
              <a:ext cx="3470" cy="33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前置断货</a:t>
              </a:r>
              <a:r>
                <a:rPr kumimoji="1" lang="zh-CN" altLang="en-US" sz="1000" b="1" dirty="0"/>
                <a:t>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逻辑：当前全量库存数量 </a:t>
              </a:r>
              <a:r>
                <a:rPr kumimoji="1" lang="en-US" altLang="zh-CN" sz="1000" dirty="0"/>
                <a:t>- </a:t>
              </a:r>
              <a:r>
                <a:rPr kumimoji="1" lang="zh-CN" altLang="en-US" sz="1000" dirty="0"/>
                <a:t>未来【阈值】分钟预计售卖量 </a:t>
              </a:r>
              <a:r>
                <a:rPr kumimoji="1" lang="en-US" altLang="zh-CN" sz="1000" dirty="0"/>
                <a:t>&lt;= </a:t>
              </a:r>
              <a:r>
                <a:rPr kumimoji="1" lang="en-US" sz="1000" dirty="0"/>
                <a:t>0</a:t>
              </a:r>
              <a:r>
                <a:rPr kumimoji="1" lang="zh-CN" altLang="en-US" sz="1000" dirty="0"/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库存数量、未来【阈值】分钟预计售卖量</a:t>
              </a:r>
              <a:r>
                <a:rPr kumimoji="1" lang="zh-CN" altLang="en-US" sz="1000" dirty="0">
                  <a:sym typeface="+mn-ea"/>
                </a:rPr>
                <a:t>。</a:t>
              </a: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实时断货</a:t>
              </a:r>
              <a:r>
                <a:rPr kumimoji="1" lang="zh-CN" altLang="en-US" sz="1000" b="1" dirty="0"/>
                <a:t>通知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逻辑：全量库存数量 </a:t>
              </a:r>
              <a:r>
                <a:rPr kumimoji="1" lang="en-US" altLang="zh-CN" sz="1000" dirty="0">
                  <a:sym typeface="+mn-ea"/>
                </a:rPr>
                <a:t>&lt;= 0</a:t>
              </a:r>
              <a:r>
                <a:rPr kumimoji="1" lang="zh-CN" altLang="en-US" sz="1000" dirty="0">
                  <a:ea typeface="宋体" panose="02010600030101010101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>
                <a:buFont typeface="+mj-lt"/>
                <a:buAutoNum type="arabicPeriod" startAt="3"/>
              </a:pPr>
              <a:r>
                <a:rPr kumimoji="1" lang="zh-CN" altLang="en-US" sz="1000" b="1" dirty="0"/>
                <a:t>库存超量提醒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逻辑：在效期剩余时间内扣除预估量后的预计损耗量；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告警内容：库存维度</a:t>
              </a:r>
              <a:r>
                <a:rPr kumimoji="1" lang="en-US" altLang="zh-CN" sz="1000" dirty="0">
                  <a:sym typeface="+mn-ea"/>
                </a:rPr>
                <a:t>+</a:t>
              </a:r>
              <a:r>
                <a:rPr kumimoji="1" lang="zh-CN" altLang="en-US" sz="1000" dirty="0">
                  <a:sym typeface="+mn-ea"/>
                </a:rPr>
                <a:t>库存数量。</a:t>
              </a:r>
              <a:endParaRPr kumimoji="1" lang="zh-CN" altLang="en-US" sz="1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11215" y="1939290"/>
            <a:ext cx="2270760" cy="1585595"/>
            <a:chOff x="1589" y="3053"/>
            <a:chExt cx="3576" cy="3575"/>
          </a:xfrm>
        </p:grpSpPr>
        <p:sp>
          <p:nvSpPr>
            <p:cNvPr id="42" name="矩形 41"/>
            <p:cNvSpPr/>
            <p:nvPr/>
          </p:nvSpPr>
          <p:spPr>
            <a:xfrm>
              <a:off x="1589" y="3053"/>
              <a:ext cx="3576" cy="3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42" y="3170"/>
              <a:ext cx="3470" cy="3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marL="228600" indent="-228600">
                <a:buFont typeface="Wingdings" panose="05000000000000000000" pitchFamily="2" charset="2"/>
                <a:buAutoNum type="arabicPeriod"/>
              </a:pPr>
              <a:r>
                <a:rPr kumimoji="1" lang="zh-CN" altLang="en-US" sz="1000" b="1" dirty="0"/>
                <a:t>计算任务异常</a:t>
              </a:r>
              <a:r>
                <a:rPr kumimoji="1" lang="zh-CN" altLang="en-US" sz="1000" b="1" dirty="0"/>
                <a:t>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/>
                <a:t>逻辑：如果某店某段时间持续网络异常等</a:t>
              </a:r>
              <a:r>
                <a:rPr kumimoji="1" lang="zh-CN" altLang="en-US" sz="1000" dirty="0"/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</a:t>
              </a:r>
              <a:endParaRPr kumimoji="1" lang="en-US" altLang="zh-CN" sz="1000" dirty="0"/>
            </a:p>
            <a:p>
              <a:pPr marL="228600" indent="-228600">
                <a:buFont typeface="+mj-lt"/>
                <a:buAutoNum type="arabicPeriod" startAt="2"/>
              </a:pPr>
              <a:r>
                <a:rPr kumimoji="1" lang="zh-CN" altLang="en-US" sz="1000" b="1" dirty="0"/>
                <a:t>计算结果异常预警</a:t>
              </a:r>
              <a:endParaRPr kumimoji="1" lang="zh-CN" altLang="en-US" sz="1000" b="1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逻辑：全量库存大于历史同期</a:t>
              </a:r>
              <a:r>
                <a:rPr kumimoji="1" lang="zh-CN" altLang="en-US" sz="1000" dirty="0">
                  <a:ea typeface="宋体" panose="02010600030101010101" pitchFamily="2" charset="-122"/>
                  <a:sym typeface="+mn-ea"/>
                </a:rPr>
                <a:t>；</a:t>
              </a:r>
              <a:endParaRPr kumimoji="1" lang="zh-CN" altLang="en-US" sz="1000" dirty="0"/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频率：每分钟；</a:t>
              </a:r>
              <a:endParaRPr kumimoji="1" lang="zh-CN" altLang="en-US" sz="1000" dirty="0">
                <a:sym typeface="+mn-ea"/>
              </a:endParaRPr>
            </a:p>
            <a:p>
              <a:pPr marL="228600" indent="-228600" algn="l">
                <a:buFont typeface="+mj-lt"/>
                <a:buAutoNum type="alphaLcPeriod"/>
              </a:pPr>
              <a:r>
                <a:rPr kumimoji="1" lang="zh-CN" altLang="en-US" sz="1000" dirty="0">
                  <a:sym typeface="+mn-ea"/>
                </a:rPr>
                <a:t>告警内容：</a:t>
              </a:r>
              <a:endParaRPr kumimoji="1" lang="zh-CN" altLang="en-US" sz="1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业务梳理-促销推荐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43370" y="1394460"/>
            <a:ext cx="1749947" cy="467995"/>
            <a:chOff x="317" y="2195"/>
            <a:chExt cx="1513" cy="737"/>
          </a:xfrm>
        </p:grpSpPr>
        <p:sp>
          <p:nvSpPr>
            <p:cNvPr id="111" name="圆角矩形 110"/>
            <p:cNvSpPr/>
            <p:nvPr/>
          </p:nvSpPr>
          <p:spPr>
            <a:xfrm>
              <a:off x="317" y="2195"/>
              <a:ext cx="1513" cy="737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+mj-lt"/>
              </a:endParaRPr>
            </a:p>
          </p:txBody>
        </p:sp>
        <p:sp>
          <p:nvSpPr>
            <p:cNvPr id="112" name="TextBox 14"/>
            <p:cNvSpPr txBox="1"/>
            <p:nvPr/>
          </p:nvSpPr>
          <p:spPr>
            <a:xfrm>
              <a:off x="317" y="2273"/>
              <a:ext cx="1513" cy="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400" dirty="0"/>
                <a:t>促销推荐标准</a:t>
              </a:r>
              <a:r>
                <a:rPr lang="zh-CN" altLang="en-US" sz="1400" dirty="0"/>
                <a:t>品</a:t>
              </a:r>
              <a:endParaRPr lang="zh-CN" altLang="en-US" sz="1400" dirty="0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796290" y="1471295"/>
            <a:ext cx="174498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预计损耗量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113405" y="1470025"/>
            <a:ext cx="267208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促销半成品与标准品对应关系</a:t>
            </a:r>
            <a:endParaRPr lang="zh-CN" altLang="en-US" sz="1400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791210" y="2268855"/>
            <a:ext cx="7601585" cy="254889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1570" y="2493010"/>
            <a:ext cx="68097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含义：通过当前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</a:rPr>
              <a:t>全量库存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与未来时间段的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</a:rPr>
              <a:t>预计售卖量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，计算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</a:rPr>
              <a:t>预计损耗库存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，为了减少损耗，</a:t>
            </a:r>
            <a:r>
              <a:rPr kumimoji="1" lang="en-US" altLang="zh-CN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CRIS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系统通过</a:t>
            </a:r>
            <a:r>
              <a:rPr lang="zh-CN" altLang="en-US" sz="1200" dirty="0" smtClean="0">
                <a:solidFill>
                  <a:srgbClr val="011739"/>
                </a:solidFill>
                <a:cs typeface="+mn-lt"/>
                <a:sym typeface="+mn-ea"/>
              </a:rPr>
              <a:t>促销半成品与标准品对应关系</a:t>
            </a:r>
            <a:r>
              <a:rPr lang="zh-CN" altLang="en-US" sz="1200" dirty="0" smtClean="0">
                <a:solidFill>
                  <a:schemeClr val="bg1"/>
                </a:solidFill>
                <a:cs typeface="+mn-lt"/>
                <a:sym typeface="+mn-ea"/>
              </a:rPr>
              <a:t>，计算出可促销的标准品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ea typeface="Heiti SC Medium" pitchFamily="2" charset="-128"/>
              <a:cs typeface="+mn-lt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来源：CRIS系统</a:t>
            </a:r>
            <a:r>
              <a:rPr kumimoji="1" lang="en-US" altLang="zh-CN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-</a:t>
            </a:r>
            <a:r>
              <a:rPr kumimoji="1" lang="zh-CN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促销推荐计算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；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标准品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编码、推荐开始时间、推荐结束时间、餐厅、Location（子母店）、统计时间；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预计损耗量：某一未来统计时间T，效期结束时间小于T时间的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  <a:sym typeface="+mn-ea"/>
              </a:rPr>
              <a:t>全量库存（即有效库存） </a:t>
            </a: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- 当前时间至T时间的</a:t>
            </a:r>
            <a:r>
              <a:rPr kumimoji="1" lang="zh-CN" altLang="en-US" sz="1200" dirty="0" smtClean="0">
                <a:solidFill>
                  <a:srgbClr val="011739"/>
                </a:solidFill>
                <a:ea typeface="Heiti SC Medium" pitchFamily="2" charset="-128"/>
                <a:cs typeface="+mn-lt"/>
                <a:sym typeface="+mn-ea"/>
              </a:rPr>
              <a:t>预计售卖量；</a:t>
            </a:r>
            <a:endParaRPr kumimoji="1" lang="zh-CN" altLang="en-US" sz="1200" dirty="0" smtClean="0">
              <a:solidFill>
                <a:srgbClr val="011739"/>
              </a:solidFill>
              <a:ea typeface="Heiti SC Medium" pitchFamily="2" charset="-128"/>
              <a:cs typeface="+mn-lt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lang="zh-CN" altLang="en-US" sz="1200" dirty="0" smtClean="0">
                <a:solidFill>
                  <a:schemeClr val="bg1"/>
                </a:solidFill>
                <a:sym typeface="+mn-ea"/>
              </a:rPr>
              <a:t>促销半成品与标准品对应关系：从所有半成品中，选出可用于制作促销标准品的主要半成品，如果一种或多种主要半成品可组合成促销标准品，则计算促销标准品数量。</a:t>
            </a:r>
            <a:endParaRPr lang="zh-CN" altLang="en-US" sz="1200" dirty="0" smtClean="0">
              <a:solidFill>
                <a:schemeClr val="bg1"/>
              </a:solidFill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ea typeface="Heiti SC Medium" pitchFamily="2" charset="-128"/>
                <a:cs typeface="+mn-lt"/>
                <a:sym typeface="+mn-ea"/>
              </a:rPr>
              <a:t>促销半成品防止重复使用逻辑：？？</a:t>
            </a:r>
            <a:endParaRPr kumimoji="1" lang="zh-CN" altLang="en-US" sz="1200" dirty="0" smtClean="0">
              <a:solidFill>
                <a:schemeClr val="bg1"/>
              </a:solidFill>
              <a:ea typeface="Heiti SC Medium" pitchFamily="2" charset="-128"/>
              <a:cs typeface="+mn-lt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689648" y="1452927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4F6E95"/>
                </a:solidFill>
                <a:latin typeface="微软雅黑" panose="020B0503020204020204" charset="-122"/>
                <a:ea typeface="微软雅黑" panose="020B0503020204020204" charset="-122"/>
              </a:rPr>
              <a:t>促销推荐</a:t>
            </a:r>
            <a:endParaRPr kumimoji="1" lang="zh-CN" altLang="en-US" sz="1200" b="1" dirty="0" smtClean="0">
              <a:solidFill>
                <a:srgbClr val="4F6E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051550" y="1626235"/>
            <a:ext cx="325755" cy="2540"/>
          </a:xfrm>
          <a:prstGeom prst="straightConnector1">
            <a:avLst/>
          </a:prstGeom>
          <a:ln w="28575" cmpd="sng">
            <a:solidFill>
              <a:schemeClr val="tx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业务梳理-输入数据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63563" y="989552"/>
          <a:ext cx="8067675" cy="353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/>
                <a:gridCol w="2416175"/>
                <a:gridCol w="521970"/>
                <a:gridCol w="1718310"/>
                <a:gridCol w="763270"/>
                <a:gridCol w="391160"/>
                <a:gridCol w="391160"/>
                <a:gridCol w="391795"/>
                <a:gridCol w="329565"/>
              </a:tblGrid>
              <a:tr h="235585"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指标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维度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属性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源系统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应用功能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接收频率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对接方式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存储方式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6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数据量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半成品售卖量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半成品编码、餐厅、Location（子母店）、时间段（5分钟粒度）、自然日期、交易类型（businesstype）、交易状态（open/close）、统计时间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FBI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pulsar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每五分钟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期初库存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1、CRIS系统全量库存计算；</a:t>
                      </a:r>
                      <a:endParaRPr lang="zh-CN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2、CRIS系统-库存管理-库存校准功能；</a:t>
                      </a:r>
                      <a:endParaRPr lang="zh-CN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3、新上线餐厅导入EPQC历史期初库存。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预计售卖量（预估量）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预计开始时间、预计结束时间、半成品编码、餐厅、Location（子母店）、统计时间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CRIS系统全量库存计算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促销推荐、有效库存、自动追加量、前置断货预警</a:t>
                      </a:r>
                      <a:endParaRPr lang="zh-CN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、库存超量提醒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校准量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CRIS系统-库存管理-库存校准功能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制作量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在途量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半成品编码、批次信息（效期开始时间、可用日期）、餐厅、Location（子母店）、统计时间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0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屏上制作量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半成品编码、批次信息（效期开始时间、可用日期）、餐厅、Location（子母店）、统计时间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损耗量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1、人工记录损耗：半成品编码、批次信息？？餐厅、Location（子母店）、统计时间；</a:t>
                      </a:r>
                      <a:endParaRPr lang="zh-CN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2、效期过期损耗：半成品编码、批次信息、餐厅、Location（子母店）、统计时间；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1、人工记录损耗：CRIS系统-库存管理-库存损耗功能；</a:t>
                      </a:r>
                      <a:endParaRPr lang="zh-CN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2、效期过期损耗：CRIS系统根据全量库存-批次信息-效期结束时间与当前时间计算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调拨量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CRIS系统-库存管理-库存调拨功能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预计损耗量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半成品编码、损耗时间、餐厅、Location（子母店）、统计时间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CRIS系统全量库存计算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促销半成品与标准品对应关系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半成品编码、标准品编码、标准品半成品对应系数、餐厅、Location（子母店）？？、有效日期、更新时间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半成品单位、半成品名称、标准品名称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通过配方中心的配方数据进行二次加工得出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每天一份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MySql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每天一份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业务梳理-输出数据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57200" y="1421352"/>
          <a:ext cx="1141095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90"/>
                <a:gridCol w="2390775"/>
                <a:gridCol w="1163320"/>
                <a:gridCol w="466725"/>
                <a:gridCol w="929640"/>
                <a:gridCol w="481330"/>
                <a:gridCol w="480695"/>
                <a:gridCol w="480695"/>
                <a:gridCol w="480695"/>
                <a:gridCol w="508635"/>
              </a:tblGrid>
              <a:tr h="163195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指标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维度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属性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目标系统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来源功能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计算频率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下发频率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对接方式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存储方式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数据量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全量库存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pulsar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每五分钟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有效库存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半成品编码、批次信息（效期开始时间、效期结束时间）、餐厅、Location（子母店）、统计时间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缺货库存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自动追加量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半成品编码、</a:t>
                      </a:r>
                      <a:r>
                        <a:rPr lang="en-US" sz="700" b="0">
                          <a:solidFill>
                            <a:srgbClr val="FF0000"/>
                          </a:solidFill>
                          <a:cs typeface="+mn-lt"/>
                        </a:rPr>
                        <a:t>预期追加时间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、餐厅、Location（子母店）、统计时间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半成品单位、半成品名称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前置效期预警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过期损耗通知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2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前置断货预警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4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实时断货通知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EPQC、MC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2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库存超量提醒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EPQC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计算任务异常预警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告警任务、告警时间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3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计算结果异常预警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告警库存、告警时间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CRIS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促销推荐标准品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标准品编码、推荐开始时间、推荐结束时间、餐厅、Location（子母店）、统计时间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标准品名称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cs typeface="+mn-lt"/>
                        </a:rPr>
                        <a:t>PreOrder</a:t>
                      </a: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每分钟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业务梳理-功能清单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987550" y="1001395"/>
          <a:ext cx="4999355" cy="382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70"/>
                <a:gridCol w="713105"/>
                <a:gridCol w="1466850"/>
                <a:gridCol w="2157730"/>
              </a:tblGrid>
              <a:tr h="228600">
                <a:tc>
                  <a:txBody>
                    <a:bodyPr/>
                    <a:p>
                      <a:pPr indent="0">
                        <a:lnSpc>
                          <a:spcPct val="11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分类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1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功能模块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1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功能点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10000"/>
                        </a:lnSpc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7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34620">
                <a:tc rowSpan="16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管理Portal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中心端库存管理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1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餐厅端员工屏库存管理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库存明细、库存校准、异常库存、母店出库、子店出库、增加库存、临近存储结束、实时刷新、手动刷新、搜索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498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餐厅端PC库存管理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预警管理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前置效期预警、过期损耗通知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前置断货预警、实时断货通知、库存超量提醒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实时计算预警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计算任务异常预警、计算结果异常预警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问题排查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问题排查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同步任务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同步任务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基础配置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+mn-lt"/>
                        </a:rPr>
                        <a:t>ACP系统参数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促销标准品半成品对应配置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预警阈值配置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系统监控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系统运行情况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系统日志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用户管理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权限管理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rowSpan="9"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实时库存计算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全量库存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有效库存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缺货库存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自动追加量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预警管理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效期预警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前置效期预警、过期损耗通知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库存预警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前置断货预警、实时断货通知、库存超量提醒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实时计算预警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计算任务异常预警、计算结果异常预警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预计损耗量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46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促销推荐标准品</a:t>
                      </a:r>
                      <a:endParaRPr lang="zh-CN" altLang="en-US" sz="7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en-US" altLang="en-US" sz="7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marB="14605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4939480" y="1602559"/>
            <a:ext cx="168846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 smtClean="0">
                <a:solidFill>
                  <a:srgbClr val="C00000"/>
                </a:solidFill>
              </a:rPr>
              <a:t>1   </a:t>
            </a:r>
            <a:r>
              <a:rPr kumimoji="1" lang="zh-CN" altLang="en-US" sz="2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项目背景</a:t>
            </a:r>
            <a:r>
              <a:rPr kumimoji="1" lang="en-US" altLang="en-US" sz="2200" dirty="0" smtClean="0">
                <a:solidFill>
                  <a:schemeClr val="tx1"/>
                </a:solidFill>
              </a:rPr>
              <a:t>   </a:t>
            </a:r>
            <a:endParaRPr kumimoji="1"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39480" y="2249866"/>
            <a:ext cx="168846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 smtClean="0">
                <a:solidFill>
                  <a:srgbClr val="C00000"/>
                </a:solidFill>
              </a:rPr>
              <a:t>2</a:t>
            </a:r>
            <a:r>
              <a:rPr kumimoji="1" lang="en-US" altLang="en-US" sz="2200" dirty="0" smtClean="0"/>
              <a:t>   </a:t>
            </a:r>
            <a:r>
              <a:rPr kumimoji="1" lang="zh-CN" altLang="en-US" sz="2200" dirty="0"/>
              <a:t>业务</a:t>
            </a:r>
            <a:r>
              <a:rPr kumimoji="1" lang="zh-CN" altLang="en-US" sz="2200" dirty="0" smtClean="0"/>
              <a:t>方案</a:t>
            </a:r>
            <a:endParaRPr kumimoji="1" lang="zh-CN" altLang="en-US" sz="2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939480" y="2897173"/>
            <a:ext cx="168846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 smtClean="0">
                <a:solidFill>
                  <a:srgbClr val="C00000"/>
                </a:solidFill>
              </a:rPr>
              <a:t>3</a:t>
            </a:r>
            <a:r>
              <a:rPr kumimoji="1" lang="en-US" altLang="en-US" sz="2200" dirty="0" smtClean="0"/>
              <a:t>   </a:t>
            </a:r>
            <a:r>
              <a:rPr kumimoji="1" lang="zh-CN" altLang="en-US" sz="2200" dirty="0" smtClean="0">
                <a:ea typeface="宋体" panose="02010600030101010101" pitchFamily="2" charset="-122"/>
              </a:rPr>
              <a:t>技术方案</a:t>
            </a:r>
            <a:r>
              <a:rPr kumimoji="1" lang="en-US" altLang="en-US" sz="2200" dirty="0" smtClean="0"/>
              <a:t>  </a:t>
            </a:r>
            <a:endParaRPr kumimoji="1" lang="zh-CN" altLang="en-US" sz="2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939480" y="3519531"/>
            <a:ext cx="168846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 smtClean="0">
                <a:solidFill>
                  <a:srgbClr val="C00000"/>
                </a:solidFill>
              </a:rPr>
              <a:t>4</a:t>
            </a:r>
            <a:r>
              <a:rPr kumimoji="1" lang="en-US" altLang="en-US" sz="2200" dirty="0" smtClean="0"/>
              <a:t>   </a:t>
            </a:r>
            <a:r>
              <a:rPr kumimoji="1" lang="zh-CN" altLang="en-US" sz="2200" dirty="0" smtClean="0">
                <a:ea typeface="宋体" panose="02010600030101010101" pitchFamily="2" charset="-122"/>
              </a:rPr>
              <a:t>项目实施</a:t>
            </a:r>
            <a:r>
              <a:rPr kumimoji="1" lang="en-US" altLang="en-US" sz="2200" dirty="0" smtClean="0"/>
              <a:t>  </a:t>
            </a:r>
            <a:endParaRPr kumimoji="1" lang="zh-CN" altLang="en-US" sz="2200" dirty="0"/>
          </a:p>
        </p:txBody>
      </p:sp>
      <p:pic>
        <p:nvPicPr>
          <p:cNvPr id="12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47"/>
          <p:cNvSpPr txBox="1"/>
          <p:nvPr/>
        </p:nvSpPr>
        <p:spPr>
          <a:xfrm>
            <a:off x="4939480" y="4141889"/>
            <a:ext cx="30988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200" dirty="0" smtClean="0"/>
              <a:t>  </a:t>
            </a:r>
            <a:endParaRPr kumimoji="1"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1693545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en-US" sz="2200" dirty="0" smtClean="0">
                <a:solidFill>
                  <a:srgbClr val="C00000"/>
                </a:solidFill>
              </a:rPr>
              <a:t>2   </a:t>
            </a:r>
            <a:r>
              <a:rPr kumimoji="1" lang="zh-CN" altLang="en-US" sz="2200" b="1" dirty="0" smtClean="0">
                <a:solidFill>
                  <a:srgbClr val="C00000"/>
                </a:solidFill>
              </a:rPr>
              <a:t>业务方案</a:t>
            </a:r>
            <a:endParaRPr kumimoji="1" lang="zh-CN" altLang="en-US" sz="2200" b="1" dirty="0" smtClean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1666" y="209659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业务蓝图</a:t>
            </a:r>
            <a:endParaRPr kumimoji="1" lang="zh-CN" altLang="en-US" sz="2200" dirty="0"/>
          </a:p>
        </p:txBody>
      </p:sp>
      <p:sp>
        <p:nvSpPr>
          <p:cNvPr id="16" name="矩形 164"/>
          <p:cNvSpPr/>
          <p:nvPr/>
        </p:nvSpPr>
        <p:spPr>
          <a:xfrm rot="2700000">
            <a:off x="5147766" y="226049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01666" y="2517661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系统需求</a:t>
            </a:r>
            <a:endParaRPr kumimoji="1" lang="zh-CN" altLang="en-US" sz="2200" dirty="0"/>
          </a:p>
        </p:txBody>
      </p:sp>
      <p:sp>
        <p:nvSpPr>
          <p:cNvPr id="23" name="矩形 164"/>
          <p:cNvSpPr/>
          <p:nvPr/>
        </p:nvSpPr>
        <p:spPr>
          <a:xfrm rot="2700000">
            <a:off x="5147766" y="268156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1666" y="2938726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业务梳理</a:t>
            </a:r>
            <a:endParaRPr kumimoji="1" lang="zh-CN" altLang="en-US" sz="2200" dirty="0" smtClean="0"/>
          </a:p>
        </p:txBody>
      </p:sp>
      <p:sp>
        <p:nvSpPr>
          <p:cNvPr id="25" name="矩形 164"/>
          <p:cNvSpPr/>
          <p:nvPr/>
        </p:nvSpPr>
        <p:spPr>
          <a:xfrm rot="2700000">
            <a:off x="5147766" y="3102625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01666" y="3382675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/>
              <a:t>输入</a:t>
            </a:r>
            <a:r>
              <a:rPr kumimoji="1" lang="en-US" altLang="zh-CN" sz="2200" dirty="0" smtClean="0"/>
              <a:t>&amp;</a:t>
            </a:r>
            <a:r>
              <a:rPr kumimoji="1" lang="zh-CN" altLang="en-US" sz="2200" dirty="0" smtClean="0"/>
              <a:t>输出</a:t>
            </a:r>
            <a:endParaRPr kumimoji="1" lang="zh-CN" altLang="en-US" sz="2200" dirty="0" smtClean="0"/>
          </a:p>
        </p:txBody>
      </p:sp>
      <p:sp>
        <p:nvSpPr>
          <p:cNvPr id="27" name="矩形 164"/>
          <p:cNvSpPr/>
          <p:nvPr/>
        </p:nvSpPr>
        <p:spPr>
          <a:xfrm rot="2700000">
            <a:off x="5147766" y="354657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01666" y="3826624"/>
            <a:ext cx="2709396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sz="2200" dirty="0" smtClean="0">
                <a:ea typeface="宋体" panose="02010600030101010101" pitchFamily="2" charset="-122"/>
              </a:rPr>
              <a:t>功能清单</a:t>
            </a:r>
            <a:endParaRPr kumimoji="1" lang="zh-CN" sz="2200" dirty="0" smtClean="0">
              <a:ea typeface="宋体" panose="02010600030101010101" pitchFamily="2" charset="-122"/>
            </a:endParaRPr>
          </a:p>
        </p:txBody>
      </p:sp>
      <p:sp>
        <p:nvSpPr>
          <p:cNvPr id="29" name="矩形 164"/>
          <p:cNvSpPr/>
          <p:nvPr/>
        </p:nvSpPr>
        <p:spPr>
          <a:xfrm rot="2700000">
            <a:off x="5147766" y="3990523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5"/>
          <p:cNvSpPr txBox="1"/>
          <p:nvPr/>
        </p:nvSpPr>
        <p:spPr>
          <a:xfrm>
            <a:off x="60325" y="4668108"/>
            <a:ext cx="1417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/>
              <a:t>数据流出</a:t>
            </a:r>
            <a:endParaRPr lang="zh-CN" altLang="en-US" sz="1000" b="1" dirty="0"/>
          </a:p>
        </p:txBody>
      </p:sp>
      <p:sp>
        <p:nvSpPr>
          <p:cNvPr id="6" name="圆角矩形 5"/>
          <p:cNvSpPr/>
          <p:nvPr/>
        </p:nvSpPr>
        <p:spPr>
          <a:xfrm>
            <a:off x="245110" y="1735852"/>
            <a:ext cx="8484007" cy="2590989"/>
          </a:xfrm>
          <a:prstGeom prst="roundRect">
            <a:avLst>
              <a:gd name="adj" fmla="val 44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93988" y="1938841"/>
            <a:ext cx="8053112" cy="1385737"/>
          </a:xfrm>
          <a:prstGeom prst="roundRect">
            <a:avLst>
              <a:gd name="adj" fmla="val 114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401621" y="2112344"/>
            <a:ext cx="1014032" cy="1137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0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业务蓝图</a:t>
            </a:r>
            <a:endParaRPr lang="zh-CN" altLang="en-US" b="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8039374" y="1587497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76250" y="3496027"/>
            <a:ext cx="8070850" cy="748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90488" y="4398342"/>
            <a:ext cx="1410678" cy="468000"/>
          </a:xfrm>
          <a:prstGeom prst="roundRect">
            <a:avLst>
              <a:gd name="adj" fmla="val 1141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2163310" y="4447676"/>
            <a:ext cx="118075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EPQC</a:t>
            </a:r>
            <a:endParaRPr lang="en-US" altLang="zh-CN" sz="1000" b="1" dirty="0"/>
          </a:p>
        </p:txBody>
      </p:sp>
      <p:sp>
        <p:nvSpPr>
          <p:cNvPr id="10" name="TextBox 25"/>
          <p:cNvSpPr txBox="1"/>
          <p:nvPr/>
        </p:nvSpPr>
        <p:spPr>
          <a:xfrm>
            <a:off x="60325" y="4496658"/>
            <a:ext cx="1223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/>
              <a:t>数据流入</a:t>
            </a:r>
            <a:endParaRPr lang="zh-CN" altLang="en-US" sz="1000" b="1" dirty="0"/>
          </a:p>
        </p:txBody>
      </p:sp>
      <p:sp>
        <p:nvSpPr>
          <p:cNvPr id="11" name="圆角矩形 10"/>
          <p:cNvSpPr/>
          <p:nvPr/>
        </p:nvSpPr>
        <p:spPr>
          <a:xfrm>
            <a:off x="1186826" y="3591344"/>
            <a:ext cx="2713577" cy="57484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6353500" y="4376175"/>
            <a:ext cx="1386084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55549" y="4425509"/>
            <a:ext cx="14274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PreOrder</a:t>
            </a:r>
            <a:endParaRPr lang="en-US" altLang="zh-CN" sz="1000" b="1" dirty="0"/>
          </a:p>
        </p:txBody>
      </p:sp>
      <p:sp>
        <p:nvSpPr>
          <p:cNvPr id="14" name="圆角矩形 13"/>
          <p:cNvSpPr/>
          <p:nvPr/>
        </p:nvSpPr>
        <p:spPr>
          <a:xfrm>
            <a:off x="4302505" y="4378122"/>
            <a:ext cx="1315705" cy="468000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5496" y="4427456"/>
            <a:ext cx="110126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MC</a:t>
            </a:r>
            <a:endParaRPr lang="en-US" altLang="zh-CN" sz="10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7119" y="4810606"/>
            <a:ext cx="274189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360014" y="937929"/>
            <a:ext cx="1049111" cy="646548"/>
            <a:chOff x="5486" y="1611"/>
            <a:chExt cx="2671" cy="1366"/>
          </a:xfrm>
        </p:grpSpPr>
        <p:sp>
          <p:nvSpPr>
            <p:cNvPr id="18" name="圆角矩形 17"/>
            <p:cNvSpPr/>
            <p:nvPr/>
          </p:nvSpPr>
          <p:spPr>
            <a:xfrm>
              <a:off x="548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+mj-lt"/>
              </a:endParaRPr>
            </a:p>
          </p:txBody>
        </p:sp>
        <p:sp>
          <p:nvSpPr>
            <p:cNvPr id="19" name="TextBox 14"/>
            <p:cNvSpPr txBox="1"/>
            <p:nvPr/>
          </p:nvSpPr>
          <p:spPr>
            <a:xfrm>
              <a:off x="5562" y="1641"/>
              <a:ext cx="1013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/>
                <a:t>FBI</a:t>
              </a:r>
              <a:endParaRPr lang="en-US" altLang="zh-CN" sz="1000" b="1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851" y="1994"/>
              <a:ext cx="1939" cy="722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solidFill>
                    <a:schemeClr val="bg1"/>
                  </a:solidFill>
                  <a:latin typeface="+mj-lt"/>
                </a:rPr>
                <a:t>半成品</a:t>
              </a:r>
              <a:endParaRPr kumimoji="1" lang="en-US" altLang="zh-CN" sz="1000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kumimoji="1" lang="zh-CN" altLang="en-US" sz="1000" dirty="0" smtClean="0">
                  <a:solidFill>
                    <a:schemeClr val="bg1"/>
                  </a:solidFill>
                  <a:latin typeface="+mj-lt"/>
                </a:rPr>
                <a:t>售卖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量</a:t>
              </a:r>
              <a:endParaRPr kumimoji="1" lang="zh-CN" altLang="en-US" sz="1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TextBox 14"/>
          <p:cNvSpPr txBox="1"/>
          <p:nvPr/>
        </p:nvSpPr>
        <p:spPr>
          <a:xfrm>
            <a:off x="375570" y="1659299"/>
            <a:ext cx="10830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000" b="1" dirty="0">
                <a:solidFill>
                  <a:schemeClr val="accent2"/>
                </a:solidFill>
              </a:rPr>
              <a:t>CRIS</a:t>
            </a:r>
            <a:endParaRPr lang="en-US" altLang="zh-CN" sz="1000" b="1" dirty="0">
              <a:solidFill>
                <a:schemeClr val="accent2"/>
              </a:solidFill>
            </a:endParaRPr>
          </a:p>
        </p:txBody>
      </p:sp>
      <p:cxnSp>
        <p:nvCxnSpPr>
          <p:cNvPr id="23" name="肘形连接符 22"/>
          <p:cNvCxnSpPr/>
          <p:nvPr/>
        </p:nvCxnSpPr>
        <p:spPr>
          <a:xfrm>
            <a:off x="727119" y="4624305"/>
            <a:ext cx="26761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312544" y="932549"/>
            <a:ext cx="1821827" cy="641191"/>
            <a:chOff x="2426" y="1611"/>
            <a:chExt cx="3496" cy="1366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5" name="圆角矩形 24"/>
            <p:cNvSpPr/>
            <p:nvPr/>
          </p:nvSpPr>
          <p:spPr>
            <a:xfrm>
              <a:off x="2426" y="1611"/>
              <a:ext cx="3496" cy="1366"/>
            </a:xfrm>
            <a:prstGeom prst="roundRect">
              <a:avLst>
                <a:gd name="adj" fmla="val 114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+mj-lt"/>
              </a:endParaRPr>
            </a:p>
          </p:txBody>
        </p:sp>
        <p:sp>
          <p:nvSpPr>
            <p:cNvPr id="26" name="TextBox 14"/>
            <p:cNvSpPr txBox="1"/>
            <p:nvPr/>
          </p:nvSpPr>
          <p:spPr>
            <a:xfrm>
              <a:off x="2484" y="1683"/>
              <a:ext cx="1058" cy="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/>
                <a:t>EPQC</a:t>
              </a:r>
              <a:endParaRPr lang="en-US" altLang="zh-CN" sz="1000" b="1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700" y="2206"/>
              <a:ext cx="1366" cy="33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生产执行</a:t>
              </a:r>
              <a:endParaRPr kumimoji="1" lang="zh-CN" altLang="en-US" sz="1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320" y="2206"/>
              <a:ext cx="1366" cy="33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损耗</a:t>
              </a:r>
              <a:endParaRPr kumimoji="1" lang="zh-CN" altLang="en-US" sz="1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48883" y="937929"/>
            <a:ext cx="1450616" cy="634311"/>
            <a:chOff x="5301" y="1611"/>
            <a:chExt cx="2686" cy="1366"/>
          </a:xfrm>
        </p:grpSpPr>
        <p:sp>
          <p:nvSpPr>
            <p:cNvPr id="30" name="圆角矩形 29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+mj-lt"/>
              </a:endParaRPr>
            </a:p>
          </p:txBody>
        </p:sp>
        <p:sp>
          <p:nvSpPr>
            <p:cNvPr id="31" name="TextBox 14"/>
            <p:cNvSpPr txBox="1"/>
            <p:nvPr/>
          </p:nvSpPr>
          <p:spPr>
            <a:xfrm>
              <a:off x="5301" y="1641"/>
              <a:ext cx="1306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000" b="1" dirty="0" smtClean="0"/>
                <a:t>配方中心</a:t>
              </a:r>
              <a:endParaRPr lang="en-US" altLang="zh-CN" sz="1000" b="1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795" y="2116"/>
              <a:ext cx="1704" cy="340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solidFill>
                    <a:schemeClr val="bg1"/>
                  </a:solidFill>
                  <a:latin typeface="+mj-lt"/>
                </a:rPr>
                <a:t>配方信息</a:t>
              </a:r>
              <a:endParaRPr kumimoji="1" lang="zh-CN" altLang="en-US" sz="1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4613487" y="930943"/>
            <a:ext cx="1004580" cy="641297"/>
          </a:xfrm>
          <a:prstGeom prst="roundRect">
            <a:avLst>
              <a:gd name="adj" fmla="val 11417"/>
            </a:avLst>
          </a:prstGeom>
          <a:solidFill>
            <a:srgbClr val="4F6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34" name="TextBox 14"/>
          <p:cNvSpPr txBox="1"/>
          <p:nvPr/>
        </p:nvSpPr>
        <p:spPr>
          <a:xfrm>
            <a:off x="4386462" y="945027"/>
            <a:ext cx="1168785" cy="14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/>
              <a:t>AI FCST</a:t>
            </a:r>
            <a:endParaRPr lang="en-US" altLang="zh-CN" sz="1000" b="1" dirty="0"/>
          </a:p>
        </p:txBody>
      </p:sp>
      <p:sp>
        <p:nvSpPr>
          <p:cNvPr id="35" name="圆角矩形 34"/>
          <p:cNvSpPr/>
          <p:nvPr/>
        </p:nvSpPr>
        <p:spPr>
          <a:xfrm>
            <a:off x="4805254" y="1139388"/>
            <a:ext cx="655645" cy="285438"/>
          </a:xfrm>
          <a:prstGeom prst="round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solidFill>
                  <a:schemeClr val="bg1"/>
                </a:solidFill>
                <a:latin typeface="+mj-lt"/>
              </a:rPr>
              <a:t>预估</a:t>
            </a:r>
            <a:endParaRPr kumimoji="1" lang="en-US" altLang="zh-CN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kumimoji="1" lang="zh-CN" altLang="en-US" sz="1000" dirty="0" smtClean="0">
                <a:solidFill>
                  <a:schemeClr val="bg1"/>
                </a:solidFill>
                <a:latin typeface="+mj-lt"/>
              </a:rPr>
              <a:t>售卖</a:t>
            </a:r>
            <a:r>
              <a:rPr kumimoji="1" lang="zh-CN" altLang="en-US" sz="1000" dirty="0">
                <a:solidFill>
                  <a:schemeClr val="bg1"/>
                </a:solidFill>
                <a:latin typeface="+mj-lt"/>
              </a:rPr>
              <a:t>量</a:t>
            </a:r>
            <a:endParaRPr kumimoji="1" lang="zh-CN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11378" y="978883"/>
            <a:ext cx="810034" cy="222145"/>
          </a:xfrm>
          <a:prstGeom prst="roundRect">
            <a:avLst>
              <a:gd name="adj" fmla="val 1141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383540" y="1024608"/>
            <a:ext cx="678008" cy="15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 smtClean="0"/>
              <a:t>IOT</a:t>
            </a:r>
            <a:endParaRPr lang="en-US" altLang="zh-CN" sz="1000" b="1" dirty="0"/>
          </a:p>
        </p:txBody>
      </p:sp>
      <p:sp>
        <p:nvSpPr>
          <p:cNvPr id="47" name="圆角矩形 46"/>
          <p:cNvSpPr/>
          <p:nvPr/>
        </p:nvSpPr>
        <p:spPr>
          <a:xfrm>
            <a:off x="316865" y="1277546"/>
            <a:ext cx="810034" cy="210453"/>
          </a:xfrm>
          <a:prstGeom prst="roundRect">
            <a:avLst>
              <a:gd name="adj" fmla="val 1141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+mj-lt"/>
            </a:endParaRPr>
          </a:p>
        </p:txBody>
      </p:sp>
      <p:sp>
        <p:nvSpPr>
          <p:cNvPr id="48" name="TextBox 14"/>
          <p:cNvSpPr txBox="1"/>
          <p:nvPr/>
        </p:nvSpPr>
        <p:spPr>
          <a:xfrm>
            <a:off x="376987" y="1314181"/>
            <a:ext cx="678008" cy="129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b="1" dirty="0" smtClean="0"/>
              <a:t>RFID</a:t>
            </a:r>
            <a:endParaRPr lang="en-US" altLang="zh-CN" sz="10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1132244" y="1086862"/>
            <a:ext cx="169837" cy="30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142617" y="1380838"/>
            <a:ext cx="167277" cy="19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93988" y="3507159"/>
            <a:ext cx="1059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实时计算</a:t>
            </a:r>
            <a:endParaRPr lang="zh-CN" altLang="en-US" sz="1000" dirty="0" smtClean="0"/>
          </a:p>
        </p:txBody>
      </p:sp>
      <p:sp>
        <p:nvSpPr>
          <p:cNvPr id="53" name="文本框 52"/>
          <p:cNvSpPr txBox="1"/>
          <p:nvPr/>
        </p:nvSpPr>
        <p:spPr>
          <a:xfrm>
            <a:off x="620696" y="2014747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Web</a:t>
            </a:r>
            <a:r>
              <a:rPr lang="zh-CN" altLang="en-US" sz="1000" dirty="0" smtClean="0"/>
              <a:t>应用</a:t>
            </a:r>
            <a:endParaRPr lang="zh-CN" altLang="en-US" sz="1000" dirty="0" smtClean="0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2236978" y="1592371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3873097" y="1587497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5112943" y="1581147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8039374" y="1587497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038412" y="3324578"/>
            <a:ext cx="0" cy="171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6446732" y="3324578"/>
            <a:ext cx="9378" cy="18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665646" y="937929"/>
            <a:ext cx="1520826" cy="634311"/>
            <a:chOff x="5171" y="1611"/>
            <a:chExt cx="2816" cy="1366"/>
          </a:xfrm>
        </p:grpSpPr>
        <p:sp>
          <p:nvSpPr>
            <p:cNvPr id="89" name="圆角矩形 88"/>
            <p:cNvSpPr/>
            <p:nvPr/>
          </p:nvSpPr>
          <p:spPr>
            <a:xfrm>
              <a:off x="5316" y="1611"/>
              <a:ext cx="2671" cy="1366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+mj-lt"/>
              </a:endParaRPr>
            </a:p>
          </p:txBody>
        </p:sp>
        <p:sp>
          <p:nvSpPr>
            <p:cNvPr id="90" name="TextBox 14"/>
            <p:cNvSpPr txBox="1"/>
            <p:nvPr/>
          </p:nvSpPr>
          <p:spPr>
            <a:xfrm>
              <a:off x="5171" y="1641"/>
              <a:ext cx="1306" cy="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000" b="1" dirty="0"/>
                <a:t>ACP</a:t>
              </a:r>
              <a:endParaRPr lang="en-US" altLang="zh-CN" sz="1000" b="1" dirty="0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5795" y="2116"/>
              <a:ext cx="1704" cy="340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  <a:latin typeface="+mj-lt"/>
                </a:rPr>
                <a:t>基础配置</a:t>
              </a:r>
              <a:endParaRPr kumimoji="1" lang="zh-CN" altLang="en-US" sz="10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6446732" y="1586335"/>
            <a:ext cx="0" cy="160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1045253" y="2351059"/>
            <a:ext cx="742315" cy="1897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问题排查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1048800" y="2602699"/>
            <a:ext cx="742315" cy="1897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同步任务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378322" y="2246176"/>
            <a:ext cx="1037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solidFill>
                  <a:schemeClr val="bg1"/>
                </a:solidFill>
              </a:rPr>
              <a:t>ACP</a:t>
            </a:r>
            <a:r>
              <a:rPr lang="zh-CN" altLang="en-US" sz="800" dirty="0" smtClean="0">
                <a:solidFill>
                  <a:schemeClr val="bg1"/>
                </a:solidFill>
              </a:rPr>
              <a:t>参数设置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促销标准品半成品对应</a:t>
            </a:r>
            <a:r>
              <a:rPr lang="zh-CN" altLang="en-US" sz="800" dirty="0" smtClean="0">
                <a:solidFill>
                  <a:schemeClr val="bg1"/>
                </a:solidFill>
              </a:rPr>
              <a:t>配置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预警阈值配置</a:t>
            </a:r>
            <a:endParaRPr lang="zh-CN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702335" y="2101712"/>
            <a:ext cx="1014032" cy="11477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44464" y="2235546"/>
            <a:ext cx="994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效期预警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库存预警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实时计算预警</a:t>
            </a:r>
            <a:endParaRPr lang="zh-CN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04257" y="2097382"/>
            <a:ext cx="1014032" cy="11520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004508" y="2224121"/>
            <a:ext cx="109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中心</a:t>
            </a:r>
            <a:r>
              <a:rPr lang="zh-CN" altLang="en-US" sz="800" dirty="0" smtClean="0">
                <a:solidFill>
                  <a:schemeClr val="bg1"/>
                </a:solidFill>
              </a:rPr>
              <a:t>端库存管理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餐厅</a:t>
            </a:r>
            <a:r>
              <a:rPr lang="zh-CN" altLang="en-US" sz="800" dirty="0" smtClean="0">
                <a:solidFill>
                  <a:schemeClr val="bg1"/>
                </a:solidFill>
              </a:rPr>
              <a:t>端</a:t>
            </a:r>
            <a:r>
              <a:rPr lang="en-US" altLang="zh-CN" sz="800" dirty="0" smtClean="0">
                <a:solidFill>
                  <a:schemeClr val="bg1"/>
                </a:solidFill>
              </a:rPr>
              <a:t>PC</a:t>
            </a:r>
            <a:r>
              <a:rPr lang="zh-CN" altLang="en-US" sz="800" dirty="0" smtClean="0">
                <a:solidFill>
                  <a:schemeClr val="bg1"/>
                </a:solidFill>
              </a:rPr>
              <a:t>端库存管理</a:t>
            </a:r>
            <a:endParaRPr lang="zh-CN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1041959" y="2847003"/>
            <a:ext cx="742315" cy="1897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促销推荐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319155" y="2093838"/>
            <a:ext cx="1014032" cy="11556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312391" y="2003091"/>
            <a:ext cx="1031726" cy="2013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员工屏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38385" y="2178048"/>
            <a:ext cx="1005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库存</a:t>
            </a:r>
            <a:r>
              <a:rPr lang="zh-CN" altLang="en-US" sz="800" dirty="0" smtClean="0">
                <a:solidFill>
                  <a:schemeClr val="bg1"/>
                </a:solidFill>
              </a:rPr>
              <a:t>明细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库存校准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异常库存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bg1"/>
                </a:solidFill>
              </a:rPr>
              <a:t>母</a:t>
            </a:r>
            <a:r>
              <a:rPr lang="zh-CN" altLang="en-US" sz="800" dirty="0" smtClean="0">
                <a:solidFill>
                  <a:schemeClr val="bg1"/>
                </a:solidFill>
              </a:rPr>
              <a:t>店出库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子店出库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实时刷新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手动刷新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临近存储结束</a:t>
            </a:r>
            <a:endParaRPr lang="zh-CN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093826" y="2108802"/>
            <a:ext cx="1014032" cy="4764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098880" y="2235546"/>
            <a:ext cx="100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用户管理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权限管理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83377" y="2742142"/>
            <a:ext cx="1014032" cy="5034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054031" y="2890531"/>
            <a:ext cx="98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系统运行情况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 smtClean="0">
                <a:solidFill>
                  <a:schemeClr val="bg1"/>
                </a:solidFill>
              </a:rPr>
              <a:t>系统日志</a:t>
            </a:r>
            <a:endParaRPr lang="zh-CN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997496" y="2006638"/>
            <a:ext cx="1031726" cy="2013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库存管理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4689700" y="2009587"/>
            <a:ext cx="1031726" cy="2013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预警管理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3398084" y="2020220"/>
            <a:ext cx="1022622" cy="1906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基础配置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2079527" y="2653561"/>
            <a:ext cx="1026475" cy="194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系统监控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2085233" y="2025252"/>
            <a:ext cx="1029380" cy="1791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系统管理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3954838" y="3587800"/>
            <a:ext cx="2561441" cy="578383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圆角矩形 124"/>
          <p:cNvSpPr/>
          <p:nvPr/>
        </p:nvSpPr>
        <p:spPr>
          <a:xfrm>
            <a:off x="6564674" y="3581327"/>
            <a:ext cx="1871273" cy="584855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1216124" y="3593198"/>
            <a:ext cx="1007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chemeClr val="bg1"/>
                </a:solidFill>
              </a:rPr>
              <a:t>实时库存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954839" y="3587801"/>
            <a:ext cx="1007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chemeClr val="bg1"/>
                </a:solidFill>
              </a:rPr>
              <a:t>预警管理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564674" y="3584999"/>
            <a:ext cx="78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chemeClr val="bg1"/>
                </a:solidFill>
              </a:rPr>
              <a:t>促销推荐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1876357" y="3681674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全量库存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2865183" y="3678129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有效库存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1879902" y="3904959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缺货库存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2864815" y="3905224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自动追加量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4588429" y="3678417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效期预警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5504913" y="3673985"/>
            <a:ext cx="743680" cy="176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库存预警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4584887" y="3901700"/>
            <a:ext cx="1663705" cy="1493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实时计算预警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7228970" y="3651017"/>
            <a:ext cx="980167" cy="1739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预计损耗量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7232518" y="3874299"/>
            <a:ext cx="980167" cy="1739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bg1"/>
                </a:solidFill>
                <a:latin typeface="+mj-lt"/>
              </a:rPr>
              <a:t>促销推荐标准品</a:t>
            </a:r>
            <a:endParaRPr kumimoji="1" lang="zh-CN" altLang="en-US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0" name="直接箭头连接符 139"/>
          <p:cNvCxnSpPr>
            <a:stCxn id="11" idx="2"/>
            <a:endCxn id="8" idx="0"/>
          </p:cNvCxnSpPr>
          <p:nvPr/>
        </p:nvCxnSpPr>
        <p:spPr>
          <a:xfrm>
            <a:off x="2543615" y="4166184"/>
            <a:ext cx="252212" cy="23215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24" idx="2"/>
            <a:endCxn id="14" idx="0"/>
          </p:cNvCxnSpPr>
          <p:nvPr/>
        </p:nvCxnSpPr>
        <p:spPr>
          <a:xfrm flipH="1">
            <a:off x="4960358" y="4166183"/>
            <a:ext cx="275201" cy="2119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5" idx="2"/>
            <a:endCxn id="12" idx="0"/>
          </p:cNvCxnSpPr>
          <p:nvPr/>
        </p:nvCxnSpPr>
        <p:spPr>
          <a:xfrm flipH="1">
            <a:off x="7046542" y="4166182"/>
            <a:ext cx="453769" cy="20999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24" idx="2"/>
            <a:endCxn id="8" idx="0"/>
          </p:cNvCxnSpPr>
          <p:nvPr/>
        </p:nvCxnSpPr>
        <p:spPr>
          <a:xfrm flipH="1">
            <a:off x="2795827" y="4166183"/>
            <a:ext cx="2439732" cy="23215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1" idx="2"/>
            <a:endCxn id="14" idx="0"/>
          </p:cNvCxnSpPr>
          <p:nvPr/>
        </p:nvCxnSpPr>
        <p:spPr>
          <a:xfrm>
            <a:off x="2543615" y="4166184"/>
            <a:ext cx="2416743" cy="2119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sz="2400" b="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系统需求</a:t>
            </a:r>
            <a:endParaRPr lang="zh-CN" altLang="en-US" sz="2400" b="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437152" y="1533755"/>
            <a:ext cx="3125470" cy="659765"/>
            <a:chOff x="3322578" y="1829099"/>
            <a:chExt cx="3125470" cy="659765"/>
          </a:xfrm>
        </p:grpSpPr>
        <p:sp>
          <p:nvSpPr>
            <p:cNvPr id="51" name="文本框 50"/>
            <p:cNvSpPr txBox="1"/>
            <p:nvPr/>
          </p:nvSpPr>
          <p:spPr>
            <a:xfrm>
              <a:off x="3322578" y="1829099"/>
              <a:ext cx="10972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02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促销推荐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22578" y="2090084"/>
              <a:ext cx="3125470" cy="3987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预计损耗半成品转化为可促销标准品，准确推送给</a:t>
              </a:r>
              <a:r>
                <a:rPr kumimoji="1" lang="en-US" alt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preorder</a:t>
              </a: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。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32611" y="3413382"/>
            <a:ext cx="2132330" cy="1121282"/>
            <a:chOff x="3322578" y="1829099"/>
            <a:chExt cx="2132330" cy="1121282"/>
          </a:xfrm>
        </p:grpSpPr>
        <p:sp>
          <p:nvSpPr>
            <p:cNvPr id="56" name="文本框 55"/>
            <p:cNvSpPr txBox="1"/>
            <p:nvPr/>
          </p:nvSpPr>
          <p:spPr>
            <a:xfrm>
              <a:off x="3322578" y="1829099"/>
              <a:ext cx="123317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04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管理</a:t>
              </a:r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portal</a:t>
              </a:r>
              <a:endParaRPr kumimoji="1" lang="en-US" altLang="zh-CN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322578" y="2089956"/>
              <a:ext cx="2132330" cy="8604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库存管理（中心端、餐厅端）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预警（效期、断货、计算异常）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问题排查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同步任务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配置管理（</a:t>
              </a:r>
              <a:r>
                <a:rPr kumimoji="1" lang="en-US" alt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ACP</a:t>
              </a: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、阈值）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24146" y="1533755"/>
            <a:ext cx="3122930" cy="1121410"/>
            <a:chOff x="3107816" y="1829099"/>
            <a:chExt cx="3122930" cy="1121410"/>
          </a:xfrm>
        </p:grpSpPr>
        <p:sp>
          <p:nvSpPr>
            <p:cNvPr id="66" name="文本框 65"/>
            <p:cNvSpPr txBox="1"/>
            <p:nvPr/>
          </p:nvSpPr>
          <p:spPr>
            <a:xfrm>
              <a:off x="5083936" y="1829099"/>
              <a:ext cx="114681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01 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实时库存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107816" y="2090084"/>
              <a:ext cx="3122930" cy="8604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根据期初库存（库存校准）、制作量、售卖量、损耗量、调拨量实时计算全量库存。同时计算</a:t>
              </a:r>
              <a:r>
                <a:rPr kumimoji="1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有效库存、缺货库存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、自动追加、预计损耗量；</a:t>
              </a:r>
              <a:endParaRPr kumimoji="1" lang="zh-CN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库存维度：半成品编码、批次信息、餐厅、Location（子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母店）、统计时间（一分钟粒度</a:t>
              </a:r>
              <a:r>
                <a:rPr kumimoji="1" lang="zh-CN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）。</a:t>
              </a:r>
              <a:endParaRPr kumimoji="1" lang="zh-CN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282771" y="3413382"/>
            <a:ext cx="2132330" cy="813942"/>
            <a:chOff x="4098416" y="1829099"/>
            <a:chExt cx="2132330" cy="813942"/>
          </a:xfrm>
        </p:grpSpPr>
        <p:sp>
          <p:nvSpPr>
            <p:cNvPr id="72" name="文本框 71"/>
            <p:cNvSpPr txBox="1"/>
            <p:nvPr/>
          </p:nvSpPr>
          <p:spPr>
            <a:xfrm>
              <a:off x="4647056" y="1829099"/>
              <a:ext cx="15836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03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效期</a:t>
              </a:r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&amp;</a:t>
              </a:r>
              <a:r>
                <a:rPr kumimoji="1" lang="zh-CN" altLang="en-US" sz="1400" b="1" dirty="0">
                  <a:solidFill>
                    <a:schemeClr val="tx1">
                      <a:lumMod val="75000"/>
                    </a:schemeClr>
                  </a:solidFill>
                </a:rPr>
                <a:t>库存预警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098416" y="2089956"/>
              <a:ext cx="2132330" cy="5530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前置效期预警、过期损耗通知；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实时断货预警、前置断货预警；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kumimoji="1" lang="zh-CN" altLang="en-US" sz="10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预警下发</a:t>
              </a:r>
              <a:endParaRPr kumimoji="1"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8900000">
            <a:off x="3471277" y="1825383"/>
            <a:ext cx="2031765" cy="2031765"/>
            <a:chOff x="3572759" y="1706252"/>
            <a:chExt cx="2130458" cy="2130458"/>
          </a:xfrm>
        </p:grpSpPr>
        <p:sp>
          <p:nvSpPr>
            <p:cNvPr id="6" name="泪珠形 5"/>
            <p:cNvSpPr/>
            <p:nvPr/>
          </p:nvSpPr>
          <p:spPr>
            <a:xfrm>
              <a:off x="3572759" y="2809189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泪珠形 43"/>
            <p:cNvSpPr/>
            <p:nvPr/>
          </p:nvSpPr>
          <p:spPr>
            <a:xfrm rot="16200000">
              <a:off x="4675696" y="2809188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泪珠形 44"/>
            <p:cNvSpPr/>
            <p:nvPr/>
          </p:nvSpPr>
          <p:spPr>
            <a:xfrm rot="10800000">
              <a:off x="4675696" y="1706252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泪珠形 45"/>
            <p:cNvSpPr/>
            <p:nvPr/>
          </p:nvSpPr>
          <p:spPr>
            <a:xfrm rot="5400000">
              <a:off x="3572759" y="1706252"/>
              <a:ext cx="1027521" cy="1027521"/>
            </a:xfrm>
            <a:prstGeom prst="teardrop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230618" y="1869813"/>
            <a:ext cx="5130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实时</a:t>
            </a:r>
            <a:endParaRPr kumimoji="1" lang="zh-CN" altLang="en-US" sz="13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库存</a:t>
            </a:r>
            <a:endParaRPr kumimoji="1"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321692" y="2595021"/>
            <a:ext cx="8432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效期</a:t>
            </a:r>
            <a:r>
              <a:rPr kumimoji="1" lang="en-US" altLang="zh-CN" sz="1300" dirty="0">
                <a:solidFill>
                  <a:schemeClr val="bg1"/>
                </a:solidFill>
              </a:rPr>
              <a:t>&amp;</a:t>
            </a:r>
            <a:endParaRPr kumimoji="1" lang="en-US" altLang="zh-CN" sz="13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库存预警</a:t>
            </a:r>
            <a:endParaRPr kumimoji="1"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64748" y="2614482"/>
            <a:ext cx="5130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促销</a:t>
            </a:r>
            <a:endParaRPr kumimoji="1" lang="zh-CN" altLang="en-US" sz="13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推荐</a:t>
            </a:r>
            <a:endParaRPr kumimoji="1"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188708" y="3371080"/>
            <a:ext cx="5969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</a:rPr>
              <a:t>管理</a:t>
            </a:r>
            <a:endParaRPr kumimoji="1" lang="zh-CN" altLang="en-US" sz="13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300" dirty="0">
                <a:solidFill>
                  <a:schemeClr val="bg1"/>
                </a:solidFill>
              </a:rPr>
              <a:t>portal</a:t>
            </a:r>
            <a:endParaRPr kumimoji="1" lang="en-US" altLang="zh-CN"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1417" y="1394007"/>
            <a:ext cx="960633" cy="468000"/>
            <a:chOff x="317" y="2195"/>
            <a:chExt cx="1513" cy="737"/>
          </a:xfrm>
        </p:grpSpPr>
        <p:sp>
          <p:nvSpPr>
            <p:cNvPr id="111" name="圆角矩形 110"/>
            <p:cNvSpPr/>
            <p:nvPr/>
          </p:nvSpPr>
          <p:spPr>
            <a:xfrm>
              <a:off x="317" y="2195"/>
              <a:ext cx="1513" cy="737"/>
            </a:xfrm>
            <a:prstGeom prst="roundRect">
              <a:avLst>
                <a:gd name="adj" fmla="val 11417"/>
              </a:avLst>
            </a:prstGeom>
            <a:solidFill>
              <a:srgbClr val="4F6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+mj-lt"/>
              </a:endParaRPr>
            </a:p>
          </p:txBody>
        </p:sp>
        <p:sp>
          <p:nvSpPr>
            <p:cNvPr id="112" name="TextBox 14"/>
            <p:cNvSpPr txBox="1"/>
            <p:nvPr/>
          </p:nvSpPr>
          <p:spPr>
            <a:xfrm>
              <a:off x="385" y="2273"/>
              <a:ext cx="1445" cy="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400" dirty="0"/>
                <a:t>全量库存</a:t>
              </a:r>
              <a:endParaRPr lang="zh-CN" altLang="en-US" sz="1400" dirty="0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1235"/>
            <a:ext cx="7858760" cy="242252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40473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</a:t>
            </a:r>
            <a:r>
              <a:rPr kumimoji="1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效期结束时间大于当前时间的半成品数量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、统计时间粒度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（一分钟）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来源：由CRIS系统计算。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店）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有效库存：库存效期过期时间大于某时间段预计售卖量（预估量）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结束时间的半成品库存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数量；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缺货库存：当前统计时间某半成品某餐厅某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location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全量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库存数量小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于等于零；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自动追加量：未来【20分钟】预计售卖量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-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有效库存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= 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自动追加量，如果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自动追加量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大于零，下发通知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；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准确性：通过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CPOS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监控系统等，监控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Input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数据准确性，并对于异常情况作出停止下发等处理逻辑。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4F6E95"/>
                </a:solidFill>
                <a:latin typeface="微软雅黑" panose="020B0503020204020204" charset="-122"/>
                <a:ea typeface="微软雅黑" panose="020B0503020204020204" charset="-122"/>
              </a:rPr>
              <a:t>全量库存</a:t>
            </a:r>
            <a:endParaRPr kumimoji="1" lang="zh-CN" altLang="en-US" sz="1200" b="1" dirty="0" smtClean="0">
              <a:solidFill>
                <a:srgbClr val="4F6E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7131685" cy="255841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含义：每一分钟初始的全量库存，受库存校准影响（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库存校准只可针对统计时间晚于当前时间一分钟的期初库存）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系统全量库存计算；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CRIS系统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库存管理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库存校准功能；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685800" lvl="1" indent="-228600" fontAlgn="auto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新上线餐厅导入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历史期初库存。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店）、统计时间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批次校准：针对某批次期初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直接校准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全量校准：将全量库存校准，需要系统根据全量校准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规则应用到批次上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期初库存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0600"/>
            <a:ext cx="7131685" cy="2401570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654939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含义：由员工制作时录入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生产执行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半成品编码、批次信息、餐厅、Location（子母店）、统计时间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计划制作量：IF预计售卖量&gt;=有效库存，计划制作量=预计售卖量-有效库存；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IOT&amp;RFIT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制作量：智能终端系统，如炸锅制作量，统一反应在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总制作量中；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在途量：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EQPQC-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生产执行，制作中数量，有可用日期；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屏上制作量：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EQPQC-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生产执行，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已经在生产计划中未制作数量，有可用日期。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库存逻辑：根据统计时间匹配符合维度的库存或新增。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制作量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 vert="horz" lIns="91440" tIns="0" rIns="91440" bIns="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业务梳理-实时库存计算</a:t>
            </a:r>
            <a:endParaRPr lang="zh-CN" altLang="en-US" b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1295" y="1393825"/>
            <a:ext cx="960755" cy="467995"/>
          </a:xfrm>
          <a:prstGeom prst="roundRect">
            <a:avLst>
              <a:gd name="adj" fmla="val 11417"/>
            </a:avLst>
          </a:prstGeom>
          <a:solidFill>
            <a:srgbClr val="4F6E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+mj-lt"/>
            </a:endParaRPr>
          </a:p>
        </p:txBody>
      </p:sp>
      <p:sp>
        <p:nvSpPr>
          <p:cNvPr id="112" name="TextBox 14"/>
          <p:cNvSpPr txBox="1"/>
          <p:nvPr/>
        </p:nvSpPr>
        <p:spPr>
          <a:xfrm>
            <a:off x="244475" y="1443355"/>
            <a:ext cx="917575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/>
              <a:t>全量库存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158496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期初库存</a:t>
            </a:r>
            <a:endParaRPr lang="zh-CN" altLang="en-US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05562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制作量</a:t>
            </a:r>
            <a:endParaRPr lang="zh-CN" alt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8119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售卖量</a:t>
            </a:r>
            <a:endParaRPr lang="zh-CN" altLang="en-US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906770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损耗量</a:t>
            </a:r>
            <a:endParaRPr lang="zh-CN" altLang="en-US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486015" y="1470599"/>
            <a:ext cx="1013460" cy="314960"/>
          </a:xfrm>
          <a:prstGeom prst="roundRect">
            <a:avLst>
              <a:gd name="adj" fmla="val 11417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调拨量</a:t>
            </a:r>
            <a:endParaRPr lang="zh-CN" altLang="en-US" sz="14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683510" y="1474727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4170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79745" y="1474727"/>
            <a:ext cx="24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5320" y="1474727"/>
            <a:ext cx="395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+/-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9995" y="1443612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sz="1400" b="1" dirty="0">
                <a:solidFill>
                  <a:schemeClr val="tx1">
                    <a:lumMod val="75000"/>
                  </a:schemeClr>
                </a:solidFill>
              </a:rPr>
              <a:t>=</a:t>
            </a:r>
            <a:endParaRPr kumimoji="1"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4330" y="2268855"/>
            <a:ext cx="8468995" cy="2400935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690" y="2493010"/>
            <a:ext cx="797496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含义：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系统将实时订单进行拆解，输出半成品售卖数量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来源：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indent="-228600" fontAlgn="auto">
              <a:spcAft>
                <a:spcPts val="60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主要维度：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半成品编码、半成品单位、餐厅、Location（子母店）、时间段（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5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分钟粒度）、自然日期、交易类型（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businesstype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）、交易状态（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open/close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）、统计时间。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228600" indent="-228600" fontAlgn="auto">
              <a:spcAft>
                <a:spcPts val="0"/>
              </a:spcAft>
              <a:buAutoNum type="arabi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延伸逻辑：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半成品类型：中间半成品（下一步制作扣减）、最终半成品（售卖扣减），通过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EPQC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中配置项区分；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半成品售卖量过滤：哪些半成品用于扣减，如半成品类型、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交易类型（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businesstype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）、交易状态（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open/close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）；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计算库存逻辑：无批次售卖品扣减库存规则？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5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分钟累计的半成品售卖量，如何拆分到具体每个全量库存的一分钟中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+mn-ea"/>
              </a:rPr>
              <a:t>；</a:t>
            </a: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  <a:p>
            <a:pPr marL="685800" lvl="1" indent="-228600" fontAlgn="auto">
              <a:spcAft>
                <a:spcPts val="0"/>
              </a:spcAft>
              <a:buFont typeface="+mj-lt"/>
              <a:buAutoNum type="alphaLcPeriod"/>
            </a:pPr>
            <a:endParaRPr kumimoji="1" lang="zh-CN" altLang="en-US" sz="12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288963" y="1428162"/>
            <a:ext cx="277297" cy="1645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0000"/>
                <a:lumOff val="4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售卖量</a:t>
            </a:r>
            <a:endParaRPr kumimoji="1" lang="zh-CN" altLang="en-US" sz="12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bc11b586-32f5-49ac-a787-8dda9ca753d0}"/>
</p:tagLst>
</file>

<file path=ppt/tags/tag2.xml><?xml version="1.0" encoding="utf-8"?>
<p:tagLst xmlns:p="http://schemas.openxmlformats.org/presentationml/2006/main">
  <p:tag name="KSO_WM_UNIT_TABLE_BEAUTIFY" val="smartTable{983c63e3-1474-4e63-ad2d-2bda44ec79ad}"/>
</p:tagLst>
</file>

<file path=ppt/tags/tag3.xml><?xml version="1.0" encoding="utf-8"?>
<p:tagLst xmlns:p="http://schemas.openxmlformats.org/presentationml/2006/main">
  <p:tag name="KSO_WM_UNIT_TABLE_BEAUTIFY" val="smartTable{4416947b-9431-4c82-a3ca-2c8edfab63c5}"/>
</p:tagLst>
</file>

<file path=ppt/tags/tag4.xml><?xml version="1.0" encoding="utf-8"?>
<p:tagLst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5429</Words>
  <Application>WPS 演示</Application>
  <PresentationFormat>On-screen Show (16:9)</PresentationFormat>
  <Paragraphs>975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HelveticaNeueLT Std</vt:lpstr>
      <vt:lpstr>PingFang SC Light</vt:lpstr>
      <vt:lpstr>Heiti SC Medium</vt:lpstr>
      <vt:lpstr>Arial Unicode MS</vt:lpstr>
      <vt:lpstr>2016 HDS Corporate</vt:lpstr>
      <vt:lpstr>PowerPoint 演示文稿</vt:lpstr>
      <vt:lpstr>PowerPoint 演示文稿</vt:lpstr>
      <vt:lpstr>PowerPoint 演示文稿</vt:lpstr>
      <vt:lpstr>业务功能逻辑</vt:lpstr>
      <vt:lpstr>系统需求</vt:lpstr>
      <vt:lpstr>业务梳理-实时库存计算</vt:lpstr>
      <vt:lpstr>业务梳理-实时库存计算</vt:lpstr>
      <vt:lpstr>业务梳理-实时库存计算</vt:lpstr>
      <vt:lpstr>业务梳理-实时库存计算</vt:lpstr>
      <vt:lpstr>业务梳理-实时库存计算</vt:lpstr>
      <vt:lpstr>业务梳理-实时库存计算</vt:lpstr>
      <vt:lpstr>业务梳理-预警</vt:lpstr>
      <vt:lpstr>业务梳理-促销推荐</vt:lpstr>
      <vt:lpstr>业务梳理-输入</vt:lpstr>
      <vt:lpstr>业务梳理-输出</vt:lpstr>
      <vt:lpstr>业务梳理-管理Portal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Mr.Ace</cp:lastModifiedBy>
  <cp:revision>4339</cp:revision>
  <cp:lastPrinted>2016-01-12T17:49:00Z</cp:lastPrinted>
  <dcterms:created xsi:type="dcterms:W3CDTF">2011-02-10T00:52:00Z</dcterms:created>
  <dcterms:modified xsi:type="dcterms:W3CDTF">2019-12-04T08:55:44Z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2052-11.1.0.9208</vt:lpwstr>
  </property>
</Properties>
</file>