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tags/tag3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741" r:id="rId2"/>
    <p:sldId id="450" r:id="rId3"/>
    <p:sldId id="728" r:id="rId4"/>
    <p:sldId id="848" r:id="rId5"/>
    <p:sldId id="829" r:id="rId6"/>
    <p:sldId id="830" r:id="rId7"/>
    <p:sldId id="865" r:id="rId8"/>
    <p:sldId id="863" r:id="rId9"/>
    <p:sldId id="831" r:id="rId10"/>
    <p:sldId id="836" r:id="rId11"/>
    <p:sldId id="837" r:id="rId12"/>
    <p:sldId id="838" r:id="rId13"/>
    <p:sldId id="839" r:id="rId14"/>
    <p:sldId id="840" r:id="rId15"/>
    <p:sldId id="841" r:id="rId16"/>
    <p:sldId id="842" r:id="rId17"/>
    <p:sldId id="845" r:id="rId18"/>
    <p:sldId id="843" r:id="rId19"/>
    <p:sldId id="868" r:id="rId20"/>
    <p:sldId id="869" r:id="rId21"/>
    <p:sldId id="870" r:id="rId22"/>
    <p:sldId id="903" r:id="rId23"/>
    <p:sldId id="917" r:id="rId24"/>
    <p:sldId id="904" r:id="rId25"/>
    <p:sldId id="930" r:id="rId26"/>
    <p:sldId id="871" r:id="rId27"/>
    <p:sldId id="945" r:id="rId28"/>
    <p:sldId id="968" r:id="rId29"/>
    <p:sldId id="946" r:id="rId30"/>
    <p:sldId id="947" r:id="rId31"/>
    <p:sldId id="948" r:id="rId32"/>
    <p:sldId id="949" r:id="rId33"/>
    <p:sldId id="932" r:id="rId34"/>
    <p:sldId id="970" r:id="rId35"/>
    <p:sldId id="969" r:id="rId36"/>
    <p:sldId id="891" r:id="rId37"/>
    <p:sldId id="880" r:id="rId38"/>
    <p:sldId id="879" r:id="rId39"/>
    <p:sldId id="866" r:id="rId40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2">
          <p15:clr>
            <a:srgbClr val="A4A3A4"/>
          </p15:clr>
        </p15:guide>
        <p15:guide id="2" pos="2141">
          <p15:clr>
            <a:srgbClr val="A4A3A4"/>
          </p15:clr>
        </p15:guide>
        <p15:guide id="3" pos="187">
          <p15:clr>
            <a:srgbClr val="A4A3A4"/>
          </p15:clr>
        </p15:guide>
        <p15:guide id="4" pos="431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袁 琪" initials="袁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11739"/>
    <a:srgbClr val="4F6E95"/>
    <a:srgbClr val="C00000"/>
    <a:srgbClr val="6984A3"/>
    <a:srgbClr val="97AD6D"/>
    <a:srgbClr val="F66B20"/>
    <a:srgbClr val="F58D1E"/>
    <a:srgbClr val="133361"/>
    <a:srgbClr val="C900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29" autoAdjust="0"/>
    <p:restoredTop sz="94394" autoAdjust="0"/>
  </p:normalViewPr>
  <p:slideViewPr>
    <p:cSldViewPr snapToGrid="0" showGuides="1">
      <p:cViewPr varScale="1">
        <p:scale>
          <a:sx n="148" d="100"/>
          <a:sy n="148" d="100"/>
        </p:scale>
        <p:origin x="126" y="162"/>
      </p:cViewPr>
      <p:guideLst>
        <p:guide orient="horz"/>
        <p:guide pos="2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7038"/>
    </p:cViewPr>
  </p:sorterViewPr>
  <p:notesViewPr>
    <p:cSldViewPr snapToGrid="0">
      <p:cViewPr varScale="1">
        <p:scale>
          <a:sx n="100" d="100"/>
          <a:sy n="100" d="100"/>
        </p:scale>
        <p:origin x="2968" y="176"/>
      </p:cViewPr>
      <p:guideLst>
        <p:guide orient="horz" pos="2912"/>
        <p:guide pos="2141"/>
        <p:guide pos="187"/>
        <p:guide pos="43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lvl="1" indent="0" fontAlgn="auto">
              <a:spcAft>
                <a:spcPts val="0"/>
              </a:spcAft>
              <a:buFont typeface="+mj-lt"/>
              <a:buNone/>
            </a:pPr>
            <a:r>
              <a:rPr lang="zh-CN" altLang="en-US" dirty="0"/>
              <a:t>问题：</a:t>
            </a:r>
            <a:r>
              <a:rPr kumimoji="1" lang="zh-CN" altLang="en-US" sz="14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无批次人工记录损耗扣减库存规则？到期废弃是人工的还是系统自动的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问题：</a:t>
            </a:r>
            <a:r>
              <a:rPr kumimoji="1" lang="zh-CN" altLang="en-US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如果库存调拨没有批次信息，无批次库存调拨增减库存规则？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问题：计算预警是否需要？什么叫做无库存到期提醒？是否需要库存超量提醒</a:t>
            </a:r>
          </a:p>
          <a:p>
            <a:pPr marL="0" indent="0">
              <a:buNone/>
            </a:pPr>
            <a:r>
              <a:rPr lang="zh-CN" altLang="en-US" b="1" dirty="0"/>
              <a:t>异常处理逻辑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kumimoji="1" lang="zh-CN" altLang="en-US" sz="1400" dirty="0">
                <a:solidFill>
                  <a:schemeClr val="bg1"/>
                </a:solidFill>
                <a:ea typeface="Heiti SC Medium" pitchFamily="2" charset="-128"/>
                <a:cs typeface="+mn-lt"/>
                <a:sym typeface="+mn-ea"/>
              </a:rPr>
              <a:t>促销半成品防止重复使用逻辑：如果主要半成品库存已经用于促销，是否就不可以用于其他促销品，否则会造成重复促销情况，还是说要按照实际库存进行分配？如果既可以做汉堡，又可以做炸鸡，怎么做推荐</a:t>
            </a:r>
          </a:p>
          <a:p>
            <a:pPr marL="0" lvl="1" indent="0">
              <a:buNone/>
            </a:pPr>
            <a:endParaRPr kumimoji="1" lang="zh-CN" altLang="en-US" sz="1400" dirty="0">
              <a:solidFill>
                <a:schemeClr val="bg1"/>
              </a:solidFill>
              <a:ea typeface="Heiti SC Medium" pitchFamily="2" charset="-128"/>
              <a:cs typeface="+mn-lt"/>
              <a:sym typeface="+mn-ea"/>
            </a:endParaRPr>
          </a:p>
          <a:p>
            <a:pPr marL="0" lvl="1" indent="0">
              <a:buNone/>
            </a:pPr>
            <a:r>
              <a:rPr kumimoji="1" lang="zh-CN" altLang="en-US" sz="1400" b="1" dirty="0">
                <a:solidFill>
                  <a:schemeClr val="bg1"/>
                </a:solidFill>
                <a:ea typeface="Heiti SC Medium" pitchFamily="2" charset="-128"/>
                <a:cs typeface="+mn-lt"/>
                <a:sym typeface="+mn-ea"/>
              </a:rPr>
              <a:t>促销推荐流程</a:t>
            </a:r>
            <a:r>
              <a:rPr kumimoji="1" lang="en-US" altLang="zh-CN" sz="1400" b="1" dirty="0">
                <a:solidFill>
                  <a:schemeClr val="bg1"/>
                </a:solidFill>
                <a:ea typeface="Heiti SC Medium" pitchFamily="2" charset="-128"/>
                <a:cs typeface="+mn-lt"/>
                <a:sym typeface="+mn-ea"/>
              </a:rPr>
              <a:t>-</a:t>
            </a:r>
            <a:r>
              <a:rPr kumimoji="1" lang="zh-CN" altLang="en-US" sz="1400" b="1" dirty="0">
                <a:solidFill>
                  <a:schemeClr val="bg1"/>
                </a:solidFill>
                <a:ea typeface="Heiti SC Medium" pitchFamily="2" charset="-128"/>
                <a:cs typeface="+mn-lt"/>
                <a:sym typeface="+mn-ea"/>
              </a:rPr>
              <a:t>业务流</a:t>
            </a:r>
          </a:p>
          <a:p>
            <a:pPr marL="0" indent="0">
              <a:buNone/>
            </a:pPr>
            <a:endParaRPr kumimoji="1" lang="zh-CN" altLang="en-US" sz="1400" b="1" dirty="0">
              <a:solidFill>
                <a:schemeClr val="bg1"/>
              </a:solidFill>
              <a:ea typeface="Heiti SC Medium" pitchFamily="2" charset="-128"/>
              <a:cs typeface="+mn-lt"/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1492" y="849934"/>
            <a:ext cx="5455017" cy="319927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牟宗存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dirty="0"/>
              <a:t>牟宗存</a:t>
            </a:r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问题</a:t>
            </a:r>
            <a:r>
              <a:rPr lang="zh-CN" altLang="en-US" dirty="0">
                <a:ea typeface="宋体" pitchFamily="2" charset="-122"/>
              </a:rPr>
              <a:t>：有效库存逻辑、追加生产量逻辑，效期延长？？</a:t>
            </a: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</a:rPr>
              <a:t>CPOS</a:t>
            </a:r>
            <a:r>
              <a:rPr lang="zh-CN" altLang="en-US" dirty="0">
                <a:ea typeface="宋体" pitchFamily="2" charset="-122"/>
              </a:rPr>
              <a:t>系统异常情况处理机制</a:t>
            </a:r>
          </a:p>
          <a:p>
            <a:pPr marL="0" indent="0">
              <a:buNone/>
            </a:pPr>
            <a:r>
              <a:rPr lang="zh-CN" altLang="en-US" dirty="0">
                <a:ea typeface="宋体" pitchFamily="2" charset="-122"/>
              </a:rPr>
              <a:t>预计售卖量详细问一下，频率，颗粒度，实时的还是每天一份</a:t>
            </a:r>
          </a:p>
          <a:p>
            <a:pPr marL="0" indent="0">
              <a:buNone/>
            </a:pPr>
            <a:r>
              <a:rPr lang="zh-CN" altLang="en-US" dirty="0">
                <a:ea typeface="宋体" pitchFamily="2" charset="-122"/>
              </a:rPr>
              <a:t>历史库存要不要考虑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问题</a:t>
            </a:r>
            <a:r>
              <a:rPr lang="zh-CN" altLang="en-US" dirty="0">
                <a:ea typeface="宋体" pitchFamily="2" charset="-122"/>
              </a:rPr>
              <a:t>：有效库存逻辑、追加生产量逻辑，效期延长？？</a:t>
            </a: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</a:rPr>
              <a:t>CPOS</a:t>
            </a:r>
            <a:r>
              <a:rPr lang="zh-CN" altLang="en-US" dirty="0">
                <a:ea typeface="宋体" pitchFamily="2" charset="-122"/>
              </a:rPr>
              <a:t>系统异常情况处理机制</a:t>
            </a:r>
          </a:p>
          <a:p>
            <a:pPr marL="0" indent="0">
              <a:buNone/>
            </a:pPr>
            <a:r>
              <a:rPr lang="zh-CN" altLang="en-US" dirty="0">
                <a:ea typeface="宋体" pitchFamily="2" charset="-122"/>
              </a:rPr>
              <a:t>预计售卖量详细问一下，频率，颗粒度，实时的还是每天一份</a:t>
            </a:r>
          </a:p>
          <a:p>
            <a:pPr marL="0" indent="0">
              <a:buNone/>
            </a:pPr>
            <a:r>
              <a:rPr lang="zh-CN" altLang="en-US" dirty="0">
                <a:ea typeface="宋体" pitchFamily="2" charset="-122"/>
              </a:rPr>
              <a:t>历史库存要不要考虑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问题</a:t>
            </a:r>
            <a:r>
              <a:rPr lang="zh-CN" altLang="en-US" dirty="0">
                <a:ea typeface="宋体" pitchFamily="2" charset="-122"/>
              </a:rPr>
              <a:t>：有效库存逻辑、追加生产量逻辑，效期延长？？</a:t>
            </a: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</a:rPr>
              <a:t>CPOS</a:t>
            </a:r>
            <a:r>
              <a:rPr lang="zh-CN" altLang="en-US" dirty="0">
                <a:ea typeface="宋体" pitchFamily="2" charset="-122"/>
              </a:rPr>
              <a:t>系统异常情况处理机制</a:t>
            </a:r>
          </a:p>
          <a:p>
            <a:pPr marL="0" indent="0">
              <a:buNone/>
            </a:pPr>
            <a:r>
              <a:rPr lang="zh-CN" altLang="en-US" dirty="0">
                <a:ea typeface="宋体" pitchFamily="2" charset="-122"/>
              </a:rPr>
              <a:t>预计售卖量详细问一下，频率，颗粒度，实时的还是每天一份</a:t>
            </a:r>
          </a:p>
          <a:p>
            <a:pPr marL="0" indent="0">
              <a:buNone/>
            </a:pPr>
            <a:r>
              <a:rPr lang="zh-CN" altLang="en-US" dirty="0">
                <a:ea typeface="宋体" pitchFamily="2" charset="-122"/>
              </a:rPr>
              <a:t>历史库存要不要考虑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问题：全量校准规则？</a:t>
            </a:r>
          </a:p>
          <a:p>
            <a:pPr marL="0" indent="0">
              <a:buNone/>
            </a:pPr>
            <a:r>
              <a:rPr lang="zh-CN" altLang="en-US" dirty="0"/>
              <a:t>每天的期初，每分钟的期初，</a:t>
            </a:r>
            <a:r>
              <a:rPr lang="zh-CN" altLang="en-US" b="1" dirty="0"/>
              <a:t>期初校准方式？？？单独理解业务流程</a:t>
            </a:r>
            <a:endParaRPr lang="en-US" altLang="zh-CN" b="1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问题：不参与计算，</a:t>
            </a:r>
            <a:r>
              <a:rPr lang="en-US" altLang="zh-CN" dirty="0"/>
              <a:t>a</a:t>
            </a:r>
            <a:r>
              <a:rPr lang="zh-CN" altLang="en-US" dirty="0">
                <a:ea typeface="宋体" pitchFamily="2" charset="-122"/>
              </a:rPr>
              <a:t>、</a:t>
            </a:r>
            <a:r>
              <a:rPr lang="en-US" altLang="zh-CN" dirty="0">
                <a:ea typeface="宋体" pitchFamily="2" charset="-122"/>
              </a:rPr>
              <a:t>b</a:t>
            </a:r>
            <a:r>
              <a:rPr lang="zh-CN" altLang="en-US" dirty="0">
                <a:ea typeface="宋体" pitchFamily="2" charset="-122"/>
              </a:rPr>
              <a:t>、</a:t>
            </a:r>
            <a:r>
              <a:rPr lang="en-US" altLang="zh-CN" dirty="0">
                <a:ea typeface="宋体" pitchFamily="2" charset="-122"/>
              </a:rPr>
              <a:t>c</a:t>
            </a:r>
            <a:r>
              <a:rPr lang="zh-CN" altLang="en-US" dirty="0">
                <a:ea typeface="宋体" pitchFamily="2" charset="-122"/>
              </a:rPr>
              <a:t>、</a:t>
            </a:r>
            <a:r>
              <a:rPr lang="en-US" altLang="zh-CN" dirty="0">
                <a:ea typeface="宋体" pitchFamily="2" charset="-122"/>
              </a:rPr>
              <a:t>d</a:t>
            </a:r>
            <a:r>
              <a:rPr lang="zh-CN" altLang="en-US" dirty="0">
                <a:ea typeface="宋体" pitchFamily="2" charset="-122"/>
              </a:rPr>
              <a:t>，</a:t>
            </a: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</a:rPr>
              <a:t>c</a:t>
            </a:r>
            <a:r>
              <a:rPr lang="zh-CN" altLang="en-US" dirty="0">
                <a:ea typeface="宋体" pitchFamily="2" charset="-122"/>
              </a:rPr>
              <a:t>需要传过来直接展示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问题：</a:t>
            </a:r>
            <a:r>
              <a:rPr kumimoji="1" lang="zh-CN" altLang="en-US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半成品类型对应具体扣减逻辑、无批次售卖品扣减库存规则？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如果</a:t>
            </a:r>
            <a:r>
              <a:rPr kumimoji="1" lang="en-US" altLang="zh-CN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ACP</a:t>
            </a:r>
            <a:r>
              <a:rPr kumimoji="1" lang="zh-CN" altLang="en-US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配置的单位，和</a:t>
            </a:r>
            <a:r>
              <a:rPr kumimoji="1" lang="en-US" altLang="zh-CN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FBI</a:t>
            </a:r>
            <a:r>
              <a:rPr kumimoji="1" lang="zh-CN" altLang="en-US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下发的单位不一致，怎么办？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5</a:t>
            </a:r>
            <a:r>
              <a:rPr kumimoji="1" lang="zh-CN" altLang="en-US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分钟累计的半成品售卖量，如何拆分到具体每个全量库存的一分钟中？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图形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80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38345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4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80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406536"/>
          </a:xfrm>
          <a:prstGeom prst="rect">
            <a:avLst/>
          </a:prstGeom>
        </p:spPr>
        <p:txBody>
          <a:bodyPr vert="horz" wrap="square" lIns="121917" tIns="60958" rIns="121917" bIns="60958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4"/>
            <a:ext cx="7051040" cy="732441"/>
          </a:xfrm>
          <a:prstGeom prst="rect">
            <a:avLst/>
          </a:prstGeom>
        </p:spPr>
        <p:txBody>
          <a:bodyPr vert="horz" lIns="121917" tIns="0" rIns="121917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511966" y="4911221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2019 Hitachi Solutions(China).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Subtitle 11"/>
          <p:cNvSpPr txBox="1"/>
          <p:nvPr/>
        </p:nvSpPr>
        <p:spPr>
          <a:xfrm>
            <a:off x="676632" y="2700707"/>
            <a:ext cx="7653702" cy="36830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81305" indent="-28130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4005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980" indent="-281305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930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3180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Central Real-time Inventory System</a:t>
            </a:r>
          </a:p>
        </p:txBody>
      </p:sp>
      <p:sp>
        <p:nvSpPr>
          <p:cNvPr id="16" name="Title 6"/>
          <p:cNvSpPr txBox="1"/>
          <p:nvPr/>
        </p:nvSpPr>
        <p:spPr>
          <a:xfrm>
            <a:off x="745149" y="1313542"/>
            <a:ext cx="7653702" cy="661828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1" kern="1200" cap="none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800" b="0" dirty="0">
                <a:solidFill>
                  <a:schemeClr val="bg1"/>
                </a:solidFill>
              </a:rPr>
              <a:t>百胜中央端实时库存项目</a:t>
            </a:r>
          </a:p>
          <a:p>
            <a:pPr algn="ctr"/>
            <a:r>
              <a:rPr lang="zh-CN" altLang="en-US" sz="3800" b="0" dirty="0">
                <a:solidFill>
                  <a:schemeClr val="bg1"/>
                </a:solidFill>
              </a:rPr>
              <a:t>前期沟通</a:t>
            </a:r>
          </a:p>
          <a:p>
            <a:pPr algn="ctr"/>
            <a:endParaRPr lang="en-GB" sz="3800" b="0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66365" y="2380646"/>
            <a:ext cx="810000" cy="28800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02" y="4110365"/>
            <a:ext cx="9138198" cy="612742"/>
          </a:xfrm>
          <a:prstGeom prst="rect">
            <a:avLst/>
          </a:prstGeom>
          <a:solidFill>
            <a:srgbClr val="C00000">
              <a:alpha val="94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Text Placeholder 12"/>
          <p:cNvSpPr txBox="1"/>
          <p:nvPr/>
        </p:nvSpPr>
        <p:spPr>
          <a:xfrm>
            <a:off x="2673087" y="4204345"/>
            <a:ext cx="3803629" cy="168710"/>
          </a:xfrm>
          <a:prstGeom prst="rect">
            <a:avLst/>
          </a:prstGeom>
          <a:noFill/>
        </p:spPr>
        <p:txBody>
          <a:bodyPr/>
          <a:lstStyle>
            <a:lvl1pPr marL="281305" indent="-28130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4005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980" indent="-281305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930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3180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日立解决方案</a:t>
            </a:r>
            <a:r>
              <a:rPr lang="en-US" altLang="en-US" sz="1000" dirty="0">
                <a:solidFill>
                  <a:schemeClr val="bg1">
                    <a:lumMod val="9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    </a:t>
            </a: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DEC</a:t>
            </a:r>
            <a:r>
              <a:rPr lang="en-US" altLang="en-US" sz="1000" dirty="0">
                <a:solidFill>
                  <a:schemeClr val="bg1">
                    <a:lumMod val="9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，2019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pic>
        <p:nvPicPr>
          <p:cNvPr id="25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184" y="321416"/>
            <a:ext cx="1093305" cy="314034"/>
          </a:xfrm>
          <a:prstGeom prst="rect">
            <a:avLst/>
          </a:prstGeom>
        </p:spPr>
      </p:pic>
      <p:sp>
        <p:nvSpPr>
          <p:cNvPr id="26" name="TextBox 11"/>
          <p:cNvSpPr txBox="1"/>
          <p:nvPr/>
        </p:nvSpPr>
        <p:spPr>
          <a:xfrm>
            <a:off x="3278713" y="4431728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r>
              <a:rPr lang="en-US" sz="800" dirty="0">
                <a:solidFill>
                  <a:schemeClr val="bg1">
                    <a:alpha val="50000"/>
                  </a:schemeClr>
                </a:solidFill>
              </a:rPr>
              <a:t>© 2019 Hitachi Solutions(China).  All rights reserved.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757501" y="5674936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3630" y="375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 vert="horz" lIns="91440" tIns="0" rIns="9144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b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业务梳理-实时库存计算</a:t>
            </a:r>
          </a:p>
        </p:txBody>
      </p:sp>
      <p:sp>
        <p:nvSpPr>
          <p:cNvPr id="111" name="圆角矩形 110"/>
          <p:cNvSpPr/>
          <p:nvPr/>
        </p:nvSpPr>
        <p:spPr>
          <a:xfrm>
            <a:off x="201295" y="1393825"/>
            <a:ext cx="960755" cy="467995"/>
          </a:xfrm>
          <a:prstGeom prst="roundRect">
            <a:avLst>
              <a:gd name="adj" fmla="val 11417"/>
            </a:avLst>
          </a:prstGeom>
          <a:solidFill>
            <a:srgbClr val="4F6E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+mj-lt"/>
            </a:endParaRPr>
          </a:p>
        </p:txBody>
      </p:sp>
      <p:sp>
        <p:nvSpPr>
          <p:cNvPr id="112" name="TextBox 14"/>
          <p:cNvSpPr txBox="1"/>
          <p:nvPr/>
        </p:nvSpPr>
        <p:spPr>
          <a:xfrm>
            <a:off x="244475" y="1443355"/>
            <a:ext cx="917575" cy="369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/>
              <a:t>全量库存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158496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期初库存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305562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制作量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48119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售卖量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90677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损耗量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48601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调拨量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2683510" y="1474727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54170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579745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005320" y="1474727"/>
            <a:ext cx="395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+/-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229995" y="1443612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=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354330" y="2260600"/>
            <a:ext cx="7131685" cy="2401570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4690" y="2493010"/>
            <a:ext cx="6549390" cy="198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含义：由员工制作时录入。</a:t>
            </a:r>
            <a:endParaRPr kumimoji="1" lang="en-US" altLang="zh-CN" sz="1200" dirty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来源：</a:t>
            </a:r>
            <a:r>
              <a:rPr kumimoji="1" lang="en-US" altLang="zh-CN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EPQC-</a:t>
            </a: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生产执行</a:t>
            </a: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主要维度：</a:t>
            </a: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半成品编码、批次信息、餐厅、Location（子母店）、统计时间</a:t>
            </a:r>
          </a:p>
          <a:p>
            <a:pPr marL="228600" indent="-228600" fontAlgn="auto">
              <a:spcAft>
                <a:spcPts val="0"/>
              </a:spcAft>
              <a:buAutoNum type="arabicPeriod"/>
            </a:pP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延伸逻辑：</a:t>
            </a: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计划制作量：IF预计售卖量&gt;=有效库存，计划制作量=预计售卖量-有效库存；</a:t>
            </a: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en-US" altLang="zh-CN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IOT&amp;RFIT</a:t>
            </a: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制作量：智能终端系统，如炸锅制作量，统一反应在</a:t>
            </a:r>
            <a:r>
              <a:rPr kumimoji="1" lang="en-US" altLang="zh-CN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EPQC</a:t>
            </a: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总制作量中；</a:t>
            </a:r>
            <a:endParaRPr kumimoji="1" lang="en-US" altLang="zh-CN" sz="1200" dirty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在途量：</a:t>
            </a:r>
            <a:r>
              <a:rPr kumimoji="1" lang="en-US" altLang="zh-CN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EQPQC-</a:t>
            </a: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生产执行，制作中数量，有可用日期；</a:t>
            </a: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屏上制作量：</a:t>
            </a:r>
            <a:r>
              <a:rPr kumimoji="1" lang="en-US" altLang="zh-CN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EQPQC-</a:t>
            </a: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生产执行，已经在生产计划中未制作数量，有可用日期。</a:t>
            </a: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计算库存逻辑：根据统计时间匹配符合维度的库存或新增。</a:t>
            </a:r>
          </a:p>
        </p:txBody>
      </p:sp>
      <p:sp>
        <p:nvSpPr>
          <p:cNvPr id="20" name="矩形 19"/>
          <p:cNvSpPr/>
          <p:nvPr/>
        </p:nvSpPr>
        <p:spPr>
          <a:xfrm rot="16200000">
            <a:off x="1288963" y="1428162"/>
            <a:ext cx="277297" cy="16459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0000"/>
                <a:lumOff val="40000"/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1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制作量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 vert="horz" lIns="91440" tIns="0" rIns="9144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b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业务梳理-实时库存计算</a:t>
            </a:r>
          </a:p>
        </p:txBody>
      </p:sp>
      <p:sp>
        <p:nvSpPr>
          <p:cNvPr id="111" name="圆角矩形 110"/>
          <p:cNvSpPr/>
          <p:nvPr/>
        </p:nvSpPr>
        <p:spPr>
          <a:xfrm>
            <a:off x="201295" y="1393825"/>
            <a:ext cx="960755" cy="467995"/>
          </a:xfrm>
          <a:prstGeom prst="roundRect">
            <a:avLst>
              <a:gd name="adj" fmla="val 11417"/>
            </a:avLst>
          </a:prstGeom>
          <a:solidFill>
            <a:srgbClr val="4F6E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+mj-lt"/>
            </a:endParaRPr>
          </a:p>
        </p:txBody>
      </p:sp>
      <p:sp>
        <p:nvSpPr>
          <p:cNvPr id="112" name="TextBox 14"/>
          <p:cNvSpPr txBox="1"/>
          <p:nvPr/>
        </p:nvSpPr>
        <p:spPr>
          <a:xfrm>
            <a:off x="244475" y="1443355"/>
            <a:ext cx="917575" cy="369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/>
              <a:t>全量库存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158496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期初库存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305562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制作量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48119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售卖量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90677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损耗量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48601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调拨量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2683510" y="1474727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54170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579745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005320" y="1474727"/>
            <a:ext cx="395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+/-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229995" y="1443612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=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354330" y="2268855"/>
            <a:ext cx="8468995" cy="2400935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4690" y="2493010"/>
            <a:ext cx="797496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含义：</a:t>
            </a:r>
            <a:r>
              <a:rPr kumimoji="1" lang="en-US" altLang="zh-CN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FBI</a:t>
            </a: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系统将实时订单进行拆解，输出半成品售卖数量。</a:t>
            </a:r>
            <a:endParaRPr kumimoji="1" lang="en-US" altLang="zh-CN" sz="1200" dirty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来源：</a:t>
            </a:r>
            <a:r>
              <a:rPr kumimoji="1" lang="en-US" altLang="zh-CN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FBI</a:t>
            </a: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。</a:t>
            </a: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主要维度：</a:t>
            </a: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半成品编码、半成品单位、餐厅、Location（子母店）、时间段（</a:t>
            </a:r>
            <a:r>
              <a:rPr kumimoji="1" lang="en-US" altLang="zh-CN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5</a:t>
            </a: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分钟粒度）、自然日期、交易类型（</a:t>
            </a:r>
            <a:r>
              <a:rPr kumimoji="1" lang="en-US" altLang="zh-CN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businesstype</a:t>
            </a: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）、交易状态（</a:t>
            </a:r>
            <a:r>
              <a:rPr kumimoji="1" lang="en-US" altLang="zh-CN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open/close</a:t>
            </a: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）、统计时间。</a:t>
            </a:r>
          </a:p>
          <a:p>
            <a:pPr marL="228600" indent="-228600" fontAlgn="auto">
              <a:spcAft>
                <a:spcPts val="0"/>
              </a:spcAft>
              <a:buAutoNum type="arabicPeriod"/>
            </a:pP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延伸逻辑：</a:t>
            </a: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半成品类型：中间半成品（下一步制作扣减）、最终半成品（售卖扣减），通过</a:t>
            </a:r>
            <a:r>
              <a:rPr kumimoji="1" lang="en-US" altLang="zh-CN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EPQC</a:t>
            </a: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中配置项区分；</a:t>
            </a: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半成品售卖量过滤：哪些半成品用于扣减，如半成品类型、交易类型（</a:t>
            </a:r>
            <a:r>
              <a:rPr kumimoji="1" lang="en-US" altLang="zh-CN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businesstype</a:t>
            </a: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）、交易状态（</a:t>
            </a:r>
            <a:r>
              <a:rPr kumimoji="1" lang="en-US" altLang="zh-CN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open/close</a:t>
            </a: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）；</a:t>
            </a: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计算库存逻辑：无批次售卖品扣减库存规则？</a:t>
            </a:r>
            <a:r>
              <a:rPr kumimoji="1" lang="en-US" altLang="zh-CN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5</a:t>
            </a: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分钟累计的半成品售卖量，如何拆分到具体每个全量库存的一分钟中；</a:t>
            </a:r>
          </a:p>
        </p:txBody>
      </p:sp>
      <p:sp>
        <p:nvSpPr>
          <p:cNvPr id="20" name="矩形 19"/>
          <p:cNvSpPr/>
          <p:nvPr/>
        </p:nvSpPr>
        <p:spPr>
          <a:xfrm rot="16200000">
            <a:off x="1288963" y="1428162"/>
            <a:ext cx="277297" cy="16459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0000"/>
                <a:lumOff val="40000"/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1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售卖量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 vert="horz" lIns="91440" tIns="0" rIns="9144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b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业务梳理-实时库存计算</a:t>
            </a:r>
          </a:p>
        </p:txBody>
      </p:sp>
      <p:sp>
        <p:nvSpPr>
          <p:cNvPr id="111" name="圆角矩形 110"/>
          <p:cNvSpPr/>
          <p:nvPr/>
        </p:nvSpPr>
        <p:spPr>
          <a:xfrm>
            <a:off x="201295" y="1393825"/>
            <a:ext cx="960755" cy="467995"/>
          </a:xfrm>
          <a:prstGeom prst="roundRect">
            <a:avLst>
              <a:gd name="adj" fmla="val 11417"/>
            </a:avLst>
          </a:prstGeom>
          <a:solidFill>
            <a:srgbClr val="4F6E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+mj-lt"/>
            </a:endParaRPr>
          </a:p>
        </p:txBody>
      </p:sp>
      <p:sp>
        <p:nvSpPr>
          <p:cNvPr id="112" name="TextBox 14"/>
          <p:cNvSpPr txBox="1"/>
          <p:nvPr/>
        </p:nvSpPr>
        <p:spPr>
          <a:xfrm>
            <a:off x="244475" y="1443355"/>
            <a:ext cx="917575" cy="369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/>
              <a:t>全量库存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158496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期初库存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305562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制作量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48119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售卖量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90677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损耗量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48601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调拨量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2683510" y="1474727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54170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579745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005320" y="1474727"/>
            <a:ext cx="395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+/-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229995" y="1443612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=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354330" y="2268855"/>
            <a:ext cx="7837805" cy="2558415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4690" y="2493010"/>
            <a:ext cx="756856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含义：人工记录损耗与效期过期损耗。</a:t>
            </a:r>
            <a:endParaRPr kumimoji="1" lang="en-US" altLang="zh-CN" sz="1200" dirty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28600" indent="-228600" fontAlgn="auto">
              <a:spcAft>
                <a:spcPts val="0"/>
              </a:spcAft>
              <a:buAutoNum type="arabicPeriod"/>
            </a:pP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来源：</a:t>
            </a: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人工记录损耗：</a:t>
            </a:r>
            <a:r>
              <a:rPr kumimoji="1" lang="en-US" altLang="zh-CN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EPQC</a:t>
            </a: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系统</a:t>
            </a:r>
            <a:r>
              <a:rPr kumimoji="1" lang="en-US" altLang="zh-CN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损耗功能；</a:t>
            </a:r>
          </a:p>
          <a:p>
            <a:pPr marL="685800" lvl="1" indent="-228600" fontAlgn="auto">
              <a:spcAft>
                <a:spcPts val="600"/>
              </a:spcAft>
              <a:buFont typeface="+mj-lt"/>
              <a:buAutoNum type="alphaLcPeriod"/>
            </a:pP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效期过期损耗：</a:t>
            </a:r>
            <a:r>
              <a:rPr kumimoji="1" lang="en-US" altLang="zh-CN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CRIS</a:t>
            </a: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系统根据全量库存</a:t>
            </a:r>
            <a:r>
              <a:rPr kumimoji="1" lang="en-US" altLang="zh-CN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批次信息</a:t>
            </a:r>
            <a:r>
              <a:rPr kumimoji="1" lang="en-US" altLang="zh-CN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效期结束时间与当前时间比较，判断是否过期。</a:t>
            </a:r>
          </a:p>
          <a:p>
            <a:pPr marL="228600" indent="-228600" fontAlgn="auto">
              <a:spcAft>
                <a:spcPts val="0"/>
              </a:spcAft>
              <a:buAutoNum type="arabicPeriod"/>
            </a:pP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主要维度：</a:t>
            </a: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人工记录损耗：半成品编码、批次信息？？餐厅、Location（子母店）、统计时间；</a:t>
            </a:r>
          </a:p>
          <a:p>
            <a:pPr marL="685800" lvl="1" indent="-228600" fontAlgn="auto">
              <a:spcAft>
                <a:spcPts val="600"/>
              </a:spcAft>
              <a:buFont typeface="+mj-lt"/>
              <a:buAutoNum type="alphaLcPeriod"/>
            </a:pP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效期过期损耗：半成品编码、批次信息、餐厅、Location（子母店）、统计时间；</a:t>
            </a: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延伸逻辑：</a:t>
            </a: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计算库存逻辑：根据统计时间匹配符合维度的库存，统计时间必须大于或等于当前时间。如果人工光记录损耗没有批次信息，无批次人工记录损耗扣减库存规则？</a:t>
            </a:r>
          </a:p>
        </p:txBody>
      </p:sp>
      <p:sp>
        <p:nvSpPr>
          <p:cNvPr id="20" name="矩形 19"/>
          <p:cNvSpPr/>
          <p:nvPr/>
        </p:nvSpPr>
        <p:spPr>
          <a:xfrm rot="16200000">
            <a:off x="1288963" y="1428162"/>
            <a:ext cx="277297" cy="16459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0000"/>
                <a:lumOff val="40000"/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1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损耗量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 vert="horz" lIns="91440" tIns="0" rIns="9144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b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业务梳理-实时库存计算</a:t>
            </a:r>
          </a:p>
        </p:txBody>
      </p:sp>
      <p:sp>
        <p:nvSpPr>
          <p:cNvPr id="111" name="圆角矩形 110"/>
          <p:cNvSpPr/>
          <p:nvPr/>
        </p:nvSpPr>
        <p:spPr>
          <a:xfrm>
            <a:off x="201295" y="1393825"/>
            <a:ext cx="960755" cy="467995"/>
          </a:xfrm>
          <a:prstGeom prst="roundRect">
            <a:avLst>
              <a:gd name="adj" fmla="val 11417"/>
            </a:avLst>
          </a:prstGeom>
          <a:solidFill>
            <a:srgbClr val="4F6E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+mj-lt"/>
            </a:endParaRPr>
          </a:p>
        </p:txBody>
      </p:sp>
      <p:sp>
        <p:nvSpPr>
          <p:cNvPr id="112" name="TextBox 14"/>
          <p:cNvSpPr txBox="1"/>
          <p:nvPr/>
        </p:nvSpPr>
        <p:spPr>
          <a:xfrm>
            <a:off x="244475" y="1443355"/>
            <a:ext cx="917575" cy="369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/>
              <a:t>全量库存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158496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期初库存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305562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制作量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48119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售卖量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90677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损耗量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48601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调拨量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2683510" y="1474727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54170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579745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005320" y="1474727"/>
            <a:ext cx="395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+/-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229995" y="1443612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=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354330" y="2268855"/>
            <a:ext cx="7131685" cy="1863090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4690" y="2493010"/>
            <a:ext cx="6549390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含义：子母店调拨、其他店调拨。</a:t>
            </a:r>
            <a:endParaRPr kumimoji="1" lang="en-US" altLang="zh-CN" sz="1200" dirty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来源：CRIS系统</a:t>
            </a:r>
            <a:r>
              <a:rPr kumimoji="1" lang="en-US" altLang="zh-CN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库存管理</a:t>
            </a:r>
            <a:r>
              <a:rPr kumimoji="1" lang="en-US" altLang="zh-CN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库存调拨功能；</a:t>
            </a: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主要维度：</a:t>
            </a: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半成品编码、批次信息？？餐厅、Location（子母店）、统计时间</a:t>
            </a: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延伸逻辑：</a:t>
            </a: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计算库存逻辑：根据统计时间匹配符合维度的库存，统计时间必须大于或等于当前时间。如果库存调拨没有批次信息，无批次库存调拨增减库存规则？</a:t>
            </a:r>
          </a:p>
        </p:txBody>
      </p:sp>
      <p:sp>
        <p:nvSpPr>
          <p:cNvPr id="20" name="矩形 19"/>
          <p:cNvSpPr/>
          <p:nvPr/>
        </p:nvSpPr>
        <p:spPr>
          <a:xfrm rot="16200000">
            <a:off x="1288963" y="1428162"/>
            <a:ext cx="277297" cy="16459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0000"/>
                <a:lumOff val="40000"/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1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调拨量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 vert="horz" lIns="91440" tIns="0" rIns="9144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b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业务梳理-预警</a:t>
            </a:r>
          </a:p>
        </p:txBody>
      </p:sp>
      <p:sp>
        <p:nvSpPr>
          <p:cNvPr id="18" name="五边形 17"/>
          <p:cNvSpPr/>
          <p:nvPr/>
        </p:nvSpPr>
        <p:spPr>
          <a:xfrm>
            <a:off x="735290" y="1282043"/>
            <a:ext cx="7920000" cy="405353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 rot="16200000">
            <a:off x="1955165" y="557530"/>
            <a:ext cx="378460" cy="2270760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效期预警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009015" y="1938655"/>
            <a:ext cx="2270760" cy="2045335"/>
            <a:chOff x="1589" y="3053"/>
            <a:chExt cx="3576" cy="3575"/>
          </a:xfrm>
        </p:grpSpPr>
        <p:sp>
          <p:nvSpPr>
            <p:cNvPr id="26" name="矩形 25"/>
            <p:cNvSpPr/>
            <p:nvPr/>
          </p:nvSpPr>
          <p:spPr>
            <a:xfrm>
              <a:off x="1589" y="3053"/>
              <a:ext cx="3576" cy="357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642" y="3170"/>
              <a:ext cx="3470" cy="33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AutoNum type="arabicPeriod"/>
              </a:pPr>
              <a:r>
                <a:rPr kumimoji="1" lang="zh-CN" altLang="en-US" sz="1000" b="1" dirty="0"/>
                <a:t>前置效期预警</a:t>
              </a:r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/>
                <a:t>逻辑：全量库存的效期结束时间 </a:t>
              </a:r>
              <a:r>
                <a:rPr kumimoji="1" lang="en-US" altLang="zh-CN" sz="1000" dirty="0"/>
                <a:t>- </a:t>
              </a:r>
              <a:r>
                <a:rPr kumimoji="1" lang="zh-CN" altLang="en-US" sz="1000" dirty="0"/>
                <a:t>当前时间 </a:t>
              </a:r>
              <a:r>
                <a:rPr kumimoji="1" lang="en-US" altLang="zh-CN" sz="1000" dirty="0"/>
                <a:t>&lt;= </a:t>
              </a:r>
              <a:r>
                <a:rPr kumimoji="1" lang="zh-CN" altLang="en-US" sz="1000" dirty="0">
                  <a:ea typeface="宋体" pitchFamily="2" charset="-122"/>
                </a:rPr>
                <a:t>【</a:t>
              </a:r>
              <a:r>
                <a:rPr kumimoji="1" lang="zh-CN" altLang="en-US" sz="1000" dirty="0"/>
                <a:t>阈值】（可以设计多个，但建议根据不同半成品单独设置）；</a:t>
              </a:r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频率：每分钟；</a:t>
              </a:r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告警内容：库存维度</a:t>
              </a:r>
              <a:r>
                <a:rPr kumimoji="1" lang="en-US" altLang="zh-CN" sz="1000" dirty="0">
                  <a:sym typeface="+mn-ea"/>
                </a:rPr>
                <a:t>+</a:t>
              </a:r>
              <a:r>
                <a:rPr kumimoji="1" lang="zh-CN" altLang="en-US" sz="1000" dirty="0">
                  <a:sym typeface="+mn-ea"/>
                </a:rPr>
                <a:t>库存数量。</a:t>
              </a:r>
              <a:endParaRPr kumimoji="1" lang="en-US" altLang="zh-CN" sz="1000" dirty="0"/>
            </a:p>
            <a:p>
              <a:pPr marL="228600" indent="-228600">
                <a:buFont typeface="+mj-lt"/>
                <a:buAutoNum type="arabicPeriod" startAt="2"/>
              </a:pPr>
              <a:r>
                <a:rPr kumimoji="1" lang="zh-CN" altLang="en-US" sz="1000" b="1" dirty="0"/>
                <a:t>过期损耗通知</a:t>
              </a:r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逻辑：全量库存的效期结束时间 </a:t>
              </a:r>
              <a:r>
                <a:rPr kumimoji="1" lang="en-US" altLang="zh-CN" sz="1000" dirty="0">
                  <a:sym typeface="+mn-ea"/>
                </a:rPr>
                <a:t>- </a:t>
              </a:r>
              <a:r>
                <a:rPr kumimoji="1" lang="zh-CN" altLang="en-US" sz="1000" dirty="0">
                  <a:sym typeface="+mn-ea"/>
                </a:rPr>
                <a:t>当前时间 </a:t>
              </a:r>
              <a:r>
                <a:rPr kumimoji="1" lang="en-US" altLang="zh-CN" sz="1000" dirty="0">
                  <a:sym typeface="+mn-ea"/>
                </a:rPr>
                <a:t>&lt;= 0</a:t>
              </a:r>
              <a:r>
                <a:rPr kumimoji="1" lang="zh-CN" altLang="en-US" sz="1000" dirty="0">
                  <a:ea typeface="宋体" pitchFamily="2" charset="-122"/>
                  <a:sym typeface="+mn-ea"/>
                </a:rPr>
                <a:t>；</a:t>
              </a:r>
              <a:endParaRPr kumimoji="1" lang="zh-CN" altLang="en-US" sz="1000" dirty="0"/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频率：每分钟；</a:t>
              </a:r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告警内容：库存维度</a:t>
              </a:r>
              <a:r>
                <a:rPr kumimoji="1" lang="en-US" altLang="zh-CN" sz="1000" dirty="0">
                  <a:sym typeface="+mn-ea"/>
                </a:rPr>
                <a:t>+</a:t>
              </a:r>
              <a:r>
                <a:rPr kumimoji="1" lang="zh-CN" altLang="en-US" sz="1000" dirty="0">
                  <a:sym typeface="+mn-ea"/>
                </a:rPr>
                <a:t>库存数量</a:t>
              </a:r>
              <a:endParaRPr kumimoji="1" lang="zh-CN" altLang="en-US" sz="1000" dirty="0"/>
            </a:p>
          </p:txBody>
        </p:sp>
      </p:grpSp>
      <p:sp>
        <p:nvSpPr>
          <p:cNvPr id="29" name="矩形 28"/>
          <p:cNvSpPr/>
          <p:nvPr/>
        </p:nvSpPr>
        <p:spPr>
          <a:xfrm rot="16200000">
            <a:off x="4401820" y="557530"/>
            <a:ext cx="378460" cy="2270760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库存预警</a:t>
            </a:r>
          </a:p>
        </p:txBody>
      </p:sp>
      <p:sp>
        <p:nvSpPr>
          <p:cNvPr id="33" name="矩形 32"/>
          <p:cNvSpPr/>
          <p:nvPr/>
        </p:nvSpPr>
        <p:spPr>
          <a:xfrm rot="16200000">
            <a:off x="6857365" y="557530"/>
            <a:ext cx="378460" cy="2270760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实时计算预警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3455670" y="1939290"/>
            <a:ext cx="2270760" cy="2554605"/>
            <a:chOff x="1589" y="3053"/>
            <a:chExt cx="3576" cy="3575"/>
          </a:xfrm>
        </p:grpSpPr>
        <p:sp>
          <p:nvSpPr>
            <p:cNvPr id="38" name="矩形 37"/>
            <p:cNvSpPr/>
            <p:nvPr/>
          </p:nvSpPr>
          <p:spPr>
            <a:xfrm>
              <a:off x="1589" y="3053"/>
              <a:ext cx="3576" cy="357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642" y="3170"/>
              <a:ext cx="3470" cy="335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AutoNum type="arabicPeriod"/>
              </a:pPr>
              <a:r>
                <a:rPr kumimoji="1" lang="zh-CN" altLang="en-US" sz="1000" b="1" dirty="0"/>
                <a:t>前置断货预警</a:t>
              </a:r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/>
                <a:t>逻辑：当前全量库存数量 </a:t>
              </a:r>
              <a:r>
                <a:rPr kumimoji="1" lang="en-US" altLang="zh-CN" sz="1000" dirty="0"/>
                <a:t>- </a:t>
              </a:r>
              <a:r>
                <a:rPr kumimoji="1" lang="zh-CN" altLang="en-US" sz="1000" dirty="0"/>
                <a:t>未来【阈值】分钟预计售卖量 </a:t>
              </a:r>
              <a:r>
                <a:rPr kumimoji="1" lang="en-US" altLang="zh-CN" sz="1000" dirty="0"/>
                <a:t>&lt;= </a:t>
              </a:r>
              <a:r>
                <a:rPr kumimoji="1" lang="en-US" sz="1000" dirty="0"/>
                <a:t>0</a:t>
              </a:r>
              <a:r>
                <a:rPr kumimoji="1" lang="zh-CN" altLang="en-US" sz="1000" dirty="0"/>
                <a:t>；</a:t>
              </a:r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频率：每分钟；</a:t>
              </a:r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告警内容：库存维度</a:t>
              </a:r>
              <a:r>
                <a:rPr kumimoji="1" lang="en-US" altLang="zh-CN" sz="1000" dirty="0">
                  <a:sym typeface="+mn-ea"/>
                </a:rPr>
                <a:t>+</a:t>
              </a:r>
              <a:r>
                <a:rPr kumimoji="1" lang="zh-CN" altLang="en-US" sz="1000" dirty="0">
                  <a:sym typeface="+mn-ea"/>
                </a:rPr>
                <a:t>库存数量、未来【阈值】分钟预计售卖量。</a:t>
              </a:r>
              <a:endParaRPr kumimoji="1" lang="en-US" altLang="zh-CN" sz="1000" dirty="0"/>
            </a:p>
            <a:p>
              <a:pPr marL="228600" indent="-228600">
                <a:buFont typeface="+mj-lt"/>
                <a:buAutoNum type="arabicPeriod" startAt="2"/>
              </a:pPr>
              <a:r>
                <a:rPr kumimoji="1" lang="zh-CN" altLang="en-US" sz="1000" b="1" dirty="0"/>
                <a:t>实时断货通知</a:t>
              </a:r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逻辑：全量库存数量 </a:t>
              </a:r>
              <a:r>
                <a:rPr kumimoji="1" lang="en-US" altLang="zh-CN" sz="1000" dirty="0">
                  <a:sym typeface="+mn-ea"/>
                </a:rPr>
                <a:t>&lt;= 0</a:t>
              </a:r>
              <a:r>
                <a:rPr kumimoji="1" lang="zh-CN" altLang="en-US" sz="1000" dirty="0">
                  <a:ea typeface="宋体" pitchFamily="2" charset="-122"/>
                  <a:sym typeface="+mn-ea"/>
                </a:rPr>
                <a:t>；</a:t>
              </a:r>
              <a:endParaRPr kumimoji="1" lang="zh-CN" altLang="en-US" sz="1000" dirty="0"/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频率：每分钟；</a:t>
              </a:r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告警内容：库存维度</a:t>
              </a:r>
              <a:r>
                <a:rPr kumimoji="1" lang="en-US" altLang="zh-CN" sz="1000" dirty="0">
                  <a:sym typeface="+mn-ea"/>
                </a:rPr>
                <a:t>+</a:t>
              </a:r>
              <a:r>
                <a:rPr kumimoji="1" lang="zh-CN" altLang="en-US" sz="1000" dirty="0">
                  <a:sym typeface="+mn-ea"/>
                </a:rPr>
                <a:t>库存数量。</a:t>
              </a:r>
            </a:p>
            <a:p>
              <a:pPr marL="228600" indent="-228600">
                <a:buFont typeface="+mj-lt"/>
                <a:buAutoNum type="arabicPeriod" startAt="3"/>
              </a:pPr>
              <a:r>
                <a:rPr kumimoji="1" lang="zh-CN" altLang="en-US" sz="1000" b="1" dirty="0"/>
                <a:t>库存超量提醒</a:t>
              </a:r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逻辑：在效期剩余时间内扣除预估量后的预计损耗量；</a:t>
              </a:r>
              <a:endParaRPr kumimoji="1" lang="zh-CN" altLang="en-US" sz="1000" dirty="0"/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频率：每分钟；</a:t>
              </a:r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告警内容：库存维度</a:t>
              </a:r>
              <a:r>
                <a:rPr kumimoji="1" lang="en-US" altLang="zh-CN" sz="1000" dirty="0">
                  <a:sym typeface="+mn-ea"/>
                </a:rPr>
                <a:t>+</a:t>
              </a:r>
              <a:r>
                <a:rPr kumimoji="1" lang="zh-CN" altLang="en-US" sz="1000" dirty="0">
                  <a:sym typeface="+mn-ea"/>
                </a:rPr>
                <a:t>库存数量。</a:t>
              </a:r>
              <a:endParaRPr kumimoji="1" lang="zh-CN" altLang="en-US" sz="1000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911215" y="1939290"/>
            <a:ext cx="2270760" cy="1585595"/>
            <a:chOff x="1589" y="3053"/>
            <a:chExt cx="3576" cy="3575"/>
          </a:xfrm>
        </p:grpSpPr>
        <p:sp>
          <p:nvSpPr>
            <p:cNvPr id="42" name="矩形 41"/>
            <p:cNvSpPr/>
            <p:nvPr/>
          </p:nvSpPr>
          <p:spPr>
            <a:xfrm>
              <a:off x="1589" y="3053"/>
              <a:ext cx="3576" cy="357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642" y="3170"/>
              <a:ext cx="3470" cy="3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AutoNum type="arabicPeriod"/>
              </a:pPr>
              <a:r>
                <a:rPr kumimoji="1" lang="zh-CN" altLang="en-US" sz="1000" b="1" dirty="0"/>
                <a:t>计算任务异常预警</a:t>
              </a:r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/>
                <a:t>逻辑：如果某店某段时间持续网络异常等；</a:t>
              </a:r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频率：每分钟；</a:t>
              </a:r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告警内容：</a:t>
              </a:r>
              <a:endParaRPr kumimoji="1" lang="en-US" altLang="zh-CN" sz="1000" dirty="0"/>
            </a:p>
            <a:p>
              <a:pPr marL="228600" indent="-228600">
                <a:buFont typeface="+mj-lt"/>
                <a:buAutoNum type="arabicPeriod" startAt="2"/>
              </a:pPr>
              <a:r>
                <a:rPr kumimoji="1" lang="zh-CN" altLang="en-US" sz="1000" b="1" dirty="0"/>
                <a:t>计算结果异常预警</a:t>
              </a:r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逻辑：全量库存大于历史同期</a:t>
              </a:r>
              <a:r>
                <a:rPr kumimoji="1" lang="zh-CN" altLang="en-US" sz="1000" dirty="0">
                  <a:ea typeface="宋体" pitchFamily="2" charset="-122"/>
                  <a:sym typeface="+mn-ea"/>
                </a:rPr>
                <a:t>；</a:t>
              </a:r>
              <a:endParaRPr kumimoji="1" lang="zh-CN" altLang="en-US" sz="1000" dirty="0"/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频率：每分钟；</a:t>
              </a:r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告警内容：</a:t>
              </a:r>
              <a:endParaRPr kumimoji="1" lang="zh-CN" altLang="en-US" sz="10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 vert="horz" lIns="91440" tIns="0" rIns="9144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b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业务梳理-促销推荐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643370" y="1394460"/>
            <a:ext cx="1749947" cy="467995"/>
            <a:chOff x="317" y="2195"/>
            <a:chExt cx="1513" cy="737"/>
          </a:xfrm>
        </p:grpSpPr>
        <p:sp>
          <p:nvSpPr>
            <p:cNvPr id="111" name="圆角矩形 110"/>
            <p:cNvSpPr/>
            <p:nvPr/>
          </p:nvSpPr>
          <p:spPr>
            <a:xfrm>
              <a:off x="317" y="2195"/>
              <a:ext cx="1513" cy="737"/>
            </a:xfrm>
            <a:prstGeom prst="roundRect">
              <a:avLst>
                <a:gd name="adj" fmla="val 11417"/>
              </a:avLst>
            </a:prstGeom>
            <a:solidFill>
              <a:srgbClr val="4F6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latin typeface="+mj-lt"/>
              </a:endParaRPr>
            </a:p>
          </p:txBody>
        </p:sp>
        <p:sp>
          <p:nvSpPr>
            <p:cNvPr id="112" name="TextBox 14"/>
            <p:cNvSpPr txBox="1"/>
            <p:nvPr/>
          </p:nvSpPr>
          <p:spPr>
            <a:xfrm>
              <a:off x="317" y="2273"/>
              <a:ext cx="1513" cy="5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+mj-l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sz="1400" dirty="0"/>
                <a:t>促销推荐标准品</a:t>
              </a:r>
            </a:p>
          </p:txBody>
        </p:sp>
      </p:grpSp>
      <p:sp>
        <p:nvSpPr>
          <p:cNvPr id="74" name="圆角矩形 73"/>
          <p:cNvSpPr/>
          <p:nvPr/>
        </p:nvSpPr>
        <p:spPr>
          <a:xfrm>
            <a:off x="796290" y="1471295"/>
            <a:ext cx="174498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预计损耗量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3113405" y="1470025"/>
            <a:ext cx="267208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促销半成品与标准品对应关系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791210" y="2268855"/>
            <a:ext cx="7601585" cy="2548890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31570" y="2493010"/>
            <a:ext cx="68097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>
                <a:solidFill>
                  <a:schemeClr val="bg1"/>
                </a:solidFill>
                <a:ea typeface="Heiti SC Medium" pitchFamily="2" charset="-128"/>
                <a:cs typeface="+mn-lt"/>
              </a:rPr>
              <a:t>含义：通过当前</a:t>
            </a:r>
            <a:r>
              <a:rPr kumimoji="1" lang="zh-CN" altLang="en-US" sz="1200" dirty="0">
                <a:solidFill>
                  <a:srgbClr val="011739"/>
                </a:solidFill>
                <a:ea typeface="Heiti SC Medium" pitchFamily="2" charset="-128"/>
                <a:cs typeface="+mn-lt"/>
              </a:rPr>
              <a:t>全量库存</a:t>
            </a:r>
            <a:r>
              <a:rPr kumimoji="1" lang="zh-CN" altLang="en-US" sz="1200" dirty="0">
                <a:solidFill>
                  <a:schemeClr val="bg1"/>
                </a:solidFill>
                <a:ea typeface="Heiti SC Medium" pitchFamily="2" charset="-128"/>
                <a:cs typeface="+mn-lt"/>
              </a:rPr>
              <a:t>与未来时间段的</a:t>
            </a:r>
            <a:r>
              <a:rPr kumimoji="1" lang="zh-CN" altLang="en-US" sz="1200" dirty="0">
                <a:solidFill>
                  <a:srgbClr val="011739"/>
                </a:solidFill>
                <a:ea typeface="Heiti SC Medium" pitchFamily="2" charset="-128"/>
                <a:cs typeface="+mn-lt"/>
              </a:rPr>
              <a:t>预计售卖量</a:t>
            </a:r>
            <a:r>
              <a:rPr kumimoji="1" lang="zh-CN" altLang="en-US" sz="1200" dirty="0">
                <a:solidFill>
                  <a:schemeClr val="bg1"/>
                </a:solidFill>
                <a:ea typeface="Heiti SC Medium" pitchFamily="2" charset="-128"/>
                <a:cs typeface="+mn-lt"/>
              </a:rPr>
              <a:t>，计算</a:t>
            </a:r>
            <a:r>
              <a:rPr kumimoji="1" lang="zh-CN" altLang="en-US" sz="1200" dirty="0">
                <a:solidFill>
                  <a:srgbClr val="011739"/>
                </a:solidFill>
                <a:ea typeface="Heiti SC Medium" pitchFamily="2" charset="-128"/>
                <a:cs typeface="+mn-lt"/>
              </a:rPr>
              <a:t>预计损耗库存</a:t>
            </a:r>
            <a:r>
              <a:rPr kumimoji="1" lang="zh-CN" altLang="en-US" sz="1200" dirty="0">
                <a:solidFill>
                  <a:schemeClr val="bg1"/>
                </a:solidFill>
                <a:ea typeface="Heiti SC Medium" pitchFamily="2" charset="-128"/>
                <a:cs typeface="+mn-lt"/>
              </a:rPr>
              <a:t>，为了减少损耗，</a:t>
            </a:r>
            <a:r>
              <a:rPr kumimoji="1" lang="en-US" altLang="zh-CN" sz="1200" dirty="0">
                <a:solidFill>
                  <a:schemeClr val="bg1"/>
                </a:solidFill>
                <a:ea typeface="Heiti SC Medium" pitchFamily="2" charset="-128"/>
                <a:cs typeface="+mn-lt"/>
              </a:rPr>
              <a:t>CRIS</a:t>
            </a:r>
            <a:r>
              <a:rPr kumimoji="1" lang="zh-CN" altLang="en-US" sz="1200" dirty="0">
                <a:solidFill>
                  <a:schemeClr val="bg1"/>
                </a:solidFill>
                <a:ea typeface="Heiti SC Medium" pitchFamily="2" charset="-128"/>
                <a:cs typeface="+mn-lt"/>
              </a:rPr>
              <a:t>系统通过</a:t>
            </a:r>
            <a:r>
              <a:rPr lang="zh-CN" altLang="en-US" sz="1200" dirty="0">
                <a:solidFill>
                  <a:srgbClr val="011739"/>
                </a:solidFill>
                <a:cs typeface="+mn-lt"/>
                <a:sym typeface="+mn-ea"/>
              </a:rPr>
              <a:t>促销半成品与标准品对应关系</a:t>
            </a:r>
            <a:r>
              <a:rPr lang="zh-CN" altLang="en-US" sz="1200" dirty="0">
                <a:solidFill>
                  <a:schemeClr val="bg1"/>
                </a:solidFill>
                <a:cs typeface="+mn-lt"/>
                <a:sym typeface="+mn-ea"/>
              </a:rPr>
              <a:t>，计算出可促销的标准品</a:t>
            </a:r>
            <a:r>
              <a:rPr kumimoji="1" lang="zh-CN" altLang="en-US" sz="1200" dirty="0">
                <a:solidFill>
                  <a:schemeClr val="bg1"/>
                </a:solidFill>
                <a:ea typeface="Heiti SC Medium" pitchFamily="2" charset="-128"/>
                <a:cs typeface="+mn-lt"/>
              </a:rPr>
              <a:t>。</a:t>
            </a:r>
            <a:endParaRPr kumimoji="1" lang="en-US" altLang="zh-CN" sz="1200" dirty="0">
              <a:solidFill>
                <a:schemeClr val="bg1"/>
              </a:solidFill>
              <a:ea typeface="Heiti SC Medium" pitchFamily="2" charset="-128"/>
              <a:cs typeface="+mn-lt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>
                <a:solidFill>
                  <a:schemeClr val="bg1"/>
                </a:solidFill>
                <a:ea typeface="Heiti SC Medium" pitchFamily="2" charset="-128"/>
                <a:cs typeface="+mn-lt"/>
              </a:rPr>
              <a:t>来源：CRIS系统</a:t>
            </a:r>
            <a:r>
              <a:rPr kumimoji="1" lang="en-US" altLang="zh-CN" sz="1200" dirty="0">
                <a:solidFill>
                  <a:schemeClr val="bg1"/>
                </a:solidFill>
                <a:ea typeface="Heiti SC Medium" pitchFamily="2" charset="-128"/>
                <a:cs typeface="+mn-lt"/>
              </a:rPr>
              <a:t>-</a:t>
            </a:r>
            <a:r>
              <a:rPr kumimoji="1" lang="zh-CN" sz="1200" dirty="0">
                <a:solidFill>
                  <a:schemeClr val="bg1"/>
                </a:solidFill>
                <a:ea typeface="Heiti SC Medium" pitchFamily="2" charset="-128"/>
                <a:cs typeface="+mn-lt"/>
              </a:rPr>
              <a:t>促销推荐计算</a:t>
            </a:r>
            <a:r>
              <a:rPr kumimoji="1" lang="zh-CN" altLang="en-US" sz="1200" dirty="0">
                <a:solidFill>
                  <a:schemeClr val="bg1"/>
                </a:solidFill>
                <a:ea typeface="Heiti SC Medium" pitchFamily="2" charset="-128"/>
                <a:cs typeface="+mn-lt"/>
              </a:rPr>
              <a:t>；</a:t>
            </a: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>
                <a:solidFill>
                  <a:schemeClr val="bg1"/>
                </a:solidFill>
                <a:ea typeface="Heiti SC Medium" pitchFamily="2" charset="-128"/>
                <a:cs typeface="+mn-lt"/>
              </a:rPr>
              <a:t>主要维度：</a:t>
            </a:r>
            <a:r>
              <a:rPr kumimoji="1" lang="zh-CN" altLang="en-US" sz="1200" dirty="0">
                <a:solidFill>
                  <a:schemeClr val="bg1"/>
                </a:solidFill>
                <a:ea typeface="Heiti SC Medium" pitchFamily="2" charset="-128"/>
                <a:cs typeface="+mn-lt"/>
                <a:sym typeface="+mn-ea"/>
              </a:rPr>
              <a:t>标准品编码、推荐开始时间、推荐结束时间、餐厅、Location（子母店）、统计时间；</a:t>
            </a: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>
                <a:solidFill>
                  <a:schemeClr val="bg1"/>
                </a:solidFill>
                <a:ea typeface="Heiti SC Medium" pitchFamily="2" charset="-128"/>
                <a:cs typeface="+mn-lt"/>
                <a:sym typeface="+mn-ea"/>
              </a:rPr>
              <a:t>延伸逻辑：</a:t>
            </a: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>
                <a:solidFill>
                  <a:schemeClr val="bg1"/>
                </a:solidFill>
                <a:ea typeface="Heiti SC Medium" pitchFamily="2" charset="-128"/>
                <a:cs typeface="+mn-lt"/>
                <a:sym typeface="+mn-ea"/>
              </a:rPr>
              <a:t>预计损耗量：某一未来统计时间T，效期结束时间小于T时间的</a:t>
            </a:r>
            <a:r>
              <a:rPr kumimoji="1" lang="zh-CN" altLang="en-US" sz="1200" dirty="0">
                <a:solidFill>
                  <a:srgbClr val="011739"/>
                </a:solidFill>
                <a:ea typeface="Heiti SC Medium" pitchFamily="2" charset="-128"/>
                <a:cs typeface="+mn-lt"/>
                <a:sym typeface="+mn-ea"/>
              </a:rPr>
              <a:t>全量库存（即有效库存） </a:t>
            </a:r>
            <a:r>
              <a:rPr kumimoji="1" lang="zh-CN" altLang="en-US" sz="1200" dirty="0">
                <a:solidFill>
                  <a:schemeClr val="bg1"/>
                </a:solidFill>
                <a:ea typeface="Heiti SC Medium" pitchFamily="2" charset="-128"/>
                <a:cs typeface="+mn-lt"/>
                <a:sym typeface="+mn-ea"/>
              </a:rPr>
              <a:t>- 当前时间至T时间的</a:t>
            </a:r>
            <a:r>
              <a:rPr kumimoji="1" lang="zh-CN" altLang="en-US" sz="1200" dirty="0">
                <a:solidFill>
                  <a:srgbClr val="011739"/>
                </a:solidFill>
                <a:ea typeface="Heiti SC Medium" pitchFamily="2" charset="-128"/>
                <a:cs typeface="+mn-lt"/>
                <a:sym typeface="+mn-ea"/>
              </a:rPr>
              <a:t>预计售卖量；</a:t>
            </a: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lang="zh-CN" altLang="en-US" sz="1200" dirty="0">
                <a:solidFill>
                  <a:schemeClr val="bg1"/>
                </a:solidFill>
                <a:sym typeface="+mn-ea"/>
              </a:rPr>
              <a:t>促销半成品与标准品对应关系：从所有半成品中，选出可用于制作促销标准品的主要半成品，如果一种或多种主要半成品可组合成促销标准品，则计算促销标准品数量。</a:t>
            </a: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>
                <a:solidFill>
                  <a:schemeClr val="bg1"/>
                </a:solidFill>
                <a:ea typeface="Heiti SC Medium" pitchFamily="2" charset="-128"/>
                <a:cs typeface="+mn-lt"/>
                <a:sym typeface="+mn-ea"/>
              </a:rPr>
              <a:t>促销半成品防止重复使用逻辑：？？</a:t>
            </a:r>
          </a:p>
        </p:txBody>
      </p:sp>
      <p:sp>
        <p:nvSpPr>
          <p:cNvPr id="20" name="矩形 19"/>
          <p:cNvSpPr/>
          <p:nvPr/>
        </p:nvSpPr>
        <p:spPr>
          <a:xfrm rot="16200000">
            <a:off x="1689648" y="1452927"/>
            <a:ext cx="277297" cy="16459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0000"/>
                <a:lumOff val="40000"/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1200" b="1" dirty="0">
                <a:solidFill>
                  <a:srgbClr val="4F6E95"/>
                </a:solidFill>
                <a:latin typeface="微软雅黑" panose="020B0503020204020204" charset="-122"/>
                <a:ea typeface="微软雅黑" panose="020B0503020204020204" charset="-122"/>
              </a:rPr>
              <a:t>促销推荐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6051550" y="1626235"/>
            <a:ext cx="325755" cy="2540"/>
          </a:xfrm>
          <a:prstGeom prst="straightConnector1">
            <a:avLst/>
          </a:prstGeom>
          <a:ln w="28575" cmpd="sng">
            <a:solidFill>
              <a:schemeClr val="tx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683510" y="1474727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 vert="horz" lIns="91440" tIns="0" rIns="9144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b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业务梳理-输入数据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563563" y="989552"/>
          <a:ext cx="8067675" cy="3629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3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95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5585">
                <a:tc>
                  <a:txBody>
                    <a:bodyPr/>
                    <a:lstStyle/>
                    <a:p>
                      <a:pPr indent="0" algn="l">
                        <a:lnSpc>
                          <a:spcPct val="16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指标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6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维度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6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属性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6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源系统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6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应用功能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6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接收频率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6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对接方式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6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存储方式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6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数据量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半成品售卖量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  <a:cs typeface="+mn-lt"/>
                        </a:rPr>
                        <a:t>半成品编码、餐厅、Location（子母店）、时间段（5分钟粒度）、自然日期、交易类型（businesstype）、交易状态（open/close）、统计时间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半成品单位、半成品名称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cs typeface="+mn-lt"/>
                        </a:rPr>
                        <a:t>FBI</a:t>
                      </a: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实时库存计算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实时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cs typeface="+mn-lt"/>
                        </a:rPr>
                        <a:t>pulsar</a:t>
                      </a: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每五分钟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期初库存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  <a:cs typeface="+mn-lt"/>
                        </a:rPr>
                        <a:t>半成品编码、批次信息（效期开始时间、效期结束时间）、餐厅、Location（子母店）、统计时间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半成品单位、半成品名称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  <a:cs typeface="+mn-lt"/>
                        </a:rPr>
                        <a:t>1、CRIS系统全量库存计算；</a:t>
                      </a:r>
                    </a:p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  <a:cs typeface="+mn-lt"/>
                        </a:rPr>
                        <a:t>2、CRIS系统-库存管理-库存校准功能；</a:t>
                      </a:r>
                    </a:p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  <a:cs typeface="+mn-lt"/>
                        </a:rPr>
                        <a:t>3、新上线餐厅导入EPQC历史期初库存。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实时库存计算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实时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预计售卖量（预估量）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  <a:cs typeface="+mn-lt"/>
                        </a:rPr>
                        <a:t>预计开始时间、预计结束时间、半成品编码、餐厅、Location（子母店）、统计时间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半成品单位、半成品名称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000000"/>
                          </a:solidFill>
                          <a:ea typeface="宋体" pitchFamily="2" charset="-122"/>
                          <a:cs typeface="+mn-lt"/>
                        </a:rPr>
                        <a:t>AI Fcst</a:t>
                      </a: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促销推荐、有效库存、自动追加量、前置断货预警</a:t>
                      </a:r>
                    </a:p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、库存超量提醒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每天一份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校准量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  <a:cs typeface="+mn-lt"/>
                        </a:rPr>
                        <a:t>半成品编码、批次信息（效期开始时间、效期结束时间）、餐厅、Location（子母店）、统计时间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半成品单位、半成品名称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  <a:cs typeface="+mn-lt"/>
                        </a:rPr>
                        <a:t>CRIS系统-库存管理-库存校准功能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实时库存计算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实时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制作量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  <a:cs typeface="+mn-lt"/>
                        </a:rPr>
                        <a:t>半成品编码、批次信息（效期开始时间、效期结束时间）、餐厅、Location（子母店）、统计时间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半成品单位、半成品名称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cs typeface="+mn-lt"/>
                        </a:rPr>
                        <a:t>EPQC</a:t>
                      </a: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实时库存计算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实时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在途量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  <a:cs typeface="+mn-lt"/>
                        </a:rPr>
                        <a:t>半成品编码、批次信息（效期开始时间、可用日期）、餐厅、Location（子母店）、统计时间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半成品单位、半成品名称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cs typeface="+mn-lt"/>
                        </a:rPr>
                        <a:t>EPQC</a:t>
                      </a: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库存管理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实时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屏上制作量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  <a:cs typeface="+mn-lt"/>
                        </a:rPr>
                        <a:t>半成品编码、批次信息（效期开始时间、可用日期）、餐厅、Location（子母店）、统计时间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半成品单位、半成品名称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cs typeface="+mn-lt"/>
                        </a:rPr>
                        <a:t>EPQC</a:t>
                      </a: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库存管理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实时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损耗量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  <a:cs typeface="+mn-lt"/>
                        </a:rPr>
                        <a:t>1、人工记录损耗：半成品编码、批次信息？？餐厅、Location（子母店）、统计时间；</a:t>
                      </a:r>
                    </a:p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  <a:cs typeface="+mn-lt"/>
                        </a:rPr>
                        <a:t>2、效期过期损耗：半成品编码、批次信息、餐厅、Location（子母店）、统计时间；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半成品单位、半成品名称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  <a:cs typeface="+mn-lt"/>
                        </a:rPr>
                        <a:t>1、人工记录损耗：CRIS系统-库存管理-库存损耗功能；</a:t>
                      </a:r>
                    </a:p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  <a:cs typeface="+mn-lt"/>
                        </a:rPr>
                        <a:t>2、效期过期损耗：CRIS系统根据全量库存-批次信息-效期结束时间与当前时间计算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实时库存计算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实时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调拨量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  <a:cs typeface="+mn-lt"/>
                        </a:rPr>
                        <a:t>半成品编码、批次信息、餐厅、Location（子母店）、统计时间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半成品单位、半成品名称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  <a:cs typeface="+mn-lt"/>
                        </a:rPr>
                        <a:t>CRIS系统-库存管理-库存调拨功能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实时库存计算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实时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预计损耗量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  <a:cs typeface="+mn-lt"/>
                        </a:rPr>
                        <a:t>半成品编码、损耗时间、餐厅、Location（子母店）、统计时间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半成品单位、半成品名称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  <a:cs typeface="+mn-lt"/>
                        </a:rPr>
                        <a:t>CRIS系统全量库存计算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促销推荐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实时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促销半成品与标准品对应关系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  <a:cs typeface="+mn-lt"/>
                        </a:rPr>
                        <a:t>半成品编码、标准品编码、标准品半成品对应系数、餐厅、Location（子母店）？？、有效日期、更新时间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半成品单位、半成品名称、标准品名称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通过配方中心的配方数据进行二次加工得出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促销推荐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每天一份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cs typeface="+mn-lt"/>
                        </a:rPr>
                        <a:t>MySql</a:t>
                      </a: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每天一份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 vert="horz" lIns="91440" tIns="0" rIns="9144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b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业务梳理-输出数据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57200" y="1421352"/>
          <a:ext cx="8229600" cy="2758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3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6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63195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指标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维度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属性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目标系统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来源功能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计算频率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下发频率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对接方式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存储方式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数据量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全量库存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  <a:cs typeface="+mn-lt"/>
                        </a:rPr>
                        <a:t>半成品编码、批次信息（效期开始时间、效期结束时间）、餐厅、Location（子母店）、统计时间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半成品单位、半成品名称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cs typeface="+mn-lt"/>
                        </a:rPr>
                        <a:t>EPQC</a:t>
                      </a: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实时库存计算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实时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每分钟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cs typeface="+mn-lt"/>
                        </a:rPr>
                        <a:t>pulsar</a:t>
                      </a: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每五分钟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有效库存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  <a:cs typeface="+mn-lt"/>
                        </a:rPr>
                        <a:t>半成品编码、批次信息（效期开始时间、效期结束时间）、餐厅、Location（子母店）、统计时间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半成品单位、半成品名称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cs typeface="+mn-lt"/>
                        </a:rPr>
                        <a:t>CRIS</a:t>
                      </a: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实时库存计算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实时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每分钟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缺货库存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  <a:cs typeface="+mn-lt"/>
                        </a:rPr>
                        <a:t>半成品编码、餐厅、Location（子母店）、统计时间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半成品单位、半成品名称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cs typeface="+mn-lt"/>
                        </a:rPr>
                        <a:t>EPQC</a:t>
                      </a: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实时库存计算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实时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每分钟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自动追加量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  <a:cs typeface="+mn-lt"/>
                        </a:rPr>
                        <a:t>半成品编码、</a:t>
                      </a:r>
                      <a:r>
                        <a:rPr lang="en-US" sz="700" b="0">
                          <a:solidFill>
                            <a:srgbClr val="FF0000"/>
                          </a:solidFill>
                          <a:cs typeface="+mn-lt"/>
                        </a:rPr>
                        <a:t>预期追加时间</a:t>
                      </a:r>
                      <a:r>
                        <a:rPr lang="en-US" sz="700" b="0">
                          <a:solidFill>
                            <a:srgbClr val="000000"/>
                          </a:solidFill>
                          <a:cs typeface="+mn-lt"/>
                        </a:rPr>
                        <a:t>、餐厅、Location（子母店）、统计时间</a:t>
                      </a: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半成品单位、半成品名称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cs typeface="+mn-lt"/>
                        </a:rPr>
                        <a:t>EPQC</a:t>
                      </a: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实时库存计算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实时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每分钟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前置效期预警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告警库存、告警时间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cs typeface="+mn-lt"/>
                        </a:rPr>
                        <a:t>EPQC</a:t>
                      </a: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效期预警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每分钟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每分钟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过期损耗通知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告警库存、告警时间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cs typeface="+mn-lt"/>
                        </a:rPr>
                        <a:t>CRIS</a:t>
                      </a: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效期预警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每分钟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每分钟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前置断货预警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告警库存、告警时间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cs typeface="+mn-lt"/>
                        </a:rPr>
                        <a:t>EPQC</a:t>
                      </a: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库存预警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每分钟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每分钟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实时断货通知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告警库存、告警时间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  <a:cs typeface="+mn-lt"/>
                        </a:rPr>
                        <a:t>EPQC、MC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库存预警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每分钟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每分钟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库存超量提醒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告警库存、告警时间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cs typeface="+mn-lt"/>
                        </a:rPr>
                        <a:t>EPQC</a:t>
                      </a: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库存预警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每分钟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每分钟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计算任务异常预警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告警任务、告警时间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cs typeface="+mn-lt"/>
                        </a:rPr>
                        <a:t>CRIS</a:t>
                      </a: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实时库存计算预警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每分钟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每分钟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计算结果异常预警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告警库存、告警时间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cs typeface="+mn-lt"/>
                        </a:rPr>
                        <a:t>CRIS</a:t>
                      </a: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实时库存计算预警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每分钟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每分钟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促销推荐标准品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  <a:cs typeface="+mn-lt"/>
                        </a:rPr>
                        <a:t>标准品编码、推荐开始时间、推荐结束时间、餐厅、Location（子母店）、统计时间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标准品名称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cs typeface="+mn-lt"/>
                        </a:rPr>
                        <a:t>PreOrder</a:t>
                      </a: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促销推荐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每分钟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每分钟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 vert="horz" lIns="91440" tIns="0" rIns="9144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b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业务梳理-功能清单</a:t>
            </a: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987550" y="1001395"/>
          <a:ext cx="4999355" cy="3714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9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indent="0">
                        <a:lnSpc>
                          <a:spcPct val="11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分类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1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功能模块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1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功能点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1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描述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620">
                <a:tc rowSpan="16">
                  <a:txBody>
                    <a:bodyPr/>
                    <a:lstStyle/>
                    <a:p>
                      <a:pPr indent="0" algn="l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  <a:cs typeface="+mn-lt"/>
                        </a:rPr>
                        <a:t>管理Portal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库存管理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中心端库存管理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16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餐厅端员工屏库存管理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库存明细、库存校准、异常库存、母店出库、子店出库、增加库存、临近存储结束、实时刷新、手动刷新、搜索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  <a:cs typeface="+mn-lt"/>
                        </a:rPr>
                        <a:t>餐厅端PC库存管理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预警管理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效期预警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前置效期预警、过期损耗通知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库存预警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前置断货预警、实时断货通知、库存超量提醒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实时计算预警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计算任务异常预警、计算结果异常预警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4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促销推荐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促销推荐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4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问题排查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问题排查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4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同步任务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同步任务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4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基础配置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  <a:cs typeface="+mn-lt"/>
                        </a:rPr>
                        <a:t>ACP系统参数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4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促销标准品半成品对应配置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4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预警阈值配置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4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系统监控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系统运行情况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4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系统日志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4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系统管理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用户管理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4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权限管理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4620">
                <a:tc rowSpan="9">
                  <a:txBody>
                    <a:bodyPr/>
                    <a:lstStyle/>
                    <a:p>
                      <a:pPr indent="0" algn="l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实时计算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实时库存计算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全量库存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4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有效库存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4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缺货库存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4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自动追加量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预警管理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效期预警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前置效期预警、过期损耗通知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4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库存预警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前置断货预警、实时断货通知、库存超量提醒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4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实时计算预警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计算任务异常预警、计算结果异常预警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34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促销推荐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预计损耗量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34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促销推荐标准品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/>
          <p:cNvSpPr txBox="1"/>
          <p:nvPr/>
        </p:nvSpPr>
        <p:spPr>
          <a:xfrm>
            <a:off x="4025245" y="-235670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  <p:pic>
        <p:nvPicPr>
          <p:cNvPr id="17" name="图片 160"/>
          <p:cNvPicPr>
            <a:picLocks noChangeAspect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033446"/>
            <a:ext cx="3037115" cy="1436914"/>
          </a:xfrm>
          <a:prstGeom prst="rect">
            <a:avLst/>
          </a:prstGeom>
        </p:spPr>
      </p:pic>
      <p:sp>
        <p:nvSpPr>
          <p:cNvPr id="18" name="矩形 162"/>
          <p:cNvSpPr/>
          <p:nvPr/>
        </p:nvSpPr>
        <p:spPr>
          <a:xfrm rot="2700000">
            <a:off x="2541740" y="2245968"/>
            <a:ext cx="1026145" cy="1026145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9" name="矩形 163"/>
          <p:cNvSpPr/>
          <p:nvPr/>
        </p:nvSpPr>
        <p:spPr>
          <a:xfrm rot="2700000">
            <a:off x="3444776" y="3250724"/>
            <a:ext cx="278046" cy="278046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0" name="矩形 164"/>
          <p:cNvSpPr/>
          <p:nvPr/>
        </p:nvSpPr>
        <p:spPr>
          <a:xfrm rot="2700000">
            <a:off x="3948426" y="3218316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1" name="文本框 2"/>
          <p:cNvSpPr txBox="1"/>
          <p:nvPr/>
        </p:nvSpPr>
        <p:spPr>
          <a:xfrm>
            <a:off x="2275009" y="2484897"/>
            <a:ext cx="1472619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939480" y="1148849"/>
            <a:ext cx="170591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en-US" sz="2200" dirty="0">
                <a:solidFill>
                  <a:srgbClr val="C00000"/>
                </a:solidFill>
              </a:rPr>
              <a:t>2   </a:t>
            </a:r>
            <a:r>
              <a:rPr kumimoji="1" lang="zh-CN" altLang="en-US" sz="2200" b="1" dirty="0">
                <a:solidFill>
                  <a:srgbClr val="C00000"/>
                </a:solidFill>
              </a:rPr>
              <a:t>技术方案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501666" y="1642886"/>
            <a:ext cx="2709396" cy="4298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200" dirty="0"/>
              <a:t>实时库存技术架构</a:t>
            </a:r>
          </a:p>
        </p:txBody>
      </p:sp>
      <p:sp>
        <p:nvSpPr>
          <p:cNvPr id="16" name="矩形 164"/>
          <p:cNvSpPr/>
          <p:nvPr/>
        </p:nvSpPr>
        <p:spPr>
          <a:xfrm rot="2700000">
            <a:off x="5147766" y="1806785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501666" y="2063951"/>
            <a:ext cx="316211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2200"/>
            </a:lvl1pPr>
          </a:lstStyle>
          <a:p>
            <a:r>
              <a:rPr lang="en-US" altLang="zh-CN" dirty="0"/>
              <a:t>web</a:t>
            </a:r>
            <a:r>
              <a:rPr lang="zh-CN" altLang="en-US" dirty="0"/>
              <a:t>后端微服务架构</a:t>
            </a:r>
          </a:p>
        </p:txBody>
      </p:sp>
      <p:sp>
        <p:nvSpPr>
          <p:cNvPr id="23" name="矩形 164"/>
          <p:cNvSpPr/>
          <p:nvPr/>
        </p:nvSpPr>
        <p:spPr>
          <a:xfrm rot="2700000">
            <a:off x="5147766" y="2227850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501666" y="2485016"/>
            <a:ext cx="2709396" cy="4298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2200"/>
            </a:lvl1pPr>
          </a:lstStyle>
          <a:p>
            <a:r>
              <a:rPr lang="zh-CN" altLang="en-US" dirty="0"/>
              <a:t>预警推送方案</a:t>
            </a:r>
          </a:p>
        </p:txBody>
      </p:sp>
      <p:sp>
        <p:nvSpPr>
          <p:cNvPr id="25" name="矩形 164"/>
          <p:cNvSpPr/>
          <p:nvPr/>
        </p:nvSpPr>
        <p:spPr>
          <a:xfrm rot="2700000">
            <a:off x="5147766" y="2648915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501666" y="2928965"/>
            <a:ext cx="2709396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2200"/>
            </a:lvl1pPr>
          </a:lstStyle>
          <a:p>
            <a:r>
              <a:rPr lang="zh-CN" altLang="en-US" dirty="0"/>
              <a:t>餐厅库存员工屏</a:t>
            </a:r>
          </a:p>
          <a:p>
            <a:endParaRPr lang="zh-CN" altLang="en-US" dirty="0"/>
          </a:p>
        </p:txBody>
      </p:sp>
      <p:sp>
        <p:nvSpPr>
          <p:cNvPr id="27" name="矩形 164"/>
          <p:cNvSpPr/>
          <p:nvPr/>
        </p:nvSpPr>
        <p:spPr>
          <a:xfrm rot="2700000">
            <a:off x="5147766" y="3092864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501666" y="3372914"/>
            <a:ext cx="270939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2200"/>
            </a:lvl1pPr>
          </a:lstStyle>
          <a:p>
            <a:r>
              <a:rPr lang="zh-CN" altLang="en-US" dirty="0"/>
              <a:t>餐厅库准实时库存</a:t>
            </a:r>
            <a:endParaRPr lang="zh-CN" dirty="0"/>
          </a:p>
        </p:txBody>
      </p:sp>
      <p:sp>
        <p:nvSpPr>
          <p:cNvPr id="29" name="矩形 164"/>
          <p:cNvSpPr/>
          <p:nvPr/>
        </p:nvSpPr>
        <p:spPr>
          <a:xfrm rot="2700000">
            <a:off x="5147766" y="3536813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500502" y="3811501"/>
            <a:ext cx="335731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2200"/>
            </a:lvl1pPr>
          </a:lstStyle>
          <a:p>
            <a:r>
              <a:rPr lang="zh-CN" altLang="en-US" dirty="0"/>
              <a:t>促销推荐-推送preorder</a:t>
            </a:r>
            <a:endParaRPr lang="zh-CN" dirty="0"/>
          </a:p>
        </p:txBody>
      </p:sp>
      <p:sp>
        <p:nvSpPr>
          <p:cNvPr id="31" name="矩形 164"/>
          <p:cNvSpPr/>
          <p:nvPr/>
        </p:nvSpPr>
        <p:spPr>
          <a:xfrm rot="2700000">
            <a:off x="5146603" y="3975400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513301" y="4229144"/>
            <a:ext cx="334451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2200"/>
            </a:lvl1pPr>
          </a:lstStyle>
          <a:p>
            <a:r>
              <a:rPr lang="zh-CN" altLang="en-US" dirty="0"/>
              <a:t>实时计算按照</a:t>
            </a:r>
            <a:r>
              <a:rPr lang="en-US" altLang="zh-CN" dirty="0"/>
              <a:t>store</a:t>
            </a:r>
            <a:r>
              <a:rPr lang="zh-CN" altLang="en-US" dirty="0"/>
              <a:t>拆分</a:t>
            </a:r>
            <a:endParaRPr lang="zh-CN" dirty="0"/>
          </a:p>
        </p:txBody>
      </p:sp>
      <p:sp>
        <p:nvSpPr>
          <p:cNvPr id="33" name="矩形 164"/>
          <p:cNvSpPr/>
          <p:nvPr/>
        </p:nvSpPr>
        <p:spPr>
          <a:xfrm rot="2700000">
            <a:off x="5159401" y="4393043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5030222" y="1885804"/>
            <a:ext cx="170591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200" dirty="0">
                <a:solidFill>
                  <a:srgbClr val="C00000"/>
                </a:solidFill>
              </a:rPr>
              <a:t>1</a:t>
            </a:r>
            <a:r>
              <a:rPr kumimoji="1" lang="en-US" altLang="en-US" sz="2200" dirty="0"/>
              <a:t>   </a:t>
            </a:r>
            <a:r>
              <a:rPr kumimoji="1" lang="zh-CN" altLang="en-US" sz="2200" dirty="0"/>
              <a:t>业务方案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5030222" y="2533111"/>
            <a:ext cx="1863011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200" dirty="0">
                <a:solidFill>
                  <a:srgbClr val="C00000"/>
                </a:solidFill>
              </a:rPr>
              <a:t>2</a:t>
            </a:r>
            <a:r>
              <a:rPr kumimoji="1" lang="en-US" altLang="en-US" sz="2200" dirty="0"/>
              <a:t>   </a:t>
            </a:r>
            <a:r>
              <a:rPr kumimoji="1" lang="zh-CN" altLang="en-US" sz="2200" dirty="0">
                <a:latin typeface="+mn-ea"/>
              </a:rPr>
              <a:t>技术方案</a:t>
            </a:r>
            <a:r>
              <a:rPr kumimoji="1" lang="en-US" altLang="en-US" sz="2200" dirty="0">
                <a:latin typeface="+mn-ea"/>
              </a:rPr>
              <a:t>  </a:t>
            </a:r>
            <a:endParaRPr kumimoji="1" lang="zh-CN" altLang="en-US" sz="2200" dirty="0">
              <a:latin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30222" y="3155469"/>
            <a:ext cx="3078087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solidFill>
                  <a:srgbClr val="C00000"/>
                </a:solidFill>
              </a:rPr>
              <a:t>3</a:t>
            </a:r>
            <a:r>
              <a:rPr kumimoji="1" lang="en-US" altLang="en-US" sz="2200" dirty="0"/>
              <a:t>   </a:t>
            </a:r>
            <a:r>
              <a:rPr kumimoji="1" lang="zh-CN" altLang="en-US" sz="2200" dirty="0">
                <a:latin typeface="+mn-ea"/>
              </a:rPr>
              <a:t>项目方案产出计划</a:t>
            </a:r>
            <a:r>
              <a:rPr kumimoji="1" lang="en-US" altLang="en-US" sz="2200" dirty="0">
                <a:latin typeface="+mn-ea"/>
              </a:rPr>
              <a:t>  </a:t>
            </a:r>
            <a:endParaRPr kumimoji="1" lang="zh-CN" altLang="en-US" sz="2200" dirty="0">
              <a:latin typeface="+mn-ea"/>
            </a:endParaRPr>
          </a:p>
        </p:txBody>
      </p:sp>
      <p:pic>
        <p:nvPicPr>
          <p:cNvPr id="12" name="图片 160"/>
          <p:cNvPicPr>
            <a:picLocks noChangeAspect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033446"/>
            <a:ext cx="3037115" cy="1436914"/>
          </a:xfrm>
          <a:prstGeom prst="rect">
            <a:avLst/>
          </a:prstGeom>
        </p:spPr>
      </p:pic>
      <p:sp>
        <p:nvSpPr>
          <p:cNvPr id="13" name="矩形 162"/>
          <p:cNvSpPr/>
          <p:nvPr/>
        </p:nvSpPr>
        <p:spPr>
          <a:xfrm rot="2700000">
            <a:off x="2541740" y="2245968"/>
            <a:ext cx="1026145" cy="1026145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4" name="矩形 163"/>
          <p:cNvSpPr/>
          <p:nvPr/>
        </p:nvSpPr>
        <p:spPr>
          <a:xfrm rot="2700000">
            <a:off x="3444776" y="3250724"/>
            <a:ext cx="278046" cy="278046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5" name="矩形 164"/>
          <p:cNvSpPr/>
          <p:nvPr/>
        </p:nvSpPr>
        <p:spPr>
          <a:xfrm rot="2700000">
            <a:off x="3948426" y="3218316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6" name="文本框 2"/>
          <p:cNvSpPr txBox="1"/>
          <p:nvPr/>
        </p:nvSpPr>
        <p:spPr>
          <a:xfrm>
            <a:off x="2275009" y="2484897"/>
            <a:ext cx="1472619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1" name="文本框 47"/>
          <p:cNvSpPr txBox="1"/>
          <p:nvPr/>
        </p:nvSpPr>
        <p:spPr>
          <a:xfrm>
            <a:off x="4939480" y="4141889"/>
            <a:ext cx="309880" cy="4298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en-US" sz="2200" dirty="0"/>
              <a:t>  </a:t>
            </a:r>
            <a:endParaRPr kumimoji="1" lang="zh-CN" altLang="en-US" sz="2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库存实时计算框架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0" y="874929"/>
            <a:ext cx="8769030" cy="4091776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实时库存技术架构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>
                <a:ea typeface="宋体" charset="0"/>
              </a:rPr>
              <a:t>后端微服务架构</a:t>
            </a:r>
            <a:endParaRPr lang="zh-CN" altLang="en-US" dirty="0"/>
          </a:p>
        </p:txBody>
      </p:sp>
      <p:pic>
        <p:nvPicPr>
          <p:cNvPr id="5" name="图片 4" descr="微服务架构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34" y="881508"/>
            <a:ext cx="7815159" cy="40653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0"/>
              </a:rPr>
              <a:t>餐厅</a:t>
            </a:r>
            <a:r>
              <a:rPr altLang="zh-CN" dirty="0">
                <a:ea typeface="宋体" charset="0"/>
              </a:rPr>
              <a:t>EPQC</a:t>
            </a:r>
            <a:r>
              <a:rPr lang="zh-CN" altLang="en-US" dirty="0">
                <a:ea typeface="宋体" charset="0"/>
              </a:rPr>
              <a:t>发送数据到手机</a:t>
            </a:r>
            <a:r>
              <a:rPr altLang="zh-CN" dirty="0">
                <a:ea typeface="宋体" charset="0"/>
              </a:rPr>
              <a:t>/</a:t>
            </a:r>
            <a:r>
              <a:rPr lang="zh-CN" altLang="en-US" dirty="0">
                <a:ea typeface="宋体" charset="0"/>
              </a:rPr>
              <a:t>手表</a:t>
            </a:r>
          </a:p>
        </p:txBody>
      </p:sp>
      <p:pic>
        <p:nvPicPr>
          <p:cNvPr id="2" name="图片 1" descr="epqc对接手表(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260" y="918210"/>
            <a:ext cx="5993130" cy="3985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>
            <a:normAutofit/>
          </a:bodyPr>
          <a:lstStyle/>
          <a:p>
            <a:r>
              <a:rPr lang="zh-CN" altLang="en-US" dirty="0"/>
              <a:t>运维监控</a:t>
            </a:r>
            <a:r>
              <a:rPr lang="en-US" altLang="zh-CN" dirty="0"/>
              <a:t>——</a:t>
            </a:r>
            <a:r>
              <a:rPr lang="zh-CN" altLang="en-US" dirty="0" err="1">
                <a:ea typeface="宋体" charset="0"/>
              </a:rPr>
              <a:t>应用</a:t>
            </a:r>
            <a:endParaRPr lang="zh-CN" altLang="en-US" sz="2400" dirty="0" err="1">
              <a:ea typeface="宋体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868" y="4039344"/>
            <a:ext cx="8248454" cy="906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sz="1200" b="1" dirty="0">
                <a:latin typeface="微软雅黑" panose="020B0503020204020204" charset="-122"/>
                <a:ea typeface="微软雅黑" panose="020B0503020204020204" charset="-122"/>
              </a:rPr>
              <a:t>特性：</a:t>
            </a:r>
          </a:p>
          <a:p>
            <a:pPr indent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sz="1200" b="1" dirty="0">
                <a:latin typeface="微软雅黑" panose="020B0503020204020204" charset="-122"/>
                <a:ea typeface="微软雅黑" panose="020B0503020204020204" charset="-122"/>
              </a:rPr>
              <a:t>多维度的数据模型，灵活的查询语言，单机工作模式，不依赖于分布式存储，通过pull模式（HTTP）收集监控数据，通过使用中间件可以支持push监控数据到prometheus，通过服务发现或者静态配置发现目标（监控数据源），支持多模式的画图和仪表盘</a:t>
            </a:r>
          </a:p>
        </p:txBody>
      </p:sp>
      <p:sp>
        <p:nvSpPr>
          <p:cNvPr id="47" name="圆角矩形 46"/>
          <p:cNvSpPr/>
          <p:nvPr/>
        </p:nvSpPr>
        <p:spPr>
          <a:xfrm rot="16200000">
            <a:off x="1381760" y="2733040"/>
            <a:ext cx="503555" cy="1367790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前台展示</a:t>
            </a:r>
            <a:r>
              <a:rPr kumimoji="1"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Grafana</a:t>
            </a:r>
          </a:p>
        </p:txBody>
      </p:sp>
      <p:cxnSp>
        <p:nvCxnSpPr>
          <p:cNvPr id="55" name="Straight Connector 41"/>
          <p:cNvCxnSpPr>
            <a:stCxn id="87" idx="1"/>
            <a:endCxn id="73" idx="3"/>
          </p:cNvCxnSpPr>
          <p:nvPr/>
        </p:nvCxnSpPr>
        <p:spPr>
          <a:xfrm flipH="1">
            <a:off x="1634490" y="1738630"/>
            <a:ext cx="635" cy="451485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8" name="圆角矩形 57"/>
          <p:cNvSpPr/>
          <p:nvPr/>
        </p:nvSpPr>
        <p:spPr>
          <a:xfrm>
            <a:off x="639445" y="965835"/>
            <a:ext cx="2277745" cy="2982595"/>
          </a:xfrm>
          <a:prstGeom prst="roundRect">
            <a:avLst>
              <a:gd name="adj" fmla="val 4753"/>
            </a:avLst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3638550" y="987425"/>
            <a:ext cx="4313555" cy="2850515"/>
          </a:xfrm>
          <a:prstGeom prst="roundRect">
            <a:avLst>
              <a:gd name="adj" fmla="val 4753"/>
            </a:avLst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663595" y="1748554"/>
            <a:ext cx="132588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000" dirty="0">
                <a:ea typeface="宋体" charset="0"/>
              </a:rPr>
              <a:t>获取采集服务的信息</a:t>
            </a:r>
          </a:p>
        </p:txBody>
      </p:sp>
      <p:cxnSp>
        <p:nvCxnSpPr>
          <p:cNvPr id="7" name="Straight Connector 41"/>
          <p:cNvCxnSpPr>
            <a:stCxn id="47" idx="3"/>
            <a:endCxn id="73" idx="1"/>
          </p:cNvCxnSpPr>
          <p:nvPr/>
        </p:nvCxnSpPr>
        <p:spPr>
          <a:xfrm flipV="1">
            <a:off x="1633855" y="2707005"/>
            <a:ext cx="635" cy="458470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3" name="Rounded Rectangle 106"/>
          <p:cNvSpPr/>
          <p:nvPr/>
        </p:nvSpPr>
        <p:spPr>
          <a:xfrm rot="16200000">
            <a:off x="1376045" y="1833880"/>
            <a:ext cx="516890" cy="1229360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监控采集服务器</a:t>
            </a:r>
          </a:p>
          <a:p>
            <a:pPr algn="ctr"/>
            <a:r>
              <a:rPr lang="en-US" altLang="x-none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Prometheus</a:t>
            </a:r>
          </a:p>
        </p:txBody>
      </p:sp>
      <p:sp>
        <p:nvSpPr>
          <p:cNvPr id="87" name="圆角矩形 86"/>
          <p:cNvSpPr/>
          <p:nvPr/>
        </p:nvSpPr>
        <p:spPr>
          <a:xfrm rot="16200000">
            <a:off x="1448435" y="972185"/>
            <a:ext cx="372745" cy="1160145"/>
          </a:xfrm>
          <a:prstGeom prst="roundRect">
            <a:avLst/>
          </a:prstGeom>
          <a:solidFill>
            <a:srgbClr val="97AD6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Consul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151150" y="1020844"/>
            <a:ext cx="94488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000" dirty="0">
                <a:ea typeface="宋体" charset="0"/>
              </a:rPr>
              <a:t>采集服务注册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638550" y="2740660"/>
            <a:ext cx="3528695" cy="953135"/>
          </a:xfrm>
          <a:prstGeom prst="roundRect">
            <a:avLst>
              <a:gd name="adj" fmla="val 475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 rot="16200000">
            <a:off x="4150360" y="2894330"/>
            <a:ext cx="516890" cy="998855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lvl="0" algn="ctr">
              <a:defRPr/>
            </a:pPr>
            <a:r>
              <a:rPr lang="en-US" altLang="zh-CN" sz="900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AlterManager</a:t>
            </a:r>
          </a:p>
        </p:txBody>
      </p:sp>
      <p:sp>
        <p:nvSpPr>
          <p:cNvPr id="8" name="Rounded Rectangle 104"/>
          <p:cNvSpPr/>
          <p:nvPr/>
        </p:nvSpPr>
        <p:spPr>
          <a:xfrm rot="16200000">
            <a:off x="6443345" y="2580640"/>
            <a:ext cx="313690" cy="873760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Email</a:t>
            </a:r>
          </a:p>
        </p:txBody>
      </p:sp>
      <p:cxnSp>
        <p:nvCxnSpPr>
          <p:cNvPr id="10" name="Straight Connector 41"/>
          <p:cNvCxnSpPr>
            <a:stCxn id="6" idx="0"/>
          </p:cNvCxnSpPr>
          <p:nvPr/>
        </p:nvCxnSpPr>
        <p:spPr>
          <a:xfrm flipH="1" flipV="1">
            <a:off x="2232660" y="2684780"/>
            <a:ext cx="1677035" cy="709295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" name="Rounded Rectangle 104"/>
          <p:cNvSpPr/>
          <p:nvPr/>
        </p:nvSpPr>
        <p:spPr>
          <a:xfrm rot="16200000">
            <a:off x="6459855" y="2999740"/>
            <a:ext cx="280670" cy="873760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SMS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471315" y="3202704"/>
            <a:ext cx="94488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000" dirty="0">
                <a:ea typeface="宋体" charset="0"/>
              </a:rPr>
              <a:t>推送报警信息</a:t>
            </a:r>
          </a:p>
        </p:txBody>
      </p:sp>
      <p:cxnSp>
        <p:nvCxnSpPr>
          <p:cNvPr id="14" name="Straight Connector 41"/>
          <p:cNvCxnSpPr>
            <a:stCxn id="8" idx="0"/>
            <a:endCxn id="6" idx="2"/>
          </p:cNvCxnSpPr>
          <p:nvPr/>
        </p:nvCxnSpPr>
        <p:spPr>
          <a:xfrm flipH="1">
            <a:off x="4908550" y="3028950"/>
            <a:ext cx="1254760" cy="376555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" name="Straight Connector 41"/>
          <p:cNvCxnSpPr>
            <a:stCxn id="11" idx="0"/>
            <a:endCxn id="6" idx="2"/>
          </p:cNvCxnSpPr>
          <p:nvPr/>
        </p:nvCxnSpPr>
        <p:spPr>
          <a:xfrm flipH="1" flipV="1">
            <a:off x="4908550" y="3405505"/>
            <a:ext cx="1254760" cy="42545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6" name="圆角矩形 25"/>
          <p:cNvSpPr/>
          <p:nvPr/>
        </p:nvSpPr>
        <p:spPr>
          <a:xfrm>
            <a:off x="5927090" y="1140460"/>
            <a:ext cx="1209675" cy="452120"/>
          </a:xfrm>
          <a:prstGeom prst="roundRect">
            <a:avLst>
              <a:gd name="adj" fmla="val 475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087906" y="1266032"/>
            <a:ext cx="900000" cy="288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Pulsar</a:t>
            </a:r>
          </a:p>
        </p:txBody>
      </p:sp>
      <p:cxnSp>
        <p:nvCxnSpPr>
          <p:cNvPr id="32" name="Straight Connector 41"/>
          <p:cNvCxnSpPr>
            <a:endCxn id="26" idx="1"/>
          </p:cNvCxnSpPr>
          <p:nvPr/>
        </p:nvCxnSpPr>
        <p:spPr>
          <a:xfrm flipV="1">
            <a:off x="2256155" y="1366520"/>
            <a:ext cx="3670935" cy="1031875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4" name="Straight Connector 41"/>
          <p:cNvCxnSpPr>
            <a:stCxn id="73" idx="2"/>
          </p:cNvCxnSpPr>
          <p:nvPr/>
        </p:nvCxnSpPr>
        <p:spPr>
          <a:xfrm flipV="1">
            <a:off x="2249170" y="1971675"/>
            <a:ext cx="3838575" cy="476885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6" name="Straight Connector 41"/>
          <p:cNvCxnSpPr>
            <a:stCxn id="73" idx="2"/>
            <a:endCxn id="30" idx="1"/>
          </p:cNvCxnSpPr>
          <p:nvPr/>
        </p:nvCxnSpPr>
        <p:spPr>
          <a:xfrm>
            <a:off x="2249170" y="2448560"/>
            <a:ext cx="3835400" cy="19050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" name="圆角矩形 8"/>
          <p:cNvSpPr/>
          <p:nvPr/>
        </p:nvSpPr>
        <p:spPr>
          <a:xfrm>
            <a:off x="5916295" y="2270125"/>
            <a:ext cx="1209040" cy="414655"/>
          </a:xfrm>
          <a:prstGeom prst="roundRect">
            <a:avLst>
              <a:gd name="adj" fmla="val 475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Rounded Rectangle 69"/>
          <p:cNvSpPr/>
          <p:nvPr/>
        </p:nvSpPr>
        <p:spPr>
          <a:xfrm>
            <a:off x="6084731" y="2323307"/>
            <a:ext cx="900000" cy="288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nginx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915660" y="1725295"/>
            <a:ext cx="1209675" cy="452120"/>
          </a:xfrm>
          <a:prstGeom prst="roundRect">
            <a:avLst>
              <a:gd name="adj" fmla="val 475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Rounded Rectangle 69"/>
          <p:cNvSpPr/>
          <p:nvPr/>
        </p:nvSpPr>
        <p:spPr>
          <a:xfrm>
            <a:off x="6087906" y="1827372"/>
            <a:ext cx="900000" cy="288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消息接收服务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>
            <a:normAutofit/>
          </a:bodyPr>
          <a:lstStyle/>
          <a:p>
            <a:r>
              <a:rPr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EPQC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对接手表</a:t>
            </a:r>
            <a:r>
              <a:rPr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硬件建议</a:t>
            </a:r>
            <a:endParaRPr lang="en-US" sz="2400" dirty="0"/>
          </a:p>
        </p:txBody>
      </p:sp>
      <p:graphicFrame>
        <p:nvGraphicFramePr>
          <p:cNvPr id="207" name="Table 2"/>
          <p:cNvGraphicFramePr>
            <a:graphicFrameLocks noGrp="1"/>
          </p:cNvGraphicFramePr>
          <p:nvPr/>
        </p:nvGraphicFramePr>
        <p:xfrm>
          <a:off x="383318" y="955101"/>
          <a:ext cx="8377051" cy="3063240"/>
        </p:xfrm>
        <a:graphic>
          <a:graphicData uri="http://schemas.openxmlformats.org/drawingml/2006/table">
            <a:tbl>
              <a:tblPr firstRow="1" bandRow="1"/>
              <a:tblGrid>
                <a:gridCol w="113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92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34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236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242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主要平台</a:t>
                      </a:r>
                      <a:endParaRPr kumimoji="0" lang="en-US" altLang="zh-CN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服务器功能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kumimoji="0" lang="zh-CN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数量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CPU</a:t>
                      </a: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内存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硬盘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是否虚拟机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部署说明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45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生产环境</a:t>
                      </a: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应用服务器</a:t>
                      </a: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en-US" altLang="zh-CN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45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00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HBASE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en-US" altLang="zh-CN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r>
                        <a:rPr lang="zh-CN" alt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依赖大数据环境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53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pulsar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服务器</a:t>
                      </a: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altLang="zh-CN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altLang="zh-CN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500G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53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nginx</a:t>
                      </a: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en-US" altLang="zh-CN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53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测试环境</a:t>
                      </a: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HBASE</a:t>
                      </a: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en-US" altLang="zh-CN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45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pulsar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服务器</a:t>
                      </a: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500G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是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53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应用服务器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是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53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nginx</a:t>
                      </a: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en-US" altLang="zh-CN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/>
          <p:cNvSpPr txBox="1"/>
          <p:nvPr/>
        </p:nvSpPr>
        <p:spPr>
          <a:xfrm>
            <a:off x="4025245" y="-235670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  <p:pic>
        <p:nvPicPr>
          <p:cNvPr id="17" name="图片 160"/>
          <p:cNvPicPr>
            <a:picLocks noChangeAspect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033446"/>
            <a:ext cx="3037115" cy="1436914"/>
          </a:xfrm>
          <a:prstGeom prst="rect">
            <a:avLst/>
          </a:prstGeom>
        </p:spPr>
      </p:pic>
      <p:sp>
        <p:nvSpPr>
          <p:cNvPr id="18" name="矩形 162"/>
          <p:cNvSpPr/>
          <p:nvPr/>
        </p:nvSpPr>
        <p:spPr>
          <a:xfrm rot="2700000">
            <a:off x="2541740" y="2245968"/>
            <a:ext cx="1026145" cy="1026145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9" name="矩形 163"/>
          <p:cNvSpPr/>
          <p:nvPr/>
        </p:nvSpPr>
        <p:spPr>
          <a:xfrm rot="2700000">
            <a:off x="3444776" y="3250724"/>
            <a:ext cx="278046" cy="278046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0" name="矩形 164"/>
          <p:cNvSpPr/>
          <p:nvPr/>
        </p:nvSpPr>
        <p:spPr>
          <a:xfrm rot="2700000">
            <a:off x="3948426" y="3218316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1" name="文本框 2"/>
          <p:cNvSpPr txBox="1"/>
          <p:nvPr/>
        </p:nvSpPr>
        <p:spPr>
          <a:xfrm>
            <a:off x="2275009" y="2484897"/>
            <a:ext cx="1472619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939480" y="1148849"/>
            <a:ext cx="170591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en-US" sz="2200" dirty="0">
                <a:solidFill>
                  <a:srgbClr val="C00000"/>
                </a:solidFill>
              </a:rPr>
              <a:t>2   </a:t>
            </a:r>
            <a:r>
              <a:rPr kumimoji="1" lang="zh-CN" altLang="en-US" sz="2200" b="1" dirty="0">
                <a:solidFill>
                  <a:srgbClr val="C00000"/>
                </a:solidFill>
              </a:rPr>
              <a:t>技术方案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501666" y="1642886"/>
            <a:ext cx="2709396" cy="4298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200" dirty="0"/>
              <a:t>实时库存技术架构</a:t>
            </a:r>
          </a:p>
        </p:txBody>
      </p:sp>
      <p:sp>
        <p:nvSpPr>
          <p:cNvPr id="16" name="矩形 164"/>
          <p:cNvSpPr/>
          <p:nvPr/>
        </p:nvSpPr>
        <p:spPr>
          <a:xfrm rot="2700000">
            <a:off x="5147766" y="1806785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501666" y="2063951"/>
            <a:ext cx="316211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2200"/>
            </a:lvl1pPr>
          </a:lstStyle>
          <a:p>
            <a:r>
              <a:rPr lang="en-US" altLang="zh-CN" dirty="0"/>
              <a:t>web</a:t>
            </a:r>
            <a:r>
              <a:rPr lang="zh-CN" altLang="en-US" dirty="0"/>
              <a:t>后端微服务架构</a:t>
            </a:r>
          </a:p>
        </p:txBody>
      </p:sp>
      <p:sp>
        <p:nvSpPr>
          <p:cNvPr id="23" name="矩形 164"/>
          <p:cNvSpPr/>
          <p:nvPr/>
        </p:nvSpPr>
        <p:spPr>
          <a:xfrm rot="2700000">
            <a:off x="5147766" y="2227850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501666" y="2485016"/>
            <a:ext cx="2709396" cy="4298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2200"/>
            </a:lvl1pPr>
          </a:lstStyle>
          <a:p>
            <a:r>
              <a:rPr lang="zh-CN" altLang="en-US" dirty="0">
                <a:ea typeface="宋体" charset="0"/>
              </a:rPr>
              <a:t>一期库存</a:t>
            </a:r>
          </a:p>
        </p:txBody>
      </p:sp>
      <p:sp>
        <p:nvSpPr>
          <p:cNvPr id="25" name="矩形 164"/>
          <p:cNvSpPr/>
          <p:nvPr/>
        </p:nvSpPr>
        <p:spPr>
          <a:xfrm rot="2700000">
            <a:off x="5147766" y="2648915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501666" y="2928965"/>
            <a:ext cx="2709396" cy="7683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2200"/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二期库存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7" name="矩形 164"/>
          <p:cNvSpPr/>
          <p:nvPr/>
        </p:nvSpPr>
        <p:spPr>
          <a:xfrm rot="2700000">
            <a:off x="5147766" y="3092864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501666" y="3372914"/>
            <a:ext cx="270939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2200"/>
            </a:lvl1pPr>
          </a:lstStyle>
          <a:p>
            <a:r>
              <a:rPr lang="zh-CN" altLang="en-US" dirty="0"/>
              <a:t>餐厅库准实时库存</a:t>
            </a:r>
            <a:endParaRPr lang="zh-CN" dirty="0"/>
          </a:p>
        </p:txBody>
      </p:sp>
      <p:sp>
        <p:nvSpPr>
          <p:cNvPr id="29" name="矩形 164"/>
          <p:cNvSpPr/>
          <p:nvPr/>
        </p:nvSpPr>
        <p:spPr>
          <a:xfrm rot="2700000">
            <a:off x="5147766" y="3536813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500502" y="3811501"/>
            <a:ext cx="335731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2200"/>
            </a:lvl1pPr>
          </a:lstStyle>
          <a:p>
            <a:r>
              <a:rPr lang="zh-CN" altLang="en-US" dirty="0"/>
              <a:t>促销推荐-推送preorder</a:t>
            </a:r>
            <a:endParaRPr lang="zh-CN" dirty="0"/>
          </a:p>
        </p:txBody>
      </p:sp>
      <p:sp>
        <p:nvSpPr>
          <p:cNvPr id="31" name="矩形 164"/>
          <p:cNvSpPr/>
          <p:nvPr/>
        </p:nvSpPr>
        <p:spPr>
          <a:xfrm rot="2700000">
            <a:off x="5146603" y="3975400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513301" y="4229144"/>
            <a:ext cx="334451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2200"/>
            </a:lvl1pPr>
          </a:lstStyle>
          <a:p>
            <a:r>
              <a:rPr lang="zh-CN" altLang="en-US" dirty="0"/>
              <a:t>实时计算按照</a:t>
            </a:r>
            <a:r>
              <a:rPr lang="en-US" altLang="zh-CN" dirty="0"/>
              <a:t>store</a:t>
            </a:r>
            <a:r>
              <a:rPr lang="zh-CN" altLang="en-US" dirty="0"/>
              <a:t>拆分</a:t>
            </a:r>
            <a:endParaRPr lang="zh-CN" dirty="0"/>
          </a:p>
        </p:txBody>
      </p:sp>
      <p:sp>
        <p:nvSpPr>
          <p:cNvPr id="33" name="矩形 164"/>
          <p:cNvSpPr/>
          <p:nvPr/>
        </p:nvSpPr>
        <p:spPr>
          <a:xfrm rot="2700000">
            <a:off x="5159401" y="4393043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0"/>
              </a:rPr>
              <a:t>库存实时计算</a:t>
            </a:r>
            <a:r>
              <a:rPr altLang="zh-CN" dirty="0">
                <a:ea typeface="宋体" charset="0"/>
              </a:rPr>
              <a:t>-</a:t>
            </a:r>
            <a:r>
              <a:rPr lang="zh-CN" altLang="en-US" dirty="0">
                <a:ea typeface="宋体" charset="0"/>
              </a:rPr>
              <a:t>架构</a:t>
            </a:r>
          </a:p>
        </p:txBody>
      </p:sp>
      <p:pic>
        <p:nvPicPr>
          <p:cNvPr id="5" name="图片 4" descr="库存实时计算框架(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" y="828675"/>
            <a:ext cx="5986780" cy="4248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0"/>
              </a:rPr>
              <a:t>库存实时计算</a:t>
            </a:r>
            <a:r>
              <a:rPr altLang="zh-CN" dirty="0">
                <a:ea typeface="宋体" charset="0"/>
              </a:rPr>
              <a:t>-</a:t>
            </a:r>
            <a:r>
              <a:rPr lang="zh-CN" altLang="en-US" dirty="0">
                <a:ea typeface="宋体" charset="0"/>
              </a:rPr>
              <a:t>技术框架</a:t>
            </a:r>
          </a:p>
        </p:txBody>
      </p:sp>
      <p:pic>
        <p:nvPicPr>
          <p:cNvPr id="8" name="图片 7" descr="实时计算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25" y="901700"/>
            <a:ext cx="5345430" cy="4145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0"/>
              </a:rPr>
              <a:t>EPQC发送制作量/损耗/期初库存</a:t>
            </a:r>
          </a:p>
        </p:txBody>
      </p:sp>
      <p:pic>
        <p:nvPicPr>
          <p:cNvPr id="3" name="图片 2" descr="EPQC发送制作量_损耗_期初库存(6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985" y="956945"/>
            <a:ext cx="5368925" cy="4066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0"/>
              </a:rPr>
              <a:t>CRIS 库存校准/调拨数据输入</a:t>
            </a:r>
          </a:p>
        </p:txBody>
      </p:sp>
      <p:pic>
        <p:nvPicPr>
          <p:cNvPr id="5" name="图片 4" descr="CRIS 库存校准_调拨数据输入(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775" y="890270"/>
            <a:ext cx="5605145" cy="4112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/>
          <p:cNvSpPr txBox="1"/>
          <p:nvPr/>
        </p:nvSpPr>
        <p:spPr>
          <a:xfrm>
            <a:off x="4025245" y="-235670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  <p:pic>
        <p:nvPicPr>
          <p:cNvPr id="17" name="图片 160"/>
          <p:cNvPicPr>
            <a:picLocks noChangeAspect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033446"/>
            <a:ext cx="3037115" cy="1436914"/>
          </a:xfrm>
          <a:prstGeom prst="rect">
            <a:avLst/>
          </a:prstGeom>
        </p:spPr>
      </p:pic>
      <p:sp>
        <p:nvSpPr>
          <p:cNvPr id="18" name="矩形 162"/>
          <p:cNvSpPr/>
          <p:nvPr/>
        </p:nvSpPr>
        <p:spPr>
          <a:xfrm rot="2700000">
            <a:off x="2541740" y="2245968"/>
            <a:ext cx="1026145" cy="1026145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9" name="矩形 163"/>
          <p:cNvSpPr/>
          <p:nvPr/>
        </p:nvSpPr>
        <p:spPr>
          <a:xfrm rot="2700000">
            <a:off x="3444776" y="3250724"/>
            <a:ext cx="278046" cy="278046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0" name="矩形 164"/>
          <p:cNvSpPr/>
          <p:nvPr/>
        </p:nvSpPr>
        <p:spPr>
          <a:xfrm rot="2700000">
            <a:off x="3948426" y="3218316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1" name="文本框 2"/>
          <p:cNvSpPr txBox="1"/>
          <p:nvPr/>
        </p:nvSpPr>
        <p:spPr>
          <a:xfrm>
            <a:off x="2275009" y="2484897"/>
            <a:ext cx="1472619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939480" y="1602559"/>
            <a:ext cx="1693545" cy="4298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en-US" sz="2200" dirty="0">
                <a:solidFill>
                  <a:srgbClr val="C00000"/>
                </a:solidFill>
              </a:rPr>
              <a:t>2   </a:t>
            </a:r>
            <a:r>
              <a:rPr kumimoji="1" lang="zh-CN" altLang="en-US" sz="2200" b="1" dirty="0">
                <a:solidFill>
                  <a:srgbClr val="C00000"/>
                </a:solidFill>
              </a:rPr>
              <a:t>业务方案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501666" y="2096596"/>
            <a:ext cx="2709396" cy="4298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200" dirty="0"/>
              <a:t>业务蓝图</a:t>
            </a:r>
          </a:p>
        </p:txBody>
      </p:sp>
      <p:sp>
        <p:nvSpPr>
          <p:cNvPr id="16" name="矩形 164"/>
          <p:cNvSpPr/>
          <p:nvPr/>
        </p:nvSpPr>
        <p:spPr>
          <a:xfrm rot="2700000">
            <a:off x="5147766" y="2260495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501666" y="2517661"/>
            <a:ext cx="270939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200" dirty="0"/>
              <a:t>系统需求</a:t>
            </a:r>
          </a:p>
        </p:txBody>
      </p:sp>
      <p:sp>
        <p:nvSpPr>
          <p:cNvPr id="23" name="矩形 164"/>
          <p:cNvSpPr/>
          <p:nvPr/>
        </p:nvSpPr>
        <p:spPr>
          <a:xfrm rot="2700000">
            <a:off x="5147766" y="2681560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501666" y="2938726"/>
            <a:ext cx="2709396" cy="4298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200" dirty="0"/>
              <a:t>业务梳理</a:t>
            </a:r>
          </a:p>
        </p:txBody>
      </p:sp>
      <p:sp>
        <p:nvSpPr>
          <p:cNvPr id="25" name="矩形 164"/>
          <p:cNvSpPr/>
          <p:nvPr/>
        </p:nvSpPr>
        <p:spPr>
          <a:xfrm rot="2700000">
            <a:off x="5147766" y="3102625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501666" y="3382675"/>
            <a:ext cx="2709396" cy="4298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200" dirty="0"/>
              <a:t>输入</a:t>
            </a:r>
            <a:r>
              <a:rPr kumimoji="1" lang="en-US" altLang="zh-CN" sz="2200" dirty="0"/>
              <a:t>&amp;</a:t>
            </a:r>
            <a:r>
              <a:rPr kumimoji="1" lang="zh-CN" altLang="en-US" sz="2200" dirty="0"/>
              <a:t>输出</a:t>
            </a:r>
          </a:p>
        </p:txBody>
      </p:sp>
      <p:sp>
        <p:nvSpPr>
          <p:cNvPr id="27" name="矩形 164"/>
          <p:cNvSpPr/>
          <p:nvPr/>
        </p:nvSpPr>
        <p:spPr>
          <a:xfrm rot="2700000">
            <a:off x="5147766" y="3546574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501666" y="3826624"/>
            <a:ext cx="2709396" cy="4298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sz="2200" dirty="0">
                <a:latin typeface="+mn-ea"/>
              </a:rPr>
              <a:t>功能清单</a:t>
            </a:r>
          </a:p>
        </p:txBody>
      </p:sp>
      <p:sp>
        <p:nvSpPr>
          <p:cNvPr id="29" name="矩形 164"/>
          <p:cNvSpPr/>
          <p:nvPr/>
        </p:nvSpPr>
        <p:spPr>
          <a:xfrm rot="2700000">
            <a:off x="5147766" y="3990523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0"/>
              </a:rPr>
              <a:t>AI FCST 数据源输入</a:t>
            </a:r>
            <a:endParaRPr altLang="zh-CN" dirty="0">
              <a:ea typeface="宋体" charset="0"/>
            </a:endParaRPr>
          </a:p>
        </p:txBody>
      </p:sp>
      <p:pic>
        <p:nvPicPr>
          <p:cNvPr id="5" name="图片 4" descr="AI FCST 数据输入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95" y="785495"/>
            <a:ext cx="5469255" cy="4224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0"/>
              </a:rPr>
              <a:t>基础配置-ACP/BOH-SOP/配方中心</a:t>
            </a:r>
          </a:p>
        </p:txBody>
      </p:sp>
      <p:pic>
        <p:nvPicPr>
          <p:cNvPr id="6" name="图片 5" descr="基础配置-ACP_BOH-SOP_配方中心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735" y="909320"/>
            <a:ext cx="5514975" cy="41960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45965" y="3747770"/>
            <a:ext cx="94488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存储当前配置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0"/>
              </a:rPr>
              <a:t>制作量批次过期处理</a:t>
            </a:r>
            <a:r>
              <a:rPr altLang="zh-CN" dirty="0">
                <a:ea typeface="宋体" charset="0"/>
              </a:rPr>
              <a:t>/</a:t>
            </a:r>
            <a:r>
              <a:rPr lang="zh-CN" altLang="en-US" dirty="0">
                <a:ea typeface="宋体" charset="0"/>
              </a:rPr>
              <a:t>批次到期提醒推送</a:t>
            </a:r>
          </a:p>
        </p:txBody>
      </p:sp>
      <p:pic>
        <p:nvPicPr>
          <p:cNvPr id="3" name="图片 2" descr="制作量批次过期处理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955" y="887095"/>
            <a:ext cx="5504815" cy="4107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0"/>
              </a:rPr>
              <a:t>库存</a:t>
            </a:r>
            <a:r>
              <a:rPr altLang="zh-CN" dirty="0">
                <a:ea typeface="宋体" charset="0"/>
              </a:rPr>
              <a:t>/</a:t>
            </a:r>
            <a:r>
              <a:rPr lang="zh-CN" altLang="en-US" dirty="0">
                <a:ea typeface="宋体" charset="0"/>
              </a:rPr>
              <a:t>预警</a:t>
            </a:r>
            <a:r>
              <a:rPr altLang="zh-CN" dirty="0">
                <a:ea typeface="宋体" charset="0"/>
              </a:rPr>
              <a:t>/</a:t>
            </a:r>
            <a:r>
              <a:rPr lang="zh-CN" altLang="en-US" dirty="0">
                <a:ea typeface="宋体" charset="0"/>
              </a:rPr>
              <a:t>批次到期</a:t>
            </a:r>
            <a:r>
              <a:rPr altLang="zh-CN" dirty="0">
                <a:ea typeface="宋体" charset="0"/>
              </a:rPr>
              <a:t>-</a:t>
            </a:r>
            <a:r>
              <a:rPr lang="zh-CN" altLang="en-US" dirty="0">
                <a:ea typeface="宋体" charset="0"/>
              </a:rPr>
              <a:t>实时推送消息到</a:t>
            </a:r>
            <a:r>
              <a:rPr altLang="zh-CN" dirty="0">
                <a:ea typeface="宋体" charset="0"/>
              </a:rPr>
              <a:t>EPQC</a:t>
            </a:r>
          </a:p>
        </p:txBody>
      </p:sp>
      <p:pic>
        <p:nvPicPr>
          <p:cNvPr id="2" name="图片 1" descr="总部端推送epq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842645"/>
            <a:ext cx="5349875" cy="4270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技术架构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总部端</a:t>
            </a:r>
            <a:r>
              <a:rPr lang="x-none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数据服务+接口服务</a:t>
            </a:r>
            <a:endParaRPr lang="x-none" altLang="en-US" dirty="0"/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-148907"/>
            <a:ext cx="308610" cy="2978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37" tIns="45718" rIns="91437" bIns="45718" numCol="1" anchor="ctr" anchorCtr="0" compatLnSpc="1">
            <a:spAutoFit/>
          </a:bodyPr>
          <a:lstStyle/>
          <a:p>
            <a:endParaRPr lang="zh-CN" altLang="en-US" sz="1350"/>
          </a:p>
        </p:txBody>
      </p:sp>
      <p:sp>
        <p:nvSpPr>
          <p:cNvPr id="59" name="文本框 9"/>
          <p:cNvSpPr txBox="1"/>
          <p:nvPr/>
        </p:nvSpPr>
        <p:spPr>
          <a:xfrm>
            <a:off x="6634706" y="1166898"/>
            <a:ext cx="1895951" cy="391160"/>
          </a:xfrm>
          <a:prstGeom prst="rect">
            <a:avLst/>
          </a:prstGeom>
          <a:noFill/>
        </p:spPr>
        <p:txBody>
          <a:bodyPr wrap="square" lIns="91437" tIns="45718" rIns="91437" bIns="45718" rtlCol="0">
            <a:spAutoFit/>
          </a:bodyPr>
          <a:lstStyle/>
          <a:p>
            <a:pPr>
              <a:spcBef>
                <a:spcPts val="1600"/>
              </a:spcBef>
              <a:buClr>
                <a:schemeClr val="accent2"/>
              </a:buClr>
            </a:pPr>
            <a:endParaRPr lang="en-US" altLang="en-US" sz="975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x-none" altLang="en-US" sz="975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Rounded Rectangle 62"/>
          <p:cNvSpPr/>
          <p:nvPr/>
        </p:nvSpPr>
        <p:spPr>
          <a:xfrm>
            <a:off x="1429386" y="2164080"/>
            <a:ext cx="4316095" cy="72136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TextBox 63"/>
          <p:cNvSpPr txBox="1"/>
          <p:nvPr/>
        </p:nvSpPr>
        <p:spPr>
          <a:xfrm>
            <a:off x="1454150" y="2126615"/>
            <a:ext cx="299085" cy="782320"/>
          </a:xfrm>
          <a:prstGeom prst="rect">
            <a:avLst/>
          </a:prstGeom>
          <a:noFill/>
        </p:spPr>
        <p:txBody>
          <a:bodyPr wrap="square" lIns="91437" tIns="45718" rIns="91437" bIns="45718" rtlCol="0">
            <a:spAutoFit/>
          </a:bodyPr>
          <a:lstStyle/>
          <a:p>
            <a:r>
              <a:rPr lang="x-none" altLang="zh-CN" sz="900" dirty="0"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组件层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Rounded Rectangle 69"/>
          <p:cNvSpPr/>
          <p:nvPr/>
        </p:nvSpPr>
        <p:spPr>
          <a:xfrm>
            <a:off x="2832735" y="2357755"/>
            <a:ext cx="852170" cy="28829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任务调度</a:t>
            </a:r>
          </a:p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quartz</a:t>
            </a:r>
          </a:p>
        </p:txBody>
      </p:sp>
      <p:sp>
        <p:nvSpPr>
          <p:cNvPr id="40" name="Rounded Rectangle 70"/>
          <p:cNvSpPr/>
          <p:nvPr/>
        </p:nvSpPr>
        <p:spPr>
          <a:xfrm>
            <a:off x="4771390" y="2353945"/>
            <a:ext cx="852170" cy="28829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日志服务</a:t>
            </a:r>
          </a:p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log4j</a:t>
            </a:r>
          </a:p>
        </p:txBody>
      </p:sp>
      <p:sp>
        <p:nvSpPr>
          <p:cNvPr id="44" name="Rounded Rectangle 74"/>
          <p:cNvSpPr/>
          <p:nvPr/>
        </p:nvSpPr>
        <p:spPr>
          <a:xfrm>
            <a:off x="1428751" y="3001010"/>
            <a:ext cx="4336415" cy="55689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TextBox 75"/>
          <p:cNvSpPr txBox="1"/>
          <p:nvPr/>
        </p:nvSpPr>
        <p:spPr>
          <a:xfrm>
            <a:off x="1441274" y="3032429"/>
            <a:ext cx="449122" cy="505460"/>
          </a:xfrm>
          <a:prstGeom prst="rect">
            <a:avLst/>
          </a:prstGeom>
          <a:noFill/>
        </p:spPr>
        <p:txBody>
          <a:bodyPr wrap="square" lIns="91437" tIns="45718" rIns="91437" bIns="45718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数据访问层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Rounded Rectangle 82"/>
          <p:cNvSpPr/>
          <p:nvPr/>
        </p:nvSpPr>
        <p:spPr>
          <a:xfrm>
            <a:off x="2830830" y="3122930"/>
            <a:ext cx="133985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Spring Data Redis </a:t>
            </a:r>
          </a:p>
        </p:txBody>
      </p:sp>
      <p:sp>
        <p:nvSpPr>
          <p:cNvPr id="47" name="Rounded Rectangle 84"/>
          <p:cNvSpPr/>
          <p:nvPr/>
        </p:nvSpPr>
        <p:spPr>
          <a:xfrm>
            <a:off x="1878331" y="3119120"/>
            <a:ext cx="791845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MyBatis</a:t>
            </a:r>
          </a:p>
        </p:txBody>
      </p:sp>
      <p:sp>
        <p:nvSpPr>
          <p:cNvPr id="49" name="Flowchart: Magnetic Disk 93"/>
          <p:cNvSpPr/>
          <p:nvPr/>
        </p:nvSpPr>
        <p:spPr>
          <a:xfrm>
            <a:off x="1994170" y="3825683"/>
            <a:ext cx="617837" cy="489857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Flowchart: Magnetic Disk 94"/>
          <p:cNvSpPr/>
          <p:nvPr/>
        </p:nvSpPr>
        <p:spPr>
          <a:xfrm>
            <a:off x="3175753" y="3822713"/>
            <a:ext cx="617837" cy="489857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Right Arrow 98"/>
          <p:cNvSpPr/>
          <p:nvPr/>
        </p:nvSpPr>
        <p:spPr>
          <a:xfrm rot="5400000">
            <a:off x="2213156" y="3513626"/>
            <a:ext cx="203627" cy="306968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rtlCol="0" anchor="ctr"/>
          <a:lstStyle/>
          <a:p>
            <a:pPr algn="ctr"/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Right Arrow 99"/>
          <p:cNvSpPr/>
          <p:nvPr/>
        </p:nvSpPr>
        <p:spPr>
          <a:xfrm rot="5400000">
            <a:off x="3356687" y="3504494"/>
            <a:ext cx="203627" cy="306968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rtlCol="0" anchor="ctr"/>
          <a:lstStyle/>
          <a:p>
            <a:pPr algn="ctr"/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Rounded Rectangle 82"/>
          <p:cNvSpPr/>
          <p:nvPr/>
        </p:nvSpPr>
        <p:spPr>
          <a:xfrm>
            <a:off x="4286250" y="3128010"/>
            <a:ext cx="133985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Spring Data AMQP</a:t>
            </a:r>
          </a:p>
        </p:txBody>
      </p:sp>
      <p:sp>
        <p:nvSpPr>
          <p:cNvPr id="58" name="Flowchart: Magnetic Disk 60"/>
          <p:cNvSpPr/>
          <p:nvPr/>
        </p:nvSpPr>
        <p:spPr>
          <a:xfrm>
            <a:off x="4585453" y="3816998"/>
            <a:ext cx="617837" cy="489857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Rabbit</a:t>
            </a:r>
          </a:p>
          <a:p>
            <a:pPr algn="ctr"/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mq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Right Arrow 99"/>
          <p:cNvSpPr/>
          <p:nvPr/>
        </p:nvSpPr>
        <p:spPr>
          <a:xfrm rot="5400000">
            <a:off x="4800677" y="3498779"/>
            <a:ext cx="203627" cy="306968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rtlCol="0" anchor="ctr"/>
          <a:lstStyle/>
          <a:p>
            <a:pPr algn="ctr"/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Rounded Rectangle 74"/>
          <p:cNvSpPr/>
          <p:nvPr/>
        </p:nvSpPr>
        <p:spPr>
          <a:xfrm>
            <a:off x="1426211" y="1389381"/>
            <a:ext cx="4316095" cy="65468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Rounded Rectangle 84"/>
          <p:cNvSpPr/>
          <p:nvPr/>
        </p:nvSpPr>
        <p:spPr>
          <a:xfrm>
            <a:off x="1788160" y="1586865"/>
            <a:ext cx="864000" cy="28829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rtlCol="0" anchor="ctr"/>
          <a:lstStyle/>
          <a:p>
            <a:pPr algn="ctr"/>
            <a:r>
              <a:rPr lang="x-none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接口服务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1413334" y="1462708"/>
            <a:ext cx="321327" cy="505460"/>
          </a:xfrm>
          <a:prstGeom prst="rect">
            <a:avLst/>
          </a:prstGeom>
          <a:noFill/>
        </p:spPr>
        <p:txBody>
          <a:bodyPr wrap="square" lIns="91437" tIns="45718" rIns="91437" bIns="45718" rtlCol="0">
            <a:spAutoFit/>
          </a:bodyPr>
          <a:lstStyle/>
          <a:p>
            <a:r>
              <a:rPr lang="x-none" altLang="zh-CN" sz="900" dirty="0">
                <a:latin typeface="微软雅黑" panose="020B0503020204020204" charset="-122"/>
                <a:ea typeface="微软雅黑" panose="020B0503020204020204" charset="-122"/>
              </a:rPr>
              <a:t>通信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层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" name="Rounded Rectangle 47"/>
          <p:cNvSpPr/>
          <p:nvPr/>
        </p:nvSpPr>
        <p:spPr>
          <a:xfrm rot="16200000">
            <a:off x="-577214" y="2456180"/>
            <a:ext cx="2927985" cy="78295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Rounded Rectangle 104"/>
          <p:cNvSpPr/>
          <p:nvPr/>
        </p:nvSpPr>
        <p:spPr>
          <a:xfrm rot="16200000">
            <a:off x="529248" y="1773353"/>
            <a:ext cx="720000" cy="61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91437" tIns="45718" rIns="91437" bIns="45718" rtlCol="0" anchor="ctr"/>
          <a:lstStyle/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代理</a:t>
            </a:r>
          </a:p>
          <a:p>
            <a:pPr algn="ctr"/>
            <a:r>
              <a:rPr lang="en-US" altLang="x-none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Nginx</a:t>
            </a:r>
            <a:endParaRPr lang="x-none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proxy</a:t>
            </a:r>
          </a:p>
        </p:txBody>
      </p:sp>
      <p:sp>
        <p:nvSpPr>
          <p:cNvPr id="82" name="Rounded Rectangle 104"/>
          <p:cNvSpPr/>
          <p:nvPr/>
        </p:nvSpPr>
        <p:spPr>
          <a:xfrm rot="16200000">
            <a:off x="520675" y="2630920"/>
            <a:ext cx="720000" cy="61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91437" tIns="45718" rIns="91437" bIns="45718" rtlCol="0" anchor="ctr"/>
          <a:lstStyle/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负载</a:t>
            </a:r>
          </a:p>
          <a:p>
            <a:pPr algn="ctr"/>
            <a:r>
              <a:rPr lang="en-US" altLang="x-none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Ngins</a:t>
            </a:r>
            <a:endParaRPr lang="x-none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Balance</a:t>
            </a:r>
          </a:p>
        </p:txBody>
      </p:sp>
      <p:sp>
        <p:nvSpPr>
          <p:cNvPr id="84" name="Rounded Rectangle 74"/>
          <p:cNvSpPr/>
          <p:nvPr/>
        </p:nvSpPr>
        <p:spPr>
          <a:xfrm>
            <a:off x="1440180" y="3751580"/>
            <a:ext cx="4302760" cy="63627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TextBox 75"/>
          <p:cNvSpPr txBox="1"/>
          <p:nvPr/>
        </p:nvSpPr>
        <p:spPr>
          <a:xfrm>
            <a:off x="1425575" y="3817621"/>
            <a:ext cx="320040" cy="450215"/>
          </a:xfrm>
          <a:prstGeom prst="rect">
            <a:avLst/>
          </a:prstGeom>
          <a:noFill/>
        </p:spPr>
        <p:txBody>
          <a:bodyPr vert="eaVert" wrap="square" lIns="91437" tIns="45718" rIns="91437" bIns="45718" rtlCol="0">
            <a:spAutoFit/>
          </a:bodyPr>
          <a:lstStyle/>
          <a:p>
            <a:r>
              <a:rPr lang="x-none" altLang="en-US" sz="900" dirty="0">
                <a:latin typeface="微软雅黑" panose="020B0503020204020204" charset="-122"/>
                <a:ea typeface="微软雅黑" panose="020B0503020204020204" charset="-122"/>
              </a:rPr>
              <a:t>存储层</a:t>
            </a:r>
          </a:p>
        </p:txBody>
      </p:sp>
      <p:sp>
        <p:nvSpPr>
          <p:cNvPr id="87" name="TextBox 75"/>
          <p:cNvSpPr txBox="1"/>
          <p:nvPr/>
        </p:nvSpPr>
        <p:spPr>
          <a:xfrm>
            <a:off x="610236" y="1436370"/>
            <a:ext cx="605155" cy="228600"/>
          </a:xfrm>
          <a:prstGeom prst="rect">
            <a:avLst/>
          </a:prstGeom>
          <a:noFill/>
        </p:spPr>
        <p:txBody>
          <a:bodyPr wrap="square" lIns="91437" tIns="45718" rIns="91437" bIns="45718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访问层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Rounded Rectangle 104"/>
          <p:cNvSpPr/>
          <p:nvPr/>
        </p:nvSpPr>
        <p:spPr>
          <a:xfrm rot="16200000">
            <a:off x="522580" y="3509125"/>
            <a:ext cx="720000" cy="61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91437" tIns="45718" rIns="91437" bIns="45718" rtlCol="0" anchor="ctr"/>
          <a:lstStyle/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跟踪zipkin</a:t>
            </a:r>
          </a:p>
        </p:txBody>
      </p:sp>
      <p:sp>
        <p:nvSpPr>
          <p:cNvPr id="92" name="Rounded Rectangle 84"/>
          <p:cNvSpPr/>
          <p:nvPr/>
        </p:nvSpPr>
        <p:spPr>
          <a:xfrm>
            <a:off x="3119259" y="1598354"/>
            <a:ext cx="864000" cy="28829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rtlCol="0" anchor="ctr"/>
          <a:lstStyle/>
          <a:p>
            <a:pPr algn="ctr"/>
            <a:r>
              <a:rPr lang="x-none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接口服务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REST</a:t>
            </a:r>
            <a:endParaRPr lang="x-none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Rounded Rectangle 103"/>
          <p:cNvSpPr/>
          <p:nvPr/>
        </p:nvSpPr>
        <p:spPr>
          <a:xfrm rot="5400000">
            <a:off x="4758056" y="2447926"/>
            <a:ext cx="2931160" cy="79184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6" name="Rounded Rectangle 105"/>
          <p:cNvSpPr/>
          <p:nvPr/>
        </p:nvSpPr>
        <p:spPr>
          <a:xfrm rot="16200000">
            <a:off x="6010910" y="3188335"/>
            <a:ext cx="444500" cy="6121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91437" tIns="45718" rIns="91437" bIns="45718" rtlCol="0" anchor="ctr"/>
          <a:lstStyle/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系统监控</a:t>
            </a:r>
          </a:p>
        </p:txBody>
      </p:sp>
      <p:sp>
        <p:nvSpPr>
          <p:cNvPr id="97" name="Rounded Rectangle 106"/>
          <p:cNvSpPr/>
          <p:nvPr/>
        </p:nvSpPr>
        <p:spPr>
          <a:xfrm rot="16200000">
            <a:off x="6024245" y="3683000"/>
            <a:ext cx="433070" cy="6121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91437" tIns="45718" rIns="91437" bIns="45718" rtlCol="0" anchor="ctr"/>
          <a:lstStyle/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容错处理</a:t>
            </a:r>
          </a:p>
        </p:txBody>
      </p:sp>
      <p:sp>
        <p:nvSpPr>
          <p:cNvPr id="98" name="TextBox 75"/>
          <p:cNvSpPr txBox="1"/>
          <p:nvPr/>
        </p:nvSpPr>
        <p:spPr>
          <a:xfrm>
            <a:off x="5884545" y="1401445"/>
            <a:ext cx="718820" cy="228600"/>
          </a:xfrm>
          <a:prstGeom prst="rect">
            <a:avLst/>
          </a:prstGeom>
          <a:noFill/>
        </p:spPr>
        <p:txBody>
          <a:bodyPr wrap="square" lIns="91437" tIns="45718" rIns="91437" bIns="45718" rtlCol="0">
            <a:spAutoFit/>
          </a:bodyPr>
          <a:lstStyle/>
          <a:p>
            <a:r>
              <a:rPr lang="x-none" altLang="zh-CN" sz="900" dirty="0">
                <a:latin typeface="微软雅黑" panose="020B0503020204020204" charset="-122"/>
                <a:ea typeface="微软雅黑" panose="020B0503020204020204" charset="-122"/>
              </a:rPr>
              <a:t>运维管理</a:t>
            </a:r>
          </a:p>
        </p:txBody>
      </p:sp>
      <p:sp>
        <p:nvSpPr>
          <p:cNvPr id="101" name="Rounded Rectangle 106"/>
          <p:cNvSpPr/>
          <p:nvPr/>
        </p:nvSpPr>
        <p:spPr>
          <a:xfrm rot="16200000">
            <a:off x="5873199" y="2538162"/>
            <a:ext cx="720000" cy="61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91437" tIns="45718" rIns="91437" bIns="45718" rtlCol="0" anchor="ctr"/>
          <a:lstStyle/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配置管理</a:t>
            </a:r>
            <a:endParaRPr lang="x-none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Apollo Client</a:t>
            </a:r>
            <a:endParaRPr lang="x-none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Rounded Rectangle 106"/>
          <p:cNvSpPr/>
          <p:nvPr/>
        </p:nvSpPr>
        <p:spPr>
          <a:xfrm rot="16200000">
            <a:off x="5863039" y="1767907"/>
            <a:ext cx="720000" cy="61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91437" tIns="45718" rIns="91437" bIns="45718" rtlCol="0" anchor="ctr"/>
          <a:lstStyle/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微服务</a:t>
            </a:r>
          </a:p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Spring </a:t>
            </a:r>
            <a:r>
              <a:rPr lang="en-US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oot</a:t>
            </a:r>
            <a:endParaRPr lang="x-none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0" name="文本框 9"/>
          <p:cNvSpPr txBox="1"/>
          <p:nvPr/>
        </p:nvSpPr>
        <p:spPr>
          <a:xfrm>
            <a:off x="6794500" y="1097915"/>
            <a:ext cx="2148840" cy="3001645"/>
          </a:xfrm>
          <a:prstGeom prst="rect">
            <a:avLst/>
          </a:prstGeom>
          <a:noFill/>
        </p:spPr>
        <p:txBody>
          <a:bodyPr wrap="square" lIns="91437" tIns="45718" rIns="91437" bIns="45718" rtlCol="0">
            <a:spAutoFit/>
          </a:bodyPr>
          <a:lstStyle/>
          <a:p>
            <a:pPr marL="375285" indent="-375285">
              <a:spcBef>
                <a:spcPts val="16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975" dirty="0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x-none" altLang="en-US" sz="975" dirty="0">
                <a:latin typeface="微软雅黑" panose="020B0503020204020204" charset="-122"/>
                <a:ea typeface="微软雅黑" panose="020B0503020204020204" charset="-122"/>
              </a:rPr>
              <a:t>pring </a:t>
            </a:r>
            <a:r>
              <a:rPr lang="en-US" altLang="zh-CN" sz="975" dirty="0">
                <a:latin typeface="微软雅黑" panose="020B0503020204020204" charset="-122"/>
                <a:ea typeface="微软雅黑" panose="020B0503020204020204" charset="-122"/>
              </a:rPr>
              <a:t>boot</a:t>
            </a:r>
            <a:endParaRPr lang="en-US" altLang="en-US" sz="975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04800" indent="-304800" algn="just">
              <a:buFont typeface="Wingdings" panose="05000000000000000000" pitchFamily="2" charset="2"/>
              <a:buChar char="Ø"/>
            </a:pPr>
            <a:r>
              <a:rPr lang="zh-CN" altLang="en-US" sz="975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</a:t>
            </a:r>
            <a:r>
              <a:rPr lang="en-US" altLang="zh-CN" sz="975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spring boot </a:t>
            </a:r>
            <a:r>
              <a:rPr lang="en-US" altLang="zh-CN" sz="975" dirty="0" err="1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mvc</a:t>
            </a:r>
            <a:r>
              <a:rPr lang="zh-CN" altLang="en-US" sz="975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框架</a:t>
            </a:r>
            <a:endParaRPr lang="x-none" altLang="en-US" sz="975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lvl="1" indent="-2286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x-none" altLang="en-US" sz="975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Protocol Buffer 是一个很高效的序列化技术</a:t>
            </a:r>
            <a:endParaRPr lang="x-none" altLang="en-US" sz="975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lvl="1" indent="-2286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x-none" altLang="en-US" sz="975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HTTP/2 提供了连接多路复用、双向流、请求优先级、首部压缩的技术</a:t>
            </a:r>
            <a:endParaRPr lang="x-none" altLang="en-US" sz="975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lvl="1" indent="-2286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x-none" altLang="en-US" sz="975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低延迟、高扩展性、分布式的系统</a:t>
            </a:r>
          </a:p>
          <a:p>
            <a:pPr marL="375285" indent="-375285">
              <a:spcBef>
                <a:spcPts val="16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x-none" altLang="en-US" sz="975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Envoy 服务 </a:t>
            </a:r>
            <a:endParaRPr lang="en-US" altLang="en-US" sz="975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04800" indent="-304800" algn="just">
              <a:buFont typeface="Wingdings" panose="05000000000000000000" pitchFamily="2" charset="2"/>
              <a:buChar char="Ø"/>
            </a:pPr>
            <a:r>
              <a:rPr lang="x-none" altLang="en-US" sz="975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智能路由</a:t>
            </a:r>
          </a:p>
          <a:p>
            <a:pPr marL="304800" indent="-304800" algn="just">
              <a:buFont typeface="Wingdings" panose="05000000000000000000" pitchFamily="2" charset="2"/>
              <a:buChar char="Ø"/>
            </a:pPr>
            <a:r>
              <a:rPr lang="x-none" altLang="en-US" sz="975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负载均衡</a:t>
            </a:r>
            <a:endParaRPr lang="en-US" altLang="en-US" sz="975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75285" indent="-375285">
              <a:spcBef>
                <a:spcPts val="16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975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Redis</a:t>
            </a:r>
            <a:r>
              <a:rPr lang="zh-CN" altLang="en-US" sz="975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缓存</a:t>
            </a:r>
            <a:endParaRPr lang="en-US" altLang="en-US" sz="975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04800" indent="-304800" algn="just">
              <a:buFont typeface="Wingdings" panose="05000000000000000000" pitchFamily="2" charset="2"/>
              <a:buChar char="Ø"/>
            </a:pPr>
            <a:r>
              <a:rPr lang="zh-CN" altLang="en-US" sz="975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通过缓存，提高访问速度</a:t>
            </a:r>
            <a:endParaRPr lang="en-US" altLang="zh-CN" sz="975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04800" indent="-304800" algn="just">
              <a:buFont typeface="Wingdings" panose="05000000000000000000" pitchFamily="2" charset="2"/>
              <a:buChar char="Ø"/>
            </a:pPr>
            <a:r>
              <a:rPr lang="zh-CN" altLang="en-US" sz="975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通过缓存，减小服务器压力</a:t>
            </a:r>
            <a:endParaRPr lang="en-US" altLang="zh-CN" sz="975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x-none" altLang="en-US" sz="975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1" name="Rounded Rectangle 84"/>
          <p:cNvSpPr/>
          <p:nvPr/>
        </p:nvSpPr>
        <p:spPr>
          <a:xfrm>
            <a:off x="4615017" y="1587818"/>
            <a:ext cx="864000" cy="28829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rtlCol="0" anchor="ctr"/>
          <a:lstStyle/>
          <a:p>
            <a:pPr algn="ctr"/>
            <a:r>
              <a:rPr lang="x-none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其他RPC Client</a:t>
            </a:r>
          </a:p>
        </p:txBody>
      </p:sp>
      <p:sp>
        <p:nvSpPr>
          <p:cNvPr id="112" name="Rounded Rectangle 70"/>
          <p:cNvSpPr/>
          <p:nvPr/>
        </p:nvSpPr>
        <p:spPr>
          <a:xfrm>
            <a:off x="3804920" y="2354580"/>
            <a:ext cx="852170" cy="28829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rtlCol="0" anchor="ctr"/>
          <a:lstStyle/>
          <a:p>
            <a:pPr algn="ctr"/>
            <a:r>
              <a:rPr lang="x-none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消息监控</a:t>
            </a:r>
          </a:p>
        </p:txBody>
      </p:sp>
      <p:sp>
        <p:nvSpPr>
          <p:cNvPr id="113" name="Rounded Rectangle 70"/>
          <p:cNvSpPr/>
          <p:nvPr/>
        </p:nvSpPr>
        <p:spPr>
          <a:xfrm>
            <a:off x="1816735" y="2366645"/>
            <a:ext cx="852170" cy="28829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rtlCol="0" anchor="ctr"/>
          <a:lstStyle/>
          <a:p>
            <a:pPr algn="ctr"/>
            <a:r>
              <a:rPr lang="x-none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数据同步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宋体" charset="0"/>
              </a:rPr>
              <a:t>管理</a:t>
            </a:r>
            <a:r>
              <a:rPr altLang="zh-CN" dirty="0">
                <a:ea typeface="宋体" charset="0"/>
              </a:rPr>
              <a:t>portal</a:t>
            </a:r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1" y="-184149"/>
            <a:ext cx="30988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0" name="矩形 3"/>
          <p:cNvSpPr/>
          <p:nvPr/>
        </p:nvSpPr>
        <p:spPr>
          <a:xfrm>
            <a:off x="3250049" y="2769355"/>
            <a:ext cx="2894330" cy="7696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1" compatLnSpc="1"/>
          <a:lstStyle/>
          <a:p>
            <a:pPr algn="ctr" defTabSz="608965" fontAlgn="base">
              <a:spcBef>
                <a:spcPct val="0"/>
              </a:spcBef>
              <a:spcAft>
                <a:spcPct val="0"/>
              </a:spcAft>
            </a:pPr>
            <a:endParaRPr lang="x-none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圆角矩形 2"/>
          <p:cNvSpPr/>
          <p:nvPr/>
        </p:nvSpPr>
        <p:spPr bwMode="auto">
          <a:xfrm>
            <a:off x="564634" y="1495695"/>
            <a:ext cx="3492000" cy="1233973"/>
          </a:xfrm>
          <a:prstGeom prst="roundRect">
            <a:avLst>
              <a:gd name="adj" fmla="val 3957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t" anchorCtr="0" compatLnSpc="1"/>
          <a:lstStyle/>
          <a:p>
            <a:pPr algn="ctr" defTabSz="608965" fontAlgn="base">
              <a:spcBef>
                <a:spcPct val="0"/>
              </a:spcBef>
              <a:spcAft>
                <a:spcPct val="0"/>
              </a:spcAft>
              <a:defRPr/>
            </a:pPr>
            <a:endParaRPr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矩形 62"/>
          <p:cNvSpPr/>
          <p:nvPr/>
        </p:nvSpPr>
        <p:spPr bwMode="auto">
          <a:xfrm>
            <a:off x="564634" y="4035546"/>
            <a:ext cx="5580000" cy="361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ctr" defTabSz="608965" fontAlgn="base"/>
            <a:r>
              <a:rPr lang="en-US" altLang="x-none" sz="900" b="1" dirty="0">
                <a:latin typeface="微软雅黑" panose="020B0503020204020204" charset="-122"/>
                <a:ea typeface="微软雅黑" panose="020B0503020204020204" charset="-122"/>
              </a:rPr>
              <a:t>Centos</a:t>
            </a:r>
            <a:r>
              <a:rPr lang="x-none" sz="900" b="1" dirty="0">
                <a:latin typeface="微软雅黑" panose="020B0503020204020204" charset="-122"/>
                <a:ea typeface="微软雅黑" panose="020B0503020204020204" charset="-122"/>
              </a:rPr>
              <a:t>　</a:t>
            </a:r>
            <a:r>
              <a:rPr lang="en-US" altLang="x-none" sz="900" b="1" dirty="0">
                <a:latin typeface="微软雅黑" panose="020B0503020204020204" charset="-122"/>
                <a:ea typeface="微软雅黑" panose="020B0503020204020204" charset="-122"/>
              </a:rPr>
              <a:t>64</a:t>
            </a:r>
            <a:r>
              <a:rPr lang="x-none" sz="900" b="1" dirty="0">
                <a:latin typeface="微软雅黑" panose="020B0503020204020204" charset="-122"/>
                <a:ea typeface="微软雅黑" panose="020B0503020204020204" charset="-122"/>
              </a:rPr>
              <a:t>位　Server</a:t>
            </a:r>
          </a:p>
        </p:txBody>
      </p:sp>
      <p:sp>
        <p:nvSpPr>
          <p:cNvPr id="54" name="矩形 45"/>
          <p:cNvSpPr/>
          <p:nvPr/>
        </p:nvSpPr>
        <p:spPr bwMode="auto">
          <a:xfrm>
            <a:off x="3436620" y="2837180"/>
            <a:ext cx="1108075" cy="287655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ctr" defTabSz="608965" fontAlgn="base"/>
            <a:r>
              <a:rPr lang="x-none" altLang="en-US" sz="900" b="1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VUE</a:t>
            </a:r>
          </a:p>
        </p:txBody>
      </p:sp>
      <p:sp>
        <p:nvSpPr>
          <p:cNvPr id="56" name="矩形 8"/>
          <p:cNvSpPr/>
          <p:nvPr/>
        </p:nvSpPr>
        <p:spPr bwMode="auto">
          <a:xfrm>
            <a:off x="3436620" y="3204845"/>
            <a:ext cx="1108075" cy="288925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ctr" defTabSz="608965" fontAlgn="base"/>
            <a:r>
              <a:rPr lang="x-none" altLang="en-US" sz="9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VUEX</a:t>
            </a:r>
          </a:p>
        </p:txBody>
      </p:sp>
      <p:sp>
        <p:nvSpPr>
          <p:cNvPr id="57" name="矩形 10"/>
          <p:cNvSpPr/>
          <p:nvPr/>
        </p:nvSpPr>
        <p:spPr bwMode="auto">
          <a:xfrm>
            <a:off x="662305" y="1670050"/>
            <a:ext cx="1071880" cy="382905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ctr" defTabSz="608965" fontAlgn="base"/>
            <a:r>
              <a:rPr lang="x-none" altLang="en-US" sz="9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</a:p>
        </p:txBody>
      </p:sp>
      <p:sp>
        <p:nvSpPr>
          <p:cNvPr id="60" name="矩形 16"/>
          <p:cNvSpPr/>
          <p:nvPr/>
        </p:nvSpPr>
        <p:spPr>
          <a:xfrm>
            <a:off x="564634" y="3573583"/>
            <a:ext cx="5580000" cy="422275"/>
          </a:xfrm>
          <a:prstGeom prst="rect">
            <a:avLst/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1" compatLnSpc="1"/>
          <a:lstStyle/>
          <a:p>
            <a:pPr algn="ctr" defTabSz="608965" fontAlgn="base">
              <a:spcBef>
                <a:spcPct val="0"/>
              </a:spcBef>
              <a:spcAft>
                <a:spcPct val="0"/>
              </a:spcAft>
            </a:pPr>
            <a:endParaRPr lang="x-none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矩形 17"/>
          <p:cNvSpPr/>
          <p:nvPr/>
        </p:nvSpPr>
        <p:spPr bwMode="auto">
          <a:xfrm>
            <a:off x="3712964" y="3660434"/>
            <a:ext cx="678815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ctr" defTabSz="608965" fontAlgn="base"/>
            <a:r>
              <a:rPr lang="en-US" altLang="en-US" sz="900" b="1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vue.</a:t>
            </a:r>
            <a:r>
              <a:rPr lang="en-US" altLang="en-US" sz="900" b="1" kern="0" dirty="0" err="1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endParaRPr lang="x-none" altLang="en-US" sz="900" b="1" kern="0" dirty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2" name="矩形 18"/>
          <p:cNvSpPr/>
          <p:nvPr/>
        </p:nvSpPr>
        <p:spPr bwMode="auto">
          <a:xfrm>
            <a:off x="4544180" y="3649640"/>
            <a:ext cx="718185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ctr" defTabSz="608965" fontAlgn="base"/>
            <a:r>
              <a:rPr lang="en-US" altLang="en-US" sz="9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NPM</a:t>
            </a:r>
            <a:endParaRPr lang="x-none" altLang="en-US" sz="900" kern="0" dirty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3" name="矩形 21"/>
          <p:cNvSpPr/>
          <p:nvPr/>
        </p:nvSpPr>
        <p:spPr bwMode="auto">
          <a:xfrm>
            <a:off x="5443975" y="3644560"/>
            <a:ext cx="513715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ctr" defTabSz="608965" fontAlgn="base"/>
            <a:r>
              <a:rPr lang="x-none" altLang="en-US" sz="9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ES6</a:t>
            </a:r>
          </a:p>
        </p:txBody>
      </p:sp>
      <p:sp>
        <p:nvSpPr>
          <p:cNvPr id="65" name="矩形 28"/>
          <p:cNvSpPr/>
          <p:nvPr/>
        </p:nvSpPr>
        <p:spPr bwMode="auto">
          <a:xfrm>
            <a:off x="2948305" y="1659255"/>
            <a:ext cx="945515" cy="39497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ctr" defTabSz="608965" fontAlgn="base"/>
            <a:r>
              <a:rPr lang="x-none" altLang="en-US" sz="9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</a:p>
        </p:txBody>
      </p:sp>
      <p:sp>
        <p:nvSpPr>
          <p:cNvPr id="66" name="圆角矩形 31"/>
          <p:cNvSpPr/>
          <p:nvPr/>
        </p:nvSpPr>
        <p:spPr bwMode="auto">
          <a:xfrm>
            <a:off x="4135120" y="2120265"/>
            <a:ext cx="2009775" cy="605155"/>
          </a:xfrm>
          <a:prstGeom prst="roundRect">
            <a:avLst>
              <a:gd name="adj" fmla="val 3957"/>
            </a:avLst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t" anchorCtr="0" compatLnSpc="1"/>
          <a:lstStyle/>
          <a:p>
            <a:pPr algn="ctr" defTabSz="608965" fontAlgn="base">
              <a:spcBef>
                <a:spcPct val="0"/>
              </a:spcBef>
              <a:spcAft>
                <a:spcPct val="0"/>
              </a:spcAft>
              <a:defRPr/>
            </a:pPr>
            <a:endParaRPr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矩形 33"/>
          <p:cNvSpPr/>
          <p:nvPr/>
        </p:nvSpPr>
        <p:spPr bwMode="auto">
          <a:xfrm>
            <a:off x="4198620" y="2251710"/>
            <a:ext cx="879475" cy="37592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ctr" defTabSz="608965" fontAlgn="base"/>
            <a:r>
              <a:rPr lang="x-none" altLang="en-US" sz="9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Karma</a:t>
            </a:r>
          </a:p>
        </p:txBody>
      </p:sp>
      <p:sp>
        <p:nvSpPr>
          <p:cNvPr id="69" name="矩形 34"/>
          <p:cNvSpPr/>
          <p:nvPr/>
        </p:nvSpPr>
        <p:spPr bwMode="auto">
          <a:xfrm>
            <a:off x="5161915" y="2233295"/>
            <a:ext cx="890905" cy="39497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ctr" defTabSz="608965" fontAlgn="base"/>
            <a:r>
              <a:rPr lang="x-none" altLang="en-US" sz="9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Mocha</a:t>
            </a:r>
          </a:p>
        </p:txBody>
      </p:sp>
      <p:sp>
        <p:nvSpPr>
          <p:cNvPr id="70" name="矩形 36"/>
          <p:cNvSpPr/>
          <p:nvPr/>
        </p:nvSpPr>
        <p:spPr bwMode="auto">
          <a:xfrm>
            <a:off x="1805305" y="1647825"/>
            <a:ext cx="1043940" cy="394335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ctr" defTabSz="608965" fontAlgn="base"/>
            <a:r>
              <a:rPr lang="x-none" altLang="en-US" sz="9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</a:p>
        </p:txBody>
      </p:sp>
      <p:sp>
        <p:nvSpPr>
          <p:cNvPr id="71" name="矩形 38"/>
          <p:cNvSpPr/>
          <p:nvPr/>
        </p:nvSpPr>
        <p:spPr bwMode="auto">
          <a:xfrm>
            <a:off x="661670" y="2233930"/>
            <a:ext cx="1072515" cy="37719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ctr" defTabSz="608965" fontAlgn="base"/>
            <a:r>
              <a:rPr lang="en-US" sz="9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Element UI</a:t>
            </a:r>
          </a:p>
        </p:txBody>
      </p:sp>
      <p:sp>
        <p:nvSpPr>
          <p:cNvPr id="72" name="圆角矩形 39"/>
          <p:cNvSpPr/>
          <p:nvPr/>
        </p:nvSpPr>
        <p:spPr bwMode="auto">
          <a:xfrm>
            <a:off x="4135120" y="1495425"/>
            <a:ext cx="2009775" cy="524510"/>
          </a:xfrm>
          <a:prstGeom prst="roundRect">
            <a:avLst>
              <a:gd name="adj" fmla="val 3957"/>
            </a:avLst>
          </a:prstGeom>
          <a:solidFill>
            <a:srgbClr val="008EA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t" anchorCtr="0" compatLnSpc="1"/>
          <a:lstStyle/>
          <a:p>
            <a:pPr algn="ctr" defTabSz="608965" fontAlgn="base">
              <a:spcBef>
                <a:spcPct val="0"/>
              </a:spcBef>
              <a:spcAft>
                <a:spcPct val="0"/>
              </a:spcAft>
              <a:defRPr/>
            </a:pPr>
            <a:endParaRPr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矩形 41"/>
          <p:cNvSpPr/>
          <p:nvPr/>
        </p:nvSpPr>
        <p:spPr bwMode="auto">
          <a:xfrm>
            <a:off x="4744085" y="2836545"/>
            <a:ext cx="1151255" cy="28829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ctr" defTabSz="608965" fontAlgn="base"/>
            <a:r>
              <a:rPr lang="en-US" altLang="en-US" sz="9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VUE</a:t>
            </a:r>
            <a:r>
              <a:rPr lang="x-none" altLang="en-US" sz="9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en-US" altLang="en-US" sz="9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</a:t>
            </a:r>
            <a:r>
              <a:rPr lang="x-none" altLang="en-US" sz="9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outer</a:t>
            </a:r>
          </a:p>
        </p:txBody>
      </p:sp>
      <p:sp>
        <p:nvSpPr>
          <p:cNvPr id="76" name="矩形 46"/>
          <p:cNvSpPr/>
          <p:nvPr/>
        </p:nvSpPr>
        <p:spPr bwMode="auto">
          <a:xfrm>
            <a:off x="1847215" y="2251710"/>
            <a:ext cx="857250" cy="37719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ctr" defTabSz="608965" fontAlgn="base"/>
            <a:r>
              <a:rPr lang="x-none" altLang="en-US" sz="9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LESS</a:t>
            </a:r>
          </a:p>
        </p:txBody>
      </p:sp>
      <p:sp>
        <p:nvSpPr>
          <p:cNvPr id="78" name="矩形 50"/>
          <p:cNvSpPr/>
          <p:nvPr/>
        </p:nvSpPr>
        <p:spPr bwMode="auto">
          <a:xfrm>
            <a:off x="2849245" y="2251710"/>
            <a:ext cx="1047750" cy="37592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ctr" defTabSz="608965" fontAlgn="base"/>
            <a:r>
              <a:rPr lang="x-none" altLang="en-US" sz="9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EventBus</a:t>
            </a:r>
          </a:p>
        </p:txBody>
      </p:sp>
      <p:sp>
        <p:nvSpPr>
          <p:cNvPr id="80" name="圆角矩形 31"/>
          <p:cNvSpPr/>
          <p:nvPr/>
        </p:nvSpPr>
        <p:spPr bwMode="auto">
          <a:xfrm>
            <a:off x="564635" y="2769355"/>
            <a:ext cx="2600325" cy="764540"/>
          </a:xfrm>
          <a:prstGeom prst="roundRect">
            <a:avLst>
              <a:gd name="adj" fmla="val 3957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t" anchorCtr="0" compatLnSpc="1"/>
          <a:lstStyle/>
          <a:p>
            <a:pPr algn="ctr" defTabSz="608965" fontAlgn="base">
              <a:spcBef>
                <a:spcPct val="0"/>
              </a:spcBef>
              <a:spcAft>
                <a:spcPct val="0"/>
              </a:spcAft>
              <a:defRPr/>
            </a:pPr>
            <a:endParaRPr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矩形 35"/>
          <p:cNvSpPr/>
          <p:nvPr/>
        </p:nvSpPr>
        <p:spPr bwMode="auto">
          <a:xfrm>
            <a:off x="662424" y="3655354"/>
            <a:ext cx="81153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ctr" defTabSz="608965" fontAlgn="base"/>
            <a:r>
              <a:rPr lang="x-none" altLang="en-US" sz="9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babili</a:t>
            </a:r>
          </a:p>
        </p:txBody>
      </p:sp>
      <p:sp>
        <p:nvSpPr>
          <p:cNvPr id="82" name="矩形 1"/>
          <p:cNvSpPr/>
          <p:nvPr/>
        </p:nvSpPr>
        <p:spPr bwMode="auto">
          <a:xfrm>
            <a:off x="1734305" y="3659800"/>
            <a:ext cx="808355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ctr" defTabSz="608965" fontAlgn="base"/>
            <a:r>
              <a:rPr lang="x-none" altLang="en-US" sz="9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webpack</a:t>
            </a:r>
          </a:p>
        </p:txBody>
      </p:sp>
      <p:sp>
        <p:nvSpPr>
          <p:cNvPr id="83" name="矩形 12"/>
          <p:cNvSpPr/>
          <p:nvPr/>
        </p:nvSpPr>
        <p:spPr bwMode="auto">
          <a:xfrm>
            <a:off x="2703950" y="3657260"/>
            <a:ext cx="82423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ctr" defTabSz="608965" fontAlgn="base"/>
            <a:r>
              <a:rPr lang="x-none" altLang="en-US" sz="9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vue-cli</a:t>
            </a:r>
          </a:p>
        </p:txBody>
      </p:sp>
      <p:sp>
        <p:nvSpPr>
          <p:cNvPr id="85" name="矩形 29"/>
          <p:cNvSpPr/>
          <p:nvPr/>
        </p:nvSpPr>
        <p:spPr bwMode="auto">
          <a:xfrm>
            <a:off x="662305" y="2837180"/>
            <a:ext cx="1143000" cy="28829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ctr" defTabSz="608965" fontAlgn="base"/>
            <a:r>
              <a:rPr lang="x-none" altLang="en-US" sz="9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amqp</a:t>
            </a:r>
          </a:p>
        </p:txBody>
      </p:sp>
      <p:sp>
        <p:nvSpPr>
          <p:cNvPr id="86" name="矩形 20"/>
          <p:cNvSpPr/>
          <p:nvPr/>
        </p:nvSpPr>
        <p:spPr bwMode="auto">
          <a:xfrm>
            <a:off x="662940" y="3205480"/>
            <a:ext cx="1142365" cy="288925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ctr" defTabSz="608965" fontAlgn="base"/>
            <a:r>
              <a:rPr lang="x-none" altLang="en-US" sz="9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axios</a:t>
            </a:r>
          </a:p>
        </p:txBody>
      </p:sp>
      <p:sp>
        <p:nvSpPr>
          <p:cNvPr id="87" name="矩形 20"/>
          <p:cNvSpPr/>
          <p:nvPr/>
        </p:nvSpPr>
        <p:spPr bwMode="auto">
          <a:xfrm>
            <a:off x="1880870" y="2836545"/>
            <a:ext cx="1203325" cy="28829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ctr" defTabSz="608965" fontAlgn="base"/>
            <a:r>
              <a:rPr lang="en-US" altLang="zh-CN" sz="900" b="1" kern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indexdb</a:t>
            </a:r>
            <a:endParaRPr lang="x-none" altLang="en-US" sz="900" b="1" kern="0" dirty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9" name="矩形 13"/>
          <p:cNvSpPr/>
          <p:nvPr/>
        </p:nvSpPr>
        <p:spPr bwMode="auto">
          <a:xfrm>
            <a:off x="4744085" y="3194050"/>
            <a:ext cx="1150620" cy="276225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ctr" defTabSz="608965" fontAlgn="base"/>
            <a:r>
              <a:rPr lang="x-none" altLang="en-US" sz="9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vue-loader</a:t>
            </a:r>
          </a:p>
        </p:txBody>
      </p:sp>
      <p:sp>
        <p:nvSpPr>
          <p:cNvPr id="90" name="矩形 19"/>
          <p:cNvSpPr/>
          <p:nvPr/>
        </p:nvSpPr>
        <p:spPr bwMode="auto">
          <a:xfrm>
            <a:off x="1871465" y="3205761"/>
            <a:ext cx="121285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ctr" defTabSz="608965" fontAlgn="base"/>
            <a:r>
              <a:rPr lang="en-US" altLang="x-none" sz="9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 </a:t>
            </a:r>
            <a:r>
              <a:rPr lang="x-none" altLang="en-US" sz="9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Driver</a:t>
            </a:r>
          </a:p>
        </p:txBody>
      </p:sp>
      <p:sp>
        <p:nvSpPr>
          <p:cNvPr id="92" name="Rectangle 138"/>
          <p:cNvSpPr/>
          <p:nvPr/>
        </p:nvSpPr>
        <p:spPr>
          <a:xfrm>
            <a:off x="461546" y="1388536"/>
            <a:ext cx="5794746" cy="3121771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58" name="矩形 11"/>
          <p:cNvSpPr/>
          <p:nvPr/>
        </p:nvSpPr>
        <p:spPr bwMode="auto">
          <a:xfrm>
            <a:off x="4246880" y="1626235"/>
            <a:ext cx="1805940" cy="302895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ctr" defTabSz="608965" fontAlgn="base"/>
            <a:r>
              <a:rPr lang="x-none" altLang="en-US" sz="9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ESLint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0"/>
              </a:rPr>
              <a:t>系统部署架构</a:t>
            </a:r>
          </a:p>
        </p:txBody>
      </p:sp>
      <p:pic>
        <p:nvPicPr>
          <p:cNvPr id="2" name="图片 1" descr="本地部署架构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45" y="691604"/>
            <a:ext cx="5338445" cy="455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/>
          <p:cNvSpPr txBox="1"/>
          <p:nvPr/>
        </p:nvSpPr>
        <p:spPr>
          <a:xfrm>
            <a:off x="4025245" y="-235670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  <p:pic>
        <p:nvPicPr>
          <p:cNvPr id="17" name="图片 160"/>
          <p:cNvPicPr>
            <a:picLocks noChangeAspect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033446"/>
            <a:ext cx="3037115" cy="1436914"/>
          </a:xfrm>
          <a:prstGeom prst="rect">
            <a:avLst/>
          </a:prstGeom>
        </p:spPr>
      </p:pic>
      <p:sp>
        <p:nvSpPr>
          <p:cNvPr id="18" name="矩形 162"/>
          <p:cNvSpPr/>
          <p:nvPr/>
        </p:nvSpPr>
        <p:spPr>
          <a:xfrm rot="2700000">
            <a:off x="2541740" y="2245968"/>
            <a:ext cx="1026145" cy="1026145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9" name="矩形 163"/>
          <p:cNvSpPr/>
          <p:nvPr/>
        </p:nvSpPr>
        <p:spPr>
          <a:xfrm rot="2700000">
            <a:off x="3444776" y="3250724"/>
            <a:ext cx="278046" cy="278046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0" name="矩形 164"/>
          <p:cNvSpPr/>
          <p:nvPr/>
        </p:nvSpPr>
        <p:spPr>
          <a:xfrm rot="2700000">
            <a:off x="3948426" y="3218316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1" name="文本框 2"/>
          <p:cNvSpPr txBox="1"/>
          <p:nvPr/>
        </p:nvSpPr>
        <p:spPr>
          <a:xfrm>
            <a:off x="2275009" y="2484897"/>
            <a:ext cx="1472619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946460" y="2426217"/>
            <a:ext cx="2834430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200" dirty="0">
                <a:solidFill>
                  <a:srgbClr val="C00000"/>
                </a:solidFill>
              </a:rPr>
              <a:t>3</a:t>
            </a:r>
            <a:r>
              <a:rPr kumimoji="1" lang="en-US" altLang="en-US" sz="2200" dirty="0">
                <a:solidFill>
                  <a:srgbClr val="C00000"/>
                </a:solidFill>
              </a:rPr>
              <a:t>   </a:t>
            </a:r>
            <a:r>
              <a:rPr kumimoji="1" lang="zh-CN" altLang="en-US" sz="2200" b="1" dirty="0">
                <a:solidFill>
                  <a:srgbClr val="C00000"/>
                </a:solidFill>
              </a:rPr>
              <a:t>项目方案产出计划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项目方案产出计划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43671" y="1140257"/>
          <a:ext cx="8149222" cy="98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4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里程碑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产出物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截至时间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初版方案沟通结束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解决方案初版、评审记录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2019-12-13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终版方案沟通结束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解决方案终版、评审记录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2019-12-20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5"/>
          <p:cNvSpPr txBox="1"/>
          <p:nvPr/>
        </p:nvSpPr>
        <p:spPr>
          <a:xfrm>
            <a:off x="60325" y="4668108"/>
            <a:ext cx="14173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1" dirty="0"/>
              <a:t>数据流出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5110" y="1735852"/>
            <a:ext cx="8484007" cy="2590989"/>
          </a:xfrm>
          <a:prstGeom prst="roundRect">
            <a:avLst>
              <a:gd name="adj" fmla="val 440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latin typeface="+mj-lt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493988" y="1938841"/>
            <a:ext cx="8053112" cy="1385737"/>
          </a:xfrm>
          <a:prstGeom prst="roundRect">
            <a:avLst>
              <a:gd name="adj" fmla="val 1141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9" name="矩形 98"/>
          <p:cNvSpPr/>
          <p:nvPr/>
        </p:nvSpPr>
        <p:spPr>
          <a:xfrm>
            <a:off x="3401621" y="2112344"/>
            <a:ext cx="1014032" cy="113710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b="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业务蓝图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8039374" y="1587497"/>
            <a:ext cx="0" cy="1607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476250" y="3496027"/>
            <a:ext cx="8070850" cy="7486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090488" y="4398342"/>
            <a:ext cx="1410678" cy="468000"/>
          </a:xfrm>
          <a:prstGeom prst="roundRect">
            <a:avLst>
              <a:gd name="adj" fmla="val 11417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latin typeface="+mj-lt"/>
            </a:endParaRPr>
          </a:p>
        </p:txBody>
      </p:sp>
      <p:sp>
        <p:nvSpPr>
          <p:cNvPr id="9" name="TextBox 14"/>
          <p:cNvSpPr txBox="1"/>
          <p:nvPr/>
        </p:nvSpPr>
        <p:spPr>
          <a:xfrm>
            <a:off x="2163310" y="4447676"/>
            <a:ext cx="118075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000" b="1" dirty="0"/>
              <a:t>EPQC</a:t>
            </a:r>
          </a:p>
        </p:txBody>
      </p:sp>
      <p:sp>
        <p:nvSpPr>
          <p:cNvPr id="10" name="TextBox 25"/>
          <p:cNvSpPr txBox="1"/>
          <p:nvPr/>
        </p:nvSpPr>
        <p:spPr>
          <a:xfrm>
            <a:off x="60325" y="4496658"/>
            <a:ext cx="12230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1" dirty="0"/>
              <a:t>数据流入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186826" y="3591344"/>
            <a:ext cx="2713577" cy="574840"/>
          </a:xfrm>
          <a:prstGeom prst="roundRect">
            <a:avLst>
              <a:gd name="adj" fmla="val 1141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" name="圆角矩形 11"/>
          <p:cNvSpPr/>
          <p:nvPr/>
        </p:nvSpPr>
        <p:spPr>
          <a:xfrm>
            <a:off x="6353500" y="4376175"/>
            <a:ext cx="1386084" cy="468000"/>
          </a:xfrm>
          <a:prstGeom prst="roundRect">
            <a:avLst>
              <a:gd name="adj" fmla="val 11417"/>
            </a:avLst>
          </a:prstGeom>
          <a:solidFill>
            <a:srgbClr val="4F6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latin typeface="+mj-lt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6355549" y="4425509"/>
            <a:ext cx="142748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000" b="1" dirty="0"/>
              <a:t>PreOrder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302505" y="4378122"/>
            <a:ext cx="1315705" cy="468000"/>
          </a:xfrm>
          <a:prstGeom prst="roundRect">
            <a:avLst>
              <a:gd name="adj" fmla="val 11417"/>
            </a:avLst>
          </a:prstGeom>
          <a:solidFill>
            <a:srgbClr val="4F6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15496" y="4427456"/>
            <a:ext cx="110126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000" b="1" dirty="0"/>
              <a:t>MC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27119" y="4810606"/>
            <a:ext cx="274189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360014" y="937929"/>
            <a:ext cx="1049111" cy="646548"/>
            <a:chOff x="5486" y="1611"/>
            <a:chExt cx="2671" cy="1366"/>
          </a:xfrm>
        </p:grpSpPr>
        <p:sp>
          <p:nvSpPr>
            <p:cNvPr id="18" name="圆角矩形 17"/>
            <p:cNvSpPr/>
            <p:nvPr/>
          </p:nvSpPr>
          <p:spPr>
            <a:xfrm>
              <a:off x="5486" y="1611"/>
              <a:ext cx="2671" cy="1366"/>
            </a:xfrm>
            <a:prstGeom prst="roundRect">
              <a:avLst>
                <a:gd name="adj" fmla="val 11417"/>
              </a:avLst>
            </a:prstGeom>
            <a:solidFill>
              <a:srgbClr val="4F6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latin typeface="+mj-lt"/>
              </a:endParaRPr>
            </a:p>
          </p:txBody>
        </p:sp>
        <p:sp>
          <p:nvSpPr>
            <p:cNvPr id="19" name="TextBox 14"/>
            <p:cNvSpPr txBox="1"/>
            <p:nvPr/>
          </p:nvSpPr>
          <p:spPr>
            <a:xfrm>
              <a:off x="5562" y="1641"/>
              <a:ext cx="1013" cy="3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+mj-l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000" b="1" dirty="0"/>
                <a:t>FBI</a:t>
              </a: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5851" y="1994"/>
              <a:ext cx="1939" cy="722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>
                  <a:solidFill>
                    <a:schemeClr val="bg1"/>
                  </a:solidFill>
                  <a:latin typeface="+mj-lt"/>
                </a:rPr>
                <a:t>半成品</a:t>
              </a:r>
              <a:endParaRPr kumimoji="1" lang="en-US" altLang="zh-CN" sz="1000" dirty="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kumimoji="1" lang="zh-CN" altLang="en-US" sz="1000" dirty="0">
                  <a:solidFill>
                    <a:schemeClr val="bg1"/>
                  </a:solidFill>
                  <a:latin typeface="+mj-lt"/>
                </a:rPr>
                <a:t>售卖量</a:t>
              </a:r>
            </a:p>
          </p:txBody>
        </p:sp>
      </p:grpSp>
      <p:sp>
        <p:nvSpPr>
          <p:cNvPr id="21" name="TextBox 14"/>
          <p:cNvSpPr txBox="1"/>
          <p:nvPr/>
        </p:nvSpPr>
        <p:spPr>
          <a:xfrm>
            <a:off x="207930" y="1666919"/>
            <a:ext cx="108302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000" b="1" dirty="0">
                <a:solidFill>
                  <a:schemeClr val="accent2"/>
                </a:solidFill>
              </a:rPr>
              <a:t>CRIS</a:t>
            </a:r>
          </a:p>
        </p:txBody>
      </p:sp>
      <p:cxnSp>
        <p:nvCxnSpPr>
          <p:cNvPr id="23" name="肘形连接符 22"/>
          <p:cNvCxnSpPr/>
          <p:nvPr/>
        </p:nvCxnSpPr>
        <p:spPr>
          <a:xfrm>
            <a:off x="727119" y="4624305"/>
            <a:ext cx="26761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1312544" y="932549"/>
            <a:ext cx="1821827" cy="641191"/>
            <a:chOff x="2426" y="1611"/>
            <a:chExt cx="3496" cy="1366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5" name="圆角矩形 24"/>
            <p:cNvSpPr/>
            <p:nvPr/>
          </p:nvSpPr>
          <p:spPr>
            <a:xfrm>
              <a:off x="2426" y="1611"/>
              <a:ext cx="3496" cy="1366"/>
            </a:xfrm>
            <a:prstGeom prst="roundRect">
              <a:avLst>
                <a:gd name="adj" fmla="val 1141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latin typeface="+mj-lt"/>
              </a:endParaRPr>
            </a:p>
          </p:txBody>
        </p:sp>
        <p:sp>
          <p:nvSpPr>
            <p:cNvPr id="26" name="TextBox 14"/>
            <p:cNvSpPr txBox="1"/>
            <p:nvPr/>
          </p:nvSpPr>
          <p:spPr>
            <a:xfrm>
              <a:off x="2484" y="1683"/>
              <a:ext cx="1058" cy="2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+mj-l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000" b="1" dirty="0"/>
                <a:t>EPQC</a:t>
              </a: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2700" y="2206"/>
              <a:ext cx="1366" cy="334"/>
            </a:xfrm>
            <a:prstGeom prst="round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>
                  <a:solidFill>
                    <a:schemeClr val="bg1"/>
                  </a:solidFill>
                  <a:latin typeface="+mj-lt"/>
                </a:rPr>
                <a:t>生产执行</a:t>
              </a: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4320" y="2206"/>
              <a:ext cx="1366" cy="334"/>
            </a:xfrm>
            <a:prstGeom prst="round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>
                  <a:solidFill>
                    <a:schemeClr val="bg1"/>
                  </a:solidFill>
                  <a:latin typeface="+mj-lt"/>
                </a:rPr>
                <a:t>损耗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248883" y="937929"/>
            <a:ext cx="1450616" cy="634311"/>
            <a:chOff x="5301" y="1611"/>
            <a:chExt cx="2686" cy="1366"/>
          </a:xfrm>
        </p:grpSpPr>
        <p:sp>
          <p:nvSpPr>
            <p:cNvPr id="30" name="圆角矩形 29"/>
            <p:cNvSpPr/>
            <p:nvPr/>
          </p:nvSpPr>
          <p:spPr>
            <a:xfrm>
              <a:off x="5316" y="1611"/>
              <a:ext cx="2671" cy="1366"/>
            </a:xfrm>
            <a:prstGeom prst="roundRect">
              <a:avLst>
                <a:gd name="adj" fmla="val 11417"/>
              </a:avLst>
            </a:prstGeom>
            <a:solidFill>
              <a:srgbClr val="4F6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latin typeface="+mj-lt"/>
              </a:endParaRPr>
            </a:p>
          </p:txBody>
        </p:sp>
        <p:sp>
          <p:nvSpPr>
            <p:cNvPr id="31" name="TextBox 14"/>
            <p:cNvSpPr txBox="1"/>
            <p:nvPr/>
          </p:nvSpPr>
          <p:spPr>
            <a:xfrm>
              <a:off x="5301" y="1641"/>
              <a:ext cx="1306" cy="3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+mj-l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sz="1000" b="1" dirty="0"/>
                <a:t>配方中心</a:t>
              </a:r>
              <a:endParaRPr lang="en-US" altLang="zh-CN" sz="1000" b="1" dirty="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795" y="2116"/>
              <a:ext cx="1704" cy="340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>
                  <a:solidFill>
                    <a:schemeClr val="bg1"/>
                  </a:solidFill>
                  <a:latin typeface="+mj-lt"/>
                </a:rPr>
                <a:t>配方信息</a:t>
              </a:r>
            </a:p>
          </p:txBody>
        </p:sp>
      </p:grpSp>
      <p:sp>
        <p:nvSpPr>
          <p:cNvPr id="33" name="圆角矩形 32"/>
          <p:cNvSpPr/>
          <p:nvPr/>
        </p:nvSpPr>
        <p:spPr>
          <a:xfrm>
            <a:off x="4613487" y="930943"/>
            <a:ext cx="1004580" cy="641297"/>
          </a:xfrm>
          <a:prstGeom prst="roundRect">
            <a:avLst>
              <a:gd name="adj" fmla="val 11417"/>
            </a:avLst>
          </a:prstGeom>
          <a:solidFill>
            <a:srgbClr val="4F6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latin typeface="+mj-lt"/>
            </a:endParaRPr>
          </a:p>
        </p:txBody>
      </p:sp>
      <p:sp>
        <p:nvSpPr>
          <p:cNvPr id="34" name="TextBox 14"/>
          <p:cNvSpPr txBox="1"/>
          <p:nvPr/>
        </p:nvSpPr>
        <p:spPr>
          <a:xfrm>
            <a:off x="4386462" y="945027"/>
            <a:ext cx="1168785" cy="146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000" b="1" dirty="0"/>
              <a:t>AI FCST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4805254" y="1139388"/>
            <a:ext cx="655645" cy="285438"/>
          </a:xfrm>
          <a:prstGeom prst="roundRect">
            <a:avLst/>
          </a:prstGeom>
          <a:solidFill>
            <a:schemeClr val="bg1">
              <a:alpha val="2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bg1"/>
                </a:solidFill>
                <a:latin typeface="+mj-lt"/>
              </a:rPr>
              <a:t>预估</a:t>
            </a:r>
            <a:endParaRPr kumimoji="1" lang="en-US" altLang="zh-CN" sz="10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kumimoji="1" lang="zh-CN" altLang="en-US" sz="1000" dirty="0">
                <a:solidFill>
                  <a:schemeClr val="bg1"/>
                </a:solidFill>
                <a:latin typeface="+mj-lt"/>
              </a:rPr>
              <a:t>售卖量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311378" y="978883"/>
            <a:ext cx="810034" cy="222145"/>
          </a:xfrm>
          <a:prstGeom prst="roundRect">
            <a:avLst>
              <a:gd name="adj" fmla="val 11417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latin typeface="+mj-lt"/>
            </a:endParaRPr>
          </a:p>
        </p:txBody>
      </p:sp>
      <p:sp>
        <p:nvSpPr>
          <p:cNvPr id="46" name="TextBox 14"/>
          <p:cNvSpPr txBox="1"/>
          <p:nvPr/>
        </p:nvSpPr>
        <p:spPr>
          <a:xfrm>
            <a:off x="383540" y="1024608"/>
            <a:ext cx="678008" cy="155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000" b="1" dirty="0"/>
              <a:t>IOT</a:t>
            </a:r>
          </a:p>
        </p:txBody>
      </p:sp>
      <p:sp>
        <p:nvSpPr>
          <p:cNvPr id="47" name="圆角矩形 46"/>
          <p:cNvSpPr/>
          <p:nvPr/>
        </p:nvSpPr>
        <p:spPr>
          <a:xfrm>
            <a:off x="316865" y="1277546"/>
            <a:ext cx="810034" cy="210453"/>
          </a:xfrm>
          <a:prstGeom prst="roundRect">
            <a:avLst>
              <a:gd name="adj" fmla="val 11417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latin typeface="+mj-lt"/>
            </a:endParaRPr>
          </a:p>
        </p:txBody>
      </p:sp>
      <p:sp>
        <p:nvSpPr>
          <p:cNvPr id="48" name="TextBox 14"/>
          <p:cNvSpPr txBox="1"/>
          <p:nvPr/>
        </p:nvSpPr>
        <p:spPr>
          <a:xfrm>
            <a:off x="376987" y="1314181"/>
            <a:ext cx="678008" cy="129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000" b="1" dirty="0"/>
              <a:t>RFID</a:t>
            </a:r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1132244" y="1086862"/>
            <a:ext cx="169837" cy="309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1142617" y="1380838"/>
            <a:ext cx="167277" cy="193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493988" y="3507159"/>
            <a:ext cx="1059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/>
              <a:t>实时计算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620696" y="2014747"/>
            <a:ext cx="723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/>
              <a:t>Web</a:t>
            </a:r>
            <a:r>
              <a:rPr lang="zh-CN" altLang="en-US" sz="1000" dirty="0"/>
              <a:t>应用</a:t>
            </a:r>
          </a:p>
        </p:txBody>
      </p:sp>
      <p:cxnSp>
        <p:nvCxnSpPr>
          <p:cNvPr id="79" name="直接箭头连接符 78"/>
          <p:cNvCxnSpPr/>
          <p:nvPr/>
        </p:nvCxnSpPr>
        <p:spPr>
          <a:xfrm>
            <a:off x="2236978" y="1592371"/>
            <a:ext cx="0" cy="1607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3873097" y="1587497"/>
            <a:ext cx="0" cy="1607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5112943" y="1581147"/>
            <a:ext cx="0" cy="1607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8039374" y="1587497"/>
            <a:ext cx="0" cy="1607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3038412" y="3324578"/>
            <a:ext cx="0" cy="171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H="1">
            <a:off x="6446732" y="3324578"/>
            <a:ext cx="9378" cy="1825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5665646" y="937929"/>
            <a:ext cx="1520826" cy="634311"/>
            <a:chOff x="5171" y="1611"/>
            <a:chExt cx="2816" cy="1366"/>
          </a:xfrm>
        </p:grpSpPr>
        <p:sp>
          <p:nvSpPr>
            <p:cNvPr id="89" name="圆角矩形 88"/>
            <p:cNvSpPr/>
            <p:nvPr/>
          </p:nvSpPr>
          <p:spPr>
            <a:xfrm>
              <a:off x="5316" y="1611"/>
              <a:ext cx="2671" cy="1366"/>
            </a:xfrm>
            <a:prstGeom prst="roundRect">
              <a:avLst>
                <a:gd name="adj" fmla="val 11417"/>
              </a:avLst>
            </a:prstGeom>
            <a:solidFill>
              <a:srgbClr val="4F6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latin typeface="+mj-lt"/>
              </a:endParaRPr>
            </a:p>
          </p:txBody>
        </p:sp>
        <p:sp>
          <p:nvSpPr>
            <p:cNvPr id="90" name="TextBox 14"/>
            <p:cNvSpPr txBox="1"/>
            <p:nvPr/>
          </p:nvSpPr>
          <p:spPr>
            <a:xfrm>
              <a:off x="5171" y="1641"/>
              <a:ext cx="1306" cy="3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+mj-l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000" b="1" dirty="0"/>
                <a:t>ACP</a:t>
              </a:r>
            </a:p>
          </p:txBody>
        </p:sp>
        <p:sp>
          <p:nvSpPr>
            <p:cNvPr id="91" name="圆角矩形 90"/>
            <p:cNvSpPr/>
            <p:nvPr/>
          </p:nvSpPr>
          <p:spPr>
            <a:xfrm>
              <a:off x="5795" y="2116"/>
              <a:ext cx="1704" cy="340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>
                  <a:solidFill>
                    <a:schemeClr val="bg1"/>
                  </a:solidFill>
                  <a:latin typeface="+mj-lt"/>
                </a:rPr>
                <a:t>基础配置</a:t>
              </a:r>
            </a:p>
          </p:txBody>
        </p:sp>
      </p:grpSp>
      <p:cxnSp>
        <p:nvCxnSpPr>
          <p:cNvPr id="92" name="直接箭头连接符 91"/>
          <p:cNvCxnSpPr/>
          <p:nvPr/>
        </p:nvCxnSpPr>
        <p:spPr>
          <a:xfrm>
            <a:off x="6446732" y="1586335"/>
            <a:ext cx="0" cy="1607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圆角矩形 94"/>
          <p:cNvSpPr/>
          <p:nvPr/>
        </p:nvSpPr>
        <p:spPr>
          <a:xfrm>
            <a:off x="1045253" y="2274224"/>
            <a:ext cx="742315" cy="1897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>
                <a:solidFill>
                  <a:schemeClr val="bg1"/>
                </a:solidFill>
                <a:latin typeface="+mj-lt"/>
              </a:rPr>
              <a:t>问题排查</a:t>
            </a:r>
          </a:p>
        </p:txBody>
      </p:sp>
      <p:sp>
        <p:nvSpPr>
          <p:cNvPr id="96" name="圆角矩形 95"/>
          <p:cNvSpPr/>
          <p:nvPr/>
        </p:nvSpPr>
        <p:spPr>
          <a:xfrm>
            <a:off x="1048800" y="2516688"/>
            <a:ext cx="742315" cy="18923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>
                <a:solidFill>
                  <a:schemeClr val="bg1"/>
                </a:solidFill>
                <a:latin typeface="+mj-lt"/>
              </a:rPr>
              <a:t>同步任务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3378322" y="2246176"/>
            <a:ext cx="1037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800" dirty="0">
                <a:solidFill>
                  <a:schemeClr val="bg1"/>
                </a:solidFill>
              </a:rPr>
              <a:t>ACP</a:t>
            </a:r>
            <a:r>
              <a:rPr lang="zh-CN" altLang="en-US" sz="800" dirty="0">
                <a:solidFill>
                  <a:schemeClr val="bg1"/>
                </a:solidFill>
              </a:rPr>
              <a:t>参数设置</a:t>
            </a:r>
            <a:endParaRPr lang="en-US" altLang="zh-CN" sz="8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800" dirty="0">
                <a:solidFill>
                  <a:schemeClr val="bg1"/>
                </a:solidFill>
              </a:rPr>
              <a:t>促销标准品半成品对应配置</a:t>
            </a:r>
            <a:endParaRPr lang="en-US" altLang="zh-CN" sz="8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800" dirty="0">
                <a:solidFill>
                  <a:schemeClr val="bg1"/>
                </a:solidFill>
              </a:rPr>
              <a:t>预警阈值配置</a:t>
            </a:r>
          </a:p>
        </p:txBody>
      </p:sp>
      <p:sp>
        <p:nvSpPr>
          <p:cNvPr id="101" name="矩形 100"/>
          <p:cNvSpPr/>
          <p:nvPr/>
        </p:nvSpPr>
        <p:spPr>
          <a:xfrm>
            <a:off x="4702335" y="2101712"/>
            <a:ext cx="1014032" cy="114773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744464" y="2235546"/>
            <a:ext cx="994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800" dirty="0">
                <a:solidFill>
                  <a:schemeClr val="bg1"/>
                </a:solidFill>
              </a:rPr>
              <a:t>效期预警</a:t>
            </a:r>
            <a:endParaRPr lang="en-US" altLang="zh-CN" sz="800" dirty="0">
              <a:solidFill>
                <a:schemeClr val="bg1"/>
              </a:solidFill>
            </a:endParaRPr>
          </a:p>
          <a:p>
            <a:pPr marL="171450" indent="-17145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800" dirty="0">
                <a:solidFill>
                  <a:schemeClr val="bg1"/>
                </a:solidFill>
              </a:rPr>
              <a:t>库存预警</a:t>
            </a:r>
            <a:endParaRPr lang="en-US" altLang="zh-CN" sz="8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800" dirty="0">
                <a:solidFill>
                  <a:schemeClr val="bg1"/>
                </a:solidFill>
              </a:rPr>
              <a:t>实时计算预警</a:t>
            </a:r>
          </a:p>
        </p:txBody>
      </p:sp>
      <p:sp>
        <p:nvSpPr>
          <p:cNvPr id="104" name="矩形 103"/>
          <p:cNvSpPr/>
          <p:nvPr/>
        </p:nvSpPr>
        <p:spPr>
          <a:xfrm>
            <a:off x="6004257" y="2097382"/>
            <a:ext cx="1014032" cy="115206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6004508" y="2224121"/>
            <a:ext cx="109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800" dirty="0">
                <a:solidFill>
                  <a:schemeClr val="bg1"/>
                </a:solidFill>
              </a:rPr>
              <a:t>中心端库存管理</a:t>
            </a:r>
            <a:endParaRPr lang="en-US" altLang="zh-CN" sz="8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800" dirty="0">
                <a:solidFill>
                  <a:schemeClr val="bg1"/>
                </a:solidFill>
              </a:rPr>
              <a:t>餐厅端</a:t>
            </a:r>
            <a:r>
              <a:rPr lang="en-US" altLang="zh-CN" sz="800" dirty="0">
                <a:solidFill>
                  <a:schemeClr val="bg1"/>
                </a:solidFill>
              </a:rPr>
              <a:t>PC</a:t>
            </a:r>
            <a:r>
              <a:rPr lang="zh-CN" altLang="en-US" sz="800" dirty="0">
                <a:solidFill>
                  <a:schemeClr val="bg1"/>
                </a:solidFill>
              </a:rPr>
              <a:t>端库存管理</a:t>
            </a:r>
          </a:p>
        </p:txBody>
      </p:sp>
      <p:sp>
        <p:nvSpPr>
          <p:cNvPr id="107" name="圆角矩形 106"/>
          <p:cNvSpPr/>
          <p:nvPr/>
        </p:nvSpPr>
        <p:spPr>
          <a:xfrm>
            <a:off x="1041959" y="2758623"/>
            <a:ext cx="742315" cy="18923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>
                <a:solidFill>
                  <a:schemeClr val="bg1"/>
                </a:solidFill>
                <a:latin typeface="+mj-lt"/>
              </a:rPr>
              <a:t>促销推荐</a:t>
            </a:r>
          </a:p>
        </p:txBody>
      </p:sp>
      <p:sp>
        <p:nvSpPr>
          <p:cNvPr id="108" name="矩形 107"/>
          <p:cNvSpPr/>
          <p:nvPr/>
        </p:nvSpPr>
        <p:spPr>
          <a:xfrm>
            <a:off x="7319155" y="2093838"/>
            <a:ext cx="1014032" cy="115561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312391" y="2003091"/>
            <a:ext cx="1031726" cy="20130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>
                <a:solidFill>
                  <a:schemeClr val="bg1"/>
                </a:solidFill>
                <a:latin typeface="+mj-lt"/>
              </a:rPr>
              <a:t>员工屏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7338385" y="2178048"/>
            <a:ext cx="10054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80604020202020204" pitchFamily="34" charset="0"/>
              <a:buChar char="•"/>
            </a:pPr>
            <a:r>
              <a:rPr lang="zh-CN" altLang="en-US" sz="800" dirty="0">
                <a:solidFill>
                  <a:schemeClr val="bg1"/>
                </a:solidFill>
              </a:rPr>
              <a:t>库存明细</a:t>
            </a:r>
            <a:endParaRPr lang="en-US" altLang="zh-CN" sz="800" dirty="0">
              <a:solidFill>
                <a:schemeClr val="bg1"/>
              </a:solidFill>
            </a:endParaRPr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zh-CN" altLang="en-US" sz="800" dirty="0">
                <a:solidFill>
                  <a:schemeClr val="bg1"/>
                </a:solidFill>
              </a:rPr>
              <a:t>库存校准</a:t>
            </a:r>
            <a:endParaRPr lang="en-US" altLang="zh-CN" sz="800" dirty="0">
              <a:solidFill>
                <a:schemeClr val="bg1"/>
              </a:solidFill>
            </a:endParaRPr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zh-CN" altLang="en-US" sz="800" dirty="0">
                <a:solidFill>
                  <a:schemeClr val="bg1"/>
                </a:solidFill>
              </a:rPr>
              <a:t>异常库存</a:t>
            </a:r>
            <a:endParaRPr lang="en-US" altLang="zh-CN" sz="800" dirty="0">
              <a:solidFill>
                <a:schemeClr val="bg1"/>
              </a:solidFill>
            </a:endParaRPr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zh-CN" altLang="en-US" sz="800" dirty="0">
                <a:solidFill>
                  <a:schemeClr val="bg1"/>
                </a:solidFill>
              </a:rPr>
              <a:t>母店出库</a:t>
            </a:r>
            <a:endParaRPr lang="en-US" altLang="zh-CN" sz="800" dirty="0">
              <a:solidFill>
                <a:schemeClr val="bg1"/>
              </a:solidFill>
            </a:endParaRPr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zh-CN" altLang="en-US" sz="800" dirty="0">
                <a:solidFill>
                  <a:schemeClr val="bg1"/>
                </a:solidFill>
              </a:rPr>
              <a:t>子店出库</a:t>
            </a:r>
            <a:endParaRPr lang="en-US" altLang="zh-CN" sz="800" dirty="0">
              <a:solidFill>
                <a:schemeClr val="bg1"/>
              </a:solidFill>
            </a:endParaRPr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zh-CN" altLang="en-US" sz="800" dirty="0">
                <a:solidFill>
                  <a:schemeClr val="bg1"/>
                </a:solidFill>
              </a:rPr>
              <a:t>实时刷新</a:t>
            </a:r>
            <a:endParaRPr lang="en-US" altLang="zh-CN" sz="800" dirty="0">
              <a:solidFill>
                <a:schemeClr val="bg1"/>
              </a:solidFill>
            </a:endParaRPr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zh-CN" altLang="en-US" sz="800" dirty="0">
                <a:solidFill>
                  <a:schemeClr val="bg1"/>
                </a:solidFill>
              </a:rPr>
              <a:t>手动刷新</a:t>
            </a:r>
            <a:endParaRPr lang="en-US" altLang="zh-CN" sz="800" dirty="0">
              <a:solidFill>
                <a:schemeClr val="bg1"/>
              </a:solidFill>
            </a:endParaRPr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zh-CN" altLang="en-US" sz="800" dirty="0">
                <a:solidFill>
                  <a:schemeClr val="bg1"/>
                </a:solidFill>
              </a:rPr>
              <a:t>临近存储结束</a:t>
            </a:r>
          </a:p>
        </p:txBody>
      </p:sp>
      <p:sp>
        <p:nvSpPr>
          <p:cNvPr id="113" name="矩形 112"/>
          <p:cNvSpPr/>
          <p:nvPr/>
        </p:nvSpPr>
        <p:spPr>
          <a:xfrm>
            <a:off x="2093826" y="2108802"/>
            <a:ext cx="1014032" cy="47642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2098880" y="2235546"/>
            <a:ext cx="1007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80604020202020204" pitchFamily="34" charset="0"/>
              <a:buChar char="•"/>
            </a:pPr>
            <a:r>
              <a:rPr lang="zh-CN" altLang="en-US" sz="800" dirty="0">
                <a:solidFill>
                  <a:schemeClr val="bg1"/>
                </a:solidFill>
              </a:rPr>
              <a:t>用户管理</a:t>
            </a:r>
            <a:endParaRPr lang="en-US" altLang="zh-CN" sz="800" dirty="0">
              <a:solidFill>
                <a:schemeClr val="bg1"/>
              </a:solidFill>
            </a:endParaRPr>
          </a:p>
          <a:p>
            <a:pPr marL="171450" indent="-171450" algn="l">
              <a:buFont typeface="Arial" panose="02080604020202020204" pitchFamily="34" charset="0"/>
              <a:buChar char="•"/>
            </a:pPr>
            <a:r>
              <a:rPr lang="zh-CN" altLang="en-US" sz="800" dirty="0">
                <a:solidFill>
                  <a:schemeClr val="bg1"/>
                </a:solidFill>
              </a:rPr>
              <a:t>权限管理</a:t>
            </a:r>
            <a:endParaRPr lang="en-US" altLang="zh-CN" sz="800" dirty="0">
              <a:solidFill>
                <a:schemeClr val="bg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083377" y="2742142"/>
            <a:ext cx="1014032" cy="50347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2054031" y="2890531"/>
            <a:ext cx="98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80604020202020204" pitchFamily="34" charset="0"/>
              <a:buChar char="•"/>
            </a:pPr>
            <a:r>
              <a:rPr lang="zh-CN" altLang="en-US" sz="800" dirty="0">
                <a:solidFill>
                  <a:schemeClr val="bg1"/>
                </a:solidFill>
              </a:rPr>
              <a:t>系统运行情况</a:t>
            </a:r>
            <a:endParaRPr lang="en-US" altLang="zh-CN" sz="800" dirty="0">
              <a:solidFill>
                <a:schemeClr val="bg1"/>
              </a:solidFill>
            </a:endParaRPr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zh-CN" altLang="en-US" sz="800" dirty="0">
                <a:solidFill>
                  <a:schemeClr val="bg1"/>
                </a:solidFill>
              </a:rPr>
              <a:t>系统日志</a:t>
            </a:r>
          </a:p>
        </p:txBody>
      </p:sp>
      <p:sp>
        <p:nvSpPr>
          <p:cNvPr id="119" name="圆角矩形 118"/>
          <p:cNvSpPr/>
          <p:nvPr/>
        </p:nvSpPr>
        <p:spPr>
          <a:xfrm>
            <a:off x="5997496" y="2006638"/>
            <a:ext cx="1031726" cy="20130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>
                <a:solidFill>
                  <a:schemeClr val="bg1"/>
                </a:solidFill>
                <a:latin typeface="+mj-lt"/>
              </a:rPr>
              <a:t>库存管理</a:t>
            </a:r>
          </a:p>
        </p:txBody>
      </p:sp>
      <p:sp>
        <p:nvSpPr>
          <p:cNvPr id="120" name="圆角矩形 119"/>
          <p:cNvSpPr/>
          <p:nvPr/>
        </p:nvSpPr>
        <p:spPr>
          <a:xfrm>
            <a:off x="4689700" y="2009587"/>
            <a:ext cx="1031726" cy="20130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>
                <a:solidFill>
                  <a:schemeClr val="bg1"/>
                </a:solidFill>
                <a:latin typeface="+mj-lt"/>
              </a:rPr>
              <a:t>预警管理</a:t>
            </a:r>
          </a:p>
        </p:txBody>
      </p:sp>
      <p:sp>
        <p:nvSpPr>
          <p:cNvPr id="121" name="圆角矩形 120"/>
          <p:cNvSpPr/>
          <p:nvPr/>
        </p:nvSpPr>
        <p:spPr>
          <a:xfrm>
            <a:off x="3398084" y="2020220"/>
            <a:ext cx="1022622" cy="1906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>
                <a:solidFill>
                  <a:schemeClr val="bg1"/>
                </a:solidFill>
                <a:latin typeface="+mj-lt"/>
              </a:rPr>
              <a:t>基础配置</a:t>
            </a:r>
          </a:p>
        </p:txBody>
      </p:sp>
      <p:sp>
        <p:nvSpPr>
          <p:cNvPr id="122" name="圆角矩形 121"/>
          <p:cNvSpPr/>
          <p:nvPr/>
        </p:nvSpPr>
        <p:spPr>
          <a:xfrm>
            <a:off x="2079527" y="2653561"/>
            <a:ext cx="1026475" cy="19471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>
                <a:solidFill>
                  <a:schemeClr val="bg1"/>
                </a:solidFill>
                <a:latin typeface="+mj-lt"/>
              </a:rPr>
              <a:t>系统监控</a:t>
            </a:r>
          </a:p>
        </p:txBody>
      </p:sp>
      <p:sp>
        <p:nvSpPr>
          <p:cNvPr id="123" name="圆角矩形 122"/>
          <p:cNvSpPr/>
          <p:nvPr/>
        </p:nvSpPr>
        <p:spPr>
          <a:xfrm>
            <a:off x="2085233" y="2025252"/>
            <a:ext cx="1029380" cy="1791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>
                <a:solidFill>
                  <a:schemeClr val="bg1"/>
                </a:solidFill>
                <a:latin typeface="+mj-lt"/>
              </a:rPr>
              <a:t>系统管理</a:t>
            </a:r>
          </a:p>
        </p:txBody>
      </p:sp>
      <p:sp>
        <p:nvSpPr>
          <p:cNvPr id="124" name="圆角矩形 123"/>
          <p:cNvSpPr/>
          <p:nvPr/>
        </p:nvSpPr>
        <p:spPr>
          <a:xfrm>
            <a:off x="3954838" y="3587800"/>
            <a:ext cx="2561441" cy="578383"/>
          </a:xfrm>
          <a:prstGeom prst="roundRect">
            <a:avLst>
              <a:gd name="adj" fmla="val 1141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5" name="圆角矩形 124"/>
          <p:cNvSpPr/>
          <p:nvPr/>
        </p:nvSpPr>
        <p:spPr>
          <a:xfrm>
            <a:off x="6564674" y="3581327"/>
            <a:ext cx="1871273" cy="584855"/>
          </a:xfrm>
          <a:prstGeom prst="roundRect">
            <a:avLst>
              <a:gd name="adj" fmla="val 1141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1216124" y="3593198"/>
            <a:ext cx="10071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>
                <a:solidFill>
                  <a:schemeClr val="bg1"/>
                </a:solidFill>
              </a:rPr>
              <a:t>实时库存</a:t>
            </a:r>
            <a:endParaRPr lang="en-US" altLang="zh-CN" sz="800" dirty="0">
              <a:solidFill>
                <a:schemeClr val="bg1"/>
              </a:solidFill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3954839" y="3587801"/>
            <a:ext cx="10071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>
                <a:solidFill>
                  <a:schemeClr val="bg1"/>
                </a:solidFill>
              </a:rPr>
              <a:t>预警管理</a:t>
            </a:r>
            <a:endParaRPr lang="en-US" altLang="zh-CN" sz="800" dirty="0">
              <a:solidFill>
                <a:schemeClr val="bg1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6564674" y="3584999"/>
            <a:ext cx="7821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>
                <a:solidFill>
                  <a:schemeClr val="bg1"/>
                </a:solidFill>
              </a:rPr>
              <a:t>促销推荐</a:t>
            </a:r>
            <a:endParaRPr lang="en-US" altLang="zh-CN" sz="800" dirty="0">
              <a:solidFill>
                <a:schemeClr val="bg1"/>
              </a:solidFill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1876357" y="3681674"/>
            <a:ext cx="743680" cy="1763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>
                <a:solidFill>
                  <a:schemeClr val="bg1"/>
                </a:solidFill>
                <a:latin typeface="+mj-lt"/>
              </a:rPr>
              <a:t>全量库存</a:t>
            </a:r>
          </a:p>
        </p:txBody>
      </p:sp>
      <p:sp>
        <p:nvSpPr>
          <p:cNvPr id="131" name="圆角矩形 130"/>
          <p:cNvSpPr/>
          <p:nvPr/>
        </p:nvSpPr>
        <p:spPr>
          <a:xfrm>
            <a:off x="2865183" y="3678129"/>
            <a:ext cx="743680" cy="1763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>
                <a:solidFill>
                  <a:schemeClr val="bg1"/>
                </a:solidFill>
                <a:latin typeface="+mj-lt"/>
              </a:rPr>
              <a:t>有效库存</a:t>
            </a:r>
          </a:p>
        </p:txBody>
      </p:sp>
      <p:sp>
        <p:nvSpPr>
          <p:cNvPr id="132" name="圆角矩形 131"/>
          <p:cNvSpPr/>
          <p:nvPr/>
        </p:nvSpPr>
        <p:spPr>
          <a:xfrm>
            <a:off x="1879902" y="3904959"/>
            <a:ext cx="743680" cy="1763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>
                <a:solidFill>
                  <a:schemeClr val="bg1"/>
                </a:solidFill>
                <a:latin typeface="+mj-lt"/>
              </a:rPr>
              <a:t>缺货库存</a:t>
            </a:r>
          </a:p>
        </p:txBody>
      </p:sp>
      <p:sp>
        <p:nvSpPr>
          <p:cNvPr id="133" name="圆角矩形 132"/>
          <p:cNvSpPr/>
          <p:nvPr/>
        </p:nvSpPr>
        <p:spPr>
          <a:xfrm>
            <a:off x="2864815" y="3905224"/>
            <a:ext cx="743680" cy="1763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>
                <a:solidFill>
                  <a:schemeClr val="bg1"/>
                </a:solidFill>
                <a:latin typeface="+mj-lt"/>
              </a:rPr>
              <a:t>自动追加量</a:t>
            </a:r>
          </a:p>
        </p:txBody>
      </p:sp>
      <p:sp>
        <p:nvSpPr>
          <p:cNvPr id="134" name="圆角矩形 133"/>
          <p:cNvSpPr/>
          <p:nvPr/>
        </p:nvSpPr>
        <p:spPr>
          <a:xfrm>
            <a:off x="4588429" y="3678417"/>
            <a:ext cx="743680" cy="1763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>
                <a:solidFill>
                  <a:schemeClr val="bg1"/>
                </a:solidFill>
                <a:latin typeface="+mj-lt"/>
              </a:rPr>
              <a:t>效期预警</a:t>
            </a:r>
          </a:p>
        </p:txBody>
      </p:sp>
      <p:sp>
        <p:nvSpPr>
          <p:cNvPr id="135" name="圆角矩形 134"/>
          <p:cNvSpPr/>
          <p:nvPr/>
        </p:nvSpPr>
        <p:spPr>
          <a:xfrm>
            <a:off x="5504913" y="3673985"/>
            <a:ext cx="743680" cy="1763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>
                <a:solidFill>
                  <a:schemeClr val="bg1"/>
                </a:solidFill>
                <a:latin typeface="+mj-lt"/>
              </a:rPr>
              <a:t>库存预警</a:t>
            </a:r>
          </a:p>
        </p:txBody>
      </p:sp>
      <p:sp>
        <p:nvSpPr>
          <p:cNvPr id="136" name="圆角矩形 135"/>
          <p:cNvSpPr/>
          <p:nvPr/>
        </p:nvSpPr>
        <p:spPr>
          <a:xfrm>
            <a:off x="4584887" y="3901700"/>
            <a:ext cx="1663705" cy="1493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>
                <a:solidFill>
                  <a:schemeClr val="bg1"/>
                </a:solidFill>
                <a:latin typeface="+mj-lt"/>
              </a:rPr>
              <a:t>实时计算预警</a:t>
            </a:r>
          </a:p>
        </p:txBody>
      </p:sp>
      <p:sp>
        <p:nvSpPr>
          <p:cNvPr id="138" name="圆角矩形 137"/>
          <p:cNvSpPr/>
          <p:nvPr/>
        </p:nvSpPr>
        <p:spPr>
          <a:xfrm>
            <a:off x="7228970" y="3651017"/>
            <a:ext cx="980167" cy="1739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>
                <a:solidFill>
                  <a:schemeClr val="bg1"/>
                </a:solidFill>
                <a:latin typeface="+mj-lt"/>
              </a:rPr>
              <a:t>预计损耗量</a:t>
            </a:r>
          </a:p>
        </p:txBody>
      </p:sp>
      <p:sp>
        <p:nvSpPr>
          <p:cNvPr id="139" name="圆角矩形 138"/>
          <p:cNvSpPr/>
          <p:nvPr/>
        </p:nvSpPr>
        <p:spPr>
          <a:xfrm>
            <a:off x="7232518" y="3874299"/>
            <a:ext cx="980167" cy="1739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>
                <a:solidFill>
                  <a:schemeClr val="bg1"/>
                </a:solidFill>
                <a:latin typeface="+mj-lt"/>
              </a:rPr>
              <a:t>促销推荐标准品</a:t>
            </a:r>
          </a:p>
        </p:txBody>
      </p:sp>
      <p:cxnSp>
        <p:nvCxnSpPr>
          <p:cNvPr id="140" name="直接箭头连接符 139"/>
          <p:cNvCxnSpPr>
            <a:stCxn id="11" idx="2"/>
            <a:endCxn id="8" idx="0"/>
          </p:cNvCxnSpPr>
          <p:nvPr/>
        </p:nvCxnSpPr>
        <p:spPr>
          <a:xfrm>
            <a:off x="2543615" y="4166184"/>
            <a:ext cx="252212" cy="23215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124" idx="2"/>
            <a:endCxn id="14" idx="0"/>
          </p:cNvCxnSpPr>
          <p:nvPr/>
        </p:nvCxnSpPr>
        <p:spPr>
          <a:xfrm flipH="1">
            <a:off x="4960358" y="4166183"/>
            <a:ext cx="275201" cy="21193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125" idx="2"/>
            <a:endCxn id="12" idx="0"/>
          </p:cNvCxnSpPr>
          <p:nvPr/>
        </p:nvCxnSpPr>
        <p:spPr>
          <a:xfrm flipH="1">
            <a:off x="7046542" y="4166182"/>
            <a:ext cx="453769" cy="209993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124" idx="2"/>
            <a:endCxn id="8" idx="0"/>
          </p:cNvCxnSpPr>
          <p:nvPr/>
        </p:nvCxnSpPr>
        <p:spPr>
          <a:xfrm flipH="1">
            <a:off x="2795827" y="4166183"/>
            <a:ext cx="2439732" cy="23215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11" idx="2"/>
            <a:endCxn id="14" idx="0"/>
          </p:cNvCxnSpPr>
          <p:nvPr/>
        </p:nvCxnSpPr>
        <p:spPr>
          <a:xfrm>
            <a:off x="2543615" y="4166184"/>
            <a:ext cx="2416743" cy="21193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1041959" y="3000558"/>
            <a:ext cx="742315" cy="18923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>
                <a:solidFill>
                  <a:schemeClr val="bg1"/>
                </a:solidFill>
                <a:latin typeface="+mj-lt"/>
              </a:rPr>
              <a:t>统计分析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>
            <a:normAutofit/>
          </a:bodyPr>
          <a:lstStyle/>
          <a:p>
            <a:r>
              <a:rPr lang="zh-CN" altLang="en-US" sz="2400" b="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系统需求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5437152" y="1533755"/>
            <a:ext cx="3125470" cy="659765"/>
            <a:chOff x="3322578" y="1829099"/>
            <a:chExt cx="3125470" cy="659765"/>
          </a:xfrm>
        </p:grpSpPr>
        <p:sp>
          <p:nvSpPr>
            <p:cNvPr id="51" name="文本框 50"/>
            <p:cNvSpPr txBox="1"/>
            <p:nvPr/>
          </p:nvSpPr>
          <p:spPr>
            <a:xfrm>
              <a:off x="3322578" y="1829099"/>
              <a:ext cx="109728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chemeClr val="tx1">
                      <a:lumMod val="75000"/>
                    </a:schemeClr>
                  </a:solidFill>
                </a:rPr>
                <a:t>02</a:t>
              </a:r>
              <a:r>
                <a:rPr kumimoji="1" lang="zh-CN" altLang="en-US" sz="1400" b="1" dirty="0">
                  <a:solidFill>
                    <a:schemeClr val="tx1">
                      <a:lumMod val="75000"/>
                    </a:schemeClr>
                  </a:solidFill>
                </a:rPr>
                <a:t>促销推荐</a:t>
              </a: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322578" y="2090084"/>
              <a:ext cx="3125470" cy="3987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zh-CN" altLang="en-US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预计损耗半成品转化为可促销标准品，准确推送给</a:t>
              </a:r>
              <a:r>
                <a:rPr kumimoji="1" lang="en-US" altLang="zh-CN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preorder</a:t>
              </a:r>
              <a:r>
                <a:rPr kumimoji="1" lang="zh-CN" altLang="en-US" sz="1000" dirty="0">
                  <a:solidFill>
                    <a:schemeClr val="tx1">
                      <a:lumMod val="60000"/>
                      <a:lumOff val="40000"/>
                    </a:schemeClr>
                  </a:solidFill>
                  <a:ea typeface="宋体" pitchFamily="2" charset="-122"/>
                </a:rPr>
                <a:t>。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432611" y="3413382"/>
            <a:ext cx="2132330" cy="1121282"/>
            <a:chOff x="3322578" y="1829099"/>
            <a:chExt cx="2132330" cy="1121282"/>
          </a:xfrm>
        </p:grpSpPr>
        <p:sp>
          <p:nvSpPr>
            <p:cNvPr id="56" name="文本框 55"/>
            <p:cNvSpPr txBox="1"/>
            <p:nvPr/>
          </p:nvSpPr>
          <p:spPr>
            <a:xfrm>
              <a:off x="3322578" y="1829099"/>
              <a:ext cx="123317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chemeClr val="tx1">
                      <a:lumMod val="75000"/>
                    </a:schemeClr>
                  </a:solidFill>
                </a:rPr>
                <a:t>04</a:t>
              </a:r>
              <a:r>
                <a:rPr kumimoji="1" lang="zh-CN" altLang="en-US" sz="1400" b="1" dirty="0">
                  <a:solidFill>
                    <a:schemeClr val="tx1">
                      <a:lumMod val="75000"/>
                    </a:schemeClr>
                  </a:solidFill>
                </a:rPr>
                <a:t>管理</a:t>
              </a:r>
              <a:r>
                <a:rPr kumimoji="1" lang="en-US" altLang="zh-CN" sz="1400" b="1" dirty="0">
                  <a:solidFill>
                    <a:schemeClr val="tx1">
                      <a:lumMod val="75000"/>
                    </a:schemeClr>
                  </a:solidFill>
                </a:rPr>
                <a:t>portal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322578" y="2089956"/>
              <a:ext cx="2132330" cy="8604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80604020202020204" pitchFamily="34" charset="0"/>
                <a:buChar char="•"/>
              </a:pPr>
              <a:r>
                <a:rPr kumimoji="1" lang="zh-CN" altLang="en-US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库存管理（中心端、餐厅端）</a:t>
              </a:r>
            </a:p>
            <a:p>
              <a:pPr marL="171450" indent="-171450">
                <a:buFont typeface="Arial" panose="02080604020202020204" pitchFamily="34" charset="0"/>
                <a:buChar char="•"/>
              </a:pPr>
              <a:r>
                <a:rPr kumimoji="1" lang="zh-CN" altLang="en-US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预警（效期、断货、计算异常）</a:t>
              </a:r>
            </a:p>
            <a:p>
              <a:pPr marL="171450" indent="-171450">
                <a:buFont typeface="Arial" panose="02080604020202020204" pitchFamily="34" charset="0"/>
                <a:buChar char="•"/>
              </a:pPr>
              <a:r>
                <a:rPr kumimoji="1" lang="zh-CN" altLang="en-US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问题排查</a:t>
              </a:r>
            </a:p>
            <a:p>
              <a:pPr marL="171450" indent="-171450">
                <a:buFont typeface="Arial" panose="02080604020202020204" pitchFamily="34" charset="0"/>
                <a:buChar char="•"/>
              </a:pPr>
              <a:r>
                <a:rPr kumimoji="1" lang="zh-CN" altLang="en-US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同步任务</a:t>
              </a:r>
            </a:p>
            <a:p>
              <a:pPr marL="171450" indent="-171450">
                <a:buFont typeface="Arial" panose="02080604020202020204" pitchFamily="34" charset="0"/>
                <a:buChar char="•"/>
              </a:pPr>
              <a:r>
                <a:rPr kumimoji="1" lang="zh-CN" altLang="en-US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配置管理（</a:t>
              </a:r>
              <a:r>
                <a:rPr kumimoji="1" lang="en-US" altLang="zh-CN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ACP</a:t>
              </a:r>
              <a:r>
                <a:rPr kumimoji="1" lang="zh-CN" altLang="en-US" sz="1000" dirty="0">
                  <a:solidFill>
                    <a:schemeClr val="tx1">
                      <a:lumMod val="60000"/>
                      <a:lumOff val="40000"/>
                    </a:schemeClr>
                  </a:solidFill>
                  <a:ea typeface="宋体" pitchFamily="2" charset="-122"/>
                </a:rPr>
                <a:t>、阈值）</a:t>
              </a: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24146" y="1533755"/>
            <a:ext cx="3122930" cy="1121410"/>
            <a:chOff x="3107816" y="1829099"/>
            <a:chExt cx="3122930" cy="1121410"/>
          </a:xfrm>
        </p:grpSpPr>
        <p:sp>
          <p:nvSpPr>
            <p:cNvPr id="66" name="文本框 65"/>
            <p:cNvSpPr txBox="1"/>
            <p:nvPr/>
          </p:nvSpPr>
          <p:spPr>
            <a:xfrm>
              <a:off x="5083936" y="1829099"/>
              <a:ext cx="114681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1400" b="1" dirty="0">
                  <a:solidFill>
                    <a:schemeClr val="tx1">
                      <a:lumMod val="75000"/>
                    </a:schemeClr>
                  </a:solidFill>
                </a:rPr>
                <a:t>01 </a:t>
              </a:r>
              <a:r>
                <a:rPr kumimoji="1" lang="zh-CN" altLang="en-US" sz="1400" b="1" dirty="0">
                  <a:solidFill>
                    <a:schemeClr val="tx1">
                      <a:lumMod val="75000"/>
                    </a:schemeClr>
                  </a:solidFill>
                </a:rPr>
                <a:t>实时库存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107816" y="2090084"/>
              <a:ext cx="3122930" cy="86042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1450" indent="-171450" algn="l">
                <a:buFont typeface="Arial" panose="02080604020202020204" pitchFamily="34" charset="0"/>
                <a:buChar char="•"/>
              </a:pPr>
              <a:r>
                <a:rPr kumimoji="1" lang="zh-CN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根据期初库存（库存校准）、制作量、售卖量、损耗量、调拨量实时计算全量库存。同时计算</a:t>
              </a:r>
              <a:r>
                <a:rPr kumimoji="1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有效库存、缺货库存</a:t>
              </a:r>
              <a:r>
                <a:rPr kumimoji="1" lang="zh-CN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、自动追加、预计损耗量；</a:t>
              </a:r>
            </a:p>
            <a:p>
              <a:pPr marL="171450" indent="-171450" algn="l">
                <a:buFont typeface="Arial" panose="02080604020202020204" pitchFamily="34" charset="0"/>
                <a:buChar char="•"/>
              </a:pPr>
              <a:r>
                <a:rPr kumimoji="1" lang="zh-CN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库存维度：半成品编码、批次信息、餐厅、Location（子母店）、统计时间（一分钟粒度）。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282771" y="3413382"/>
            <a:ext cx="2132330" cy="813942"/>
            <a:chOff x="4098416" y="1829099"/>
            <a:chExt cx="2132330" cy="813942"/>
          </a:xfrm>
        </p:grpSpPr>
        <p:sp>
          <p:nvSpPr>
            <p:cNvPr id="72" name="文本框 71"/>
            <p:cNvSpPr txBox="1"/>
            <p:nvPr/>
          </p:nvSpPr>
          <p:spPr>
            <a:xfrm>
              <a:off x="4647056" y="1829099"/>
              <a:ext cx="158369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chemeClr val="tx1">
                      <a:lumMod val="75000"/>
                    </a:schemeClr>
                  </a:solidFill>
                </a:rPr>
                <a:t>03</a:t>
              </a:r>
              <a:r>
                <a:rPr kumimoji="1" lang="zh-CN" altLang="en-US" sz="1400" b="1" dirty="0">
                  <a:solidFill>
                    <a:schemeClr val="tx1">
                      <a:lumMod val="75000"/>
                    </a:schemeClr>
                  </a:solidFill>
                </a:rPr>
                <a:t>效期</a:t>
              </a:r>
              <a:r>
                <a:rPr kumimoji="1" lang="en-US" altLang="zh-CN" sz="1400" b="1" dirty="0">
                  <a:solidFill>
                    <a:schemeClr val="tx1">
                      <a:lumMod val="75000"/>
                    </a:schemeClr>
                  </a:solidFill>
                </a:rPr>
                <a:t>&amp;</a:t>
              </a:r>
              <a:r>
                <a:rPr kumimoji="1" lang="zh-CN" altLang="en-US" sz="1400" b="1" dirty="0">
                  <a:solidFill>
                    <a:schemeClr val="tx1">
                      <a:lumMod val="75000"/>
                    </a:schemeClr>
                  </a:solidFill>
                </a:rPr>
                <a:t>库存预警</a:t>
              </a: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098416" y="2089956"/>
              <a:ext cx="2132330" cy="55308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171450" indent="-171450" algn="l">
                <a:buFont typeface="Arial" panose="02080604020202020204" pitchFamily="34" charset="0"/>
                <a:buChar char="•"/>
              </a:pPr>
              <a:r>
                <a:rPr kumimoji="1" lang="zh-CN" altLang="en-US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前置效期预警、过期损耗通知；</a:t>
              </a:r>
            </a:p>
            <a:p>
              <a:pPr marL="171450" indent="-171450" algn="l">
                <a:buFont typeface="Arial" panose="02080604020202020204" pitchFamily="34" charset="0"/>
                <a:buChar char="•"/>
              </a:pPr>
              <a:r>
                <a:rPr kumimoji="1" lang="zh-CN" altLang="en-US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实时断货预警、前置断货预警；</a:t>
              </a:r>
            </a:p>
            <a:p>
              <a:pPr marL="171450" indent="-171450" algn="l">
                <a:buFont typeface="Arial" panose="02080604020202020204" pitchFamily="34" charset="0"/>
                <a:buChar char="•"/>
              </a:pPr>
              <a:r>
                <a:rPr kumimoji="1" lang="zh-CN" altLang="en-US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预警下发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 rot="18900000">
            <a:off x="3471277" y="1825383"/>
            <a:ext cx="2031765" cy="2031765"/>
            <a:chOff x="3572759" y="1706252"/>
            <a:chExt cx="2130458" cy="2130458"/>
          </a:xfrm>
        </p:grpSpPr>
        <p:sp>
          <p:nvSpPr>
            <p:cNvPr id="6" name="泪珠形 5"/>
            <p:cNvSpPr/>
            <p:nvPr/>
          </p:nvSpPr>
          <p:spPr>
            <a:xfrm>
              <a:off x="3572759" y="2809189"/>
              <a:ext cx="1027521" cy="1027521"/>
            </a:xfrm>
            <a:prstGeom prst="teardrop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泪珠形 43"/>
            <p:cNvSpPr/>
            <p:nvPr/>
          </p:nvSpPr>
          <p:spPr>
            <a:xfrm rot="16200000">
              <a:off x="4675696" y="2809188"/>
              <a:ext cx="1027521" cy="1027521"/>
            </a:xfrm>
            <a:prstGeom prst="teardrop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" name="泪珠形 44"/>
            <p:cNvSpPr/>
            <p:nvPr/>
          </p:nvSpPr>
          <p:spPr>
            <a:xfrm rot="10800000">
              <a:off x="4675696" y="1706252"/>
              <a:ext cx="1027521" cy="1027521"/>
            </a:xfrm>
            <a:prstGeom prst="teardrop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泪珠形 45"/>
            <p:cNvSpPr/>
            <p:nvPr/>
          </p:nvSpPr>
          <p:spPr>
            <a:xfrm rot="5400000">
              <a:off x="3572759" y="1706252"/>
              <a:ext cx="1027521" cy="1027521"/>
            </a:xfrm>
            <a:prstGeom prst="teardrop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4230618" y="1869813"/>
            <a:ext cx="51308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00" dirty="0">
                <a:solidFill>
                  <a:schemeClr val="bg1"/>
                </a:solidFill>
              </a:rPr>
              <a:t>实时</a:t>
            </a:r>
          </a:p>
          <a:p>
            <a:pPr algn="ctr"/>
            <a:r>
              <a:rPr kumimoji="1" lang="zh-CN" altLang="en-US" sz="1300" dirty="0">
                <a:solidFill>
                  <a:schemeClr val="bg1"/>
                </a:solidFill>
              </a:rPr>
              <a:t>库存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3321692" y="2595021"/>
            <a:ext cx="84328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00" dirty="0">
                <a:solidFill>
                  <a:schemeClr val="bg1"/>
                </a:solidFill>
              </a:rPr>
              <a:t>效期</a:t>
            </a:r>
            <a:r>
              <a:rPr kumimoji="1" lang="en-US" altLang="zh-CN" sz="1300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kumimoji="1" lang="zh-CN" altLang="en-US" sz="1300" dirty="0">
                <a:solidFill>
                  <a:schemeClr val="bg1"/>
                </a:solidFill>
              </a:rPr>
              <a:t>库存预警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4964748" y="2614482"/>
            <a:ext cx="51308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00" dirty="0">
                <a:solidFill>
                  <a:schemeClr val="bg1"/>
                </a:solidFill>
              </a:rPr>
              <a:t>促销</a:t>
            </a:r>
          </a:p>
          <a:p>
            <a:pPr algn="ctr"/>
            <a:r>
              <a:rPr kumimoji="1" lang="zh-CN" altLang="en-US" sz="1300" dirty="0">
                <a:solidFill>
                  <a:schemeClr val="bg1"/>
                </a:solidFill>
              </a:rPr>
              <a:t>推荐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4188708" y="3371080"/>
            <a:ext cx="59690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00" dirty="0">
                <a:solidFill>
                  <a:schemeClr val="bg1"/>
                </a:solidFill>
              </a:rPr>
              <a:t>管理</a:t>
            </a:r>
          </a:p>
          <a:p>
            <a:pPr algn="ctr"/>
            <a:r>
              <a:rPr kumimoji="1" lang="en-US" altLang="zh-CN" sz="1300" dirty="0">
                <a:solidFill>
                  <a:schemeClr val="bg1"/>
                </a:solidFill>
              </a:rPr>
              <a:t>portal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 vert="horz" lIns="91440" tIns="0" rIns="9144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b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业务梳理-实时库存计算</a:t>
            </a:r>
            <a:r>
              <a:rPr altLang="zh-CN" b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b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逻辑</a:t>
            </a:r>
            <a:r>
              <a:rPr altLang="zh-CN" b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demo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786765" y="2886710"/>
            <a:ext cx="8094345" cy="8890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231775" y="1729740"/>
            <a:ext cx="1152525" cy="1143635"/>
            <a:chOff x="521" y="3127"/>
            <a:chExt cx="1815" cy="1801"/>
          </a:xfrm>
        </p:grpSpPr>
        <p:sp>
          <p:nvSpPr>
            <p:cNvPr id="111" name="圆角矩形 110"/>
            <p:cNvSpPr/>
            <p:nvPr/>
          </p:nvSpPr>
          <p:spPr>
            <a:xfrm>
              <a:off x="521" y="3127"/>
              <a:ext cx="1815" cy="1169"/>
            </a:xfrm>
            <a:prstGeom prst="roundRect">
              <a:avLst>
                <a:gd name="adj" fmla="val 1141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>
                  <a:latin typeface="+mj-lt"/>
                </a:rPr>
                <a:t>新餐厅上线，导入期初库存：</a:t>
              </a:r>
            </a:p>
            <a:p>
              <a:pPr algn="ctr"/>
              <a:r>
                <a:rPr kumimoji="1" lang="zh-CN" altLang="en-US" sz="1000" dirty="0">
                  <a:latin typeface="+mj-lt"/>
                </a:rPr>
                <a:t>鸡腿</a:t>
              </a:r>
              <a:r>
                <a:rPr kumimoji="1" lang="en-US" altLang="zh-CN" sz="1000" dirty="0">
                  <a:latin typeface="+mj-lt"/>
                </a:rPr>
                <a:t>10</a:t>
              </a:r>
              <a:r>
                <a:rPr kumimoji="1" lang="zh-CN" altLang="en-US" sz="1000" dirty="0">
                  <a:latin typeface="+mj-lt"/>
                  <a:ea typeface="宋体" pitchFamily="2" charset="-122"/>
                </a:rPr>
                <a:t>个</a:t>
              </a:r>
            </a:p>
            <a:p>
              <a:pPr algn="ctr"/>
              <a:r>
                <a:rPr kumimoji="1" lang="zh-CN" altLang="en-US" sz="1000" dirty="0">
                  <a:latin typeface="+mj-lt"/>
                  <a:ea typeface="宋体" pitchFamily="2" charset="-122"/>
                  <a:sym typeface="+mn-ea"/>
                </a:rPr>
                <a:t>效期</a:t>
              </a:r>
              <a:r>
                <a:rPr kumimoji="1" lang="en-US" altLang="zh-CN" sz="1000" dirty="0">
                  <a:latin typeface="+mj-lt"/>
                  <a:ea typeface="宋体" pitchFamily="2" charset="-122"/>
                  <a:sym typeface="+mn-ea"/>
                </a:rPr>
                <a:t>6:10~7:10</a:t>
              </a:r>
              <a:endParaRPr kumimoji="1" lang="zh-CN" altLang="en-US" sz="1000" dirty="0">
                <a:latin typeface="+mj-lt"/>
                <a:ea typeface="宋体" pitchFamily="2" charset="-122"/>
              </a:endParaRPr>
            </a:p>
          </p:txBody>
        </p:sp>
        <p:cxnSp>
          <p:nvCxnSpPr>
            <p:cNvPr id="10" name="直接连接符 9"/>
            <p:cNvCxnSpPr>
              <a:stCxn id="111" idx="2"/>
            </p:cNvCxnSpPr>
            <p:nvPr/>
          </p:nvCxnSpPr>
          <p:spPr>
            <a:xfrm>
              <a:off x="1429" y="4296"/>
              <a:ext cx="3" cy="632"/>
            </a:xfrm>
            <a:prstGeom prst="line">
              <a:avLst/>
            </a:prstGeom>
            <a:ln w="25400">
              <a:solidFill>
                <a:srgbClr val="CC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491490" y="3032125"/>
            <a:ext cx="624205" cy="632460"/>
            <a:chOff x="930" y="5178"/>
            <a:chExt cx="983" cy="996"/>
          </a:xfrm>
        </p:grpSpPr>
        <p:sp>
          <p:nvSpPr>
            <p:cNvPr id="3" name="圆角矩形 2"/>
            <p:cNvSpPr/>
            <p:nvPr/>
          </p:nvSpPr>
          <p:spPr>
            <a:xfrm>
              <a:off x="930" y="5678"/>
              <a:ext cx="983" cy="496"/>
            </a:xfrm>
            <a:prstGeom prst="roundRect">
              <a:avLst>
                <a:gd name="adj" fmla="val 11417"/>
              </a:avLst>
            </a:prstGeom>
            <a:solidFill>
              <a:srgbClr val="C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10</a:t>
              </a:r>
              <a:r>
                <a:rPr lang="zh-CN" altLang="en-US" sz="1400" dirty="0">
                  <a:ea typeface="宋体" pitchFamily="2" charset="-122"/>
                </a:rPr>
                <a:t>个</a:t>
              </a:r>
            </a:p>
          </p:txBody>
        </p:sp>
        <p:sp>
          <p:nvSpPr>
            <p:cNvPr id="17" name="TextBox 25"/>
            <p:cNvSpPr txBox="1"/>
            <p:nvPr/>
          </p:nvSpPr>
          <p:spPr>
            <a:xfrm>
              <a:off x="1004" y="5178"/>
              <a:ext cx="83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ea typeface="宋体" pitchFamily="2" charset="-122"/>
                </a:rPr>
                <a:t>6:00</a:t>
              </a:r>
              <a:endParaRPr lang="zh-CN" altLang="en-US" sz="1000" b="1" dirty="0">
                <a:ea typeface="宋体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426210" y="1743710"/>
            <a:ext cx="1250950" cy="1143635"/>
            <a:chOff x="612" y="3127"/>
            <a:chExt cx="1837" cy="1801"/>
          </a:xfrm>
        </p:grpSpPr>
        <p:sp>
          <p:nvSpPr>
            <p:cNvPr id="21" name="圆角矩形 20"/>
            <p:cNvSpPr/>
            <p:nvPr/>
          </p:nvSpPr>
          <p:spPr>
            <a:xfrm>
              <a:off x="612" y="3127"/>
              <a:ext cx="1837" cy="1169"/>
            </a:xfrm>
            <a:prstGeom prst="roundRect">
              <a:avLst>
                <a:gd name="adj" fmla="val 1141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latin typeface="+mj-lt"/>
                </a:rPr>
                <a:t>EPQC</a:t>
              </a:r>
              <a:r>
                <a:rPr kumimoji="1" lang="zh-CN" altLang="en-US" sz="1000" dirty="0">
                  <a:latin typeface="+mj-lt"/>
                  <a:ea typeface="宋体" pitchFamily="2" charset="-122"/>
                </a:rPr>
                <a:t>制作量</a:t>
              </a:r>
              <a:r>
                <a:rPr kumimoji="1" lang="zh-CN" altLang="en-US" sz="1000" dirty="0">
                  <a:latin typeface="+mj-lt"/>
                </a:rPr>
                <a:t>：</a:t>
              </a:r>
              <a:r>
                <a:rPr kumimoji="1" lang="en-US" altLang="zh-CN" sz="1000" dirty="0">
                  <a:latin typeface="+mj-lt"/>
                  <a:sym typeface="+mn-ea"/>
                </a:rPr>
                <a:t>6:11:01</a:t>
              </a:r>
              <a:r>
                <a:rPr kumimoji="1" lang="zh-CN" altLang="en-US" sz="1000" dirty="0">
                  <a:latin typeface="+mj-lt"/>
                </a:rPr>
                <a:t>鸡腿</a:t>
              </a:r>
              <a:r>
                <a:rPr kumimoji="1" lang="en-US" altLang="zh-CN" sz="1000" dirty="0">
                  <a:latin typeface="+mj-lt"/>
                </a:rPr>
                <a:t>20</a:t>
              </a:r>
              <a:r>
                <a:rPr kumimoji="1" lang="zh-CN" altLang="en-US" sz="1000" dirty="0">
                  <a:latin typeface="+mj-lt"/>
                  <a:ea typeface="宋体" pitchFamily="2" charset="-122"/>
                </a:rPr>
                <a:t>个</a:t>
              </a:r>
            </a:p>
            <a:p>
              <a:pPr algn="ctr"/>
              <a:r>
                <a:rPr kumimoji="1" lang="zh-CN" altLang="en-US" sz="1000" dirty="0">
                  <a:latin typeface="+mj-lt"/>
                  <a:ea typeface="宋体" pitchFamily="2" charset="-122"/>
                </a:rPr>
                <a:t>效期</a:t>
              </a:r>
              <a:r>
                <a:rPr kumimoji="1" lang="en-US" altLang="zh-CN" sz="1000" dirty="0">
                  <a:latin typeface="+mj-lt"/>
                  <a:ea typeface="宋体" pitchFamily="2" charset="-122"/>
                </a:rPr>
                <a:t>6:10~7:10</a:t>
              </a:r>
              <a:endParaRPr kumimoji="1" lang="zh-CN" altLang="en-US" sz="1000" dirty="0">
                <a:latin typeface="+mj-lt"/>
                <a:ea typeface="宋体" pitchFamily="2" charset="-122"/>
              </a:endParaRPr>
            </a:p>
          </p:txBody>
        </p:sp>
        <p:cxnSp>
          <p:nvCxnSpPr>
            <p:cNvPr id="22" name="直接连接符 21"/>
            <p:cNvCxnSpPr>
              <a:stCxn id="21" idx="2"/>
            </p:cNvCxnSpPr>
            <p:nvPr/>
          </p:nvCxnSpPr>
          <p:spPr>
            <a:xfrm>
              <a:off x="1531" y="4296"/>
              <a:ext cx="3" cy="632"/>
            </a:xfrm>
            <a:prstGeom prst="line">
              <a:avLst/>
            </a:prstGeom>
            <a:ln w="25400">
              <a:solidFill>
                <a:srgbClr val="CC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1743710" y="3032125"/>
            <a:ext cx="624205" cy="632460"/>
            <a:chOff x="930" y="5178"/>
            <a:chExt cx="983" cy="996"/>
          </a:xfrm>
        </p:grpSpPr>
        <p:sp>
          <p:nvSpPr>
            <p:cNvPr id="29" name="圆角矩形 28"/>
            <p:cNvSpPr/>
            <p:nvPr/>
          </p:nvSpPr>
          <p:spPr>
            <a:xfrm>
              <a:off x="930" y="5678"/>
              <a:ext cx="983" cy="496"/>
            </a:xfrm>
            <a:prstGeom prst="roundRect">
              <a:avLst>
                <a:gd name="adj" fmla="val 11417"/>
              </a:avLst>
            </a:prstGeom>
            <a:solidFill>
              <a:srgbClr val="C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30</a:t>
              </a:r>
              <a:r>
                <a:rPr lang="zh-CN" altLang="en-US" sz="1400" dirty="0">
                  <a:ea typeface="宋体" pitchFamily="2" charset="-122"/>
                </a:rPr>
                <a:t>个</a:t>
              </a:r>
            </a:p>
          </p:txBody>
        </p:sp>
        <p:sp>
          <p:nvSpPr>
            <p:cNvPr id="30" name="TextBox 25"/>
            <p:cNvSpPr txBox="1"/>
            <p:nvPr/>
          </p:nvSpPr>
          <p:spPr>
            <a:xfrm>
              <a:off x="1004" y="5178"/>
              <a:ext cx="83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ea typeface="宋体" pitchFamily="2" charset="-122"/>
                </a:rPr>
                <a:t>6:1</a:t>
              </a:r>
              <a:r>
                <a:rPr lang="en-US" sz="1000" b="1" dirty="0"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719705" y="1744345"/>
            <a:ext cx="1166495" cy="1143635"/>
            <a:chOff x="612" y="3127"/>
            <a:chExt cx="1837" cy="1801"/>
          </a:xfrm>
        </p:grpSpPr>
        <p:sp>
          <p:nvSpPr>
            <p:cNvPr id="33" name="圆角矩形 32"/>
            <p:cNvSpPr/>
            <p:nvPr/>
          </p:nvSpPr>
          <p:spPr>
            <a:xfrm>
              <a:off x="612" y="3127"/>
              <a:ext cx="1837" cy="1169"/>
            </a:xfrm>
            <a:prstGeom prst="roundRect">
              <a:avLst>
                <a:gd name="adj" fmla="val 1141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latin typeface="+mj-lt"/>
                </a:rPr>
                <a:t>FBI</a:t>
              </a:r>
              <a:r>
                <a:rPr kumimoji="1" lang="zh-CN" altLang="en-US" sz="1000" dirty="0">
                  <a:latin typeface="+mj-lt"/>
                  <a:ea typeface="宋体" pitchFamily="2" charset="-122"/>
                </a:rPr>
                <a:t>售卖量</a:t>
              </a:r>
              <a:r>
                <a:rPr kumimoji="1" lang="zh-CN" altLang="en-US" sz="1000" dirty="0">
                  <a:latin typeface="+mj-lt"/>
                </a:rPr>
                <a:t>：</a:t>
              </a:r>
            </a:p>
            <a:p>
              <a:pPr algn="ctr"/>
              <a:r>
                <a:rPr kumimoji="1" lang="en-US" altLang="zh-CN" sz="1000" dirty="0">
                  <a:latin typeface="+mj-lt"/>
                </a:rPr>
                <a:t>6:20:01</a:t>
              </a:r>
              <a:r>
                <a:rPr kumimoji="1" lang="zh-CN" altLang="en-US" sz="1000" dirty="0">
                  <a:latin typeface="+mj-lt"/>
                </a:rPr>
                <a:t>鸡腿</a:t>
              </a:r>
              <a:r>
                <a:rPr kumimoji="1" lang="en-US" altLang="zh-CN" sz="1000" dirty="0">
                  <a:latin typeface="+mj-lt"/>
                </a:rPr>
                <a:t>2</a:t>
              </a:r>
              <a:r>
                <a:rPr kumimoji="1" lang="zh-CN" altLang="en-US" sz="1000" dirty="0">
                  <a:latin typeface="+mj-lt"/>
                  <a:ea typeface="宋体" pitchFamily="2" charset="-122"/>
                </a:rPr>
                <a:t>个</a:t>
              </a:r>
            </a:p>
            <a:p>
              <a:pPr algn="ctr"/>
              <a:r>
                <a:rPr kumimoji="1" lang="en-US" altLang="zh-CN" sz="1000" dirty="0">
                  <a:latin typeface="+mj-lt"/>
                  <a:sym typeface="+mn-ea"/>
                </a:rPr>
                <a:t>6:20:21</a:t>
              </a:r>
              <a:r>
                <a:rPr kumimoji="1" lang="zh-CN" altLang="en-US" sz="1000" dirty="0">
                  <a:latin typeface="+mj-lt"/>
                  <a:sym typeface="+mn-ea"/>
                </a:rPr>
                <a:t>鸡腿</a:t>
              </a:r>
              <a:r>
                <a:rPr kumimoji="1" lang="en-US" altLang="zh-CN" sz="1000" dirty="0">
                  <a:latin typeface="+mj-lt"/>
                  <a:sym typeface="+mn-ea"/>
                </a:rPr>
                <a:t>1</a:t>
              </a:r>
              <a:r>
                <a:rPr kumimoji="1" lang="zh-CN" altLang="en-US" sz="1000" dirty="0">
                  <a:latin typeface="+mj-lt"/>
                  <a:ea typeface="宋体" pitchFamily="2" charset="-122"/>
                  <a:sym typeface="+mn-ea"/>
                </a:rPr>
                <a:t>个</a:t>
              </a:r>
              <a:endParaRPr kumimoji="1" lang="zh-CN" altLang="en-US" sz="1000" dirty="0">
                <a:latin typeface="+mj-lt"/>
                <a:ea typeface="宋体" pitchFamily="2" charset="-122"/>
              </a:endParaRPr>
            </a:p>
          </p:txBody>
        </p:sp>
        <p:cxnSp>
          <p:nvCxnSpPr>
            <p:cNvPr id="34" name="直接连接符 33"/>
            <p:cNvCxnSpPr>
              <a:stCxn id="33" idx="2"/>
            </p:cNvCxnSpPr>
            <p:nvPr/>
          </p:nvCxnSpPr>
          <p:spPr>
            <a:xfrm>
              <a:off x="1531" y="4296"/>
              <a:ext cx="3" cy="632"/>
            </a:xfrm>
            <a:prstGeom prst="line">
              <a:avLst/>
            </a:prstGeom>
            <a:ln w="25400">
              <a:solidFill>
                <a:srgbClr val="CC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2383155" y="3032125"/>
            <a:ext cx="624205" cy="632460"/>
            <a:chOff x="930" y="5178"/>
            <a:chExt cx="983" cy="996"/>
          </a:xfrm>
        </p:grpSpPr>
        <p:sp>
          <p:nvSpPr>
            <p:cNvPr id="36" name="圆角矩形 35"/>
            <p:cNvSpPr/>
            <p:nvPr/>
          </p:nvSpPr>
          <p:spPr>
            <a:xfrm>
              <a:off x="930" y="5678"/>
              <a:ext cx="983" cy="496"/>
            </a:xfrm>
            <a:prstGeom prst="roundRect">
              <a:avLst>
                <a:gd name="adj" fmla="val 11417"/>
              </a:avLst>
            </a:prstGeom>
            <a:solidFill>
              <a:srgbClr val="C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30</a:t>
              </a:r>
              <a:r>
                <a:rPr lang="zh-CN" altLang="en-US" sz="1400" dirty="0">
                  <a:ea typeface="宋体" pitchFamily="2" charset="-122"/>
                </a:rPr>
                <a:t>个</a:t>
              </a:r>
            </a:p>
          </p:txBody>
        </p:sp>
        <p:sp>
          <p:nvSpPr>
            <p:cNvPr id="37" name="TextBox 25"/>
            <p:cNvSpPr txBox="1"/>
            <p:nvPr/>
          </p:nvSpPr>
          <p:spPr>
            <a:xfrm>
              <a:off x="1004" y="5178"/>
              <a:ext cx="83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ea typeface="宋体" pitchFamily="2" charset="-122"/>
                </a:rPr>
                <a:t>6:20</a:t>
              </a:r>
              <a:endParaRPr lang="en-US" sz="1000" b="1" dirty="0">
                <a:ea typeface="宋体" pitchFamily="2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018790" y="3032125"/>
            <a:ext cx="624205" cy="632460"/>
            <a:chOff x="930" y="5178"/>
            <a:chExt cx="983" cy="996"/>
          </a:xfrm>
        </p:grpSpPr>
        <p:sp>
          <p:nvSpPr>
            <p:cNvPr id="39" name="圆角矩形 38"/>
            <p:cNvSpPr/>
            <p:nvPr/>
          </p:nvSpPr>
          <p:spPr>
            <a:xfrm>
              <a:off x="930" y="5678"/>
              <a:ext cx="983" cy="496"/>
            </a:xfrm>
            <a:prstGeom prst="roundRect">
              <a:avLst>
                <a:gd name="adj" fmla="val 11417"/>
              </a:avLst>
            </a:prstGeom>
            <a:solidFill>
              <a:srgbClr val="C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27</a:t>
              </a:r>
              <a:r>
                <a:rPr lang="zh-CN" altLang="en-US" sz="1400" dirty="0">
                  <a:ea typeface="宋体" pitchFamily="2" charset="-122"/>
                </a:rPr>
                <a:t>个</a:t>
              </a:r>
            </a:p>
          </p:txBody>
        </p:sp>
        <p:sp>
          <p:nvSpPr>
            <p:cNvPr id="40" name="TextBox 25"/>
            <p:cNvSpPr txBox="1"/>
            <p:nvPr/>
          </p:nvSpPr>
          <p:spPr>
            <a:xfrm>
              <a:off x="1004" y="5178"/>
              <a:ext cx="83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ea typeface="宋体" pitchFamily="2" charset="-122"/>
                </a:rPr>
                <a:t>6:21</a:t>
              </a:r>
              <a:endParaRPr lang="en-US" sz="1000" b="1" dirty="0">
                <a:ea typeface="宋体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947160" y="1737995"/>
            <a:ext cx="1166495" cy="1143635"/>
            <a:chOff x="612" y="3127"/>
            <a:chExt cx="1837" cy="1801"/>
          </a:xfrm>
        </p:grpSpPr>
        <p:sp>
          <p:nvSpPr>
            <p:cNvPr id="43" name="圆角矩形 42"/>
            <p:cNvSpPr/>
            <p:nvPr/>
          </p:nvSpPr>
          <p:spPr>
            <a:xfrm>
              <a:off x="612" y="3127"/>
              <a:ext cx="1837" cy="1169"/>
            </a:xfrm>
            <a:prstGeom prst="roundRect">
              <a:avLst>
                <a:gd name="adj" fmla="val 1141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sz="1000" dirty="0">
                  <a:latin typeface="+mj-lt"/>
                </a:rPr>
                <a:t>EPQC</a:t>
              </a:r>
              <a:r>
                <a:rPr kumimoji="1" lang="zh-CN" altLang="en-US" sz="1000" dirty="0">
                  <a:latin typeface="+mj-lt"/>
                  <a:ea typeface="宋体" pitchFamily="2" charset="-122"/>
                </a:rPr>
                <a:t>损耗量</a:t>
              </a:r>
              <a:r>
                <a:rPr kumimoji="1" lang="zh-CN" altLang="en-US" sz="1000" dirty="0">
                  <a:latin typeface="+mj-lt"/>
                </a:rPr>
                <a:t>：</a:t>
              </a:r>
            </a:p>
            <a:p>
              <a:pPr algn="ctr"/>
              <a:r>
                <a:rPr kumimoji="1" lang="en-US" altLang="zh-CN" sz="1000" dirty="0">
                  <a:latin typeface="+mj-lt"/>
                  <a:sym typeface="+mn-ea"/>
                </a:rPr>
                <a:t>6:30:01</a:t>
              </a:r>
              <a:r>
                <a:rPr kumimoji="1" lang="zh-CN" altLang="en-US" sz="1000" dirty="0">
                  <a:latin typeface="+mj-lt"/>
                </a:rPr>
                <a:t>鸡腿</a:t>
              </a:r>
              <a:r>
                <a:rPr kumimoji="1" lang="en-US" altLang="zh-CN" sz="1000" dirty="0">
                  <a:latin typeface="+mj-lt"/>
                </a:rPr>
                <a:t>2</a:t>
              </a:r>
              <a:r>
                <a:rPr kumimoji="1" lang="zh-CN" altLang="en-US" sz="1000" dirty="0">
                  <a:latin typeface="+mj-lt"/>
                  <a:ea typeface="宋体" pitchFamily="2" charset="-122"/>
                </a:rPr>
                <a:t>个</a:t>
              </a:r>
            </a:p>
          </p:txBody>
        </p:sp>
        <p:cxnSp>
          <p:nvCxnSpPr>
            <p:cNvPr id="44" name="直接连接符 43"/>
            <p:cNvCxnSpPr>
              <a:stCxn id="43" idx="2"/>
            </p:cNvCxnSpPr>
            <p:nvPr/>
          </p:nvCxnSpPr>
          <p:spPr>
            <a:xfrm>
              <a:off x="1531" y="4296"/>
              <a:ext cx="3" cy="632"/>
            </a:xfrm>
            <a:prstGeom prst="line">
              <a:avLst/>
            </a:prstGeom>
            <a:ln w="25400">
              <a:solidFill>
                <a:srgbClr val="CC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4226560" y="3032125"/>
            <a:ext cx="624205" cy="632460"/>
            <a:chOff x="930" y="5178"/>
            <a:chExt cx="983" cy="996"/>
          </a:xfrm>
        </p:grpSpPr>
        <p:sp>
          <p:nvSpPr>
            <p:cNvPr id="46" name="圆角矩形 45"/>
            <p:cNvSpPr/>
            <p:nvPr/>
          </p:nvSpPr>
          <p:spPr>
            <a:xfrm>
              <a:off x="930" y="5678"/>
              <a:ext cx="983" cy="496"/>
            </a:xfrm>
            <a:prstGeom prst="roundRect">
              <a:avLst>
                <a:gd name="adj" fmla="val 11417"/>
              </a:avLst>
            </a:prstGeom>
            <a:solidFill>
              <a:srgbClr val="C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25</a:t>
              </a:r>
              <a:r>
                <a:rPr lang="zh-CN" altLang="en-US" sz="1400" dirty="0">
                  <a:ea typeface="宋体" pitchFamily="2" charset="-122"/>
                </a:rPr>
                <a:t>个</a:t>
              </a:r>
            </a:p>
          </p:txBody>
        </p:sp>
        <p:sp>
          <p:nvSpPr>
            <p:cNvPr id="47" name="TextBox 25"/>
            <p:cNvSpPr txBox="1"/>
            <p:nvPr/>
          </p:nvSpPr>
          <p:spPr>
            <a:xfrm>
              <a:off x="1004" y="5178"/>
              <a:ext cx="83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ea typeface="宋体" pitchFamily="2" charset="-122"/>
                </a:rPr>
                <a:t>6:31</a:t>
              </a:r>
              <a:endParaRPr lang="en-US" sz="1000" b="1" dirty="0">
                <a:ea typeface="宋体" pitchFamily="2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166360" y="1737995"/>
            <a:ext cx="1250950" cy="1143635"/>
            <a:chOff x="612" y="3127"/>
            <a:chExt cx="1970" cy="1801"/>
          </a:xfrm>
        </p:grpSpPr>
        <p:sp>
          <p:nvSpPr>
            <p:cNvPr id="49" name="圆角矩形 48"/>
            <p:cNvSpPr/>
            <p:nvPr/>
          </p:nvSpPr>
          <p:spPr>
            <a:xfrm>
              <a:off x="612" y="3127"/>
              <a:ext cx="1970" cy="1169"/>
            </a:xfrm>
            <a:prstGeom prst="roundRect">
              <a:avLst>
                <a:gd name="adj" fmla="val 1141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sz="1000" dirty="0">
                  <a:latin typeface="+mj-lt"/>
                </a:rPr>
                <a:t>CRIS</a:t>
              </a:r>
              <a:r>
                <a:rPr kumimoji="1" lang="zh-CN" altLang="en-US" sz="1000" dirty="0">
                  <a:latin typeface="+mj-lt"/>
                  <a:ea typeface="宋体" pitchFamily="2" charset="-122"/>
                </a:rPr>
                <a:t>库存校准量</a:t>
              </a:r>
              <a:r>
                <a:rPr kumimoji="1" lang="zh-CN" altLang="en-US" sz="1000" dirty="0">
                  <a:latin typeface="+mj-lt"/>
                </a:rPr>
                <a:t>：</a:t>
              </a:r>
            </a:p>
            <a:p>
              <a:pPr algn="ctr"/>
              <a:r>
                <a:rPr kumimoji="1" lang="en-US" altLang="zh-CN" sz="1000" dirty="0">
                  <a:latin typeface="+mj-lt"/>
                  <a:sym typeface="+mn-ea"/>
                </a:rPr>
                <a:t>6:32:01</a:t>
              </a:r>
              <a:r>
                <a:rPr kumimoji="1" lang="zh-CN" altLang="en-US" sz="1000" dirty="0">
                  <a:latin typeface="+mj-lt"/>
                </a:rPr>
                <a:t>鸡腿</a:t>
              </a:r>
              <a:r>
                <a:rPr kumimoji="1" lang="en-US" altLang="zh-CN" sz="1000" dirty="0">
                  <a:latin typeface="+mj-lt"/>
                </a:rPr>
                <a:t>20</a:t>
              </a:r>
              <a:r>
                <a:rPr kumimoji="1" lang="zh-CN" altLang="en-US" sz="1000" dirty="0">
                  <a:latin typeface="+mj-lt"/>
                  <a:ea typeface="宋体" pitchFamily="2" charset="-122"/>
                </a:rPr>
                <a:t>个</a:t>
              </a:r>
            </a:p>
            <a:p>
              <a:pPr algn="ctr"/>
              <a:r>
                <a:rPr kumimoji="1" lang="zh-CN" altLang="en-US" sz="1000" dirty="0">
                  <a:latin typeface="+mj-lt"/>
                  <a:ea typeface="宋体" pitchFamily="2" charset="-122"/>
                  <a:sym typeface="+mn-ea"/>
                </a:rPr>
                <a:t>效期</a:t>
              </a:r>
              <a:r>
                <a:rPr kumimoji="1" lang="en-US" altLang="zh-CN" sz="1000" dirty="0">
                  <a:latin typeface="+mj-lt"/>
                  <a:ea typeface="宋体" pitchFamily="2" charset="-122"/>
                  <a:sym typeface="+mn-ea"/>
                </a:rPr>
                <a:t>6:10~7:10</a:t>
              </a:r>
            </a:p>
            <a:p>
              <a:pPr algn="ctr"/>
              <a:r>
                <a:rPr kumimoji="1" lang="zh-CN" altLang="en-US" sz="1000" dirty="0">
                  <a:latin typeface="+mj-lt"/>
                  <a:ea typeface="宋体" pitchFamily="2" charset="-122"/>
                  <a:sym typeface="+mn-ea"/>
                </a:rPr>
                <a:t>校准时间</a:t>
              </a:r>
              <a:r>
                <a:rPr kumimoji="1" lang="en-US" altLang="zh-CN" sz="1000" dirty="0">
                  <a:latin typeface="+mj-lt"/>
                  <a:sym typeface="+mn-ea"/>
                </a:rPr>
                <a:t>6:34</a:t>
              </a:r>
              <a:endParaRPr kumimoji="1" lang="zh-CN" altLang="en-US" sz="1000" dirty="0">
                <a:latin typeface="+mj-lt"/>
                <a:ea typeface="宋体" pitchFamily="2" charset="-122"/>
              </a:endParaRPr>
            </a:p>
          </p:txBody>
        </p:sp>
        <p:cxnSp>
          <p:nvCxnSpPr>
            <p:cNvPr id="50" name="直接连接符 49"/>
            <p:cNvCxnSpPr>
              <a:stCxn id="49" idx="2"/>
            </p:cNvCxnSpPr>
            <p:nvPr/>
          </p:nvCxnSpPr>
          <p:spPr>
            <a:xfrm>
              <a:off x="1597" y="4296"/>
              <a:ext cx="3" cy="632"/>
            </a:xfrm>
            <a:prstGeom prst="line">
              <a:avLst/>
            </a:prstGeom>
            <a:ln w="25400">
              <a:solidFill>
                <a:srgbClr val="CC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6737985" y="3032125"/>
            <a:ext cx="624205" cy="632460"/>
            <a:chOff x="930" y="5178"/>
            <a:chExt cx="983" cy="996"/>
          </a:xfrm>
        </p:grpSpPr>
        <p:sp>
          <p:nvSpPr>
            <p:cNvPr id="52" name="圆角矩形 51"/>
            <p:cNvSpPr/>
            <p:nvPr/>
          </p:nvSpPr>
          <p:spPr>
            <a:xfrm>
              <a:off x="930" y="5678"/>
              <a:ext cx="983" cy="496"/>
            </a:xfrm>
            <a:prstGeom prst="roundRect">
              <a:avLst>
                <a:gd name="adj" fmla="val 11417"/>
              </a:avLst>
            </a:prstGeom>
            <a:solidFill>
              <a:srgbClr val="C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22</a:t>
              </a:r>
              <a:r>
                <a:rPr lang="zh-CN" altLang="en-US" sz="1400" dirty="0">
                  <a:ea typeface="宋体" pitchFamily="2" charset="-122"/>
                </a:rPr>
                <a:t>个</a:t>
              </a:r>
            </a:p>
          </p:txBody>
        </p:sp>
        <p:sp>
          <p:nvSpPr>
            <p:cNvPr id="53" name="TextBox 25"/>
            <p:cNvSpPr txBox="1"/>
            <p:nvPr/>
          </p:nvSpPr>
          <p:spPr>
            <a:xfrm>
              <a:off x="1004" y="5178"/>
              <a:ext cx="83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ea typeface="宋体" pitchFamily="2" charset="-122"/>
                </a:rPr>
                <a:t>6:33</a:t>
              </a:r>
              <a:endParaRPr lang="en-US" sz="1000" b="1" dirty="0">
                <a:ea typeface="宋体" pitchFamily="2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988935" y="3032125"/>
            <a:ext cx="624205" cy="632460"/>
            <a:chOff x="930" y="5178"/>
            <a:chExt cx="983" cy="996"/>
          </a:xfrm>
        </p:grpSpPr>
        <p:sp>
          <p:nvSpPr>
            <p:cNvPr id="55" name="圆角矩形 54"/>
            <p:cNvSpPr/>
            <p:nvPr/>
          </p:nvSpPr>
          <p:spPr>
            <a:xfrm>
              <a:off x="930" y="5678"/>
              <a:ext cx="983" cy="496"/>
            </a:xfrm>
            <a:prstGeom prst="roundRect">
              <a:avLst>
                <a:gd name="adj" fmla="val 11417"/>
              </a:avLst>
            </a:prstGeom>
            <a:solidFill>
              <a:srgbClr val="C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10</a:t>
              </a:r>
              <a:r>
                <a:rPr lang="zh-CN" altLang="en-US" sz="1400" dirty="0">
                  <a:ea typeface="宋体" pitchFamily="2" charset="-122"/>
                </a:rPr>
                <a:t>个</a:t>
              </a:r>
            </a:p>
          </p:txBody>
        </p:sp>
        <p:sp>
          <p:nvSpPr>
            <p:cNvPr id="56" name="TextBox 25"/>
            <p:cNvSpPr txBox="1"/>
            <p:nvPr/>
          </p:nvSpPr>
          <p:spPr>
            <a:xfrm>
              <a:off x="1004" y="5178"/>
              <a:ext cx="83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ea typeface="宋体" pitchFamily="2" charset="-122"/>
                </a:rPr>
                <a:t>6:34</a:t>
              </a:r>
              <a:endParaRPr lang="en-US" sz="1000" b="1" dirty="0">
                <a:ea typeface="宋体" pitchFamily="2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7675245" y="1737995"/>
            <a:ext cx="1250950" cy="1143635"/>
            <a:chOff x="612" y="3127"/>
            <a:chExt cx="1970" cy="1801"/>
          </a:xfrm>
        </p:grpSpPr>
        <p:sp>
          <p:nvSpPr>
            <p:cNvPr id="58" name="圆角矩形 57"/>
            <p:cNvSpPr/>
            <p:nvPr/>
          </p:nvSpPr>
          <p:spPr>
            <a:xfrm>
              <a:off x="612" y="3127"/>
              <a:ext cx="1970" cy="1169"/>
            </a:xfrm>
            <a:prstGeom prst="roundRect">
              <a:avLst>
                <a:gd name="adj" fmla="val 1141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sz="1000" dirty="0">
                  <a:latin typeface="+mj-lt"/>
                </a:rPr>
                <a:t>CRIS</a:t>
              </a:r>
              <a:r>
                <a:rPr kumimoji="1" lang="zh-CN" altLang="en-US" sz="1000" dirty="0">
                  <a:latin typeface="+mj-lt"/>
                  <a:ea typeface="宋体" pitchFamily="2" charset="-122"/>
                </a:rPr>
                <a:t>库存调拨量</a:t>
              </a:r>
              <a:r>
                <a:rPr kumimoji="1" lang="zh-CN" altLang="en-US" sz="1000" dirty="0">
                  <a:latin typeface="+mj-lt"/>
                </a:rPr>
                <a:t>：</a:t>
              </a:r>
            </a:p>
            <a:p>
              <a:pPr algn="ctr"/>
              <a:r>
                <a:rPr kumimoji="1" lang="en-US" altLang="zh-CN" sz="1000" dirty="0">
                  <a:latin typeface="+mj-lt"/>
                  <a:sym typeface="+mn-ea"/>
                </a:rPr>
                <a:t>6:34:01</a:t>
              </a:r>
              <a:r>
                <a:rPr kumimoji="1" lang="zh-CN" altLang="en-US" sz="1000" dirty="0">
                  <a:latin typeface="+mj-lt"/>
                </a:rPr>
                <a:t>鸡腿</a:t>
              </a:r>
              <a:r>
                <a:rPr kumimoji="1" lang="en-US" altLang="zh-CN" sz="1000" dirty="0">
                  <a:latin typeface="+mj-lt"/>
                </a:rPr>
                <a:t>-10</a:t>
              </a:r>
              <a:r>
                <a:rPr kumimoji="1" lang="zh-CN" altLang="en-US" sz="1000" dirty="0">
                  <a:latin typeface="+mj-lt"/>
                  <a:ea typeface="宋体" pitchFamily="2" charset="-122"/>
                </a:rPr>
                <a:t>个</a:t>
              </a:r>
            </a:p>
            <a:p>
              <a:pPr algn="ctr"/>
              <a:r>
                <a:rPr kumimoji="1" lang="zh-CN" altLang="en-US" sz="1000" dirty="0">
                  <a:latin typeface="+mj-lt"/>
                  <a:ea typeface="宋体" pitchFamily="2" charset="-122"/>
                  <a:sym typeface="+mn-ea"/>
                </a:rPr>
                <a:t>效期</a:t>
              </a:r>
              <a:r>
                <a:rPr kumimoji="1" lang="en-US" altLang="zh-CN" sz="1000" dirty="0">
                  <a:latin typeface="+mj-lt"/>
                  <a:ea typeface="宋体" pitchFamily="2" charset="-122"/>
                  <a:sym typeface="+mn-ea"/>
                </a:rPr>
                <a:t>6:10~7:10</a:t>
              </a:r>
              <a:endParaRPr kumimoji="1" lang="zh-CN" altLang="en-US" sz="1000" dirty="0">
                <a:latin typeface="+mj-lt"/>
                <a:ea typeface="宋体" pitchFamily="2" charset="-122"/>
              </a:endParaRPr>
            </a:p>
          </p:txBody>
        </p:sp>
        <p:cxnSp>
          <p:nvCxnSpPr>
            <p:cNvPr id="59" name="直接连接符 58"/>
            <p:cNvCxnSpPr>
              <a:stCxn id="58" idx="2"/>
            </p:cNvCxnSpPr>
            <p:nvPr/>
          </p:nvCxnSpPr>
          <p:spPr>
            <a:xfrm>
              <a:off x="1597" y="4296"/>
              <a:ext cx="3" cy="632"/>
            </a:xfrm>
            <a:prstGeom prst="line">
              <a:avLst/>
            </a:prstGeom>
            <a:ln w="25400">
              <a:solidFill>
                <a:srgbClr val="CC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6466840" y="1744345"/>
            <a:ext cx="1166495" cy="1143635"/>
            <a:chOff x="612" y="3127"/>
            <a:chExt cx="1837" cy="1801"/>
          </a:xfrm>
        </p:grpSpPr>
        <p:sp>
          <p:nvSpPr>
            <p:cNvPr id="61" name="圆角矩形 60"/>
            <p:cNvSpPr/>
            <p:nvPr/>
          </p:nvSpPr>
          <p:spPr>
            <a:xfrm>
              <a:off x="612" y="3127"/>
              <a:ext cx="1837" cy="1169"/>
            </a:xfrm>
            <a:prstGeom prst="roundRect">
              <a:avLst>
                <a:gd name="adj" fmla="val 1141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latin typeface="+mj-lt"/>
                </a:rPr>
                <a:t>FBI</a:t>
              </a:r>
              <a:r>
                <a:rPr kumimoji="1" lang="zh-CN" altLang="en-US" sz="1000" dirty="0">
                  <a:latin typeface="+mj-lt"/>
                  <a:ea typeface="宋体" pitchFamily="2" charset="-122"/>
                </a:rPr>
                <a:t>售卖量</a:t>
              </a:r>
              <a:r>
                <a:rPr kumimoji="1" lang="zh-CN" altLang="en-US" sz="1000" dirty="0">
                  <a:latin typeface="+mj-lt"/>
                </a:rPr>
                <a:t>：</a:t>
              </a:r>
            </a:p>
            <a:p>
              <a:pPr algn="ctr"/>
              <a:r>
                <a:rPr kumimoji="1" lang="en-US" altLang="zh-CN" sz="1000" dirty="0">
                  <a:latin typeface="+mj-lt"/>
                </a:rPr>
                <a:t>6:32:01</a:t>
              </a:r>
              <a:r>
                <a:rPr kumimoji="1" lang="zh-CN" altLang="en-US" sz="1000" dirty="0">
                  <a:latin typeface="+mj-lt"/>
                </a:rPr>
                <a:t>鸡腿</a:t>
              </a:r>
              <a:r>
                <a:rPr kumimoji="1" lang="en-US" altLang="zh-CN" sz="1000" dirty="0">
                  <a:latin typeface="+mj-lt"/>
                </a:rPr>
                <a:t>2</a:t>
              </a:r>
              <a:r>
                <a:rPr kumimoji="1" lang="zh-CN" altLang="en-US" sz="1000" dirty="0">
                  <a:latin typeface="+mj-lt"/>
                  <a:ea typeface="宋体" pitchFamily="2" charset="-122"/>
                </a:rPr>
                <a:t>个</a:t>
              </a:r>
            </a:p>
            <a:p>
              <a:pPr algn="ctr"/>
              <a:r>
                <a:rPr kumimoji="1" lang="en-US" altLang="zh-CN" sz="1000" dirty="0">
                  <a:latin typeface="+mj-lt"/>
                  <a:sym typeface="+mn-ea"/>
                </a:rPr>
                <a:t>6:32:21</a:t>
              </a:r>
              <a:r>
                <a:rPr kumimoji="1" lang="zh-CN" altLang="en-US" sz="1000" dirty="0">
                  <a:latin typeface="+mj-lt"/>
                  <a:sym typeface="+mn-ea"/>
                </a:rPr>
                <a:t>鸡腿</a:t>
              </a:r>
              <a:r>
                <a:rPr kumimoji="1" lang="en-US" altLang="zh-CN" sz="1000" dirty="0">
                  <a:latin typeface="+mj-lt"/>
                  <a:sym typeface="+mn-ea"/>
                </a:rPr>
                <a:t>1</a:t>
              </a:r>
              <a:r>
                <a:rPr kumimoji="1" lang="zh-CN" altLang="en-US" sz="1000" dirty="0">
                  <a:latin typeface="+mj-lt"/>
                  <a:ea typeface="宋体" pitchFamily="2" charset="-122"/>
                  <a:sym typeface="+mn-ea"/>
                </a:rPr>
                <a:t>个</a:t>
              </a:r>
              <a:endParaRPr kumimoji="1" lang="zh-CN" altLang="en-US" sz="1000" dirty="0">
                <a:latin typeface="+mj-lt"/>
                <a:ea typeface="宋体" pitchFamily="2" charset="-122"/>
              </a:endParaRPr>
            </a:p>
          </p:txBody>
        </p:sp>
        <p:cxnSp>
          <p:nvCxnSpPr>
            <p:cNvPr id="62" name="直接连接符 61"/>
            <p:cNvCxnSpPr>
              <a:stCxn id="61" idx="2"/>
            </p:cNvCxnSpPr>
            <p:nvPr/>
          </p:nvCxnSpPr>
          <p:spPr>
            <a:xfrm>
              <a:off x="1531" y="4296"/>
              <a:ext cx="3" cy="632"/>
            </a:xfrm>
            <a:prstGeom prst="line">
              <a:avLst/>
            </a:prstGeom>
            <a:ln w="25400">
              <a:solidFill>
                <a:srgbClr val="CC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340"/>
            <a:ext cx="7423150" cy="732155"/>
          </a:xfrm>
        </p:spPr>
        <p:txBody>
          <a:bodyPr vert="horz" lIns="91440" tIns="0" rIns="9144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b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业务梳理-实时库存计算</a:t>
            </a:r>
            <a:r>
              <a:rPr altLang="zh-CN" b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b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效期、有效库存、预计损耗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786765" y="2317115"/>
            <a:ext cx="8094345" cy="8890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491490" y="2462530"/>
            <a:ext cx="624205" cy="632460"/>
            <a:chOff x="930" y="5178"/>
            <a:chExt cx="983" cy="996"/>
          </a:xfrm>
        </p:grpSpPr>
        <p:sp>
          <p:nvSpPr>
            <p:cNvPr id="3" name="圆角矩形 2"/>
            <p:cNvSpPr/>
            <p:nvPr/>
          </p:nvSpPr>
          <p:spPr>
            <a:xfrm>
              <a:off x="930" y="5678"/>
              <a:ext cx="983" cy="496"/>
            </a:xfrm>
            <a:prstGeom prst="roundRect">
              <a:avLst>
                <a:gd name="adj" fmla="val 11417"/>
              </a:avLst>
            </a:prstGeom>
            <a:solidFill>
              <a:srgbClr val="C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0</a:t>
              </a:r>
              <a:r>
                <a:rPr lang="zh-CN" altLang="en-US" sz="1400" dirty="0">
                  <a:ea typeface="宋体" pitchFamily="2" charset="-122"/>
                </a:rPr>
                <a:t>个</a:t>
              </a:r>
            </a:p>
          </p:txBody>
        </p:sp>
        <p:sp>
          <p:nvSpPr>
            <p:cNvPr id="17" name="TextBox 25"/>
            <p:cNvSpPr txBox="1"/>
            <p:nvPr/>
          </p:nvSpPr>
          <p:spPr>
            <a:xfrm>
              <a:off x="1004" y="5178"/>
              <a:ext cx="83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ea typeface="宋体" pitchFamily="2" charset="-122"/>
                </a:rPr>
                <a:t>6:00</a:t>
              </a:r>
              <a:endParaRPr lang="zh-CN" altLang="en-US" sz="1000" b="1" dirty="0">
                <a:ea typeface="宋体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426210" y="1174115"/>
            <a:ext cx="1250950" cy="1143635"/>
            <a:chOff x="612" y="3127"/>
            <a:chExt cx="1837" cy="1801"/>
          </a:xfrm>
        </p:grpSpPr>
        <p:sp>
          <p:nvSpPr>
            <p:cNvPr id="21" name="圆角矩形 20"/>
            <p:cNvSpPr/>
            <p:nvPr/>
          </p:nvSpPr>
          <p:spPr>
            <a:xfrm>
              <a:off x="612" y="3127"/>
              <a:ext cx="1837" cy="1169"/>
            </a:xfrm>
            <a:prstGeom prst="roundRect">
              <a:avLst>
                <a:gd name="adj" fmla="val 1141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latin typeface="+mj-lt"/>
                </a:rPr>
                <a:t>EPQC</a:t>
              </a:r>
              <a:r>
                <a:rPr kumimoji="1" lang="zh-CN" altLang="en-US" sz="1000" dirty="0">
                  <a:latin typeface="+mj-lt"/>
                  <a:ea typeface="宋体" pitchFamily="2" charset="-122"/>
                </a:rPr>
                <a:t>制作量</a:t>
              </a:r>
              <a:r>
                <a:rPr kumimoji="1" lang="zh-CN" altLang="en-US" sz="1000" dirty="0">
                  <a:latin typeface="+mj-lt"/>
                </a:rPr>
                <a:t>：</a:t>
              </a:r>
              <a:r>
                <a:rPr kumimoji="1" lang="en-US" altLang="zh-CN" sz="1000" dirty="0">
                  <a:latin typeface="+mj-lt"/>
                  <a:sym typeface="+mn-ea"/>
                </a:rPr>
                <a:t>6:21:01</a:t>
              </a:r>
              <a:r>
                <a:rPr kumimoji="1" lang="zh-CN" altLang="en-US" sz="1000" dirty="0">
                  <a:latin typeface="+mj-lt"/>
                </a:rPr>
                <a:t>鸡腿</a:t>
              </a:r>
              <a:r>
                <a:rPr kumimoji="1" lang="en-US" altLang="zh-CN" sz="1000" dirty="0">
                  <a:latin typeface="+mj-lt"/>
                </a:rPr>
                <a:t>10</a:t>
              </a:r>
              <a:r>
                <a:rPr kumimoji="1" lang="zh-CN" altLang="en-US" sz="1000" dirty="0">
                  <a:latin typeface="+mj-lt"/>
                  <a:ea typeface="宋体" pitchFamily="2" charset="-122"/>
                </a:rPr>
                <a:t>个</a:t>
              </a:r>
            </a:p>
            <a:p>
              <a:pPr algn="ctr"/>
              <a:r>
                <a:rPr kumimoji="1" lang="zh-CN" altLang="en-US" sz="1000" dirty="0">
                  <a:latin typeface="+mj-lt"/>
                  <a:ea typeface="宋体" pitchFamily="2" charset="-122"/>
                </a:rPr>
                <a:t>效期</a:t>
              </a:r>
              <a:r>
                <a:rPr kumimoji="1" lang="en-US" altLang="zh-CN" sz="1000" dirty="0">
                  <a:latin typeface="+mj-lt"/>
                  <a:ea typeface="宋体" pitchFamily="2" charset="-122"/>
                </a:rPr>
                <a:t>6:20~7:20</a:t>
              </a:r>
              <a:endParaRPr kumimoji="1" lang="zh-CN" altLang="en-US" sz="1000" dirty="0">
                <a:latin typeface="+mj-lt"/>
                <a:ea typeface="宋体" pitchFamily="2" charset="-122"/>
              </a:endParaRPr>
            </a:p>
          </p:txBody>
        </p:sp>
        <p:cxnSp>
          <p:nvCxnSpPr>
            <p:cNvPr id="22" name="直接连接符 21"/>
            <p:cNvCxnSpPr>
              <a:stCxn id="21" idx="2"/>
            </p:cNvCxnSpPr>
            <p:nvPr/>
          </p:nvCxnSpPr>
          <p:spPr>
            <a:xfrm>
              <a:off x="1531" y="4296"/>
              <a:ext cx="3" cy="632"/>
            </a:xfrm>
            <a:prstGeom prst="line">
              <a:avLst/>
            </a:prstGeom>
            <a:ln w="25400">
              <a:solidFill>
                <a:srgbClr val="CC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1743710" y="2462530"/>
            <a:ext cx="624205" cy="632460"/>
            <a:chOff x="930" y="5178"/>
            <a:chExt cx="983" cy="996"/>
          </a:xfrm>
        </p:grpSpPr>
        <p:sp>
          <p:nvSpPr>
            <p:cNvPr id="29" name="圆角矩形 28"/>
            <p:cNvSpPr/>
            <p:nvPr/>
          </p:nvSpPr>
          <p:spPr>
            <a:xfrm>
              <a:off x="930" y="5678"/>
              <a:ext cx="983" cy="496"/>
            </a:xfrm>
            <a:prstGeom prst="roundRect">
              <a:avLst>
                <a:gd name="adj" fmla="val 11417"/>
              </a:avLst>
            </a:prstGeom>
            <a:solidFill>
              <a:srgbClr val="C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10</a:t>
              </a:r>
              <a:r>
                <a:rPr lang="zh-CN" altLang="en-US" sz="1400" dirty="0">
                  <a:ea typeface="宋体" pitchFamily="2" charset="-122"/>
                </a:rPr>
                <a:t>个</a:t>
              </a:r>
            </a:p>
          </p:txBody>
        </p:sp>
        <p:sp>
          <p:nvSpPr>
            <p:cNvPr id="30" name="TextBox 25"/>
            <p:cNvSpPr txBox="1"/>
            <p:nvPr/>
          </p:nvSpPr>
          <p:spPr>
            <a:xfrm>
              <a:off x="1004" y="5178"/>
              <a:ext cx="83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ea typeface="宋体" pitchFamily="2" charset="-122"/>
                </a:rPr>
                <a:t>6:2</a:t>
              </a:r>
              <a:r>
                <a:rPr lang="en-US" sz="1000" b="1" dirty="0"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774315" y="2462530"/>
            <a:ext cx="624205" cy="632460"/>
            <a:chOff x="930" y="5178"/>
            <a:chExt cx="983" cy="996"/>
          </a:xfrm>
        </p:grpSpPr>
        <p:sp>
          <p:nvSpPr>
            <p:cNvPr id="39" name="圆角矩形 38"/>
            <p:cNvSpPr/>
            <p:nvPr/>
          </p:nvSpPr>
          <p:spPr>
            <a:xfrm>
              <a:off x="930" y="5678"/>
              <a:ext cx="983" cy="496"/>
            </a:xfrm>
            <a:prstGeom prst="roundRect">
              <a:avLst>
                <a:gd name="adj" fmla="val 11417"/>
              </a:avLst>
            </a:prstGeom>
            <a:solidFill>
              <a:srgbClr val="C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10</a:t>
              </a:r>
              <a:r>
                <a:rPr lang="zh-CN" altLang="en-US" sz="1400" dirty="0">
                  <a:ea typeface="宋体" pitchFamily="2" charset="-122"/>
                </a:rPr>
                <a:t>个</a:t>
              </a:r>
            </a:p>
          </p:txBody>
        </p:sp>
        <p:sp>
          <p:nvSpPr>
            <p:cNvPr id="40" name="TextBox 25"/>
            <p:cNvSpPr txBox="1"/>
            <p:nvPr/>
          </p:nvSpPr>
          <p:spPr>
            <a:xfrm>
              <a:off x="1004" y="5178"/>
              <a:ext cx="83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ea typeface="宋体" pitchFamily="2" charset="-122"/>
                </a:rPr>
                <a:t>6:41</a:t>
              </a:r>
              <a:endParaRPr lang="en-US" sz="1000" b="1" dirty="0">
                <a:ea typeface="宋体" pitchFamily="2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479165" y="2462530"/>
            <a:ext cx="624205" cy="632460"/>
            <a:chOff x="930" y="5178"/>
            <a:chExt cx="983" cy="996"/>
          </a:xfrm>
        </p:grpSpPr>
        <p:sp>
          <p:nvSpPr>
            <p:cNvPr id="46" name="圆角矩形 45"/>
            <p:cNvSpPr/>
            <p:nvPr/>
          </p:nvSpPr>
          <p:spPr>
            <a:xfrm>
              <a:off x="930" y="5678"/>
              <a:ext cx="983" cy="496"/>
            </a:xfrm>
            <a:prstGeom prst="roundRect">
              <a:avLst>
                <a:gd name="adj" fmla="val 11417"/>
              </a:avLst>
            </a:prstGeom>
            <a:solidFill>
              <a:srgbClr val="C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30</a:t>
              </a:r>
              <a:r>
                <a:rPr lang="zh-CN" altLang="en-US" sz="1400" dirty="0">
                  <a:ea typeface="宋体" pitchFamily="2" charset="-122"/>
                </a:rPr>
                <a:t>个</a:t>
              </a:r>
            </a:p>
          </p:txBody>
        </p:sp>
        <p:sp>
          <p:nvSpPr>
            <p:cNvPr id="47" name="TextBox 25"/>
            <p:cNvSpPr txBox="1"/>
            <p:nvPr/>
          </p:nvSpPr>
          <p:spPr>
            <a:xfrm>
              <a:off x="1004" y="5178"/>
              <a:ext cx="83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ea typeface="宋体" pitchFamily="2" charset="-122"/>
                </a:rPr>
                <a:t>6:42</a:t>
              </a:r>
              <a:endParaRPr lang="en-US" sz="1000" b="1" dirty="0">
                <a:ea typeface="宋体" pitchFamily="2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010785" y="2462530"/>
            <a:ext cx="624205" cy="632460"/>
            <a:chOff x="930" y="5178"/>
            <a:chExt cx="983" cy="996"/>
          </a:xfrm>
        </p:grpSpPr>
        <p:sp>
          <p:nvSpPr>
            <p:cNvPr id="52" name="圆角矩形 51"/>
            <p:cNvSpPr/>
            <p:nvPr/>
          </p:nvSpPr>
          <p:spPr>
            <a:xfrm>
              <a:off x="930" y="5678"/>
              <a:ext cx="983" cy="496"/>
            </a:xfrm>
            <a:prstGeom prst="roundRect">
              <a:avLst>
                <a:gd name="adj" fmla="val 11417"/>
              </a:avLst>
            </a:prstGeom>
            <a:solidFill>
              <a:srgbClr val="C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30</a:t>
              </a:r>
              <a:r>
                <a:rPr lang="zh-CN" altLang="en-US" sz="1400" dirty="0">
                  <a:ea typeface="宋体" pitchFamily="2" charset="-122"/>
                </a:rPr>
                <a:t>个</a:t>
              </a:r>
            </a:p>
          </p:txBody>
        </p:sp>
        <p:sp>
          <p:nvSpPr>
            <p:cNvPr id="53" name="TextBox 25"/>
            <p:cNvSpPr txBox="1"/>
            <p:nvPr/>
          </p:nvSpPr>
          <p:spPr>
            <a:xfrm>
              <a:off x="1004" y="5178"/>
              <a:ext cx="83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ea typeface="宋体" pitchFamily="2" charset="-122"/>
                </a:rPr>
                <a:t>7:20</a:t>
              </a:r>
              <a:endParaRPr lang="en-US" sz="1000" b="1" dirty="0">
                <a:ea typeface="宋体" pitchFamily="2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016625" y="2462530"/>
            <a:ext cx="624205" cy="632460"/>
            <a:chOff x="930" y="5178"/>
            <a:chExt cx="983" cy="996"/>
          </a:xfrm>
        </p:grpSpPr>
        <p:sp>
          <p:nvSpPr>
            <p:cNvPr id="55" name="圆角矩形 54"/>
            <p:cNvSpPr/>
            <p:nvPr/>
          </p:nvSpPr>
          <p:spPr>
            <a:xfrm>
              <a:off x="930" y="5678"/>
              <a:ext cx="983" cy="496"/>
            </a:xfrm>
            <a:prstGeom prst="roundRect">
              <a:avLst>
                <a:gd name="adj" fmla="val 11417"/>
              </a:avLst>
            </a:prstGeom>
            <a:solidFill>
              <a:srgbClr val="C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20</a:t>
              </a:r>
              <a:r>
                <a:rPr lang="zh-CN" altLang="en-US" sz="1400" dirty="0">
                  <a:ea typeface="宋体" pitchFamily="2" charset="-122"/>
                </a:rPr>
                <a:t>个</a:t>
              </a:r>
            </a:p>
          </p:txBody>
        </p:sp>
        <p:sp>
          <p:nvSpPr>
            <p:cNvPr id="56" name="TextBox 25"/>
            <p:cNvSpPr txBox="1"/>
            <p:nvPr/>
          </p:nvSpPr>
          <p:spPr>
            <a:xfrm>
              <a:off x="1004" y="5178"/>
              <a:ext cx="83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ea typeface="宋体" pitchFamily="2" charset="-122"/>
                </a:rPr>
                <a:t>7:21</a:t>
              </a:r>
              <a:endParaRPr lang="en-US" sz="1000" b="1" dirty="0">
                <a:ea typeface="宋体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164205" y="1173480"/>
            <a:ext cx="1250950" cy="1143635"/>
            <a:chOff x="612" y="3127"/>
            <a:chExt cx="1837" cy="1801"/>
          </a:xfrm>
        </p:grpSpPr>
        <p:sp>
          <p:nvSpPr>
            <p:cNvPr id="5" name="圆角矩形 4"/>
            <p:cNvSpPr/>
            <p:nvPr/>
          </p:nvSpPr>
          <p:spPr>
            <a:xfrm>
              <a:off x="612" y="3127"/>
              <a:ext cx="1837" cy="1169"/>
            </a:xfrm>
            <a:prstGeom prst="roundRect">
              <a:avLst>
                <a:gd name="adj" fmla="val 1141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latin typeface="+mj-lt"/>
                </a:rPr>
                <a:t>EPQC</a:t>
              </a:r>
              <a:r>
                <a:rPr kumimoji="1" lang="zh-CN" altLang="en-US" sz="1000" dirty="0">
                  <a:latin typeface="+mj-lt"/>
                  <a:ea typeface="宋体" pitchFamily="2" charset="-122"/>
                </a:rPr>
                <a:t>制作量</a:t>
              </a:r>
              <a:r>
                <a:rPr kumimoji="1" lang="zh-CN" altLang="en-US" sz="1000" dirty="0">
                  <a:latin typeface="+mj-lt"/>
                </a:rPr>
                <a:t>：</a:t>
              </a:r>
              <a:r>
                <a:rPr kumimoji="1" lang="en-US" altLang="zh-CN" sz="1000" dirty="0">
                  <a:latin typeface="+mj-lt"/>
                  <a:sym typeface="+mn-ea"/>
                </a:rPr>
                <a:t>6:41:01</a:t>
              </a:r>
              <a:r>
                <a:rPr kumimoji="1" lang="zh-CN" altLang="en-US" sz="1000" dirty="0">
                  <a:latin typeface="+mj-lt"/>
                </a:rPr>
                <a:t>鸡腿</a:t>
              </a:r>
              <a:r>
                <a:rPr kumimoji="1" lang="en-US" altLang="zh-CN" sz="1000" dirty="0">
                  <a:latin typeface="+mj-lt"/>
                </a:rPr>
                <a:t>20</a:t>
              </a:r>
              <a:r>
                <a:rPr kumimoji="1" lang="zh-CN" altLang="en-US" sz="1000" dirty="0">
                  <a:latin typeface="+mj-lt"/>
                  <a:ea typeface="宋体" pitchFamily="2" charset="-122"/>
                </a:rPr>
                <a:t>个</a:t>
              </a:r>
            </a:p>
            <a:p>
              <a:pPr algn="ctr"/>
              <a:r>
                <a:rPr kumimoji="1" lang="zh-CN" altLang="en-US" sz="1000" dirty="0">
                  <a:latin typeface="+mj-lt"/>
                  <a:ea typeface="宋体" pitchFamily="2" charset="-122"/>
                </a:rPr>
                <a:t>效期</a:t>
              </a:r>
              <a:r>
                <a:rPr kumimoji="1" lang="en-US" altLang="zh-CN" sz="1000" dirty="0">
                  <a:latin typeface="+mj-lt"/>
                  <a:ea typeface="宋体" pitchFamily="2" charset="-122"/>
                </a:rPr>
                <a:t>6:40~7:40</a:t>
              </a:r>
              <a:endParaRPr kumimoji="1" lang="zh-CN" altLang="en-US" sz="1000" dirty="0">
                <a:latin typeface="+mj-lt"/>
                <a:ea typeface="宋体" pitchFamily="2" charset="-122"/>
              </a:endParaRPr>
            </a:p>
          </p:txBody>
        </p:sp>
        <p:cxnSp>
          <p:nvCxnSpPr>
            <p:cNvPr id="6" name="直接连接符 5"/>
            <p:cNvCxnSpPr>
              <a:stCxn id="5" idx="2"/>
            </p:cNvCxnSpPr>
            <p:nvPr/>
          </p:nvCxnSpPr>
          <p:spPr>
            <a:xfrm>
              <a:off x="1531" y="4296"/>
              <a:ext cx="3" cy="632"/>
            </a:xfrm>
            <a:prstGeom prst="line">
              <a:avLst/>
            </a:prstGeom>
            <a:ln w="25400">
              <a:solidFill>
                <a:srgbClr val="CC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圆角矩形 11"/>
          <p:cNvSpPr/>
          <p:nvPr/>
        </p:nvSpPr>
        <p:spPr>
          <a:xfrm>
            <a:off x="1426210" y="3404235"/>
            <a:ext cx="4941570" cy="742315"/>
          </a:xfrm>
          <a:prstGeom prst="roundRect">
            <a:avLst>
              <a:gd name="adj" fmla="val 114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n-US" altLang="zh-CN" sz="1000" dirty="0">
                <a:latin typeface="+mj-lt"/>
                <a:ea typeface="宋体" pitchFamily="2" charset="-122"/>
              </a:rPr>
              <a:t>6:00~7:00</a:t>
            </a:r>
            <a:r>
              <a:rPr kumimoji="1" lang="zh-CN" altLang="en-US" sz="1000" dirty="0">
                <a:latin typeface="+mj-lt"/>
                <a:ea typeface="宋体" pitchFamily="2" charset="-122"/>
              </a:rPr>
              <a:t>，预计售卖量</a:t>
            </a:r>
            <a:r>
              <a:rPr kumimoji="1" lang="en-US" altLang="zh-CN" sz="1000" dirty="0">
                <a:latin typeface="+mj-lt"/>
                <a:ea typeface="宋体" pitchFamily="2" charset="-122"/>
              </a:rPr>
              <a:t>10</a:t>
            </a:r>
            <a:r>
              <a:rPr kumimoji="1" lang="zh-CN" altLang="en-US" sz="1000" dirty="0">
                <a:latin typeface="+mj-lt"/>
                <a:ea typeface="宋体" pitchFamily="2" charset="-122"/>
              </a:rPr>
              <a:t>个，有效库存</a:t>
            </a:r>
            <a:r>
              <a:rPr kumimoji="1" lang="en-US" altLang="zh-CN" sz="1000" dirty="0">
                <a:latin typeface="+mj-lt"/>
                <a:ea typeface="宋体" pitchFamily="2" charset="-122"/>
              </a:rPr>
              <a:t>30</a:t>
            </a:r>
            <a:r>
              <a:rPr kumimoji="1" lang="zh-CN" altLang="en-US" sz="1000" dirty="0">
                <a:latin typeface="+mj-lt"/>
                <a:ea typeface="宋体" pitchFamily="2" charset="-122"/>
              </a:rPr>
              <a:t>个？</a:t>
            </a:r>
            <a:r>
              <a:rPr kumimoji="1" lang="en-US" altLang="zh-CN" sz="1000" dirty="0">
                <a:latin typeface="+mj-lt"/>
                <a:ea typeface="宋体" pitchFamily="2" charset="-122"/>
              </a:rPr>
              <a:t>10</a:t>
            </a:r>
            <a:r>
              <a:rPr kumimoji="1" lang="zh-CN" altLang="en-US" sz="1000" dirty="0">
                <a:latin typeface="+mj-lt"/>
                <a:ea typeface="宋体" pitchFamily="2" charset="-122"/>
              </a:rPr>
              <a:t>个？预计损耗量</a:t>
            </a:r>
            <a:r>
              <a:rPr kumimoji="1" lang="en-US" altLang="zh-CN" sz="1000" dirty="0">
                <a:latin typeface="+mj-lt"/>
                <a:ea typeface="宋体" pitchFamily="2" charset="-122"/>
              </a:rPr>
              <a:t>20</a:t>
            </a:r>
            <a:r>
              <a:rPr kumimoji="1" lang="zh-CN" altLang="en-US" sz="1000" dirty="0">
                <a:latin typeface="+mj-lt"/>
                <a:ea typeface="宋体" pitchFamily="2" charset="-122"/>
              </a:rPr>
              <a:t>个</a:t>
            </a:r>
          </a:p>
          <a:p>
            <a:pPr algn="l"/>
            <a:r>
              <a:rPr kumimoji="1" lang="en-US" altLang="zh-CN" sz="1000" dirty="0">
                <a:latin typeface="+mj-lt"/>
                <a:ea typeface="宋体" pitchFamily="2" charset="-122"/>
                <a:sym typeface="+mn-ea"/>
              </a:rPr>
              <a:t>6:30~7:30</a:t>
            </a:r>
            <a:r>
              <a:rPr kumimoji="1" lang="zh-CN" altLang="en-US" sz="1000" dirty="0">
                <a:latin typeface="+mj-lt"/>
                <a:ea typeface="宋体" pitchFamily="2" charset="-122"/>
                <a:sym typeface="+mn-ea"/>
              </a:rPr>
              <a:t>，预计售卖量</a:t>
            </a:r>
            <a:r>
              <a:rPr kumimoji="1" lang="en-US" altLang="zh-CN" sz="1000" dirty="0">
                <a:latin typeface="+mj-lt"/>
                <a:ea typeface="宋体" pitchFamily="2" charset="-122"/>
                <a:sym typeface="+mn-ea"/>
              </a:rPr>
              <a:t>18</a:t>
            </a:r>
            <a:r>
              <a:rPr kumimoji="1" lang="zh-CN" altLang="en-US" sz="1000" dirty="0">
                <a:latin typeface="+mj-lt"/>
                <a:ea typeface="宋体" pitchFamily="2" charset="-122"/>
                <a:sym typeface="+mn-ea"/>
              </a:rPr>
              <a:t>个，有效库存</a:t>
            </a:r>
            <a:r>
              <a:rPr kumimoji="1" lang="en-US" altLang="zh-CN" sz="1000" dirty="0">
                <a:latin typeface="+mj-lt"/>
                <a:ea typeface="宋体" pitchFamily="2" charset="-122"/>
                <a:sym typeface="+mn-ea"/>
              </a:rPr>
              <a:t>20</a:t>
            </a:r>
            <a:r>
              <a:rPr kumimoji="1" lang="zh-CN" altLang="en-US" sz="1000" dirty="0">
                <a:latin typeface="+mj-lt"/>
                <a:ea typeface="宋体" pitchFamily="2" charset="-122"/>
                <a:sym typeface="+mn-ea"/>
              </a:rPr>
              <a:t>个？</a:t>
            </a:r>
            <a:r>
              <a:rPr kumimoji="1" lang="en-US" altLang="zh-CN" sz="1000" dirty="0">
                <a:latin typeface="+mj-lt"/>
                <a:ea typeface="宋体" pitchFamily="2" charset="-122"/>
                <a:sym typeface="+mn-ea"/>
              </a:rPr>
              <a:t>18</a:t>
            </a:r>
            <a:r>
              <a:rPr kumimoji="1" lang="zh-CN" altLang="en-US" sz="1000" dirty="0">
                <a:latin typeface="+mj-lt"/>
                <a:ea typeface="宋体" pitchFamily="2" charset="-122"/>
                <a:sym typeface="+mn-ea"/>
              </a:rPr>
              <a:t>个？预计损耗量</a:t>
            </a:r>
            <a:r>
              <a:rPr kumimoji="1" lang="en-US" altLang="zh-CN" sz="1000" dirty="0">
                <a:latin typeface="+mj-lt"/>
                <a:ea typeface="宋体" pitchFamily="2" charset="-122"/>
                <a:sym typeface="+mn-ea"/>
              </a:rPr>
              <a:t>2</a:t>
            </a:r>
            <a:r>
              <a:rPr kumimoji="1" lang="zh-CN" altLang="en-US" sz="1000" dirty="0">
                <a:latin typeface="+mj-lt"/>
                <a:ea typeface="宋体" pitchFamily="2" charset="-122"/>
                <a:sym typeface="+mn-ea"/>
              </a:rPr>
              <a:t>个</a:t>
            </a:r>
            <a:endParaRPr kumimoji="1" lang="zh-CN" altLang="en-US" sz="1000" dirty="0">
              <a:latin typeface="+mj-lt"/>
              <a:ea typeface="宋体" pitchFamily="2" charset="-122"/>
            </a:endParaRPr>
          </a:p>
          <a:p>
            <a:pPr algn="l"/>
            <a:r>
              <a:rPr kumimoji="1" lang="en-US" altLang="zh-CN" sz="1000" dirty="0">
                <a:latin typeface="+mj-lt"/>
                <a:ea typeface="宋体" pitchFamily="2" charset="-122"/>
                <a:sym typeface="+mn-ea"/>
              </a:rPr>
              <a:t>6:30~7:30</a:t>
            </a:r>
            <a:r>
              <a:rPr kumimoji="1" lang="zh-CN" altLang="en-US" sz="1000" dirty="0">
                <a:latin typeface="+mj-lt"/>
                <a:ea typeface="宋体" pitchFamily="2" charset="-122"/>
                <a:sym typeface="+mn-ea"/>
              </a:rPr>
              <a:t>，预计售卖量</a:t>
            </a:r>
            <a:r>
              <a:rPr kumimoji="1" lang="en-US" altLang="zh-CN" sz="1000" dirty="0">
                <a:latin typeface="+mj-lt"/>
                <a:ea typeface="宋体" pitchFamily="2" charset="-122"/>
                <a:sym typeface="+mn-ea"/>
              </a:rPr>
              <a:t>35</a:t>
            </a:r>
            <a:r>
              <a:rPr kumimoji="1" lang="zh-CN" altLang="en-US" sz="1000" dirty="0">
                <a:latin typeface="+mj-lt"/>
                <a:ea typeface="宋体" pitchFamily="2" charset="-122"/>
                <a:sym typeface="+mn-ea"/>
              </a:rPr>
              <a:t>个，有效库存</a:t>
            </a:r>
            <a:r>
              <a:rPr kumimoji="1" lang="en-US" altLang="zh-CN" sz="1000" dirty="0">
                <a:latin typeface="+mj-lt"/>
                <a:ea typeface="宋体" pitchFamily="2" charset="-122"/>
                <a:sym typeface="+mn-ea"/>
              </a:rPr>
              <a:t>20</a:t>
            </a:r>
            <a:r>
              <a:rPr kumimoji="1" lang="zh-CN" altLang="en-US" sz="1000" dirty="0">
                <a:latin typeface="+mj-lt"/>
                <a:ea typeface="宋体" pitchFamily="2" charset="-122"/>
                <a:sym typeface="+mn-ea"/>
              </a:rPr>
              <a:t>个，预计损耗量</a:t>
            </a:r>
            <a:r>
              <a:rPr kumimoji="1" lang="en-US" altLang="zh-CN" sz="1000" dirty="0">
                <a:latin typeface="+mj-lt"/>
                <a:ea typeface="宋体" pitchFamily="2" charset="-122"/>
                <a:sym typeface="+mn-ea"/>
              </a:rPr>
              <a:t>0</a:t>
            </a:r>
            <a:r>
              <a:rPr kumimoji="1" lang="zh-CN" altLang="en-US" sz="1000" dirty="0">
                <a:latin typeface="+mj-lt"/>
                <a:ea typeface="宋体" pitchFamily="2" charset="-122"/>
                <a:sym typeface="+mn-ea"/>
              </a:rPr>
              <a:t>个</a:t>
            </a:r>
            <a:endParaRPr kumimoji="1" lang="zh-CN" altLang="en-US" sz="1000" dirty="0"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 vert="horz" lIns="91440" tIns="0" rIns="9144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b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业务梳理-实时库存计算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01417" y="1394007"/>
            <a:ext cx="960633" cy="468000"/>
            <a:chOff x="317" y="2195"/>
            <a:chExt cx="1513" cy="737"/>
          </a:xfrm>
        </p:grpSpPr>
        <p:sp>
          <p:nvSpPr>
            <p:cNvPr id="111" name="圆角矩形 110"/>
            <p:cNvSpPr/>
            <p:nvPr/>
          </p:nvSpPr>
          <p:spPr>
            <a:xfrm>
              <a:off x="317" y="2195"/>
              <a:ext cx="1513" cy="737"/>
            </a:xfrm>
            <a:prstGeom prst="roundRect">
              <a:avLst>
                <a:gd name="adj" fmla="val 11417"/>
              </a:avLst>
            </a:prstGeom>
            <a:solidFill>
              <a:srgbClr val="4F6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latin typeface="+mj-lt"/>
              </a:endParaRPr>
            </a:p>
          </p:txBody>
        </p:sp>
        <p:sp>
          <p:nvSpPr>
            <p:cNvPr id="112" name="TextBox 14"/>
            <p:cNvSpPr txBox="1"/>
            <p:nvPr/>
          </p:nvSpPr>
          <p:spPr>
            <a:xfrm>
              <a:off x="385" y="2273"/>
              <a:ext cx="1445" cy="5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+mj-l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sz="1400" dirty="0"/>
                <a:t>全量库存</a:t>
              </a:r>
            </a:p>
          </p:txBody>
        </p:sp>
      </p:grpSp>
      <p:sp>
        <p:nvSpPr>
          <p:cNvPr id="74" name="圆角矩形 73"/>
          <p:cNvSpPr/>
          <p:nvPr/>
        </p:nvSpPr>
        <p:spPr>
          <a:xfrm>
            <a:off x="158496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期初库存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305562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制作量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48119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售卖量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90677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损耗量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48601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调拨量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2683510" y="1474727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54170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579745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005320" y="1474727"/>
            <a:ext cx="395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+/-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229995" y="1443612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=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354330" y="2261235"/>
            <a:ext cx="7858760" cy="2422525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4690" y="2493010"/>
            <a:ext cx="7404735" cy="198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含义：</a:t>
            </a:r>
            <a:r>
              <a:rPr kumimoji="1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效期结束时间大于当前时间的半成品数量</a:t>
            </a: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、统计时间粒度（一分钟）</a:t>
            </a: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。</a:t>
            </a:r>
            <a:endParaRPr kumimoji="1" lang="en-US" altLang="zh-CN" sz="1200" dirty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来源：由CRIS系统计算。</a:t>
            </a: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主要维度：</a:t>
            </a: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半成品编码、批次信息、餐厅、Location（子母店）</a:t>
            </a:r>
          </a:p>
          <a:p>
            <a:pPr marL="228600" indent="-228600" fontAlgn="auto">
              <a:spcAft>
                <a:spcPts val="0"/>
              </a:spcAft>
              <a:buAutoNum type="arabicPeriod"/>
            </a:pP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延伸逻辑：</a:t>
            </a:r>
          </a:p>
          <a:p>
            <a:pPr marL="685800" lvl="1" indent="-228600" fontAlgn="auto">
              <a:lnSpc>
                <a:spcPct val="100000"/>
              </a:lnSpc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有效库存：库存效期过期时间大于某时间段预计售卖量（预估量）结束时间的半成品库存数量；</a:t>
            </a:r>
          </a:p>
          <a:p>
            <a:pPr marL="685800" lvl="1" indent="-228600" fontAlgn="auto">
              <a:lnSpc>
                <a:spcPct val="100000"/>
              </a:lnSpc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缺货库存：当前统计时间某半成品某餐厅某</a:t>
            </a:r>
            <a:r>
              <a:rPr kumimoji="1" lang="en-US" altLang="zh-CN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location</a:t>
            </a: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全量库存数量小于等于零；</a:t>
            </a:r>
          </a:p>
          <a:p>
            <a:pPr marL="685800" lvl="1" indent="-228600" fontAlgn="auto">
              <a:lnSpc>
                <a:spcPct val="100000"/>
              </a:lnSpc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自动追加量：未来【20分钟】预计售卖量 </a:t>
            </a:r>
            <a:r>
              <a:rPr kumimoji="1" lang="en-US" altLang="zh-CN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- </a:t>
            </a: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有效库存 </a:t>
            </a:r>
            <a:r>
              <a:rPr kumimoji="1" lang="en-US" altLang="zh-CN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= </a:t>
            </a: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自动追加量，如果自动追加量大于零，下发通知</a:t>
            </a:r>
            <a:r>
              <a:rPr kumimoji="1" lang="en-US" altLang="zh-CN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EPQC</a:t>
            </a: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；</a:t>
            </a:r>
            <a:endParaRPr kumimoji="1" lang="en-US" altLang="zh-CN" sz="1200" dirty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lnSpc>
                <a:spcPct val="100000"/>
              </a:lnSpc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准确性：通过</a:t>
            </a:r>
            <a:r>
              <a:rPr kumimoji="1" lang="en-US" altLang="zh-CN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CPOS</a:t>
            </a: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监控系统等，监控</a:t>
            </a:r>
            <a:r>
              <a:rPr kumimoji="1" lang="en-US" altLang="zh-CN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Input</a:t>
            </a: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数据准确性，并对于异常情况作出停止下发等处理逻辑。</a:t>
            </a:r>
          </a:p>
        </p:txBody>
      </p:sp>
      <p:sp>
        <p:nvSpPr>
          <p:cNvPr id="20" name="矩形 19"/>
          <p:cNvSpPr/>
          <p:nvPr/>
        </p:nvSpPr>
        <p:spPr>
          <a:xfrm rot="16200000">
            <a:off x="1288963" y="1428162"/>
            <a:ext cx="277297" cy="16459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1200" b="1" dirty="0">
                <a:solidFill>
                  <a:srgbClr val="4F6E95"/>
                </a:solidFill>
                <a:latin typeface="微软雅黑" panose="020B0503020204020204" charset="-122"/>
                <a:ea typeface="微软雅黑" panose="020B0503020204020204" charset="-122"/>
              </a:rPr>
              <a:t>全量库存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 vert="horz" lIns="91440" tIns="0" rIns="9144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b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业务梳理-实时库存计算</a:t>
            </a:r>
          </a:p>
        </p:txBody>
      </p:sp>
      <p:sp>
        <p:nvSpPr>
          <p:cNvPr id="111" name="圆角矩形 110"/>
          <p:cNvSpPr/>
          <p:nvPr/>
        </p:nvSpPr>
        <p:spPr>
          <a:xfrm>
            <a:off x="201295" y="1393825"/>
            <a:ext cx="960755" cy="467995"/>
          </a:xfrm>
          <a:prstGeom prst="roundRect">
            <a:avLst>
              <a:gd name="adj" fmla="val 11417"/>
            </a:avLst>
          </a:prstGeom>
          <a:solidFill>
            <a:srgbClr val="4F6E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+mj-lt"/>
            </a:endParaRPr>
          </a:p>
        </p:txBody>
      </p:sp>
      <p:sp>
        <p:nvSpPr>
          <p:cNvPr id="112" name="TextBox 14"/>
          <p:cNvSpPr txBox="1"/>
          <p:nvPr/>
        </p:nvSpPr>
        <p:spPr>
          <a:xfrm>
            <a:off x="244475" y="1443355"/>
            <a:ext cx="917575" cy="369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/>
              <a:t>全量库存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158496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期初库存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305562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制作量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48119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售卖量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90677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损耗量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48601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调拨量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2683510" y="1474727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54170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579745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005320" y="1474727"/>
            <a:ext cx="395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+/-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229995" y="1443612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=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354330" y="2268855"/>
            <a:ext cx="7131685" cy="2558415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4690" y="2493010"/>
            <a:ext cx="654939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含义：每一分钟初始的全量库存，受库存校准影响（</a:t>
            </a: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库存校准只可针对统计时间晚于当前时间一分钟的期初库存）</a:t>
            </a: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。</a:t>
            </a:r>
            <a:endParaRPr kumimoji="1" lang="en-US" altLang="zh-CN" sz="1200" dirty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28600" indent="-228600" fontAlgn="auto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来源：</a:t>
            </a:r>
          </a:p>
          <a:p>
            <a:pPr marL="685800" lvl="1" indent="-228600" fontAlgn="auto">
              <a:lnSpc>
                <a:spcPct val="100000"/>
              </a:lnSpc>
              <a:spcAft>
                <a:spcPts val="0"/>
              </a:spcAft>
              <a:buFont typeface="+mj-lt"/>
              <a:buAutoNum type="alphaLcPeriod"/>
            </a:pPr>
            <a:r>
              <a:rPr kumimoji="1" lang="en-US" altLang="zh-CN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CRIS</a:t>
            </a: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系统全量库存计算；</a:t>
            </a:r>
          </a:p>
          <a:p>
            <a:pPr marL="685800" lvl="1" indent="-228600" fontAlgn="auto">
              <a:lnSpc>
                <a:spcPct val="100000"/>
              </a:lnSpc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CRIS系统</a:t>
            </a:r>
            <a:r>
              <a:rPr kumimoji="1" lang="en-US" altLang="zh-CN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库存管理</a:t>
            </a:r>
            <a:r>
              <a:rPr kumimoji="1" lang="en-US" altLang="zh-CN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库存校准功能；</a:t>
            </a:r>
          </a:p>
          <a:p>
            <a:pPr marL="685800" lvl="1" indent="-228600" fontAlgn="auto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新上线餐厅导入</a:t>
            </a:r>
            <a:r>
              <a:rPr kumimoji="1" lang="en-US" altLang="zh-CN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EPQC</a:t>
            </a: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历史期初库存。</a:t>
            </a: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主要维度：</a:t>
            </a: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半成品编码、批次信息、餐厅、Location（子母店）、统计时间</a:t>
            </a:r>
          </a:p>
          <a:p>
            <a:pPr marL="228600" indent="-228600" fontAlgn="auto">
              <a:spcAft>
                <a:spcPts val="0"/>
              </a:spcAft>
              <a:buAutoNum type="arabicPeriod"/>
            </a:pP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延伸逻辑：</a:t>
            </a: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批次校准：针对某批次期初库存直接校准</a:t>
            </a: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全量校准：将全量库存校准，需要系统根据全量校准规则应用到批次上</a:t>
            </a:r>
          </a:p>
        </p:txBody>
      </p:sp>
      <p:sp>
        <p:nvSpPr>
          <p:cNvPr id="20" name="矩形 19"/>
          <p:cNvSpPr/>
          <p:nvPr/>
        </p:nvSpPr>
        <p:spPr>
          <a:xfrm rot="16200000">
            <a:off x="1288963" y="1428162"/>
            <a:ext cx="277297" cy="16459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0000"/>
                <a:lumOff val="40000"/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1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期初库存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c11b586-32f5-49ac-a787-8dda9ca753d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83c63e3-1474-4e63-ad2d-2bda44ec79ad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416947b-9431-4c82-a3ca-2c8edfab63c5}"/>
</p:tagLst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">
          <a:solidFill>
            <a:schemeClr val="tx1"/>
          </a:solidFill>
        </a:ln>
      </a:spPr>
      <a:bodyPr vert="eaVert" rtlCol="0" anchor="ctr"/>
      <a:lstStyle>
        <a:defPPr algn="ctr">
          <a:defRPr sz="900" dirty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3937</Words>
  <Application>Microsoft Office PowerPoint</Application>
  <PresentationFormat>全屏显示(16:9)</PresentationFormat>
  <Paragraphs>782</Paragraphs>
  <Slides>39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Heiti SC Medium</vt:lpstr>
      <vt:lpstr>HelveticaNeueLT Std</vt:lpstr>
      <vt:lpstr>PingFang SC Light</vt:lpstr>
      <vt:lpstr>宋体</vt:lpstr>
      <vt:lpstr>微软雅黑</vt:lpstr>
      <vt:lpstr>微软雅黑</vt:lpstr>
      <vt:lpstr>Arial</vt:lpstr>
      <vt:lpstr>Wingdings</vt:lpstr>
      <vt:lpstr>2016 HDS Corporate</vt:lpstr>
      <vt:lpstr>PowerPoint 演示文稿</vt:lpstr>
      <vt:lpstr>PowerPoint 演示文稿</vt:lpstr>
      <vt:lpstr>PowerPoint 演示文稿</vt:lpstr>
      <vt:lpstr>业务蓝图</vt:lpstr>
      <vt:lpstr>系统需求</vt:lpstr>
      <vt:lpstr>业务梳理-实时库存计算-逻辑demo</vt:lpstr>
      <vt:lpstr>业务梳理-实时库存计算-效期、有效库存、预计损耗</vt:lpstr>
      <vt:lpstr>业务梳理-实时库存计算</vt:lpstr>
      <vt:lpstr>业务梳理-实时库存计算</vt:lpstr>
      <vt:lpstr>业务梳理-实时库存计算</vt:lpstr>
      <vt:lpstr>业务梳理-实时库存计算</vt:lpstr>
      <vt:lpstr>业务梳理-实时库存计算</vt:lpstr>
      <vt:lpstr>业务梳理-实时库存计算</vt:lpstr>
      <vt:lpstr>业务梳理-预警</vt:lpstr>
      <vt:lpstr>业务梳理-促销推荐</vt:lpstr>
      <vt:lpstr>业务梳理-输入数据</vt:lpstr>
      <vt:lpstr>业务梳理-输出数据</vt:lpstr>
      <vt:lpstr>业务梳理-功能清单</vt:lpstr>
      <vt:lpstr>PowerPoint 演示文稿</vt:lpstr>
      <vt:lpstr>实时库存技术架构</vt:lpstr>
      <vt:lpstr>web后端微服务架构</vt:lpstr>
      <vt:lpstr>餐厅EPQC发送数据到手机/手表</vt:lpstr>
      <vt:lpstr>运维监控——应用</vt:lpstr>
      <vt:lpstr>EPQC对接手表-硬件建议</vt:lpstr>
      <vt:lpstr>PowerPoint 演示文稿</vt:lpstr>
      <vt:lpstr>库存实时计算-架构</vt:lpstr>
      <vt:lpstr>库存实时计算-技术框架</vt:lpstr>
      <vt:lpstr>EPQC发送制作量/损耗/期初库存</vt:lpstr>
      <vt:lpstr>CRIS 库存校准/调拨数据输入</vt:lpstr>
      <vt:lpstr>AI FCST 数据源输入</vt:lpstr>
      <vt:lpstr>基础配置-ACP/BOH-SOP/配方中心</vt:lpstr>
      <vt:lpstr>制作量批次过期处理/批次到期提醒推送</vt:lpstr>
      <vt:lpstr>库存/预警/批次到期-实时推送消息到EPQC</vt:lpstr>
      <vt:lpstr>技术架构 – 总部端数据服务+接口服务</vt:lpstr>
      <vt:lpstr>管理portal</vt:lpstr>
      <vt:lpstr>系统部署架构</vt:lpstr>
      <vt:lpstr>PowerPoint 演示文稿</vt:lpstr>
      <vt:lpstr>项目方案产出计划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Administrator</cp:lastModifiedBy>
  <cp:revision>4424</cp:revision>
  <cp:lastPrinted>2019-12-20T10:30:38Z</cp:lastPrinted>
  <dcterms:created xsi:type="dcterms:W3CDTF">2019-12-20T10:30:38Z</dcterms:created>
  <dcterms:modified xsi:type="dcterms:W3CDTF">2020-08-05T11:36:12Z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2052-11.1.0.8392</vt:lpwstr>
  </property>
</Properties>
</file>