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9144000" cy="6858000" type="screen4x3"/>
  <p:notesSz cx="6797675" cy="9926638"/>
  <p:defaultTextStyle>
    <a:defPPr>
      <a:defRPr lang="en-US"/>
    </a:defPPr>
    <a:lvl1pPr algn="ctr" rtl="0" eaLnBrk="0" fontAlgn="base" hangingPunct="0">
      <a:spcBef>
        <a:spcPct val="20000"/>
      </a:spcBef>
      <a:spcAft>
        <a:spcPct val="0"/>
      </a:spcAft>
      <a:buClr>
        <a:srgbClr val="000066"/>
      </a:buClr>
      <a:buFont typeface="Monotype Sorts"/>
      <a:defRPr sz="28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Clr>
        <a:srgbClr val="000066"/>
      </a:buClr>
      <a:buFont typeface="Monotype Sorts"/>
      <a:defRPr sz="28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Clr>
        <a:srgbClr val="000066"/>
      </a:buClr>
      <a:buFont typeface="Monotype Sorts"/>
      <a:defRPr sz="28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Clr>
        <a:srgbClr val="000066"/>
      </a:buClr>
      <a:buFont typeface="Monotype Sorts"/>
      <a:defRPr sz="28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Clr>
        <a:srgbClr val="000066"/>
      </a:buClr>
      <a:buFont typeface="Monotype Sorts"/>
      <a:defRPr sz="28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DDDDD"/>
    <a:srgbClr val="CCFFFF"/>
    <a:srgbClr val="990033"/>
    <a:srgbClr val="FFFFCC"/>
    <a:srgbClr val="FFCC99"/>
    <a:srgbClr val="3399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659" autoAdjust="0"/>
  </p:normalViewPr>
  <p:slideViewPr>
    <p:cSldViewPr>
      <p:cViewPr varScale="1">
        <p:scale>
          <a:sx n="69" d="100"/>
          <a:sy n="69" d="100"/>
        </p:scale>
        <p:origin x="149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658" y="-90"/>
      </p:cViewPr>
      <p:guideLst>
        <p:guide orient="horz" pos="3125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034" cy="49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5" rIns="92949" bIns="46475" numCol="1" anchor="t" anchorCtr="0" compatLnSpc="1">
            <a:prstTxWarp prst="textNoShape">
              <a:avLst/>
            </a:prstTxWarp>
          </a:bodyPr>
          <a:lstStyle>
            <a:lvl1pPr algn="l" defTabSz="930558">
              <a:buFont typeface="Monotype Sorts" pitchFamily="2" charset="2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 dirty="0">
              <a:ea typeface="微软雅黑" panose="020B0503020204020204" pitchFamily="34" charset="-122"/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642" y="0"/>
            <a:ext cx="2947033" cy="49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5" rIns="92949" bIns="46475" numCol="1" anchor="t" anchorCtr="0" compatLnSpc="1">
            <a:prstTxWarp prst="textNoShape">
              <a:avLst/>
            </a:prstTxWarp>
          </a:bodyPr>
          <a:lstStyle>
            <a:lvl1pPr algn="r" defTabSz="930558">
              <a:buFont typeface="Monotype Sorts" pitchFamily="2" charset="2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 dirty="0">
              <a:ea typeface="微软雅黑" panose="020B0503020204020204" pitchFamily="34" charset="-122"/>
            </a:endParaRPr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920"/>
            <a:ext cx="2947034" cy="493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5" rIns="92949" bIns="46475" numCol="1" anchor="b" anchorCtr="0" compatLnSpc="1">
            <a:prstTxWarp prst="textNoShape">
              <a:avLst/>
            </a:prstTxWarp>
          </a:bodyPr>
          <a:lstStyle>
            <a:lvl1pPr algn="l" defTabSz="930558">
              <a:buFont typeface="Monotype Sorts" pitchFamily="2" charset="2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 dirty="0">
              <a:ea typeface="微软雅黑" panose="020B0503020204020204" pitchFamily="34" charset="-122"/>
            </a:endParaRP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642" y="9393920"/>
            <a:ext cx="2947033" cy="493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5" rIns="92949" bIns="46475" numCol="1" anchor="b" anchorCtr="0" compatLnSpc="1">
            <a:prstTxWarp prst="textNoShape">
              <a:avLst/>
            </a:prstTxWarp>
          </a:bodyPr>
          <a:lstStyle>
            <a:lvl1pPr algn="r" defTabSz="930558">
              <a:buFont typeface="Monotype Sorts" pitchFamily="2" charset="2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0887FC7-D5AA-473F-B2E9-33D6B0F07003}" type="slidenum">
              <a:rPr lang="zh-CN" altLang="en-US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zh-CN" alt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56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7034" cy="493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5" rIns="92949" bIns="46475" numCol="1" anchor="t" anchorCtr="0" compatLnSpc="1">
            <a:prstTxWarp prst="textNoShape">
              <a:avLst/>
            </a:prstTxWarp>
          </a:bodyPr>
          <a:lstStyle>
            <a:lvl1pPr algn="l" defTabSz="930558">
              <a:spcBef>
                <a:spcPct val="0"/>
              </a:spcBef>
              <a:buClrTx/>
              <a:buFontTx/>
              <a:buNone/>
              <a:defRPr sz="1200" i="0">
                <a:latin typeface="Arial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42" y="1"/>
            <a:ext cx="2947033" cy="493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5" rIns="92949" bIns="46475" numCol="1" anchor="t" anchorCtr="0" compatLnSpc="1">
            <a:prstTxWarp prst="textNoShape">
              <a:avLst/>
            </a:prstTxWarp>
          </a:bodyPr>
          <a:lstStyle>
            <a:lvl1pPr algn="r" defTabSz="930558">
              <a:spcBef>
                <a:spcPct val="0"/>
              </a:spcBef>
              <a:buClrTx/>
              <a:buFontTx/>
              <a:buNone/>
              <a:defRPr sz="1200" i="0">
                <a:latin typeface="Arial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80" y="4683483"/>
            <a:ext cx="4984116" cy="452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5" rIns="92949" bIns="464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7339"/>
            <a:ext cx="2947034" cy="49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5" rIns="92949" bIns="46475" numCol="1" anchor="b" anchorCtr="0" compatLnSpc="1">
            <a:prstTxWarp prst="textNoShape">
              <a:avLst/>
            </a:prstTxWarp>
          </a:bodyPr>
          <a:lstStyle>
            <a:lvl1pPr algn="l" defTabSz="930558">
              <a:spcBef>
                <a:spcPct val="0"/>
              </a:spcBef>
              <a:buClrTx/>
              <a:buFontTx/>
              <a:buNone/>
              <a:defRPr sz="1200" i="0">
                <a:latin typeface="Arial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42" y="9457339"/>
            <a:ext cx="2947033" cy="49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5" rIns="92949" bIns="46475" numCol="1" anchor="b" anchorCtr="0" compatLnSpc="1">
            <a:prstTxWarp prst="textNoShape">
              <a:avLst/>
            </a:prstTxWarp>
          </a:bodyPr>
          <a:lstStyle>
            <a:lvl1pPr algn="r" defTabSz="930558">
              <a:spcBef>
                <a:spcPct val="0"/>
              </a:spcBef>
              <a:buClrTx/>
              <a:buFontTx/>
              <a:buNone/>
              <a:defRPr sz="1200" i="0">
                <a:latin typeface="Arial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5254B86-D7DD-40BD-9F6F-7C0E2BC2A0CD}" type="slidenum">
              <a:rPr lang="zh-CN" altLang="en-US" smtClean="0"/>
              <a:pPr>
                <a:defRPr/>
              </a:pPr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093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77240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228600" y="63246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400" b="0" i="0">
                <a:latin typeface="Times New Roman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895600" y="63246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400" b="0" i="0">
                <a:latin typeface="Times New Roman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400" b="0" i="0">
                <a:latin typeface="Times New Roman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FBC5A38-9D9C-42CA-8E6A-94A3AE7AED28}" type="slidenum">
              <a:rPr lang="zh-CN" altLang="en-US" smtClean="0"/>
              <a:pPr>
                <a:defRPr/>
              </a:pPr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4138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137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291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922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299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886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86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861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154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788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76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85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963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7924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</a:t>
            </a:r>
            <a:r>
              <a:rPr lang="en-US" altLang="zh-CN" dirty="0" err="1"/>
              <a:t>levelFifth</a:t>
            </a:r>
            <a:r>
              <a:rPr lang="en-US" altLang="zh-CN" dirty="0"/>
              <a:t> level</a:t>
            </a:r>
          </a:p>
          <a:p>
            <a:pPr lvl="4"/>
            <a:endParaRPr lang="en-US" altLang="zh-CN" dirty="0"/>
          </a:p>
        </p:txBody>
      </p:sp>
      <p:sp>
        <p:nvSpPr>
          <p:cNvPr id="1029" name="Rectangle 48"/>
          <p:cNvSpPr>
            <a:spLocks noChangeArrowheads="1"/>
          </p:cNvSpPr>
          <p:nvPr/>
        </p:nvSpPr>
        <p:spPr bwMode="auto">
          <a:xfrm>
            <a:off x="6197600" y="6367463"/>
            <a:ext cx="29464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67" tIns="46484" rIns="92967" bIns="46484" anchor="b"/>
          <a:lstStyle>
            <a:lvl1pPr defTabSz="930275">
              <a:defRPr sz="2800" b="1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30275">
              <a:defRPr sz="2800" b="1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30275">
              <a:defRPr sz="2800" b="1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30275">
              <a:defRPr sz="2800" b="1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30275">
              <a:defRPr sz="2800" b="1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Monotype Sorts" pitchFamily="2" charset="2"/>
              <a:defRPr sz="2800" b="1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Monotype Sorts" pitchFamily="2" charset="2"/>
              <a:defRPr sz="2800" b="1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Monotype Sorts" pitchFamily="2" charset="2"/>
              <a:defRPr sz="2800" b="1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Monotype Sorts" pitchFamily="2" charset="2"/>
              <a:defRPr sz="2800" b="1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>
              <a:buFont typeface="Monotype Sorts" pitchFamily="2" charset="2"/>
              <a:buNone/>
              <a:defRPr/>
            </a:pPr>
            <a:fld id="{A46DE5DC-FCE3-4BAC-9ACE-1D3577DA924A}" type="slidenum">
              <a:rPr lang="zh-CN" altLang="en-US" sz="1200" smtClean="0">
                <a:ea typeface="微软雅黑" panose="020B0503020204020204" pitchFamily="34" charset="-122"/>
              </a:rPr>
              <a:pPr algn="r">
                <a:buFont typeface="Monotype Sorts" pitchFamily="2" charset="2"/>
                <a:buNone/>
                <a:defRPr/>
              </a:pPr>
              <a:t>‹#›</a:t>
            </a:fld>
            <a:endParaRPr lang="zh-CN" altLang="zh-CN" sz="1200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/>
        <a:buChar char="z"/>
        <a:defRPr b="1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60000"/>
        <a:buFont typeface="Monotype Sorts"/>
        <a:buChar char="l"/>
        <a:defRPr b="1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/>
        <a:buChar char="ä"/>
        <a:defRPr b="1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/>
        <a:buChar char="3"/>
        <a:defRPr b="1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/>
        <a:buChar char="7"/>
        <a:defRPr b="1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 pitchFamily="2" charset="2"/>
        <a:buChar char="7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 pitchFamily="2" charset="2"/>
        <a:buChar char="7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 pitchFamily="2" charset="2"/>
        <a:buChar char="7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 pitchFamily="2" charset="2"/>
        <a:buChar char="7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 bwMode="auto">
          <a:xfrm>
            <a:off x="274718" y="220818"/>
            <a:ext cx="3721218" cy="5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000" b="1" i="0">
                <a:solidFill>
                  <a:srgbClr val="000000"/>
                </a:solidFill>
                <a:ea typeface="等线"/>
              </a:rPr>
              <a:t>黄俊梅区域COL结构</a:t>
            </a:r>
            <a:endParaRPr lang="en-US" altLang="zh-CN" sz="2000" i="0" kern="0" dirty="0" smtClean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997" y="2900523"/>
          <a:ext cx="856091" cy="949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COL</a:t>
                      </a:r>
                      <a:endParaRPr lang="zh-CN" altLang="en-US" sz="1100" dirty="0"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￥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%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AOP%</a:t>
                      </a:r>
                      <a:endParaRPr lang="en-US" altLang="zh-CN" sz="8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138329"/>
              </p:ext>
            </p:extLst>
          </p:nvPr>
        </p:nvGraphicFramePr>
        <p:xfrm>
          <a:off x="1193342" y="1187702"/>
          <a:ext cx="936104" cy="1041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管理人员费用</a:t>
                      </a:r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（不含</a:t>
                      </a:r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福利）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￥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%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 smtClean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AOP%</a:t>
                      </a:r>
                      <a:endParaRPr lang="en-US" altLang="zh-CN" sz="800" kern="1200" dirty="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ang="5400000" scaled="0"/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连接符: 肘形 5"/>
          <p:cNvCxnSpPr>
            <a:stCxn id="5" idx="1"/>
            <a:endCxn id="85" idx="1"/>
          </p:cNvCxnSpPr>
          <p:nvPr/>
        </p:nvCxnSpPr>
        <p:spPr bwMode="auto">
          <a:xfrm rot="10800000" flipV="1">
            <a:off x="1185496" y="1708245"/>
            <a:ext cx="7846" cy="4099762"/>
          </a:xfrm>
          <a:prstGeom prst="bentConnector3">
            <a:avLst>
              <a:gd name="adj1" fmla="val 3013587"/>
            </a:avLst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850294" y="3429000"/>
            <a:ext cx="108298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92647"/>
              </p:ext>
            </p:extLst>
          </p:nvPr>
        </p:nvGraphicFramePr>
        <p:xfrm>
          <a:off x="1206043" y="2852936"/>
          <a:ext cx="935990" cy="1056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服务人员费用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（不</a:t>
                      </a:r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</a:t>
                      </a:r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福利）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￥</a:t>
                      </a:r>
                    </a:p>
                  </a:txBody>
                  <a:tcPr marL="36195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%</a:t>
                      </a:r>
                    </a:p>
                  </a:txBody>
                  <a:tcPr marL="36195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800" kern="1200" dirty="0" smtClean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AOP%</a:t>
                      </a:r>
                      <a:endParaRPr lang="en-US" altLang="zh-CN" sz="800" kern="1200" dirty="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ang="5400000" scaled="0"/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2425367" y="2276872"/>
          <a:ext cx="936104" cy="706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组长人员费用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￥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%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2417478" y="3356992"/>
          <a:ext cx="936104" cy="826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非组长服务组</a:t>
                      </a:r>
                      <a:endParaRPr lang="en-US" altLang="zh-CN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人员费用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￥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%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2425367" y="980728"/>
          <a:ext cx="1368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薪资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425367" y="1258609"/>
          <a:ext cx="1368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津贴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49019"/>
              </p:ext>
            </p:extLst>
          </p:nvPr>
        </p:nvGraphicFramePr>
        <p:xfrm>
          <a:off x="2359134" y="4538836"/>
          <a:ext cx="1368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4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管理组福</a:t>
                      </a: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2417478" y="1556792"/>
          <a:ext cx="1368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奖金计提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2425367" y="1844824"/>
          <a:ext cx="1368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95646"/>
              </p:ext>
            </p:extLst>
          </p:nvPr>
        </p:nvGraphicFramePr>
        <p:xfrm>
          <a:off x="3573574" y="2103931"/>
          <a:ext cx="1254212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薪资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18268"/>
              </p:ext>
            </p:extLst>
          </p:nvPr>
        </p:nvGraphicFramePr>
        <p:xfrm>
          <a:off x="3572939" y="2390076"/>
          <a:ext cx="1254486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津贴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496157"/>
              </p:ext>
            </p:extLst>
          </p:nvPr>
        </p:nvGraphicFramePr>
        <p:xfrm>
          <a:off x="3565685" y="2690202"/>
          <a:ext cx="1254211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奖金计提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81521"/>
              </p:ext>
            </p:extLst>
          </p:nvPr>
        </p:nvGraphicFramePr>
        <p:xfrm>
          <a:off x="3573574" y="2978234"/>
          <a:ext cx="1254212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连接符: 肘形 21"/>
          <p:cNvCxnSpPr/>
          <p:nvPr/>
        </p:nvCxnSpPr>
        <p:spPr bwMode="auto">
          <a:xfrm rot="10800000" flipV="1">
            <a:off x="2418460" y="2629933"/>
            <a:ext cx="5927" cy="1140128"/>
          </a:xfrm>
          <a:prstGeom prst="bentConnector3">
            <a:avLst>
              <a:gd name="adj1" fmla="val 2997706"/>
            </a:avLst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3565684" y="3285132"/>
          <a:ext cx="1254212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薪资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3565684" y="3571277"/>
          <a:ext cx="1254212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津贴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3557160" y="3867573"/>
          <a:ext cx="1254474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奖金计提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3565049" y="4155605"/>
          <a:ext cx="1254486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接连接符 32"/>
          <p:cNvCxnSpPr/>
          <p:nvPr/>
        </p:nvCxnSpPr>
        <p:spPr bwMode="auto">
          <a:xfrm>
            <a:off x="2142147" y="3284984"/>
            <a:ext cx="108000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连接符: 肘形 33"/>
          <p:cNvCxnSpPr>
            <a:stCxn id="12" idx="1"/>
            <a:endCxn id="16" idx="1"/>
          </p:cNvCxnSpPr>
          <p:nvPr/>
        </p:nvCxnSpPr>
        <p:spPr bwMode="auto">
          <a:xfrm rot="10800000" flipV="1">
            <a:off x="2425367" y="1095028"/>
            <a:ext cx="12700" cy="864096"/>
          </a:xfrm>
          <a:prstGeom prst="bentConnector3">
            <a:avLst>
              <a:gd name="adj1" fmla="val 1800000"/>
            </a:avLst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>
            <a:off x="2125495" y="1402625"/>
            <a:ext cx="90886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连接符: 肘形 35"/>
          <p:cNvCxnSpPr/>
          <p:nvPr/>
        </p:nvCxnSpPr>
        <p:spPr bwMode="auto">
          <a:xfrm rot="10800000" flipV="1">
            <a:off x="3561019" y="2195664"/>
            <a:ext cx="12700" cy="914400"/>
          </a:xfrm>
          <a:prstGeom prst="bentConnector3">
            <a:avLst>
              <a:gd name="adj1" fmla="val 961157"/>
            </a:avLst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连接符: 肘形 36"/>
          <p:cNvCxnSpPr/>
          <p:nvPr/>
        </p:nvCxnSpPr>
        <p:spPr bwMode="auto">
          <a:xfrm rot="10800000" flipV="1">
            <a:off x="3552985" y="3429000"/>
            <a:ext cx="12700" cy="822960"/>
          </a:xfrm>
          <a:prstGeom prst="bentConnector3">
            <a:avLst>
              <a:gd name="adj1" fmla="val 961157"/>
            </a:avLst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3349874" y="2503047"/>
            <a:ext cx="99975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3345087" y="3861048"/>
            <a:ext cx="99975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995936" y="527434"/>
          <a:ext cx="936000" cy="953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</a:t>
                      </a: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工时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</a:t>
                      </a:r>
                    </a:p>
                  </a:txBody>
                  <a:tcPr marL="36195">
                    <a:lnL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484"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</a:p>
                  </a:txBody>
                  <a:tcPr marL="36195">
                    <a:lnL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484"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VS</a:t>
                      </a:r>
                      <a:r>
                        <a:rPr lang="zh-CN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</a:p>
                  </a:txBody>
                  <a:tcPr marL="36195">
                    <a:lnL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5201162" y="285408"/>
          <a:ext cx="360000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HC</a:t>
                      </a:r>
                    </a:p>
                  </a:txBody>
                  <a:tcPr anchor="ctr">
                    <a:lnL w="12700">
                      <a:solidFill>
                        <a:srgbClr val="3EA7AF"/>
                      </a:solidFill>
                      <a:prstDash val="solid"/>
                    </a:lnL>
                    <a:lnR w="12700">
                      <a:solidFill>
                        <a:srgbClr val="3EA7AF"/>
                      </a:solidFill>
                      <a:prstDash val="solid"/>
                    </a:lnR>
                    <a:lnT w="12700">
                      <a:solidFill>
                        <a:srgbClr val="3EA7AF"/>
                      </a:solidFill>
                      <a:prstDash val="solid"/>
                    </a:lnT>
                    <a:lnB w="12700">
                      <a:solidFill>
                        <a:srgbClr val="3EA7AF"/>
                      </a:solidFill>
                      <a:prstDash val="solid"/>
                    </a:lnB>
                    <a:solidFill>
                      <a:srgbClr val="3EA7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rgbClr val="45BBB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</a:t>
                      </a:r>
                    </a:p>
                  </a:txBody>
                  <a:tcPr marL="36195" anchor="ctr">
                    <a:lnL w="12700">
                      <a:solidFill>
                        <a:srgbClr val="3EA7AF"/>
                      </a:solidFill>
                      <a:prstDash val="solid"/>
                    </a:lnL>
                    <a:lnR w="12700">
                      <a:solidFill>
                        <a:srgbClr val="3EA7AF"/>
                      </a:solidFill>
                      <a:prstDash val="solid"/>
                    </a:lnR>
                    <a:lnT w="12700">
                      <a:solidFill>
                        <a:srgbClr val="3EA7AF"/>
                      </a:solidFill>
                      <a:prstDash val="solid"/>
                    </a:lnT>
                    <a:lnB w="12700">
                      <a:solidFill>
                        <a:srgbClr val="3EA7A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rgbClr val="45BBB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可值班</a:t>
                      </a:r>
                      <a:endParaRPr lang="en-US" altLang="zh-CN" sz="800" dirty="0">
                        <a:solidFill>
                          <a:srgbClr val="45BBB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800" dirty="0">
                          <a:solidFill>
                            <a:srgbClr val="45BBB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</a:t>
                      </a:r>
                    </a:p>
                  </a:txBody>
                  <a:tcPr marL="36195" anchor="ctr">
                    <a:lnL w="12700">
                      <a:solidFill>
                        <a:srgbClr val="3EA7AF"/>
                      </a:solidFill>
                      <a:prstDash val="solid"/>
                    </a:lnL>
                    <a:lnR w="12700">
                      <a:solidFill>
                        <a:srgbClr val="3EA7AF"/>
                      </a:solidFill>
                      <a:prstDash val="solid"/>
                    </a:lnR>
                    <a:lnT w="12700">
                      <a:solidFill>
                        <a:srgbClr val="3EA7AF"/>
                      </a:solidFill>
                      <a:prstDash val="solid"/>
                    </a:lnT>
                    <a:lnB w="12700">
                      <a:solidFill>
                        <a:srgbClr val="3EA7A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rgbClr val="45BBB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</a:p>
                  </a:txBody>
                  <a:tcPr marL="36195" anchor="ctr">
                    <a:lnL w="12700">
                      <a:solidFill>
                        <a:srgbClr val="3EA7AF"/>
                      </a:solidFill>
                      <a:prstDash val="solid"/>
                    </a:lnL>
                    <a:lnR w="12700">
                      <a:solidFill>
                        <a:srgbClr val="3EA7AF"/>
                      </a:solidFill>
                      <a:prstDash val="solid"/>
                    </a:lnR>
                    <a:lnT w="12700">
                      <a:solidFill>
                        <a:srgbClr val="3EA7AF"/>
                      </a:solidFill>
                      <a:prstDash val="solid"/>
                    </a:lnT>
                    <a:lnB w="12700">
                      <a:solidFill>
                        <a:srgbClr val="3EA7A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5201162" y="680413"/>
          <a:ext cx="3600000" cy="3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组长工时</a:t>
                      </a:r>
                    </a:p>
                  </a:txBody>
                  <a:tcPr anchor="ctr">
                    <a:lnL w="12700">
                      <a:solidFill>
                        <a:srgbClr val="4380E6"/>
                      </a:solidFill>
                      <a:prstDash val="solid"/>
                    </a:lnL>
                    <a:lnR w="12700">
                      <a:solidFill>
                        <a:srgbClr val="4380E6"/>
                      </a:solidFill>
                      <a:prstDash val="solid"/>
                    </a:lnR>
                    <a:lnT w="12700">
                      <a:solidFill>
                        <a:srgbClr val="4380E6"/>
                      </a:solidFill>
                      <a:prstDash val="solid"/>
                    </a:lnT>
                    <a:lnB w="12700">
                      <a:solidFill>
                        <a:srgbClr val="4380E6"/>
                      </a:solidFill>
                      <a:prstDash val="solid"/>
                    </a:lnB>
                    <a:solidFill>
                      <a:srgbClr val="438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</a:t>
                      </a:r>
                    </a:p>
                  </a:txBody>
                  <a:tcPr marL="36195" anchor="ctr">
                    <a:lnL w="12700">
                      <a:solidFill>
                        <a:srgbClr val="4380E6"/>
                      </a:solidFill>
                      <a:prstDash val="solid"/>
                    </a:lnL>
                    <a:lnR w="12700">
                      <a:solidFill>
                        <a:srgbClr val="4380E6"/>
                      </a:solidFill>
                      <a:prstDash val="solid"/>
                    </a:lnR>
                    <a:lnT w="12700">
                      <a:solidFill>
                        <a:srgbClr val="4380E6"/>
                      </a:solidFill>
                      <a:prstDash val="solid"/>
                    </a:lnT>
                    <a:lnB w="12700">
                      <a:solidFill>
                        <a:srgbClr val="4380E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</a:p>
                  </a:txBody>
                  <a:tcPr marL="36195" anchor="ctr">
                    <a:lnL w="12700">
                      <a:solidFill>
                        <a:srgbClr val="4380E6"/>
                      </a:solidFill>
                      <a:prstDash val="solid"/>
                    </a:lnL>
                    <a:lnR w="12700">
                      <a:solidFill>
                        <a:srgbClr val="4380E6"/>
                      </a:solidFill>
                      <a:prstDash val="solid"/>
                    </a:lnR>
                    <a:lnT w="12700">
                      <a:solidFill>
                        <a:srgbClr val="4380E6"/>
                      </a:solidFill>
                      <a:prstDash val="solid"/>
                    </a:lnT>
                    <a:lnB w="12700">
                      <a:solidFill>
                        <a:srgbClr val="4380E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VS</a:t>
                      </a:r>
                      <a:r>
                        <a:rPr lang="zh-CN" altLang="en-US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</a:p>
                  </a:txBody>
                  <a:tcPr marL="36195" anchor="ctr">
                    <a:lnL w="12700">
                      <a:solidFill>
                        <a:srgbClr val="4380E6"/>
                      </a:solidFill>
                      <a:prstDash val="solid"/>
                    </a:lnL>
                    <a:lnR w="12700">
                      <a:solidFill>
                        <a:srgbClr val="4380E6"/>
                      </a:solidFill>
                      <a:prstDash val="solid"/>
                    </a:lnR>
                    <a:lnT w="12700">
                      <a:solidFill>
                        <a:srgbClr val="4380E6"/>
                      </a:solidFill>
                      <a:prstDash val="solid"/>
                    </a:lnT>
                    <a:lnB w="12700">
                      <a:solidFill>
                        <a:srgbClr val="4380E6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/>
          </p:nvPr>
        </p:nvGraphicFramePr>
        <p:xfrm>
          <a:off x="5190574" y="1046138"/>
          <a:ext cx="360000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8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学生兼职组长</a:t>
                      </a:r>
                      <a:endParaRPr lang="en-US" altLang="zh-CN" sz="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8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工时占比</a:t>
                      </a:r>
                    </a:p>
                  </a:txBody>
                  <a:tcPr anchor="ctr">
                    <a:lnL w="12700">
                      <a:solidFill>
                        <a:srgbClr val="4380E6"/>
                      </a:solidFill>
                      <a:prstDash val="solid"/>
                    </a:lnL>
                    <a:lnR w="12700">
                      <a:solidFill>
                        <a:srgbClr val="4380E6"/>
                      </a:solidFill>
                      <a:prstDash val="solid"/>
                    </a:lnR>
                    <a:lnT w="12700">
                      <a:solidFill>
                        <a:srgbClr val="4380E6"/>
                      </a:solidFill>
                      <a:prstDash val="solid"/>
                    </a:lnT>
                    <a:lnB w="12700">
                      <a:solidFill>
                        <a:srgbClr val="4380E6"/>
                      </a:solidFill>
                      <a:prstDash val="solid"/>
                    </a:lnB>
                    <a:solidFill>
                      <a:srgbClr val="4380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</a:t>
                      </a:r>
                    </a:p>
                  </a:txBody>
                  <a:tcPr marL="36195" anchor="ctr">
                    <a:lnL w="12700">
                      <a:solidFill>
                        <a:srgbClr val="4380E6"/>
                      </a:solidFill>
                      <a:prstDash val="solid"/>
                    </a:lnL>
                    <a:lnR w="12700">
                      <a:solidFill>
                        <a:srgbClr val="4380E6"/>
                      </a:solidFill>
                      <a:prstDash val="solid"/>
                    </a:lnR>
                    <a:lnT w="12700">
                      <a:solidFill>
                        <a:srgbClr val="4380E6"/>
                      </a:solidFill>
                      <a:prstDash val="solid"/>
                    </a:lnT>
                    <a:lnB w="12700">
                      <a:solidFill>
                        <a:srgbClr val="4380E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</a:p>
                  </a:txBody>
                  <a:tcPr marL="36195" anchor="ctr">
                    <a:lnL w="12700">
                      <a:solidFill>
                        <a:srgbClr val="4380E6"/>
                      </a:solidFill>
                      <a:prstDash val="solid"/>
                    </a:lnL>
                    <a:lnR w="12700">
                      <a:solidFill>
                        <a:srgbClr val="4380E6"/>
                      </a:solidFill>
                      <a:prstDash val="solid"/>
                    </a:lnR>
                    <a:lnT w="12700">
                      <a:solidFill>
                        <a:srgbClr val="4380E6"/>
                      </a:solidFill>
                      <a:prstDash val="solid"/>
                    </a:lnT>
                    <a:lnB w="12700">
                      <a:solidFill>
                        <a:srgbClr val="4380E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VS</a:t>
                      </a:r>
                      <a:r>
                        <a:rPr lang="zh-CN" altLang="en-US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</a:p>
                  </a:txBody>
                  <a:tcPr marL="36195" anchor="ctr">
                    <a:lnL w="12700">
                      <a:solidFill>
                        <a:srgbClr val="4380E6"/>
                      </a:solidFill>
                      <a:prstDash val="solid"/>
                    </a:lnL>
                    <a:lnR w="12700">
                      <a:solidFill>
                        <a:srgbClr val="4380E6"/>
                      </a:solidFill>
                      <a:prstDash val="solid"/>
                    </a:lnR>
                    <a:lnT w="12700">
                      <a:solidFill>
                        <a:srgbClr val="4380E6"/>
                      </a:solidFill>
                      <a:prstDash val="solid"/>
                    </a:lnT>
                    <a:lnB w="12700">
                      <a:solidFill>
                        <a:srgbClr val="4380E6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5200045" y="1914154"/>
          <a:ext cx="3600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工时</a:t>
                      </a:r>
                    </a:p>
                  </a:txBody>
                  <a:tcPr anchor="ctr">
                    <a:lnL w="12700">
                      <a:solidFill>
                        <a:srgbClr val="103F8F"/>
                      </a:solidFill>
                      <a:prstDash val="solid"/>
                    </a:lnL>
                    <a:lnR w="12700">
                      <a:solidFill>
                        <a:srgbClr val="103F8F"/>
                      </a:solidFill>
                      <a:prstDash val="solid"/>
                    </a:lnR>
                    <a:lnT w="12700">
                      <a:solidFill>
                        <a:srgbClr val="103F8F"/>
                      </a:solidFill>
                      <a:prstDash val="solid"/>
                    </a:lnT>
                    <a:lnB w="12700">
                      <a:solidFill>
                        <a:srgbClr val="103F8F"/>
                      </a:solidFill>
                      <a:prstDash val="solid"/>
                    </a:lnB>
                    <a:solidFill>
                      <a:srgbClr val="103F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</a:t>
                      </a:r>
                    </a:p>
                  </a:txBody>
                  <a:tcPr marL="36195" anchor="ctr">
                    <a:lnL w="12700" cap="flat" cmpd="sng" algn="ctr">
                      <a:solidFill>
                        <a:srgbClr val="103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103F8F"/>
                      </a:solidFill>
                      <a:prstDash val="solid"/>
                    </a:lnR>
                    <a:lnT w="12700">
                      <a:solidFill>
                        <a:srgbClr val="103F8F"/>
                      </a:solidFill>
                      <a:prstDash val="solid"/>
                    </a:lnT>
                    <a:lnB w="12700">
                      <a:solidFill>
                        <a:srgbClr val="103F8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</a:t>
                      </a:r>
                      <a:r>
                        <a:rPr lang="zh-CN" altLang="en-US" sz="800" dirty="0" smtClean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</a:t>
                      </a:r>
                      <a:endParaRPr lang="zh-CN" altLang="en-US" sz="800" dirty="0">
                        <a:solidFill>
                          <a:srgbClr val="4380E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anchor="ctr">
                    <a:lnL w="12700">
                      <a:solidFill>
                        <a:srgbClr val="103F8F"/>
                      </a:solidFill>
                      <a:prstDash val="solid"/>
                    </a:lnL>
                    <a:lnR w="12700" cap="flat" cmpd="sng" algn="ctr">
                      <a:solidFill>
                        <a:srgbClr val="103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103F8F"/>
                      </a:solidFill>
                      <a:prstDash val="solid"/>
                    </a:lnT>
                    <a:lnB w="12700">
                      <a:solidFill>
                        <a:srgbClr val="103F8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VS</a:t>
                      </a:r>
                      <a:r>
                        <a:rPr lang="zh-CN" altLang="en-US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</a:p>
                  </a:txBody>
                  <a:tcPr marL="36195" anchor="ctr">
                    <a:lnL w="12700">
                      <a:solidFill>
                        <a:srgbClr val="103F8F"/>
                      </a:solidFill>
                      <a:prstDash val="solid"/>
                    </a:lnL>
                    <a:lnR w="12700">
                      <a:solidFill>
                        <a:srgbClr val="103F8F"/>
                      </a:solidFill>
                      <a:prstDash val="solid"/>
                    </a:lnR>
                    <a:lnT w="12700">
                      <a:solidFill>
                        <a:srgbClr val="103F8F"/>
                      </a:solidFill>
                      <a:prstDash val="solid"/>
                    </a:lnT>
                    <a:lnB w="12700">
                      <a:solidFill>
                        <a:srgbClr val="103F8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/>
          </p:nvPr>
        </p:nvGraphicFramePr>
        <p:xfrm>
          <a:off x="5200046" y="2322775"/>
          <a:ext cx="358444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CPH</a:t>
                      </a:r>
                      <a:endParaRPr lang="en-US" altLang="zh-CN" sz="900" dirty="0"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rgbClr val="103F8F"/>
                      </a:solidFill>
                      <a:prstDash val="solid"/>
                    </a:lnL>
                    <a:lnR w="12700">
                      <a:solidFill>
                        <a:srgbClr val="103F8F"/>
                      </a:solidFill>
                      <a:prstDash val="solid"/>
                    </a:lnR>
                    <a:lnT w="12700">
                      <a:solidFill>
                        <a:srgbClr val="103F8F"/>
                      </a:solidFill>
                      <a:prstDash val="solid"/>
                    </a:lnT>
                    <a:lnB w="12700">
                      <a:solidFill>
                        <a:srgbClr val="103F8F"/>
                      </a:solidFill>
                      <a:prstDash val="solid"/>
                    </a:lnB>
                    <a:solidFill>
                      <a:srgbClr val="103F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</a:t>
                      </a:r>
                    </a:p>
                  </a:txBody>
                  <a:tcPr marL="36195" anchor="ctr">
                    <a:lnL w="12700">
                      <a:solidFill>
                        <a:srgbClr val="103F8F"/>
                      </a:solidFill>
                      <a:prstDash val="solid"/>
                    </a:lnL>
                    <a:lnR w="12700">
                      <a:solidFill>
                        <a:srgbClr val="103F8F"/>
                      </a:solidFill>
                      <a:prstDash val="solid"/>
                    </a:lnR>
                    <a:lnT w="12700">
                      <a:solidFill>
                        <a:srgbClr val="103F8F"/>
                      </a:solidFill>
                      <a:prstDash val="solid"/>
                    </a:lnT>
                    <a:lnB w="12700">
                      <a:solidFill>
                        <a:srgbClr val="103F8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</a:t>
                      </a:r>
                      <a:r>
                        <a:rPr lang="zh-CN" altLang="en-US" sz="800" dirty="0" smtClean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</a:t>
                      </a:r>
                      <a:endParaRPr lang="en-US" altLang="zh-CN" sz="800" dirty="0">
                        <a:solidFill>
                          <a:srgbClr val="4380E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anchor="ctr">
                    <a:lnL w="12700">
                      <a:solidFill>
                        <a:srgbClr val="103F8F"/>
                      </a:solidFill>
                      <a:prstDash val="solid"/>
                    </a:lnL>
                    <a:lnR w="12700" cap="flat" cmpd="sng" algn="ctr">
                      <a:solidFill>
                        <a:srgbClr val="103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103F8F"/>
                      </a:solidFill>
                      <a:prstDash val="solid"/>
                    </a:lnT>
                    <a:lnB w="12700">
                      <a:solidFill>
                        <a:srgbClr val="103F8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VS</a:t>
                      </a:r>
                      <a:r>
                        <a:rPr lang="zh-CN" altLang="en-US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  <a:endParaRPr lang="en-US" altLang="zh-CN" sz="800" dirty="0">
                        <a:solidFill>
                          <a:srgbClr val="4380E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anchor="ctr">
                    <a:lnL w="12700">
                      <a:solidFill>
                        <a:srgbClr val="103F8F"/>
                      </a:solidFill>
                      <a:prstDash val="solid"/>
                    </a:lnL>
                    <a:lnR w="12700" cap="flat" cmpd="sng" algn="ctr">
                      <a:solidFill>
                        <a:srgbClr val="103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103F8F"/>
                      </a:solidFill>
                      <a:prstDash val="solid"/>
                    </a:lnT>
                    <a:lnB w="12700">
                      <a:solidFill>
                        <a:srgbClr val="103F8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5200045" y="3093720"/>
          <a:ext cx="3600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2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服务组小时薪资</a:t>
                      </a:r>
                    </a:p>
                    <a:p>
                      <a:pPr algn="l"/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（不含组长）</a:t>
                      </a:r>
                    </a:p>
                  </a:txBody>
                  <a:tcPr anchor="ctr">
                    <a:lnL w="12700">
                      <a:solidFill>
                        <a:srgbClr val="103F8F"/>
                      </a:solidFill>
                      <a:prstDash val="solid"/>
                    </a:lnL>
                    <a:lnR w="12700">
                      <a:solidFill>
                        <a:srgbClr val="103F8F"/>
                      </a:solidFill>
                      <a:prstDash val="solid"/>
                    </a:lnR>
                    <a:lnT w="12700">
                      <a:solidFill>
                        <a:srgbClr val="103F8F"/>
                      </a:solidFill>
                      <a:prstDash val="solid"/>
                    </a:lnT>
                    <a:lnB w="12700">
                      <a:solidFill>
                        <a:srgbClr val="103F8F"/>
                      </a:solidFill>
                      <a:prstDash val="solid"/>
                    </a:lnB>
                    <a:solidFill>
                      <a:srgbClr val="103F8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￥</a:t>
                      </a:r>
                    </a:p>
                  </a:txBody>
                  <a:tcPr marL="36195" anchor="ctr">
                    <a:lnL w="12700">
                      <a:solidFill>
                        <a:srgbClr val="103F8F"/>
                      </a:solidFill>
                      <a:prstDash val="solid"/>
                    </a:lnL>
                    <a:lnR w="12700">
                      <a:solidFill>
                        <a:srgbClr val="103F8F"/>
                      </a:solidFill>
                      <a:prstDash val="solid"/>
                    </a:lnR>
                    <a:lnT w="12700">
                      <a:solidFill>
                        <a:srgbClr val="103F8F"/>
                      </a:solidFill>
                      <a:prstDash val="solid"/>
                    </a:lnT>
                    <a:lnB w="12700">
                      <a:solidFill>
                        <a:srgbClr val="103F8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P30</a:t>
                      </a:r>
                      <a:r>
                        <a:rPr lang="zh-CN" altLang="en-US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金额</a:t>
                      </a:r>
                    </a:p>
                  </a:txBody>
                  <a:tcPr marL="36195" anchor="ctr">
                    <a:lnL w="12700">
                      <a:solidFill>
                        <a:srgbClr val="103F8F"/>
                      </a:solidFill>
                      <a:prstDash val="solid"/>
                    </a:lnL>
                    <a:lnR w="12700" cap="flat" cmpd="sng" algn="ctr">
                      <a:solidFill>
                        <a:srgbClr val="103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103F8F"/>
                      </a:solidFill>
                      <a:prstDash val="solid"/>
                    </a:lnT>
                    <a:lnB w="12700">
                      <a:solidFill>
                        <a:srgbClr val="103F8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VS P30</a:t>
                      </a:r>
                      <a:endParaRPr lang="zh-CN" altLang="en-US" sz="800" dirty="0">
                        <a:solidFill>
                          <a:srgbClr val="4380E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anchor="ctr">
                    <a:lnL w="12700">
                      <a:solidFill>
                        <a:srgbClr val="103F8F"/>
                      </a:solidFill>
                      <a:prstDash val="solid"/>
                    </a:lnL>
                    <a:lnR w="12700">
                      <a:solidFill>
                        <a:srgbClr val="103F8F"/>
                      </a:solidFill>
                      <a:prstDash val="solid"/>
                    </a:lnR>
                    <a:lnT w="12700">
                      <a:solidFill>
                        <a:srgbClr val="103F8F"/>
                      </a:solidFill>
                      <a:prstDash val="solid"/>
                    </a:lnT>
                    <a:lnB w="12700">
                      <a:solidFill>
                        <a:srgbClr val="103F8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5190574" y="1441142"/>
          <a:ext cx="1861200" cy="3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全职组长人数</a:t>
                      </a:r>
                    </a:p>
                  </a:txBody>
                  <a:tcPr anchor="ctr">
                    <a:lnL w="12700">
                      <a:solidFill>
                        <a:srgbClr val="4380E6"/>
                      </a:solidFill>
                      <a:prstDash val="solid"/>
                    </a:lnL>
                    <a:lnR w="12700">
                      <a:solidFill>
                        <a:srgbClr val="4380E6"/>
                      </a:solidFill>
                      <a:prstDash val="solid"/>
                    </a:lnR>
                    <a:lnT w="12700">
                      <a:solidFill>
                        <a:srgbClr val="4380E6"/>
                      </a:solidFill>
                      <a:prstDash val="solid"/>
                    </a:lnT>
                    <a:lnB w="12700">
                      <a:solidFill>
                        <a:srgbClr val="4380E6"/>
                      </a:solidFill>
                      <a:prstDash val="solid"/>
                    </a:lnB>
                    <a:solidFill>
                      <a:srgbClr val="438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</a:t>
                      </a:r>
                    </a:p>
                  </a:txBody>
                  <a:tcPr marL="36195" anchor="ctr">
                    <a:lnL w="12700">
                      <a:solidFill>
                        <a:srgbClr val="4380E6"/>
                      </a:solidFill>
                      <a:prstDash val="solid"/>
                    </a:lnL>
                    <a:lnR w="12700">
                      <a:solidFill>
                        <a:srgbClr val="4380E6"/>
                      </a:solidFill>
                      <a:prstDash val="solid"/>
                    </a:lnR>
                    <a:lnT w="12700">
                      <a:solidFill>
                        <a:srgbClr val="4380E6"/>
                      </a:solidFill>
                      <a:prstDash val="solid"/>
                    </a:lnT>
                    <a:lnB w="12700">
                      <a:solidFill>
                        <a:srgbClr val="4380E6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/>
          </p:nvPr>
        </p:nvGraphicFramePr>
        <p:xfrm>
          <a:off x="5200045" y="3526248"/>
          <a:ext cx="1767600" cy="33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BenHC</a:t>
                      </a:r>
                    </a:p>
                  </a:txBody>
                  <a:tcPr anchor="ctr">
                    <a:lnL w="12700">
                      <a:solidFill>
                        <a:srgbClr val="103F8F"/>
                      </a:solidFill>
                      <a:prstDash val="solid"/>
                    </a:lnL>
                    <a:lnR w="12700">
                      <a:solidFill>
                        <a:srgbClr val="103F8F"/>
                      </a:solidFill>
                      <a:prstDash val="solid"/>
                    </a:lnR>
                    <a:lnT w="12700">
                      <a:solidFill>
                        <a:srgbClr val="103F8F"/>
                      </a:solidFill>
                      <a:prstDash val="solid"/>
                    </a:lnT>
                    <a:lnB w="12700">
                      <a:solidFill>
                        <a:srgbClr val="103F8F"/>
                      </a:solidFill>
                      <a:prstDash val="solid"/>
                    </a:lnB>
                    <a:solidFill>
                      <a:srgbClr val="103F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</a:t>
                      </a:r>
                    </a:p>
                  </a:txBody>
                  <a:tcPr marL="36195" anchor="ctr">
                    <a:lnL w="12700">
                      <a:solidFill>
                        <a:srgbClr val="103F8F"/>
                      </a:solidFill>
                      <a:prstDash val="solid"/>
                    </a:lnL>
                    <a:lnR w="12700">
                      <a:solidFill>
                        <a:srgbClr val="103F8F"/>
                      </a:solidFill>
                      <a:prstDash val="solid"/>
                    </a:lnR>
                    <a:lnT w="12700">
                      <a:solidFill>
                        <a:srgbClr val="103F8F"/>
                      </a:solidFill>
                      <a:prstDash val="solid"/>
                    </a:lnT>
                    <a:lnB w="12700">
                      <a:solidFill>
                        <a:srgbClr val="103F8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1" name="连接符: 肘形 50"/>
          <p:cNvCxnSpPr/>
          <p:nvPr/>
        </p:nvCxnSpPr>
        <p:spPr bwMode="auto">
          <a:xfrm rot="10800000" flipV="1">
            <a:off x="5209272" y="457829"/>
            <a:ext cx="10800" cy="396000"/>
          </a:xfrm>
          <a:prstGeom prst="bentConnector3">
            <a:avLst>
              <a:gd name="adj1" fmla="val 1800000"/>
            </a:avLst>
          </a:prstGeom>
          <a:solidFill>
            <a:srgbClr val="FFCC99"/>
          </a:solidFill>
          <a:ln w="9525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/>
          <p:nvPr/>
        </p:nvCxnSpPr>
        <p:spPr bwMode="auto">
          <a:xfrm>
            <a:off x="4921626" y="667151"/>
            <a:ext cx="108000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575848"/>
              </p:ext>
            </p:extLst>
          </p:nvPr>
        </p:nvGraphicFramePr>
        <p:xfrm>
          <a:off x="1185496" y="5279844"/>
          <a:ext cx="935990" cy="1056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外包费用/</a:t>
                      </a:r>
                    </a:p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外包单价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费用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%</a:t>
                      </a:r>
                      <a:endParaRPr lang="zh-CN" altLang="en-US" sz="800" dirty="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单价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6" name="直接连接符 85"/>
          <p:cNvCxnSpPr/>
          <p:nvPr/>
        </p:nvCxnSpPr>
        <p:spPr bwMode="auto">
          <a:xfrm>
            <a:off x="950907" y="3284349"/>
            <a:ext cx="243414" cy="635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38964" y="6354426"/>
            <a:ext cx="568267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lang="zh-CN" altLang="en-US" sz="800" b="0" i="0" dirty="0" smtClean="0">
                <a:solidFill>
                  <a:srgbClr val="808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</a:t>
            </a:r>
            <a:r>
              <a:rPr lang="en-US" altLang="zh-CN" sz="800" b="0" i="0" dirty="0" smtClean="0">
                <a:solidFill>
                  <a:srgbClr val="808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800" b="0" i="0" dirty="0" smtClean="0">
                <a:solidFill>
                  <a:srgbClr val="808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800" b="0" i="0" dirty="0">
                <a:solidFill>
                  <a:srgbClr val="808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服务组小时薪资（不含组长） = ｛服务组非组长薪资(含除了特殊津贴和骑手津贴外的其他津贴)+服务组五险一金 </a:t>
            </a:r>
            <a:endParaRPr lang="zh-CN" altLang="en-US" sz="800" b="0" i="0" dirty="0" smtClean="0">
              <a:solidFill>
                <a:schemeClr val="bg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 algn="l">
              <a:buFontTx/>
              <a:buChar char="-"/>
            </a:pPr>
            <a:r>
              <a:rPr lang="zh-CN" altLang="en-US" sz="800" b="0" i="0" dirty="0" smtClean="0">
                <a:solidFill>
                  <a:srgbClr val="808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区域行销专员的所有成本 - 行政专员的所有成本)｝/ （服务组非组长工时-区域行销专员工时-行政专员工时）</a:t>
            </a:r>
            <a:endParaRPr lang="en-US" altLang="zh-CN" sz="800" b="0" i="0" dirty="0" smtClean="0">
              <a:solidFill>
                <a:srgbClr val="80808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buNone/>
            </a:pPr>
            <a:r>
              <a:rPr lang="zh-CN" altLang="en-US" sz="800" b="0" i="0" dirty="0" smtClean="0">
                <a:solidFill>
                  <a:srgbClr val="808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</a:t>
            </a:r>
            <a:r>
              <a:rPr lang="en-US" altLang="zh-CN" sz="800" b="0" i="0" dirty="0" smtClean="0">
                <a:solidFill>
                  <a:srgbClr val="808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800" b="0" i="0" dirty="0" smtClean="0">
                <a:solidFill>
                  <a:srgbClr val="808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：新店费用未单独列出</a:t>
            </a:r>
            <a:endParaRPr lang="zh-CN" altLang="en-US" sz="800" b="0" i="0" dirty="0">
              <a:solidFill>
                <a:schemeClr val="bg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08979" y="401421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zh-CN" altLang="en-US" sz="1000" b="0" i="0" dirty="0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截至月底，区域餐厅总计</a:t>
            </a:r>
            <a:r>
              <a:rPr lang="zh-CN" altLang="en-US" sz="1000" b="0" i="0" u="sng" dirty="0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000" b="0" i="0" u="sng" dirty="0" smtClean="0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000" b="0" i="0" u="sng" dirty="0" smtClean="0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     </a:t>
            </a:r>
            <a:r>
              <a:rPr lang="zh-CN" altLang="en-US" sz="1000" b="0" i="0" dirty="0" smtClean="0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家</a:t>
            </a:r>
            <a:r>
              <a:rPr lang="zh-CN" altLang="en-US" sz="1000" b="0" i="0" dirty="0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，其中，未满整月营业天数的餐厅</a:t>
            </a:r>
            <a:r>
              <a:rPr lang="en-US" altLang="zh-CN" sz="1000" b="0" i="0" u="sng" dirty="0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1000" b="0" i="0" u="sng" dirty="0" smtClean="0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      </a:t>
            </a:r>
            <a:r>
              <a:rPr lang="zh-CN" altLang="en-US" sz="1000" b="0" i="0" dirty="0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家</a:t>
            </a:r>
            <a:endParaRPr lang="en-US" altLang="zh-CN" sz="1000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08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84037"/>
              </p:ext>
            </p:extLst>
          </p:nvPr>
        </p:nvGraphicFramePr>
        <p:xfrm>
          <a:off x="1187624" y="4111597"/>
          <a:ext cx="856091" cy="1056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9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管理组</a:t>
                      </a:r>
                      <a:r>
                        <a:rPr lang="en-US" altLang="zh-CN" sz="9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9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服务组福利</a:t>
                      </a:r>
                      <a:endParaRPr lang="zh-CN" altLang="en-US" sz="9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kern="12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￥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AOP%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6" name="直接连接符 85"/>
          <p:cNvCxnSpPr/>
          <p:nvPr/>
        </p:nvCxnSpPr>
        <p:spPr bwMode="auto">
          <a:xfrm>
            <a:off x="957185" y="4652501"/>
            <a:ext cx="221285" cy="635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7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49803"/>
              </p:ext>
            </p:extLst>
          </p:nvPr>
        </p:nvGraphicFramePr>
        <p:xfrm>
          <a:off x="2359134" y="4856584"/>
          <a:ext cx="136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4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非组长服务组福</a:t>
                      </a: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55204"/>
              </p:ext>
            </p:extLst>
          </p:nvPr>
        </p:nvGraphicFramePr>
        <p:xfrm>
          <a:off x="2359134" y="5301208"/>
          <a:ext cx="1368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4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组长福</a:t>
                      </a: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9" name="连接符: 肘形 21"/>
          <p:cNvCxnSpPr/>
          <p:nvPr/>
        </p:nvCxnSpPr>
        <p:spPr bwMode="auto">
          <a:xfrm rot="10800000" flipV="1">
            <a:off x="2475473" y="4622264"/>
            <a:ext cx="7889" cy="822960"/>
          </a:xfrm>
          <a:prstGeom prst="bentConnector3">
            <a:avLst>
              <a:gd name="adj1" fmla="val 2997706"/>
            </a:avLst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9" name="表格 46"/>
          <p:cNvGraphicFramePr>
            <a:graphicFrameLocks noGrp="1"/>
          </p:cNvGraphicFramePr>
          <p:nvPr>
            <p:extLst/>
          </p:nvPr>
        </p:nvGraphicFramePr>
        <p:xfrm>
          <a:off x="5200046" y="2708920"/>
          <a:ext cx="358444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CPH Hit</a:t>
                      </a:r>
                      <a:r>
                        <a:rPr lang="en-US" altLang="zh-CN" sz="900" baseline="0" dirty="0" smtClean="0"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 Rate</a:t>
                      </a:r>
                      <a:endParaRPr lang="en-US" altLang="zh-CN" sz="900" dirty="0"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rgbClr val="103F8F"/>
                      </a:solidFill>
                      <a:prstDash val="solid"/>
                    </a:lnL>
                    <a:lnR w="12700">
                      <a:solidFill>
                        <a:srgbClr val="103F8F"/>
                      </a:solidFill>
                      <a:prstDash val="solid"/>
                    </a:lnR>
                    <a:lnT w="12700">
                      <a:solidFill>
                        <a:srgbClr val="103F8F"/>
                      </a:solidFill>
                      <a:prstDash val="solid"/>
                    </a:lnT>
                    <a:lnB w="12700">
                      <a:solidFill>
                        <a:srgbClr val="103F8F"/>
                      </a:solidFill>
                      <a:prstDash val="solid"/>
                    </a:lnB>
                    <a:solidFill>
                      <a:srgbClr val="103F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</a:t>
                      </a:r>
                    </a:p>
                  </a:txBody>
                  <a:tcPr marL="36195" anchor="ctr">
                    <a:lnL w="12700">
                      <a:solidFill>
                        <a:srgbClr val="103F8F"/>
                      </a:solidFill>
                      <a:prstDash val="solid"/>
                    </a:lnL>
                    <a:lnR w="12700">
                      <a:solidFill>
                        <a:srgbClr val="103F8F"/>
                      </a:solidFill>
                      <a:prstDash val="solid"/>
                    </a:lnR>
                    <a:lnT w="12700">
                      <a:solidFill>
                        <a:srgbClr val="103F8F"/>
                      </a:solidFill>
                      <a:prstDash val="solid"/>
                    </a:lnT>
                    <a:lnB w="12700">
                      <a:solidFill>
                        <a:srgbClr val="103F8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</a:t>
                      </a:r>
                      <a:r>
                        <a:rPr lang="zh-CN" altLang="en-US" sz="800" dirty="0" smtClean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</a:t>
                      </a:r>
                      <a:endParaRPr lang="en-US" altLang="zh-CN" sz="800" dirty="0">
                        <a:solidFill>
                          <a:srgbClr val="4380E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anchor="ctr">
                    <a:lnL w="12700">
                      <a:solidFill>
                        <a:srgbClr val="103F8F"/>
                      </a:solidFill>
                      <a:prstDash val="solid"/>
                    </a:lnL>
                    <a:lnR w="12700" cap="flat" cmpd="sng" algn="ctr">
                      <a:solidFill>
                        <a:srgbClr val="103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103F8F"/>
                      </a:solidFill>
                      <a:prstDash val="solid"/>
                    </a:lnT>
                    <a:lnB w="12700">
                      <a:solidFill>
                        <a:srgbClr val="103F8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VS</a:t>
                      </a:r>
                      <a:r>
                        <a:rPr lang="zh-CN" altLang="en-US" sz="800" dirty="0">
                          <a:solidFill>
                            <a:srgbClr val="4380E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  <a:endParaRPr lang="en-US" altLang="zh-CN" sz="800" dirty="0">
                        <a:solidFill>
                          <a:srgbClr val="4380E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anchor="ctr">
                    <a:lnL w="12700">
                      <a:solidFill>
                        <a:srgbClr val="103F8F"/>
                      </a:solidFill>
                      <a:prstDash val="solid"/>
                    </a:lnL>
                    <a:lnR w="12700" cap="flat" cmpd="sng" algn="ctr">
                      <a:solidFill>
                        <a:srgbClr val="103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103F8F"/>
                      </a:solidFill>
                      <a:prstDash val="solid"/>
                    </a:lnT>
                    <a:lnB w="12700">
                      <a:solidFill>
                        <a:srgbClr val="103F8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文本框 106"/>
          <p:cNvSpPr txBox="1"/>
          <p:nvPr/>
        </p:nvSpPr>
        <p:spPr>
          <a:xfrm>
            <a:off x="38964" y="3174796"/>
            <a:ext cx="841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5146119.96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-38792" y="3406734"/>
            <a:ext cx="903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18.2%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-24341" y="3628610"/>
            <a:ext cx="8985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17.5%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300679" y="1558586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889400.84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1306584" y="1779767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3.1%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300064" y="3248149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2970165.13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301555" y="3457211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10.5%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268517" y="5643367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723139.23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268070" y="6110919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11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1268071" y="5885480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2.6%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3055178" y="989915"/>
            <a:ext cx="761439" cy="22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773999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2865136" y="1269301"/>
            <a:ext cx="940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33688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3152172" y="1566628"/>
            <a:ext cx="614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110521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3169367" y="1841050"/>
            <a:ext cx="614923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-317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2528296" y="2517249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431625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2640512" y="2762046"/>
            <a:ext cx="729753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1.5%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17913" y="3719101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2539966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2517913" y="3955109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9%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3990167" y="2123529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300416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3944233" y="2404869"/>
            <a:ext cx="895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32992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3985008" y="2696236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31370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3985008" y="2983603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66845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3990167" y="3292035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2103128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3945258" y="3575922"/>
            <a:ext cx="881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122026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3985007" y="3872191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2270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3990167" y="4163981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312540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4092622" y="786095"/>
            <a:ext cx="8337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1344.92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036242" y="1014718"/>
            <a:ext cx="897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1177.67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3938740" y="1251495"/>
            <a:ext cx="993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167.25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6254882" y="365835"/>
            <a:ext cx="8248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4.87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7107409" y="362507"/>
            <a:ext cx="833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4.33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7964180" y="369638"/>
            <a:ext cx="833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4.07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6268525" y="731753"/>
            <a:ext cx="7912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622.81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7131216" y="722340"/>
            <a:ext cx="804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500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7945234" y="722340"/>
            <a:ext cx="8464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122.81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6258547" y="1076079"/>
            <a:ext cx="833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20.33%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7068598" y="1076078"/>
            <a:ext cx="833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25%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7972205" y="1081237"/>
            <a:ext cx="833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-4.67%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6234843" y="1480634"/>
            <a:ext cx="8337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2.48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6146264" y="1989628"/>
            <a:ext cx="8337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5096.78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7051774" y="1983336"/>
            <a:ext cx="8337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4660.03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7972205" y="2000289"/>
            <a:ext cx="8337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436.76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6162414" y="2385687"/>
            <a:ext cx="8337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4.85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7051774" y="2369957"/>
            <a:ext cx="8337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5.31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7982016" y="2367452"/>
            <a:ext cx="8337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-0.45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6183436" y="3149165"/>
            <a:ext cx="8337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15.18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6962336" y="3145764"/>
            <a:ext cx="928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15.16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7902353" y="3154362"/>
            <a:ext cx="91341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0.02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6153844" y="3603799"/>
            <a:ext cx="810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13.77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2491030" y="4555955"/>
            <a:ext cx="1269811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215661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2637920" y="5315697"/>
            <a:ext cx="11191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43705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2637920" y="4918629"/>
            <a:ext cx="11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205216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1043609" y="4489588"/>
            <a:ext cx="1034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563124.29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229921" y="4722028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2%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306295" y="2000092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3.2%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1301539" y="3685577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8.4%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1043609" y="4948214"/>
            <a:ext cx="1028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3%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6153844" y="2757090"/>
            <a:ext cx="833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34.37%</a:t>
            </a:r>
            <a:endParaRPr lang="en-US" altLang="zh-CN" sz="800" i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7041304" y="2762116"/>
            <a:ext cx="833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50%</a:t>
            </a:r>
            <a:endParaRPr lang="en-US" altLang="zh-CN" sz="800" i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7964180" y="2755124"/>
            <a:ext cx="833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-15.63%</a:t>
            </a:r>
            <a:endParaRPr lang="en-US" altLang="zh-CN" sz="800" i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4641019" y="4177256"/>
            <a:ext cx="10751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0</a:t>
            </a:r>
            <a:endParaRPr lang="en-US" altLang="zh-CN" sz="800" i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6104720" y="4016562"/>
            <a:ext cx="810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31</a:t>
            </a:r>
            <a:endParaRPr lang="en-US" altLang="zh-CN" sz="800" i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4" name="直接连接符 85"/>
          <p:cNvCxnSpPr/>
          <p:nvPr/>
        </p:nvCxnSpPr>
        <p:spPr bwMode="auto">
          <a:xfrm>
            <a:off x="2038920" y="4984954"/>
            <a:ext cx="201168" cy="635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文本框 114"/>
          <p:cNvSpPr txBox="1"/>
          <p:nvPr/>
        </p:nvSpPr>
        <p:spPr>
          <a:xfrm>
            <a:off x="936991" y="2760440"/>
            <a:ext cx="254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kpi_rolling_col_above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393115" y="4626568"/>
            <a:ext cx="2908087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kpi_store_valid_date_above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</a:t>
            </a:r>
          </a:p>
        </p:txBody>
      </p:sp>
      <p:sp>
        <p:nvSpPr>
          <p:cNvPr id="4" name="AutoShape 3"/>
          <p:cNvSpPr/>
          <p:nvPr/>
        </p:nvSpPr>
        <p:spPr>
          <a:xfrm>
            <a:off x="381000" y="127000"/>
            <a:ext cx="8255000" cy="381000"/>
          </a:xfrm>
          <a:prstGeom prst="rect">
            <a:avLst/>
          </a:prstGeom>
        </p:spPr>
        <p:txBody>
          <a:bodyPr rtlCol="0" anchor="t"/>
          <a:lstStyle/>
          <a:p>
            <a:pPr algn="l">
              <a:buNone/>
            </a:pPr>
            <a:r>
              <a:rPr lang="en-US" sz="1600" b="1" i="0">
                <a:latin typeface="等线"/>
              </a:rPr>
              <a:t>黄俊梅区域  值班工时日差异明细</a:t>
            </a:r>
          </a:p>
        </p:txBody>
      </p:sp>
      <p:sp>
        <p:nvSpPr>
          <p:cNvPr id="5" name="AutoShape 4"/>
          <p:cNvSpPr/>
          <p:nvPr/>
        </p:nvSpPr>
        <p:spPr>
          <a:xfrm>
            <a:off x="508000" y="508000"/>
            <a:ext cx="8255000" cy="508000"/>
          </a:xfrm>
          <a:prstGeom prst="rect">
            <a:avLst/>
          </a:prstGeom>
        </p:spPr>
        <p:txBody>
          <a:bodyPr rtlCol="0" anchor="t"/>
          <a:lstStyle/>
          <a:p>
            <a:pPr algn="l">
              <a:buNone/>
            </a:pPr>
            <a:r>
              <a:rPr lang="en-US" sz="1400" b="0" i="0">
                <a:latin typeface="等线"/>
              </a:rPr>
              <a:t>       ●  本月实际刷卡工时140014.48小时，低于预排总工时(162766.31小时)22751.83小时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0"/>
            <a:ext cx="9144000" cy="177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7500"/>
            <a:ext cx="9144000" cy="1778000"/>
          </a:xfrm>
          <a:prstGeom prst="rect">
            <a:avLst/>
          </a:prstGeom>
        </p:spPr>
      </p:pic>
      <p:sp>
        <p:nvSpPr>
          <p:cNvPr id="8" name="AutoShape 7"/>
          <p:cNvSpPr/>
          <p:nvPr/>
        </p:nvSpPr>
        <p:spPr>
          <a:xfrm>
            <a:off x="1016000" y="4673600"/>
            <a:ext cx="4445000" cy="381000"/>
          </a:xfrm>
          <a:prstGeom prst="rect">
            <a:avLst/>
          </a:prstGeom>
        </p:spPr>
        <p:txBody>
          <a:bodyPr rtlCol="0" anchor="t"/>
          <a:lstStyle/>
          <a:p>
            <a:pPr algn="ctr">
              <a:buNone/>
            </a:pPr>
            <a:r>
              <a:rPr lang="en-US" sz="1200" b="1" i="0">
                <a:latin typeface="等线"/>
              </a:rPr>
              <a:t>值班手工拉线增加餐厅Top5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16000" y="5080000"/>
          <a:ext cx="4064000" cy="12954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餐厅编号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预排总工时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实际刷卡工时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工时差异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XMN125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4219.50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13004.60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8785.10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XMN158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1579.00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2944.82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1365.82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XMN148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4887.00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6000.61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1113.61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XMN121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5132.50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6079.50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947.00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XMN096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3825.50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4758.63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933.13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AutoShape 9"/>
          <p:cNvSpPr/>
          <p:nvPr/>
        </p:nvSpPr>
        <p:spPr>
          <a:xfrm>
            <a:off x="5842000" y="4673600"/>
            <a:ext cx="2032000" cy="381000"/>
          </a:xfrm>
          <a:prstGeom prst="rect">
            <a:avLst/>
          </a:prstGeom>
        </p:spPr>
        <p:txBody>
          <a:bodyPr rtlCol="0" anchor="t"/>
          <a:lstStyle/>
          <a:p>
            <a:pPr algn="ctr">
              <a:buNone/>
            </a:pPr>
            <a:r>
              <a:rPr lang="en-US" sz="1200" b="1" i="0">
                <a:latin typeface="等线"/>
              </a:rPr>
              <a:t>服务员工时餐厅Top5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842000" y="5080000"/>
          <a:ext cx="2032000" cy="12954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餐厅编号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服务员工时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XMN857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157.00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XMN148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148.50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XMN857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134.00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XMN148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127.00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XMN082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124.00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041415" y="410938"/>
            <a:ext cx="403858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ym typeface="+mn-ea"/>
              </a:rPr>
              <a:t>code</a:t>
            </a:r>
            <a:r>
              <a:rPr lang="zh-CN" altLang="en-US" sz="2000" dirty="0" smtClean="0">
                <a:sym typeface="+mn-ea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</a:rPr>
              <a:t>p8_sent1_level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76242" y="1289652"/>
            <a:ext cx="254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p8_chart1_am_dm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50090" y="3309761"/>
            <a:ext cx="254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p8_chart2_am_dm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3132" y="5410023"/>
            <a:ext cx="254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p8_chart3_am_dm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42000" y="5250646"/>
            <a:ext cx="254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p8_chart4_am_dm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251520" y="1801624"/>
          <a:ext cx="82296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本月休假</a:t>
                      </a:r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全年已休年假</a:t>
                      </a:r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全年可休年假</a:t>
                      </a:r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休假进度</a:t>
                      </a:r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管理组 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天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组长 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小时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服务组 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小时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9512" y="134076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defTabSz="457200">
              <a:buFont typeface="Wingdings" panose="05000000000000000000" pitchFamily="2" charset="2"/>
              <a:buChar char="q"/>
            </a:pPr>
            <a:r>
              <a:rPr lang="zh-CN" altLang="en-US" sz="1800" b="0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店均年</a:t>
            </a:r>
            <a:r>
              <a:rPr lang="zh-CN" altLang="en-US" sz="18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假明细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3140968"/>
            <a:ext cx="357822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defTabSz="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18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病</a:t>
            </a:r>
            <a:r>
              <a:rPr lang="zh-CN" altLang="en-US" sz="1800" b="0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事假</a:t>
            </a:r>
            <a:r>
              <a:rPr lang="zh-CN" altLang="en-US" sz="18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及其他带薪</a:t>
            </a:r>
            <a:r>
              <a:rPr lang="zh-CN" altLang="en-US" sz="1800" b="0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假</a:t>
            </a:r>
            <a:r>
              <a:rPr lang="zh-CN" altLang="en-US" sz="18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餐</a:t>
            </a:r>
            <a:r>
              <a:rPr lang="zh-CN" altLang="en-US" sz="1800" b="0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厅</a:t>
            </a:r>
            <a:r>
              <a:rPr lang="en-US" altLang="zh-CN" sz="1800" b="0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Top3</a:t>
            </a:r>
            <a:endParaRPr lang="en-US" altLang="zh-CN" sz="14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8175" y="2110740"/>
            <a:ext cx="165671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400" b="0" i="0">
                <a:solidFill>
                  <a:srgbClr val="000000"/>
                </a:solidFill>
                <a:latin typeface="等线"/>
              </a:rPr>
              <a:t>3.3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8175" y="2407285"/>
            <a:ext cx="165671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400" b="0" i="0">
                <a:solidFill>
                  <a:srgbClr val="000000"/>
                </a:solidFill>
                <a:latin typeface="等线"/>
              </a:rPr>
              <a:t>12.6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8175" y="2713990"/>
            <a:ext cx="165671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400" b="0" i="0">
                <a:solidFill>
                  <a:srgbClr val="000000"/>
                </a:solidFill>
                <a:latin typeface="等线"/>
              </a:rPr>
              <a:t>74.3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37585" y="2110740"/>
            <a:ext cx="165671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14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buNone/>
            </a:pPr>
            <a:r>
              <a:rPr lang="en-US" sz="1400" b="0" i="0">
                <a:solidFill>
                  <a:srgbClr val="000000"/>
                </a:solidFill>
                <a:latin typeface="等线"/>
              </a:rPr>
              <a:t>10.2</a:t>
            </a:r>
            <a:endParaRPr lang="en-US" altLang="zh-CN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37585" y="2407285"/>
            <a:ext cx="165671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14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buNone/>
            </a:pPr>
            <a:r>
              <a:rPr lang="en-US" sz="1400" b="0" i="0">
                <a:solidFill>
                  <a:srgbClr val="000000"/>
                </a:solidFill>
                <a:latin typeface="等线"/>
              </a:rPr>
              <a:t>55.9</a:t>
            </a:r>
            <a:endParaRPr lang="en-US" altLang="zh-CN" dirty="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37585" y="2713990"/>
            <a:ext cx="165671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400" b="0" i="0">
                <a:solidFill>
                  <a:srgbClr val="000000"/>
                </a:solidFill>
                <a:latin typeface="等线"/>
              </a:rPr>
              <a:t>282.1</a:t>
            </a:r>
            <a:endParaRPr lang="en-US" altLang="zh-CN" sz="14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83081" y="2088303"/>
            <a:ext cx="1649889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14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buNone/>
            </a:pPr>
            <a:r>
              <a:rPr lang="en-US" sz="1400" b="0" i="0">
                <a:solidFill>
                  <a:srgbClr val="000000"/>
                </a:solidFill>
                <a:latin typeface="等线"/>
              </a:rPr>
              <a:t>57</a:t>
            </a:r>
            <a:endParaRPr lang="en-US" altLang="zh-CN" dirty="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87791" y="2413973"/>
            <a:ext cx="165671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14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buNone/>
            </a:pPr>
            <a:r>
              <a:rPr lang="en-US" sz="1400" b="0" i="0">
                <a:solidFill>
                  <a:srgbClr val="000000"/>
                </a:solidFill>
                <a:latin typeface="等线"/>
              </a:rPr>
              <a:t>N/A</a:t>
            </a:r>
            <a:endParaRPr lang="en-US" altLang="zh-CN" dirty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94300" y="2713990"/>
            <a:ext cx="165671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400" b="0" i="0">
                <a:solidFill>
                  <a:srgbClr val="000000"/>
                </a:solidFill>
                <a:latin typeface="等线"/>
              </a:rPr>
              <a:t>N/A</a:t>
            </a:r>
            <a:endParaRPr lang="en-US" altLang="zh-CN" sz="14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37997" y="2110740"/>
            <a:ext cx="165671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400" b="0" i="0">
                <a:solidFill>
                  <a:srgbClr val="000000"/>
                </a:solidFill>
                <a:latin typeface="等线"/>
              </a:rPr>
              <a:t>18%</a:t>
            </a:r>
            <a:endParaRPr lang="en-US" altLang="zh-CN" sz="14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24345" y="2407285"/>
            <a:ext cx="165671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buNone/>
            </a:pPr>
            <a:endParaRPr lang="en-US" altLang="zh-CN" sz="1400" dirty="0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24345" y="2713990"/>
            <a:ext cx="165671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endParaRPr lang="en-US" altLang="zh-CN" sz="14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4160" y="626745"/>
            <a:ext cx="1826141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buNone/>
            </a:pPr>
            <a:r>
              <a:rPr lang="zh-CN" altLang="en-US" sz="3200" b="0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休</a:t>
            </a:r>
            <a:r>
              <a:rPr lang="zh-CN" altLang="en-US" sz="3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假明细</a:t>
            </a:r>
            <a:endParaRPr lang="zh-CN" altLang="en-US" sz="3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013387"/>
              </p:ext>
            </p:extLst>
          </p:nvPr>
        </p:nvGraphicFramePr>
        <p:xfrm>
          <a:off x="489583" y="3789040"/>
          <a:ext cx="7991476" cy="2736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7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7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管理组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组长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服务组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病假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 smtClean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事假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其他带薪假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2481282" y="4546227"/>
            <a:ext cx="194421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900" b="0" i="0">
                <a:solidFill>
                  <a:srgbClr val="000000"/>
                </a:solidFill>
                <a:latin typeface="等线"/>
              </a:rPr>
              <a:t>XMN109(31.0)
XMN851(10.0)</a:t>
            </a:r>
            <a:endParaRPr lang="en-US" altLang="zh-CN" sz="1000" dirty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534989" y="4555366"/>
            <a:ext cx="194421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10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08024" y="4546226"/>
            <a:ext cx="194421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10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buNone/>
            </a:pPr>
            <a:r>
              <a:rPr lang="en-US" sz="900" b="0" i="0">
                <a:solidFill>
                  <a:srgbClr val="000000"/>
                </a:solidFill>
                <a:latin typeface="等线"/>
              </a:rPr>
              <a:t>XMN120(16.0)</a:t>
            </a:r>
            <a:endParaRPr lang="en-US" altLang="zh-CN" dirty="0"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481282" y="5185791"/>
            <a:ext cx="194421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10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buNone/>
            </a:pPr>
            <a:r>
              <a:rPr lang="en-US" sz="900" b="0" i="0">
                <a:solidFill>
                  <a:srgbClr val="000000"/>
                </a:solidFill>
                <a:latin typeface="等线"/>
              </a:rPr>
              <a:t>XMN134(9.0)</a:t>
            </a:r>
            <a:endParaRPr lang="en-US" altLang="zh-CN" dirty="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31648" y="5176900"/>
            <a:ext cx="194421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10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91299" y="5185791"/>
            <a:ext cx="194421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10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81282" y="5863816"/>
            <a:ext cx="194421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10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47083" y="5863816"/>
            <a:ext cx="194421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10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480857" y="5846676"/>
            <a:ext cx="194421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10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54240" y="2034757"/>
            <a:ext cx="254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p9_chart1_am_dm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96452" y="4677088"/>
            <a:ext cx="254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p9_chart2_am_dm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23528" y="260648"/>
            <a:ext cx="8229600" cy="43204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l" eaLnBrk="0" fontAlgn="base" hangingPunct="0">
              <a:lnSpc>
                <a:spcPct val="125000"/>
              </a:lnSpc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</a:pPr>
            <a:r>
              <a:rPr lang="en-US" sz="2000" b="1" i="0">
                <a:solidFill>
                  <a:srgbClr val="000000"/>
                </a:solidFill>
                <a:ea typeface="等线"/>
              </a:rPr>
              <a:t>黄俊梅区域 COL分析报告</a:t>
            </a:r>
            <a:endParaRPr lang="en-US" altLang="zh-CN" sz="2400" b="1" kern="0" dirty="0" smtClean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459" y="692696"/>
            <a:ext cx="8712968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457200">
              <a:spcBef>
                <a:spcPct val="20000"/>
              </a:spcBef>
              <a:buNone/>
              <a:defRPr sz="1400" b="0" i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algn="l"/>
            <a:r>
              <a:rPr lang="en-US" sz="1600" b="0" i="0">
                <a:solidFill>
                  <a:srgbClr val="000000"/>
                </a:solidFill>
                <a:ea typeface="等线"/>
              </a:rPr>
              <a:t>黄俊梅区域本月实际COL达成</a:t>
            </a:r>
            <a:r>
              <a:rPr lang="en-US" sz="1600" b="1" i="0">
                <a:solidFill>
                  <a:srgbClr val="FF0000"/>
                </a:solidFill>
                <a:latin typeface="等线"/>
              </a:rPr>
              <a:t>18.19%</a:t>
            </a:r>
            <a:r>
              <a:rPr lang="en-US" sz="1600" b="0" i="0">
                <a:solidFill>
                  <a:srgbClr val="000000"/>
                </a:solidFill>
                <a:latin typeface="等线"/>
              </a:rPr>
              <a:t>，未能达成AOP</a:t>
            </a:r>
            <a:r>
              <a:rPr lang="en-US" sz="1600" b="1" i="0">
                <a:solidFill>
                  <a:srgbClr val="FF0000"/>
                </a:solidFill>
                <a:latin typeface="等线"/>
              </a:rPr>
              <a:t>17.55%</a:t>
            </a:r>
            <a:r>
              <a:rPr lang="en-US" sz="1600" b="0" i="0">
                <a:solidFill>
                  <a:srgbClr val="000000"/>
                </a:solidFill>
                <a:latin typeface="等线"/>
              </a:rPr>
              <a:t>，差异金额</a:t>
            </a:r>
            <a:r>
              <a:rPr lang="en-US" sz="1600" b="1" i="0">
                <a:solidFill>
                  <a:srgbClr val="FF0000"/>
                </a:solidFill>
                <a:latin typeface="等线"/>
              </a:rPr>
              <a:t>181578.0元</a:t>
            </a:r>
            <a:endParaRPr lang="en-US" altLang="zh-C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743"/>
              </p:ext>
            </p:extLst>
          </p:nvPr>
        </p:nvGraphicFramePr>
        <p:xfrm>
          <a:off x="324459" y="1155327"/>
          <a:ext cx="8424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8440"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本月实际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AOP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vs.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 AOP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去年同期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vs.</a:t>
                      </a:r>
                      <a:r>
                        <a:rPr lang="zh-CN" altLang="en-US" sz="1100" b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去年同期</a:t>
                      </a:r>
                      <a:endParaRPr lang="en-US" sz="1100" b="1" dirty="0" smtClean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entury Gothic" panose="020B0502020202020204" pitchFamily="34" charset="0"/>
                          <a:ea typeface="等线" panose="02010600030101010101" pitchFamily="2" charset="-122"/>
                        </a:rPr>
                        <a:t>COL</a:t>
                      </a:r>
                      <a:endParaRPr lang="en-US" sz="1100" b="1" dirty="0"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entury Gothic" panose="020B0502020202020204" pitchFamily="34" charset="0"/>
                          <a:ea typeface="等线" panose="02010600030101010101" pitchFamily="2" charset="-122"/>
                        </a:rPr>
                        <a:t>SSSG</a:t>
                      </a:r>
                      <a:endParaRPr lang="en-US" sz="1100" b="1" dirty="0"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dirty="0" smtClean="0"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dirty="0" smtClean="0"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Century Gothic" panose="020B0502020202020204" pitchFamily="34" charset="0"/>
                          <a:ea typeface="等线" panose="02010600030101010101" pitchFamily="2" charset="-122"/>
                        </a:rPr>
                        <a:t>WPSA</a:t>
                      </a:r>
                      <a:endParaRPr lang="en-US" sz="1100" b="1" dirty="0">
                        <a:latin typeface="Century Gothic" panose="020B0502020202020204" pitchFamily="34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dirty="0" smtClean="0"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dirty="0" smtClean="0"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dirty="0" smtClean="0"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dirty="0" smtClean="0"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dirty="0" smtClean="0"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846915"/>
              </p:ext>
            </p:extLst>
          </p:nvPr>
        </p:nvGraphicFramePr>
        <p:xfrm>
          <a:off x="307311" y="2708920"/>
          <a:ext cx="8435391" cy="3744000"/>
        </p:xfrm>
        <a:graphic>
          <a:graphicData uri="http://schemas.openxmlformats.org/drawingml/2006/table">
            <a:tbl>
              <a:tblPr firstRow="1" firstCol="1" bandRow="1"/>
              <a:tblGrid>
                <a:gridCol w="592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44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8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KPI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实际值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参照值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参照类型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差异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差异影响</a:t>
                      </a:r>
                      <a:endParaRPr lang="en-US" altLang="zh-CN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金额合计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百分比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Key Store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管理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总工时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管理组可值班人数</a:t>
                      </a:r>
                      <a:endParaRPr 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200" b="1" i="0" kern="12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组长工时</a:t>
                      </a:r>
                      <a:endParaRPr 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小时薪</a:t>
                      </a:r>
                      <a:r>
                        <a:rPr 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资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（不含组长）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kern="12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   管理组（含组长）</a:t>
                      </a:r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节假日津贴工时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en-US" sz="1200" b="1" i="0" kern="12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CPH</a:t>
                      </a: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学生/兼职组</a:t>
                      </a:r>
                      <a:r>
                        <a:rPr 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长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工时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占比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770789" y="1432521"/>
            <a:ext cx="13455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/>
              </a:rPr>
              <a:t>18.19%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122715" y="1420470"/>
            <a:ext cx="13455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/>
              </a:rPr>
              <a:t>17.55%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62684" y="1420470"/>
            <a:ext cx="13455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/>
              </a:rPr>
              <a:t>0.64%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84168" y="1417310"/>
            <a:ext cx="13455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/>
              </a:rPr>
              <a:t>17.80%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75328" y="1395914"/>
            <a:ext cx="13455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/>
              </a:rPr>
              <a:t>0.40%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764955" y="1659382"/>
            <a:ext cx="13455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/>
              </a:rPr>
              <a:t>102.13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136498" y="1657399"/>
            <a:ext cx="13455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/>
              </a:rPr>
              <a:t>98.80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70935" y="1677606"/>
            <a:ext cx="13455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/>
              </a:rPr>
              <a:t>3.33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0008" y="1670031"/>
            <a:ext cx="13455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/>
              </a:rPr>
              <a:t>102.80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368540" y="1668048"/>
            <a:ext cx="13455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/>
              </a:rPr>
              <a:t>-0.70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773206" y="1918018"/>
            <a:ext cx="13455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/>
              </a:rPr>
              <a:t>200419.21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36498" y="1916035"/>
            <a:ext cx="13455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/>
              </a:rPr>
              <a:t>209275.40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566775" y="1916035"/>
            <a:ext cx="13455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b="0" i="0" dirty="0">
                <a:solidFill>
                  <a:srgbClr val="000000"/>
                </a:solidFill>
                <a:latin typeface="等线"/>
              </a:rPr>
              <a:t>-8856.19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070166" y="1934081"/>
            <a:ext cx="13455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/>
              </a:rPr>
              <a:t>213579.90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368238" y="1923223"/>
            <a:ext cx="13455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/>
              </a:rPr>
              <a:t>-13160.70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51720" y="3225163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4.23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914549" y="3225163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4.07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725648" y="3408164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ea typeface="等线"/>
              </a:rPr>
              <a:t>标准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76946" y="3246819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0.16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85085" y="3432125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11078.51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381693" y="3432124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0.04%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278301" y="3236143"/>
            <a:ext cx="1324614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900" b="0" i="0">
                <a:solidFill>
                  <a:srgbClr val="000000"/>
                </a:solidFill>
                <a:latin typeface="等线"/>
              </a:rPr>
              <a:t>XMN053(7467.4)
XMN076(10355.7)
XMN125(20348.0)</a:t>
            </a:r>
            <a:endParaRPr lang="en-US" altLang="zh-CN" sz="9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025855" y="3543670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614.41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901691" y="3543670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500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563212" y="3558206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114.41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014573" y="4069371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15.18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862819" y="4069371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15.16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721835" y="4069371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ea typeface="等线"/>
              </a:rPr>
              <a:t>对等店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548013" y="4080913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0.02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476834" y="4087395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32368.13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405655" y="4090424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0.11%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352556" y="3898502"/>
            <a:ext cx="122758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buNone/>
            </a:pPr>
            <a:r>
              <a:rPr lang="en-US" sz="900" b="0" i="0">
                <a:solidFill>
                  <a:srgbClr val="000000"/>
                </a:solidFill>
                <a:latin typeface="等线"/>
              </a:rPr>
              <a:t>XMN851(3652.2)
XMN053(4254.2)
XMN087(3098.9)</a:t>
            </a:r>
            <a:endParaRPr lang="en-US" altLang="zh-CN" sz="900" dirty="0" smtClean="0"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999990" y="4719110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2.68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862819" y="4719110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685184" y="4713774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ea typeface="等线"/>
              </a:rPr>
              <a:t>对等店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63211" y="4711369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476833" y="4711368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405655" y="4706032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278301" y="4529380"/>
            <a:ext cx="1442592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endParaRPr lang="en-US" altLang="zh-CN" sz="9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016897" y="5366489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4.85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858847" y="5373852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5.31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699855" y="5376764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ea typeface="等线"/>
              </a:rPr>
              <a:t>标准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548013" y="5367141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-0.45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469342" y="5372422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124137.32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410573" y="5386450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0.44%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304508" y="5182972"/>
            <a:ext cx="140929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endParaRPr lang="en-US" altLang="zh-CN" sz="9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012156" y="6021231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20.33%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874985" y="6007219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25%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715993" y="6010131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ea typeface="等线"/>
              </a:rPr>
              <a:t>市场标准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556304" y="6011933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-4.67%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469341" y="5996395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411029" y="5996394"/>
            <a:ext cx="86282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312799" y="5813850"/>
            <a:ext cx="1401003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900" b="0" i="0">
                <a:solidFill>
                  <a:srgbClr val="000000"/>
                </a:solidFill>
                <a:latin typeface="等线"/>
              </a:rPr>
              <a:t>XMN053(602.9)</a:t>
            </a:r>
            <a:endParaRPr lang="en-US" altLang="zh-CN" sz="900" dirty="0" smtClean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580708" y="468733"/>
            <a:ext cx="56019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code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p2_sent1_level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2038167" y="1406817"/>
            <a:ext cx="254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p2_chart1_am_dm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788206" y="4630799"/>
            <a:ext cx="254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p2_chart2_am_dm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黄俊梅区域COL管理关键餐厅分析报告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8000" y="1397000"/>
          <a:ext cx="8255000" cy="5156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7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餐厅编号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AM姓名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COL%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AOP%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机会点总金额=A+B+C+D+E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KPI影响金额（百分比）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管理组HC+组长工时(A)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小时薪资（不含组长）(B)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节假日津贴工时(C）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CPH（D）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学生兼职组长工时占比（E）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XMN125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余秀明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18.71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10.85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136693.98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40696.00
(1.87%)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95997.98
(4.42%)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XMN857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洪皎健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17.43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18.52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29912.65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10366.20
(0.81%)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19546.45
(1.52%)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XMN076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余秀明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13.80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14.32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25275.45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20711.38
(1.46%)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2951.26
(0.21%)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1612.81
(0.11%)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XMN053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陈淑斌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18.20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19.61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19791.99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14934.84
(1.28%)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4254.21
(0.36%)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602.94
(0.05%)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XMN148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许松茂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17.11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18.53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18469.62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18469.62
(1.97%)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XMN091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洪皎健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20.04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20.05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14391.90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9818.20
(1.08%)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4573.70
(0.50%)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XMN158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杨岩顺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36.33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12205.97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1603.22
(0.66%)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10602.75
(4.36%)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XMN095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陈淑斌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20.35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20.66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11410.88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10366.20
(1.32%)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1044.68
(0.13%)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XMN016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杨岩顺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10.43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10.77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9264.12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9264.12
(0.39%)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XMN135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杨岩顺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22.82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18.53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8635.92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8635.92
(1.37%)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XMN082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杨岩顺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15.65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17.31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7669.89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2579.90
(0.20%)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5089.99
(0.39%)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XMN851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杨岩顺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18.38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19.07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7340.14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3652.22
(0.31%)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3687.92
(0.31%)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87624" y="2062946"/>
            <a:ext cx="254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p3_chart1_am_dm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黄俊梅区域COL管理关键餐厅分析报告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8000" y="1397000"/>
          <a:ext cx="8255000" cy="5156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7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餐厅编号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AM姓名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COL%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AOP%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机会点总金额=A+B+C+D+E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KPI影响金额（百分比）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管理组HC+组长工时(A)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小时薪资（不含组长）(B)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节假日津贴工时(C）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CPH（D）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学生兼职组长工时占比（E）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XMN121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许松茂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10.41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10.62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7137.76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7137.76
(0.48%)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XMN115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洪皎健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24.32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6528.80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7.03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6521.77
(1.25%)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XMN075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许松茂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17.34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18.78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4762.02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714.83
(0.10%)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4047.19
(0.56%)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XMN068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陈淑斌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21.89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21.87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4422.85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3642.18
(0.44%)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780.67
(0.09%)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XMN852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许松茂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21.72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20.90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4195.62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2638.86
(0.26%)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1556.76
(0.15%)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XMN087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陈淑斌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23.46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22.24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3207.26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108.36
(0.02%)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3098.90
(0.44%)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XMN120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余秀明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19.36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20.11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3124.19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330.51
(0.04%)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2793.68
(0.36%)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XMN138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余秀明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22.10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19.78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2989.13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2989.13
(0.45%)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XMN060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许松茂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22.98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23.05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2662.94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2662.94
(0.39%)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XMN141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陈淑斌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23.22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2582.83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824.17
(0.15%)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1758.66
(0.32%)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XMN114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洪皎健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19.54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20.92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2477.22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2477.22
(0.45%)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XMN109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洪皎健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20.14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21.45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1641.86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1641.86
(0.24%)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87624" y="2062946"/>
            <a:ext cx="254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p3_chart1_am_dm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黄俊梅区域COL管理关键餐厅分析报告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8000" y="1397000"/>
          <a:ext cx="8255000" cy="33147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7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餐厅编号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AM姓名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COL%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AOP%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机会点总金额=A+B+C+D+E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KPI影响金额（百分比）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sz="700"/>
                        <a:t>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管理组HC+组长工时(A)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小时薪资（不含组长）(B)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节假日津贴工时(C）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CPH（D）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学生兼职组长工时占比（E）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XMN015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许松茂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15.75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14.94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1506.73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100.02
(0.01%)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1406.71
(0.20%)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XMN140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余秀明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20.61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22.91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1503.20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1503.20
(0.38%)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XMN038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陈淑斌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26.12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26.71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1057.10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1057.10
(0.30%)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XMN107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余秀明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19.24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19.47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513.31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513.31
(0.06%)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XMN096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洪皎健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18.67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18.68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XMN134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杨岩顺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23.83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/>
                        <a:t>XMN113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杨岩顺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16.81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20.24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
(0.00%)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87624" y="2062946"/>
            <a:ext cx="254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p3_chart1_am_dm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935" y="853103"/>
            <a:ext cx="396000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>
              <a:spcBef>
                <a:spcPct val="20000"/>
              </a:spcBef>
              <a:buNone/>
            </a:pPr>
            <a:r>
              <a:rPr lang="zh-CN" altLang="en-US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管理人员 </a:t>
            </a:r>
            <a:r>
              <a:rPr lang="en-US" altLang="zh-CN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(</a:t>
            </a:r>
            <a:r>
              <a:rPr lang="zh-CN" altLang="en-US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管理组</a:t>
            </a:r>
            <a:r>
              <a:rPr lang="en-US" altLang="zh-CN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+</a:t>
            </a:r>
            <a:r>
              <a:rPr lang="zh-CN" altLang="en-US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组长</a:t>
            </a:r>
            <a:r>
              <a:rPr lang="en-US" altLang="zh-CN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) </a:t>
            </a:r>
            <a:r>
              <a:rPr lang="zh-CN" altLang="en-US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费用</a:t>
            </a:r>
            <a:endParaRPr lang="en-US" altLang="zh-CN" sz="12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 defTabSz="457200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zh-CN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</a:t>
            </a:r>
            <a:endParaRPr lang="en-US" altLang="zh-CN" sz="12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04044"/>
              </p:ext>
            </p:extLst>
          </p:nvPr>
        </p:nvGraphicFramePr>
        <p:xfrm>
          <a:off x="588197" y="2610385"/>
          <a:ext cx="3663950" cy="1219200"/>
        </p:xfrm>
        <a:graphic>
          <a:graphicData uri="http://schemas.openxmlformats.org/drawingml/2006/table">
            <a:tbl>
              <a:tblPr firstRow="1" bandRow="1"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7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储备经理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副经理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资深副经理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餐厅经理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标准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可值班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月度离职率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71294"/>
              </p:ext>
            </p:extLst>
          </p:nvPr>
        </p:nvGraphicFramePr>
        <p:xfrm>
          <a:off x="652517" y="4839170"/>
          <a:ext cx="3600000" cy="1463040"/>
        </p:xfrm>
        <a:graphic>
          <a:graphicData uri="http://schemas.openxmlformats.org/drawingml/2006/table">
            <a:tbl>
              <a:tblPr firstRow="1" bandRow="1"/>
              <a:tblGrid>
                <a:gridCol w="901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餐厅编号</a:t>
                      </a:r>
                      <a:endParaRPr lang="zh-CN" altLang="en-US" sz="8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标准组</a:t>
                      </a:r>
                      <a:r>
                        <a:rPr lang="zh-CN" altLang="en-US" sz="8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长工时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实际组长工时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差值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文本框 8"/>
          <p:cNvSpPr txBox="1"/>
          <p:nvPr/>
        </p:nvSpPr>
        <p:spPr>
          <a:xfrm>
            <a:off x="421640" y="1071369"/>
            <a:ext cx="4150995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457200">
              <a:spcBef>
                <a:spcPct val="20000"/>
              </a:spcBef>
              <a:buNone/>
            </a:pPr>
            <a:r>
              <a:rPr lang="en-US" sz="1050" b="0" i="0">
                <a:solidFill>
                  <a:srgbClr val="000000"/>
                </a:solidFill>
                <a:ea typeface="等线"/>
              </a:rPr>
              <a:t>管理总工时(可值班)：实际1319.9，标准1177.7，差异</a:t>
            </a:r>
            <a:r>
              <a:rPr lang="en-US" sz="1050" b="1" i="0">
                <a:solidFill>
                  <a:srgbClr val="FF0000"/>
                </a:solidFill>
                <a:latin typeface="等线"/>
              </a:rPr>
              <a:t>+142.2</a:t>
            </a:r>
            <a:endParaRPr lang="en-US" altLang="zh-CN" sz="105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645795" y="1717199"/>
            <a:ext cx="37109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050" b="0" i="0">
                <a:solidFill>
                  <a:srgbClr val="000000"/>
                </a:solidFill>
                <a:ea typeface="等线"/>
              </a:rPr>
              <a:t>●管理组可值班人数超标，薪资及福利合计差异金额</a:t>
            </a:r>
            <a:r>
              <a:rPr lang="en-US" sz="1050" b="1" i="0">
                <a:solidFill>
                  <a:srgbClr val="FF0000"/>
                </a:solidFill>
                <a:latin typeface="等线"/>
              </a:rPr>
              <a:t>10196.0元(0.04%)</a:t>
            </a:r>
            <a:r>
              <a:rPr lang="en-US" sz="1050" b="0" i="0">
                <a:solidFill>
                  <a:srgbClr val="000000"/>
                </a:solidFill>
                <a:latin typeface="等线"/>
                <a:ea typeface="Calibri"/>
              </a:rPr>
              <a:t>：</a:t>
            </a:r>
            <a:endParaRPr lang="en-US" altLang="zh-CN" sz="105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691067" y="4043024"/>
            <a:ext cx="356171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050" b="0" i="0">
                <a:solidFill>
                  <a:srgbClr val="000000"/>
                </a:solidFill>
                <a:ea typeface="等线"/>
              </a:rPr>
              <a:t>●组长实际工时602.7小时，未超过标准(483.9小时)</a:t>
            </a:r>
            <a:endParaRPr lang="en-US" altLang="zh-CN" sz="105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1887298" y="2415349"/>
            <a:ext cx="1130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zh-CN" altLang="en-US" sz="900" b="1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</a:t>
            </a:r>
            <a:r>
              <a:rPr lang="en-US" altLang="zh-CN" sz="900" b="1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 </a:t>
            </a:r>
            <a:r>
              <a:rPr lang="zh-CN" altLang="en-US" sz="900" b="1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管理组</a:t>
            </a:r>
            <a:r>
              <a:rPr lang="en-US" altLang="zh-CN" sz="900" b="1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HC</a:t>
            </a:r>
            <a:r>
              <a:rPr lang="zh-CN" altLang="en-US" sz="900" b="1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明细</a:t>
            </a:r>
            <a:endParaRPr lang="en-US" sz="9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TextBox 15"/>
          <p:cNvSpPr txBox="1"/>
          <p:nvPr/>
        </p:nvSpPr>
        <p:spPr>
          <a:xfrm>
            <a:off x="1815581" y="4608306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zh-CN" altLang="en-US" sz="900" b="1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</a:t>
            </a:r>
            <a:r>
              <a:rPr lang="en-US" altLang="zh-CN" sz="900" b="1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 </a:t>
            </a:r>
            <a:r>
              <a:rPr lang="zh-CN" altLang="en-US" sz="900" b="1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组长工时差</a:t>
            </a:r>
            <a:r>
              <a:rPr lang="zh-CN" altLang="en-US" sz="9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异</a:t>
            </a:r>
            <a:r>
              <a:rPr lang="zh-CN" altLang="en-US" sz="9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餐</a:t>
            </a:r>
            <a:r>
              <a:rPr lang="zh-CN" altLang="en-US" sz="900" b="0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厅</a:t>
            </a:r>
            <a:r>
              <a:rPr lang="en-US" altLang="zh-CN" sz="900" b="0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Top5</a:t>
            </a:r>
            <a:endParaRPr lang="zh-CN" altLang="en-US" sz="9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Rectangle 4"/>
          <p:cNvSpPr/>
          <p:nvPr/>
        </p:nvSpPr>
        <p:spPr>
          <a:xfrm>
            <a:off x="421640" y="1360175"/>
            <a:ext cx="3710940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050" b="0" i="0">
                <a:solidFill>
                  <a:srgbClr val="000000"/>
                </a:solidFill>
                <a:ea typeface="等线"/>
              </a:rPr>
              <a:t>因管理组可值班人数+组长工时超标，合计差异金额11079.0元</a:t>
            </a:r>
            <a:endParaRPr lang="en-US" altLang="zh-CN" sz="105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" name="Title 3"/>
          <p:cNvSpPr txBox="1">
            <a:spLocks/>
          </p:cNvSpPr>
          <p:nvPr/>
        </p:nvSpPr>
        <p:spPr>
          <a:xfrm>
            <a:off x="323528" y="116631"/>
            <a:ext cx="8229600" cy="507083"/>
          </a:xfr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defTabSz="457200">
              <a:spcBef>
                <a:spcPct val="20000"/>
              </a:spcBef>
              <a:buNone/>
            </a:pPr>
            <a:r>
              <a:rPr lang="en-US" sz="2000" b="1" i="0">
                <a:solidFill>
                  <a:srgbClr val="000000"/>
                </a:solidFill>
                <a:ea typeface="等线"/>
              </a:rPr>
              <a:t>黄俊梅区域 COL分析报告</a:t>
            </a:r>
            <a:endParaRPr lang="en-US" altLang="zh-CN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572000" y="909360"/>
            <a:ext cx="0" cy="57600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639522" y="933247"/>
            <a:ext cx="4176464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45720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zh-CN" altLang="en-US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小时薪资（不含组长）</a:t>
            </a:r>
            <a:endParaRPr lang="zh-CN" altLang="en-US" sz="12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8" name="Rectangle 4"/>
          <p:cNvSpPr/>
          <p:nvPr/>
        </p:nvSpPr>
        <p:spPr>
          <a:xfrm>
            <a:off x="4923749" y="1246855"/>
            <a:ext cx="3875405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050" b="0" i="0">
                <a:solidFill>
                  <a:srgbClr val="000000"/>
                </a:solidFill>
                <a:ea typeface="等线"/>
              </a:rPr>
              <a:t>●本月实际小时薪资（不含组长）15.18元，相较于对等店p30(15.15元)高出0.02元，差异金额</a:t>
            </a:r>
            <a:r>
              <a:rPr lang="en-US" sz="1050" b="1" i="0">
                <a:solidFill>
                  <a:srgbClr val="FF0000"/>
                </a:solidFill>
                <a:latin typeface="等线"/>
              </a:rPr>
              <a:t>6425.14元(0.02%)</a:t>
            </a:r>
            <a:endParaRPr lang="en-US" altLang="zh-CN" sz="105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TextBox 17"/>
          <p:cNvSpPr txBox="1"/>
          <p:nvPr/>
        </p:nvSpPr>
        <p:spPr>
          <a:xfrm>
            <a:off x="5857077" y="1735422"/>
            <a:ext cx="2242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zh-CN" altLang="en-US" sz="9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</a:t>
            </a:r>
            <a:r>
              <a:rPr lang="en-US" altLang="zh-CN" sz="9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 </a:t>
            </a:r>
            <a:r>
              <a:rPr lang="zh-CN" altLang="en-US" sz="900" b="1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小时薪资（不含组长）影响因素明细</a:t>
            </a:r>
            <a:endParaRPr lang="en-US" sz="9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40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30460"/>
              </p:ext>
            </p:extLst>
          </p:nvPr>
        </p:nvGraphicFramePr>
        <p:xfrm>
          <a:off x="4782757" y="1966254"/>
          <a:ext cx="4055201" cy="2398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7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实际值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参照值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参照类型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差异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人员</a:t>
                      </a:r>
                      <a:endParaRPr lang="en-US" altLang="zh-CN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结构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服务组全职人数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</a:t>
                      </a:r>
                      <a:r>
                        <a:rPr lang="en-US" altLang="zh-CN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兼职工时占比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人员</a:t>
                      </a:r>
                      <a:endParaRPr lang="en-US" altLang="zh-CN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职级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训练员人数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行销专员工时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津贴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超工时</a:t>
                      </a:r>
                      <a:r>
                        <a:rPr lang="en-US" altLang="zh-CN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(202.64)</a:t>
                      </a:r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津贴工时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早晚班津贴工时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节假日津贴工时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814567"/>
              </p:ext>
            </p:extLst>
          </p:nvPr>
        </p:nvGraphicFramePr>
        <p:xfrm>
          <a:off x="4860032" y="4858930"/>
          <a:ext cx="3888432" cy="1463040"/>
        </p:xfrm>
        <a:graphic>
          <a:graphicData uri="http://schemas.openxmlformats.org/drawingml/2006/table">
            <a:tbl>
              <a:tblPr firstRow="1" bandRow="1"/>
              <a:tblGrid>
                <a:gridCol w="954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餐厅编号</a:t>
                      </a:r>
                      <a:endParaRPr lang="zh-CN" altLang="en-US" sz="8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实际小时薪资</a:t>
                      </a:r>
                      <a:endParaRPr lang="zh-CN" altLang="en-US" sz="8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对等店小时薪资</a:t>
                      </a:r>
                      <a:endParaRPr lang="zh-CN" altLang="en-US" sz="8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差值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4" name="TextBox 15"/>
          <p:cNvSpPr txBox="1"/>
          <p:nvPr/>
        </p:nvSpPr>
        <p:spPr>
          <a:xfrm>
            <a:off x="6023096" y="4628066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zh-CN" altLang="en-US" sz="9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</a:t>
            </a:r>
            <a:r>
              <a:rPr lang="en-US" altLang="zh-CN" sz="9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 </a:t>
            </a:r>
            <a:r>
              <a:rPr lang="zh-CN" altLang="en-US" sz="9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小时薪资</a:t>
            </a:r>
            <a:r>
              <a:rPr lang="zh-CN" altLang="en-US" sz="9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差异</a:t>
            </a:r>
            <a:r>
              <a:rPr lang="zh-CN" altLang="en-US" sz="9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餐</a:t>
            </a:r>
            <a:r>
              <a:rPr lang="zh-CN" altLang="en-US" sz="900" b="0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厅</a:t>
            </a:r>
            <a:r>
              <a:rPr lang="en-US" altLang="zh-CN" sz="900" b="0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Top5</a:t>
            </a:r>
            <a:endParaRPr lang="zh-CN" altLang="en-US" sz="9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7" name="Rectangle 4"/>
          <p:cNvSpPr/>
          <p:nvPr/>
        </p:nvSpPr>
        <p:spPr>
          <a:xfrm>
            <a:off x="1453737" y="2879915"/>
            <a:ext cx="104521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2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" name="Rectangle 4"/>
          <p:cNvSpPr/>
          <p:nvPr/>
        </p:nvSpPr>
        <p:spPr>
          <a:xfrm>
            <a:off x="2680557" y="2879915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5" name="Rectangle 4"/>
          <p:cNvSpPr/>
          <p:nvPr/>
        </p:nvSpPr>
        <p:spPr>
          <a:xfrm>
            <a:off x="3506057" y="2879915"/>
            <a:ext cx="76327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2" name="Rectangle 4"/>
          <p:cNvSpPr/>
          <p:nvPr/>
        </p:nvSpPr>
        <p:spPr>
          <a:xfrm>
            <a:off x="1300702" y="3125660"/>
            <a:ext cx="74295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0.9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3" name="Rectangle 4"/>
          <p:cNvSpPr/>
          <p:nvPr/>
        </p:nvSpPr>
        <p:spPr>
          <a:xfrm>
            <a:off x="2017406" y="3125427"/>
            <a:ext cx="63690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1.9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4" name="Rectangle 4"/>
          <p:cNvSpPr/>
          <p:nvPr/>
        </p:nvSpPr>
        <p:spPr>
          <a:xfrm>
            <a:off x="2721832" y="3125660"/>
            <a:ext cx="74295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0.9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5" name="Rectangle 4"/>
          <p:cNvSpPr/>
          <p:nvPr/>
        </p:nvSpPr>
        <p:spPr>
          <a:xfrm>
            <a:off x="3569557" y="3125660"/>
            <a:ext cx="63690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6" name="Rectangle 4"/>
          <p:cNvSpPr/>
          <p:nvPr/>
        </p:nvSpPr>
        <p:spPr>
          <a:xfrm>
            <a:off x="1291812" y="3371405"/>
            <a:ext cx="74295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0.5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7" name="Rectangle 4"/>
          <p:cNvSpPr/>
          <p:nvPr/>
        </p:nvSpPr>
        <p:spPr>
          <a:xfrm>
            <a:off x="2017406" y="3371127"/>
            <a:ext cx="63690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1.8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8" name="Rectangle 4"/>
          <p:cNvSpPr/>
          <p:nvPr/>
        </p:nvSpPr>
        <p:spPr>
          <a:xfrm>
            <a:off x="2721197" y="3363440"/>
            <a:ext cx="74295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0.9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9" name="Rectangle 4"/>
          <p:cNvSpPr/>
          <p:nvPr/>
        </p:nvSpPr>
        <p:spPr>
          <a:xfrm>
            <a:off x="3568922" y="3371127"/>
            <a:ext cx="63690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0" name="Rectangle 4"/>
          <p:cNvSpPr/>
          <p:nvPr/>
        </p:nvSpPr>
        <p:spPr>
          <a:xfrm>
            <a:off x="1300702" y="3610165"/>
            <a:ext cx="74295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44.90%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1" name="Rectangle 4"/>
          <p:cNvSpPr/>
          <p:nvPr/>
        </p:nvSpPr>
        <p:spPr>
          <a:xfrm>
            <a:off x="2017406" y="3600303"/>
            <a:ext cx="63690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26.20%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2" name="Rectangle 4"/>
          <p:cNvSpPr/>
          <p:nvPr/>
        </p:nvSpPr>
        <p:spPr>
          <a:xfrm>
            <a:off x="2721832" y="3610165"/>
            <a:ext cx="74295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15.30%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3" name="Rectangle 4"/>
          <p:cNvSpPr/>
          <p:nvPr/>
        </p:nvSpPr>
        <p:spPr>
          <a:xfrm>
            <a:off x="3568922" y="3610165"/>
            <a:ext cx="63690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14.40%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4" name="Rectangle 4"/>
          <p:cNvSpPr/>
          <p:nvPr/>
        </p:nvSpPr>
        <p:spPr>
          <a:xfrm>
            <a:off x="1695095" y="5100805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307.00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5" name="Rectangle 4"/>
          <p:cNvSpPr/>
          <p:nvPr/>
        </p:nvSpPr>
        <p:spPr>
          <a:xfrm>
            <a:off x="612420" y="5100805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XMN125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6" name="Rectangle 4"/>
          <p:cNvSpPr/>
          <p:nvPr/>
        </p:nvSpPr>
        <p:spPr>
          <a:xfrm>
            <a:off x="2696397" y="5100805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2316.11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7" name="Rectangle 4"/>
          <p:cNvSpPr/>
          <p:nvPr/>
        </p:nvSpPr>
        <p:spPr>
          <a:xfrm>
            <a:off x="3501255" y="5109701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2009.11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8" name="Rectangle 4"/>
          <p:cNvSpPr/>
          <p:nvPr/>
        </p:nvSpPr>
        <p:spPr>
          <a:xfrm>
            <a:off x="1695095" y="5343856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560.00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9" name="Rectangle 4"/>
          <p:cNvSpPr/>
          <p:nvPr/>
        </p:nvSpPr>
        <p:spPr>
          <a:xfrm>
            <a:off x="612420" y="5336750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XMN857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0" name="Rectangle 4"/>
          <p:cNvSpPr/>
          <p:nvPr/>
        </p:nvSpPr>
        <p:spPr>
          <a:xfrm>
            <a:off x="2701250" y="5343856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987.05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1" name="Rectangle 4"/>
          <p:cNvSpPr/>
          <p:nvPr/>
        </p:nvSpPr>
        <p:spPr>
          <a:xfrm>
            <a:off x="3501255" y="5341016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427.05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2" name="Rectangle 4"/>
          <p:cNvSpPr/>
          <p:nvPr/>
        </p:nvSpPr>
        <p:spPr>
          <a:xfrm>
            <a:off x="1695095" y="5585915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641.00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3" name="Rectangle 4"/>
          <p:cNvSpPr/>
          <p:nvPr/>
        </p:nvSpPr>
        <p:spPr>
          <a:xfrm>
            <a:off x="612420" y="5579212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XMN016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4" name="Rectangle 4"/>
          <p:cNvSpPr/>
          <p:nvPr/>
        </p:nvSpPr>
        <p:spPr>
          <a:xfrm>
            <a:off x="2700756" y="5592426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1014.95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5" name="Rectangle 4"/>
          <p:cNvSpPr/>
          <p:nvPr/>
        </p:nvSpPr>
        <p:spPr>
          <a:xfrm>
            <a:off x="3501255" y="5585915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373.95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6" name="Rectangle 4"/>
          <p:cNvSpPr/>
          <p:nvPr/>
        </p:nvSpPr>
        <p:spPr>
          <a:xfrm>
            <a:off x="1695095" y="5828966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643.00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7" name="Rectangle 4"/>
          <p:cNvSpPr/>
          <p:nvPr/>
        </p:nvSpPr>
        <p:spPr>
          <a:xfrm>
            <a:off x="612420" y="5828966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XMN852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8" name="Rectangle 4"/>
          <p:cNvSpPr/>
          <p:nvPr/>
        </p:nvSpPr>
        <p:spPr>
          <a:xfrm>
            <a:off x="2691885" y="5824161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911.65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9" name="Rectangle 4"/>
          <p:cNvSpPr/>
          <p:nvPr/>
        </p:nvSpPr>
        <p:spPr>
          <a:xfrm>
            <a:off x="3501699" y="5821321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268.65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0" name="Rectangle 4"/>
          <p:cNvSpPr/>
          <p:nvPr/>
        </p:nvSpPr>
        <p:spPr>
          <a:xfrm>
            <a:off x="1695095" y="6064703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487.00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1" name="Rectangle 4"/>
          <p:cNvSpPr/>
          <p:nvPr/>
        </p:nvSpPr>
        <p:spPr>
          <a:xfrm>
            <a:off x="612420" y="6073565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XMN113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2" name="Rectangle 4"/>
          <p:cNvSpPr/>
          <p:nvPr/>
        </p:nvSpPr>
        <p:spPr>
          <a:xfrm>
            <a:off x="2689377" y="6074513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743.87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3" name="Rectangle 4"/>
          <p:cNvSpPr/>
          <p:nvPr/>
        </p:nvSpPr>
        <p:spPr>
          <a:xfrm>
            <a:off x="3496239" y="6056727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256.87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8" name="Rectangle 4"/>
          <p:cNvSpPr/>
          <p:nvPr/>
        </p:nvSpPr>
        <p:spPr>
          <a:xfrm>
            <a:off x="5893662" y="5124168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15.95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9" name="Rectangle 4"/>
          <p:cNvSpPr/>
          <p:nvPr/>
        </p:nvSpPr>
        <p:spPr>
          <a:xfrm>
            <a:off x="4821896" y="5124169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XMN053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0" name="Rectangle 4"/>
          <p:cNvSpPr/>
          <p:nvPr/>
        </p:nvSpPr>
        <p:spPr>
          <a:xfrm>
            <a:off x="6966812" y="5118025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15.12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1" name="Rectangle 4"/>
          <p:cNvSpPr/>
          <p:nvPr/>
        </p:nvSpPr>
        <p:spPr>
          <a:xfrm>
            <a:off x="7913561" y="5118024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0.83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2" name="Rectangle 4"/>
          <p:cNvSpPr/>
          <p:nvPr/>
        </p:nvSpPr>
        <p:spPr>
          <a:xfrm>
            <a:off x="5893662" y="5374042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15.95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3" name="Rectangle 4"/>
          <p:cNvSpPr/>
          <p:nvPr/>
        </p:nvSpPr>
        <p:spPr>
          <a:xfrm>
            <a:off x="4810987" y="5374042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XMN087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4" name="Rectangle 4"/>
          <p:cNvSpPr/>
          <p:nvPr/>
        </p:nvSpPr>
        <p:spPr>
          <a:xfrm>
            <a:off x="6983322" y="5374042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15.12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5" name="Rectangle 4"/>
          <p:cNvSpPr/>
          <p:nvPr/>
        </p:nvSpPr>
        <p:spPr>
          <a:xfrm>
            <a:off x="7913561" y="5366235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0.83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6" name="Rectangle 4"/>
          <p:cNvSpPr/>
          <p:nvPr/>
        </p:nvSpPr>
        <p:spPr>
          <a:xfrm>
            <a:off x="5893662" y="5617994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16.02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7" name="Rectangle 4"/>
          <p:cNvSpPr/>
          <p:nvPr/>
        </p:nvSpPr>
        <p:spPr>
          <a:xfrm>
            <a:off x="4810987" y="5608877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XMN138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8" name="Rectangle 4"/>
          <p:cNvSpPr/>
          <p:nvPr/>
        </p:nvSpPr>
        <p:spPr>
          <a:xfrm>
            <a:off x="6983322" y="5629651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15.24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9" name="Rectangle 4"/>
          <p:cNvSpPr/>
          <p:nvPr/>
        </p:nvSpPr>
        <p:spPr>
          <a:xfrm>
            <a:off x="7913561" y="5612466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0.78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0" name="Rectangle 4"/>
          <p:cNvSpPr/>
          <p:nvPr/>
        </p:nvSpPr>
        <p:spPr>
          <a:xfrm>
            <a:off x="5893662" y="5852951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15.95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1" name="Rectangle 4"/>
          <p:cNvSpPr/>
          <p:nvPr/>
        </p:nvSpPr>
        <p:spPr>
          <a:xfrm>
            <a:off x="4810987" y="5864110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XMN060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2" name="Rectangle 4"/>
          <p:cNvSpPr/>
          <p:nvPr/>
        </p:nvSpPr>
        <p:spPr>
          <a:xfrm>
            <a:off x="6983322" y="5852257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15.24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3" name="Rectangle 4"/>
          <p:cNvSpPr/>
          <p:nvPr/>
        </p:nvSpPr>
        <p:spPr>
          <a:xfrm>
            <a:off x="7919381" y="5860220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0.71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4" name="Rectangle 4"/>
          <p:cNvSpPr/>
          <p:nvPr/>
        </p:nvSpPr>
        <p:spPr>
          <a:xfrm>
            <a:off x="5893662" y="6102203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15.79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5" name="Rectangle 4"/>
          <p:cNvSpPr/>
          <p:nvPr/>
        </p:nvSpPr>
        <p:spPr>
          <a:xfrm>
            <a:off x="4810987" y="6102203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XMN851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6" name="Rectangle 4"/>
          <p:cNvSpPr/>
          <p:nvPr/>
        </p:nvSpPr>
        <p:spPr>
          <a:xfrm>
            <a:off x="6983322" y="6102203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15.12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7" name="Rectangle 4"/>
          <p:cNvSpPr/>
          <p:nvPr/>
        </p:nvSpPr>
        <p:spPr>
          <a:xfrm>
            <a:off x="7922964" y="6102203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0.67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8" name="Rectangle 4"/>
          <p:cNvSpPr/>
          <p:nvPr/>
        </p:nvSpPr>
        <p:spPr>
          <a:xfrm>
            <a:off x="6087654" y="230364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11.5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9" name="Rectangle 4"/>
          <p:cNvSpPr/>
          <p:nvPr/>
        </p:nvSpPr>
        <p:spPr>
          <a:xfrm>
            <a:off x="6087654" y="2644794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49.10%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0" name="Rectangle 4"/>
          <p:cNvSpPr/>
          <p:nvPr/>
        </p:nvSpPr>
        <p:spPr>
          <a:xfrm>
            <a:off x="6087654" y="2930544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8.13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1" name="Rectangle 4"/>
          <p:cNvSpPr/>
          <p:nvPr/>
        </p:nvSpPr>
        <p:spPr>
          <a:xfrm>
            <a:off x="6087654" y="3218834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135.90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2" name="Rectangle 4"/>
          <p:cNvSpPr/>
          <p:nvPr/>
        </p:nvSpPr>
        <p:spPr>
          <a:xfrm>
            <a:off x="6076224" y="3544589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3" name="Rectangle 4"/>
          <p:cNvSpPr/>
          <p:nvPr/>
        </p:nvSpPr>
        <p:spPr>
          <a:xfrm>
            <a:off x="6071144" y="3848119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648.48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4" name="Rectangle 4"/>
          <p:cNvSpPr/>
          <p:nvPr/>
        </p:nvSpPr>
        <p:spPr>
          <a:xfrm>
            <a:off x="6071144" y="4135139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5" name="Rectangle 4"/>
          <p:cNvSpPr/>
          <p:nvPr/>
        </p:nvSpPr>
        <p:spPr>
          <a:xfrm>
            <a:off x="6748054" y="2303194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12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6" name="Rectangle 4"/>
          <p:cNvSpPr/>
          <p:nvPr/>
        </p:nvSpPr>
        <p:spPr>
          <a:xfrm>
            <a:off x="6748054" y="2644794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38.20%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7" name="Rectangle 4"/>
          <p:cNvSpPr/>
          <p:nvPr/>
        </p:nvSpPr>
        <p:spPr>
          <a:xfrm>
            <a:off x="6748054" y="2930544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6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8" name="Rectangle 4"/>
          <p:cNvSpPr/>
          <p:nvPr/>
        </p:nvSpPr>
        <p:spPr>
          <a:xfrm>
            <a:off x="6748054" y="3218834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205.48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9" name="Rectangle 4"/>
          <p:cNvSpPr/>
          <p:nvPr/>
        </p:nvSpPr>
        <p:spPr>
          <a:xfrm>
            <a:off x="6731544" y="3544589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0" name="Rectangle 4"/>
          <p:cNvSpPr/>
          <p:nvPr/>
        </p:nvSpPr>
        <p:spPr>
          <a:xfrm>
            <a:off x="6731544" y="3848119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645.07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1" name="Rectangle 4"/>
          <p:cNvSpPr/>
          <p:nvPr/>
        </p:nvSpPr>
        <p:spPr>
          <a:xfrm>
            <a:off x="6731544" y="4135139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2" name="Rectangle 4"/>
          <p:cNvSpPr/>
          <p:nvPr/>
        </p:nvSpPr>
        <p:spPr>
          <a:xfrm>
            <a:off x="7434489" y="2294873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ea typeface="等线"/>
              </a:rPr>
              <a:t>对等店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3" name="Rectangle 4"/>
          <p:cNvSpPr/>
          <p:nvPr/>
        </p:nvSpPr>
        <p:spPr>
          <a:xfrm>
            <a:off x="7434489" y="2628284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ea typeface="等线"/>
              </a:rPr>
              <a:t>对等店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4" name="Rectangle 4"/>
          <p:cNvSpPr/>
          <p:nvPr/>
        </p:nvSpPr>
        <p:spPr>
          <a:xfrm>
            <a:off x="7434489" y="2914034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ea typeface="等线"/>
              </a:rPr>
              <a:t>标准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5" name="Rectangle 4"/>
          <p:cNvSpPr/>
          <p:nvPr/>
        </p:nvSpPr>
        <p:spPr>
          <a:xfrm>
            <a:off x="7434489" y="3202324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ea typeface="等线"/>
              </a:rPr>
              <a:t>标准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6" name="Rectangle 4"/>
          <p:cNvSpPr/>
          <p:nvPr/>
        </p:nvSpPr>
        <p:spPr>
          <a:xfrm>
            <a:off x="7417979" y="3544589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ea typeface="等线"/>
              </a:rPr>
              <a:t>标准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7" name="Rectangle 4"/>
          <p:cNvSpPr/>
          <p:nvPr/>
        </p:nvSpPr>
        <p:spPr>
          <a:xfrm>
            <a:off x="7417979" y="3831609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ea typeface="等线"/>
              </a:rPr>
              <a:t>对等店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8" name="Rectangle 4"/>
          <p:cNvSpPr/>
          <p:nvPr/>
        </p:nvSpPr>
        <p:spPr>
          <a:xfrm>
            <a:off x="7417979" y="4118629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ea typeface="等线"/>
              </a:rPr>
              <a:t>对等店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9" name="Rectangle 4"/>
          <p:cNvSpPr/>
          <p:nvPr/>
        </p:nvSpPr>
        <p:spPr>
          <a:xfrm>
            <a:off x="8152039" y="2303851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-0.5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0" name="Rectangle 4"/>
          <p:cNvSpPr/>
          <p:nvPr/>
        </p:nvSpPr>
        <p:spPr>
          <a:xfrm>
            <a:off x="8152039" y="2628284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10.90%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1" name="Rectangle 4"/>
          <p:cNvSpPr/>
          <p:nvPr/>
        </p:nvSpPr>
        <p:spPr>
          <a:xfrm>
            <a:off x="8152039" y="2914034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2.13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2" name="Rectangle 4"/>
          <p:cNvSpPr/>
          <p:nvPr/>
        </p:nvSpPr>
        <p:spPr>
          <a:xfrm>
            <a:off x="8152039" y="3202324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-69.58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3" name="Rectangle 4"/>
          <p:cNvSpPr/>
          <p:nvPr/>
        </p:nvSpPr>
        <p:spPr>
          <a:xfrm>
            <a:off x="8135529" y="3544589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4" name="Rectangle 4"/>
          <p:cNvSpPr/>
          <p:nvPr/>
        </p:nvSpPr>
        <p:spPr>
          <a:xfrm>
            <a:off x="8135529" y="3831609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3.42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5" name="Rectangle 4"/>
          <p:cNvSpPr/>
          <p:nvPr/>
        </p:nvSpPr>
        <p:spPr>
          <a:xfrm>
            <a:off x="8135529" y="4118629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/>
              </a:rPr>
              <a:t>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600937" y="950203"/>
            <a:ext cx="403858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ym typeface="+mn-ea"/>
              </a:rPr>
              <a:t>code</a:t>
            </a:r>
            <a:r>
              <a:rPr lang="zh-CN" altLang="en-US" sz="2000" dirty="0" smtClean="0">
                <a:sym typeface="+mn-ea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</a:rPr>
              <a:t>p4_sent1_level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33415" y="1312641"/>
            <a:ext cx="403858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ym typeface="+mn-ea"/>
              </a:rPr>
              <a:t>code</a:t>
            </a:r>
            <a:r>
              <a:rPr lang="zh-CN" altLang="en-US" sz="2000" dirty="0" smtClean="0">
                <a:sym typeface="+mn-ea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</a:rPr>
              <a:t>p4_sent1_leve2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32781" y="1711610"/>
            <a:ext cx="403858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ym typeface="+mn-ea"/>
              </a:rPr>
              <a:t>code</a:t>
            </a:r>
            <a:r>
              <a:rPr lang="zh-CN" altLang="en-US" sz="2000" dirty="0" smtClean="0">
                <a:sym typeface="+mn-ea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</a:rPr>
              <a:t>p4_sent1_leve3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56440" y="4024736"/>
            <a:ext cx="403858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ym typeface="+mn-ea"/>
              </a:rPr>
              <a:t>code</a:t>
            </a:r>
            <a:r>
              <a:rPr lang="zh-CN" altLang="en-US" sz="2000" dirty="0" smtClean="0">
                <a:sym typeface="+mn-ea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</a:rPr>
              <a:t>p4_sent1_leve4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817436" y="1112586"/>
            <a:ext cx="403858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ym typeface="+mn-ea"/>
              </a:rPr>
              <a:t>code</a:t>
            </a:r>
            <a:r>
              <a:rPr lang="zh-CN" altLang="en-US" sz="2000" dirty="0" smtClean="0">
                <a:sym typeface="+mn-ea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</a:rPr>
              <a:t>p4_sent1_leve5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056658" y="2732649"/>
            <a:ext cx="254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p4_chart1_am_dm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1164485" y="5144480"/>
            <a:ext cx="254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p4_chart2_am_dm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696812" y="2536315"/>
            <a:ext cx="254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p4_chart3_am_dm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5510865" y="5226455"/>
            <a:ext cx="254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p4_chart4_am_dm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38817" y="1124744"/>
            <a:ext cx="36291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200" b="0" i="0">
                <a:solidFill>
                  <a:srgbClr val="000000"/>
                </a:solidFill>
                <a:latin typeface="等线"/>
              </a:rPr>
              <a:t>   ●  本月实际CPH4.85，低于目标CPH(5.31)0.45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76810"/>
              </p:ext>
            </p:extLst>
          </p:nvPr>
        </p:nvGraphicFramePr>
        <p:xfrm>
          <a:off x="539552" y="1881871"/>
          <a:ext cx="3239999" cy="1596387"/>
        </p:xfrm>
        <a:graphic>
          <a:graphicData uri="http://schemas.openxmlformats.org/drawingml/2006/table">
            <a:tbl>
              <a:tblPr/>
              <a:tblGrid>
                <a:gridCol w="728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CPH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TC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总工时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61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1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目标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1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预估</a:t>
                      </a:r>
                      <a:r>
                        <a:rPr lang="zh-CN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1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预排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6"/>
          <p:cNvSpPr txBox="1"/>
          <p:nvPr/>
        </p:nvSpPr>
        <p:spPr>
          <a:xfrm>
            <a:off x="1663379" y="1556792"/>
            <a:ext cx="1099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sz="1200" b="0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CPH</a:t>
            </a:r>
            <a:r>
              <a:rPr lang="zh-CN" altLang="en-US" sz="1200" b="0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明细数据</a:t>
            </a:r>
            <a:endParaRPr 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34300" y="1124744"/>
            <a:ext cx="4765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>
              <a:spcBef>
                <a:spcPct val="20000"/>
              </a:spcBef>
              <a:buNone/>
            </a:pPr>
            <a:r>
              <a:rPr lang="en-US" altLang="zh-CN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● CMS</a:t>
            </a:r>
            <a:r>
              <a:rPr lang="zh-CN" altLang="en-US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服务组排班明细如下</a:t>
            </a:r>
          </a:p>
        </p:txBody>
      </p:sp>
      <p:graphicFrame>
        <p:nvGraphicFramePr>
          <p:cNvPr id="22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97105"/>
              </p:ext>
            </p:extLst>
          </p:nvPr>
        </p:nvGraphicFramePr>
        <p:xfrm>
          <a:off x="4234301" y="2169073"/>
          <a:ext cx="4608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预</a:t>
                      </a:r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估偏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排班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TC/SR</a:t>
                      </a:r>
                    </a:p>
                    <a:p>
                      <a:pPr algn="ctr" fontAlgn="b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调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排班手</a:t>
                      </a:r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工</a:t>
                      </a:r>
                      <a:endParaRPr lang="en-US" altLang="zh-CN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拉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值班手</a:t>
                      </a:r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工</a:t>
                      </a:r>
                      <a:endParaRPr lang="en-US" altLang="zh-CN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拉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直接工时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间接工时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总工时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16"/>
          <p:cNvSpPr txBox="1"/>
          <p:nvPr/>
        </p:nvSpPr>
        <p:spPr>
          <a:xfrm>
            <a:off x="5823201" y="1760953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altLang="zh-CN" sz="1200" b="0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CMS</a:t>
            </a:r>
            <a:r>
              <a:rPr lang="zh-CN" altLang="en-US" sz="12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</a:t>
            </a:r>
            <a:r>
              <a:rPr lang="zh-CN" altLang="en-US" sz="1200" b="1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时差异明细</a:t>
            </a:r>
            <a:endParaRPr 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323528" y="116631"/>
            <a:ext cx="8229600" cy="507083"/>
          </a:xfr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sz="2000" b="1" i="0">
                <a:solidFill>
                  <a:srgbClr val="000000"/>
                </a:solidFill>
                <a:ea typeface="等线"/>
              </a:rPr>
              <a:t>黄俊梅区域 COL分析报告</a:t>
            </a:r>
          </a:p>
        </p:txBody>
      </p:sp>
      <p:sp>
        <p:nvSpPr>
          <p:cNvPr id="33" name="Rectangle 4"/>
          <p:cNvSpPr/>
          <p:nvPr/>
        </p:nvSpPr>
        <p:spPr>
          <a:xfrm>
            <a:off x="1255436" y="2264359"/>
            <a:ext cx="85374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4.85</a:t>
            </a:r>
          </a:p>
        </p:txBody>
      </p:sp>
      <p:sp>
        <p:nvSpPr>
          <p:cNvPr id="34" name="Rectangle 4"/>
          <p:cNvSpPr/>
          <p:nvPr/>
        </p:nvSpPr>
        <p:spPr>
          <a:xfrm>
            <a:off x="2120329" y="2259778"/>
            <a:ext cx="8154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24735.56</a:t>
            </a:r>
          </a:p>
        </p:txBody>
      </p:sp>
      <p:sp>
        <p:nvSpPr>
          <p:cNvPr id="35" name="Rectangle 4"/>
          <p:cNvSpPr/>
          <p:nvPr/>
        </p:nvSpPr>
        <p:spPr>
          <a:xfrm>
            <a:off x="2937087" y="2266363"/>
            <a:ext cx="8536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5096.78</a:t>
            </a:r>
          </a:p>
        </p:txBody>
      </p:sp>
      <p:sp>
        <p:nvSpPr>
          <p:cNvPr id="36" name="Rectangle 4"/>
          <p:cNvSpPr/>
          <p:nvPr/>
        </p:nvSpPr>
        <p:spPr>
          <a:xfrm>
            <a:off x="1246602" y="2564087"/>
            <a:ext cx="84694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5.31</a:t>
            </a:r>
          </a:p>
        </p:txBody>
      </p:sp>
      <p:sp>
        <p:nvSpPr>
          <p:cNvPr id="37" name="Rectangle 4"/>
          <p:cNvSpPr/>
          <p:nvPr/>
        </p:nvSpPr>
        <p:spPr>
          <a:xfrm>
            <a:off x="2126022" y="2564268"/>
            <a:ext cx="81930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24735.56</a:t>
            </a:r>
          </a:p>
        </p:txBody>
      </p:sp>
      <p:sp>
        <p:nvSpPr>
          <p:cNvPr id="38" name="Rectangle 4"/>
          <p:cNvSpPr/>
          <p:nvPr/>
        </p:nvSpPr>
        <p:spPr>
          <a:xfrm>
            <a:off x="2954324" y="2572298"/>
            <a:ext cx="83637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4660.03</a:t>
            </a:r>
          </a:p>
        </p:txBody>
      </p:sp>
      <p:sp>
        <p:nvSpPr>
          <p:cNvPr id="39" name="Rectangle 4"/>
          <p:cNvSpPr/>
          <p:nvPr/>
        </p:nvSpPr>
        <p:spPr>
          <a:xfrm>
            <a:off x="1233744" y="2885071"/>
            <a:ext cx="86044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5.87</a:t>
            </a:r>
          </a:p>
        </p:txBody>
      </p:sp>
      <p:sp>
        <p:nvSpPr>
          <p:cNvPr id="40" name="Rectangle 4"/>
          <p:cNvSpPr/>
          <p:nvPr/>
        </p:nvSpPr>
        <p:spPr>
          <a:xfrm>
            <a:off x="2120329" y="2894589"/>
            <a:ext cx="82500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24745.16</a:t>
            </a:r>
          </a:p>
        </p:txBody>
      </p:sp>
      <p:sp>
        <p:nvSpPr>
          <p:cNvPr id="41" name="Rectangle 4"/>
          <p:cNvSpPr/>
          <p:nvPr/>
        </p:nvSpPr>
        <p:spPr>
          <a:xfrm>
            <a:off x="2954323" y="2891371"/>
            <a:ext cx="83637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4218.77</a:t>
            </a:r>
          </a:p>
        </p:txBody>
      </p:sp>
      <p:sp>
        <p:nvSpPr>
          <p:cNvPr id="42" name="Rectangle 4"/>
          <p:cNvSpPr/>
          <p:nvPr/>
        </p:nvSpPr>
        <p:spPr>
          <a:xfrm>
            <a:off x="1255436" y="3188978"/>
            <a:ext cx="85374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5.70</a:t>
            </a:r>
          </a:p>
        </p:txBody>
      </p:sp>
      <p:sp>
        <p:nvSpPr>
          <p:cNvPr id="43" name="Rectangle 4"/>
          <p:cNvSpPr/>
          <p:nvPr/>
        </p:nvSpPr>
        <p:spPr>
          <a:xfrm>
            <a:off x="2116917" y="3201469"/>
            <a:ext cx="8374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24745.16</a:t>
            </a:r>
          </a:p>
        </p:txBody>
      </p:sp>
      <p:sp>
        <p:nvSpPr>
          <p:cNvPr id="44" name="Rectangle 4"/>
          <p:cNvSpPr/>
          <p:nvPr/>
        </p:nvSpPr>
        <p:spPr>
          <a:xfrm>
            <a:off x="2954323" y="3189276"/>
            <a:ext cx="8252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4339.13</a:t>
            </a:r>
          </a:p>
        </p:txBody>
      </p:sp>
      <p:sp>
        <p:nvSpPr>
          <p:cNvPr id="49" name="Rectangle 4"/>
          <p:cNvSpPr/>
          <p:nvPr/>
        </p:nvSpPr>
        <p:spPr>
          <a:xfrm>
            <a:off x="5248029" y="2678324"/>
            <a:ext cx="9032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288.90</a:t>
            </a:r>
          </a:p>
        </p:txBody>
      </p:sp>
      <p:sp>
        <p:nvSpPr>
          <p:cNvPr id="50" name="Rectangle 4"/>
          <p:cNvSpPr/>
          <p:nvPr/>
        </p:nvSpPr>
        <p:spPr>
          <a:xfrm>
            <a:off x="6151236" y="2679950"/>
            <a:ext cx="8944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2941.80</a:t>
            </a:r>
          </a:p>
        </p:txBody>
      </p:sp>
      <p:sp>
        <p:nvSpPr>
          <p:cNvPr id="51" name="Rectangle 4"/>
          <p:cNvSpPr/>
          <p:nvPr/>
        </p:nvSpPr>
        <p:spPr>
          <a:xfrm>
            <a:off x="7045693" y="2678324"/>
            <a:ext cx="91997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5090.40</a:t>
            </a:r>
          </a:p>
        </p:txBody>
      </p:sp>
      <p:sp>
        <p:nvSpPr>
          <p:cNvPr id="52" name="Rectangle 4"/>
          <p:cNvSpPr/>
          <p:nvPr/>
        </p:nvSpPr>
        <p:spPr>
          <a:xfrm>
            <a:off x="7940149" y="2675725"/>
            <a:ext cx="9021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endParaRPr/>
          </a:p>
        </p:txBody>
      </p:sp>
      <p:sp>
        <p:nvSpPr>
          <p:cNvPr id="53" name="Rectangle 4"/>
          <p:cNvSpPr/>
          <p:nvPr/>
        </p:nvSpPr>
        <p:spPr>
          <a:xfrm>
            <a:off x="5248028" y="2999477"/>
            <a:ext cx="90320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-3131.10</a:t>
            </a:r>
          </a:p>
        </p:txBody>
      </p:sp>
      <p:sp>
        <p:nvSpPr>
          <p:cNvPr id="54" name="Rectangle 4"/>
          <p:cNvSpPr/>
          <p:nvPr/>
        </p:nvSpPr>
        <p:spPr>
          <a:xfrm>
            <a:off x="6151236" y="3011528"/>
            <a:ext cx="90283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endParaRPr/>
          </a:p>
        </p:txBody>
      </p:sp>
      <p:sp>
        <p:nvSpPr>
          <p:cNvPr id="55" name="Rectangle 4"/>
          <p:cNvSpPr/>
          <p:nvPr/>
        </p:nvSpPr>
        <p:spPr>
          <a:xfrm>
            <a:off x="7045693" y="3009902"/>
            <a:ext cx="91997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-16217.80</a:t>
            </a:r>
          </a:p>
        </p:txBody>
      </p:sp>
      <p:sp>
        <p:nvSpPr>
          <p:cNvPr id="56" name="Rectangle 4"/>
          <p:cNvSpPr/>
          <p:nvPr/>
        </p:nvSpPr>
        <p:spPr>
          <a:xfrm>
            <a:off x="7940149" y="3003049"/>
            <a:ext cx="9021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endParaRPr/>
          </a:p>
        </p:txBody>
      </p:sp>
      <p:sp>
        <p:nvSpPr>
          <p:cNvPr id="57" name="Rectangle 4"/>
          <p:cNvSpPr/>
          <p:nvPr/>
        </p:nvSpPr>
        <p:spPr>
          <a:xfrm>
            <a:off x="5248028" y="3310300"/>
            <a:ext cx="90320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-2842.30</a:t>
            </a:r>
          </a:p>
        </p:txBody>
      </p:sp>
      <p:sp>
        <p:nvSpPr>
          <p:cNvPr id="58" name="Rectangle 4"/>
          <p:cNvSpPr/>
          <p:nvPr/>
        </p:nvSpPr>
        <p:spPr>
          <a:xfrm>
            <a:off x="6151237" y="3323401"/>
            <a:ext cx="90283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2941.80</a:t>
            </a:r>
          </a:p>
        </p:txBody>
      </p:sp>
      <p:sp>
        <p:nvSpPr>
          <p:cNvPr id="59" name="Rectangle 4"/>
          <p:cNvSpPr/>
          <p:nvPr/>
        </p:nvSpPr>
        <p:spPr>
          <a:xfrm>
            <a:off x="7054074" y="3322543"/>
            <a:ext cx="91159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-11127.40</a:t>
            </a:r>
          </a:p>
        </p:txBody>
      </p:sp>
      <p:sp>
        <p:nvSpPr>
          <p:cNvPr id="60" name="Rectangle 4"/>
          <p:cNvSpPr/>
          <p:nvPr/>
        </p:nvSpPr>
        <p:spPr>
          <a:xfrm>
            <a:off x="7940149" y="3315690"/>
            <a:ext cx="9021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000" b="0" i="0">
                <a:solidFill>
                  <a:srgbClr val="000000"/>
                </a:solidFill>
                <a:latin typeface="等线"/>
              </a:rPr>
              <a:t>26068.90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00937" y="950203"/>
            <a:ext cx="403858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ym typeface="+mn-ea"/>
              </a:rPr>
              <a:t>code</a:t>
            </a:r>
            <a:r>
              <a:rPr lang="zh-CN" altLang="en-US" sz="2000" dirty="0" smtClean="0">
                <a:sym typeface="+mn-ea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</a:rPr>
              <a:t>p5_sent1_level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35601" y="2470215"/>
            <a:ext cx="254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p5_chart1_am_dm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172774" y="2699256"/>
            <a:ext cx="254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p5_chart2_am_dm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/>
              <a:t>黄俊梅区域 排班手工拉线 直接工时 工时类型差异明细</a:t>
            </a:r>
          </a:p>
        </p:txBody>
      </p:sp>
      <p:sp>
        <p:nvSpPr>
          <p:cNvPr id="4" name="AutoShape 3"/>
          <p:cNvSpPr/>
          <p:nvPr/>
        </p:nvSpPr>
        <p:spPr>
          <a:xfrm>
            <a:off x="381000" y="1270000"/>
            <a:ext cx="8255000" cy="381000"/>
          </a:xfrm>
          <a:prstGeom prst="rect">
            <a:avLst/>
          </a:prstGeom>
        </p:spPr>
        <p:txBody>
          <a:bodyPr rtlCol="0" anchor="t"/>
          <a:lstStyle/>
          <a:p>
            <a:pPr algn="l">
              <a:buNone/>
            </a:pPr>
            <a:r>
              <a:rPr lang="en-US" sz="1400" b="0" i="0" dirty="0">
                <a:latin typeface="等线"/>
              </a:rPr>
              <a:t>       ●  本月排班手工拉线店均差异-3709.1小时，其中：直接工时手工拉线1696.8小时，间接工时手工拉线-5405.9小时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8000" y="2032000"/>
          <a:ext cx="7874000" cy="345440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餐厅编号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手工拉线差异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Top工作站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工作站差异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备注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 rowSpan="3">
                  <a:txBody>
                    <a:bodyPr/>
                    <a:lstStyle/>
                    <a:p>
                      <a:r>
                        <a:rPr lang="en-US" sz="1000"/>
                        <a:t>XMN016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/>
                        <a:t>1763.00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饮料/传递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212.50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集中在：13:00-21:30(9天) 10:00-12:00(9天)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r>
                        <a:rPr lang="en-US" sz="1000"/>
                        <a:t>XMN016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000"/>
                        <a:t>1763.00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餐区服务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347.00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集中在：13:30-21:30(8天) 21:30-22:30(11天)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r>
                        <a:rPr lang="en-US" sz="1000"/>
                        <a:t>XMN016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000"/>
                        <a:t>1763.00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配餐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916.00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集中在：07:30-22:30(11天)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0">
                <a:tc rowSpan="3">
                  <a:txBody>
                    <a:bodyPr/>
                    <a:lstStyle/>
                    <a:p>
                      <a:r>
                        <a:rPr lang="en-US" sz="1000"/>
                        <a:t>XMN125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/>
                        <a:t>1113.50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配餐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191.50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集中在：11:00-14:00(8天) 16:00-17:30(14天)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r>
                        <a:rPr lang="en-US" sz="1000"/>
                        <a:t>XMN125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000"/>
                        <a:t>1113.50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总配其他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234.50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集中在：13:00-17:00(23天) 19:00-20:00(23天)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r>
                        <a:rPr lang="en-US" sz="1000"/>
                        <a:t>XMN125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000"/>
                        <a:t>1113.50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裹粉烹炸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371.50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集中在：11:00-16:30(17天) 08:00-10:30(12天)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000">
                <a:tc rowSpan="3">
                  <a:txBody>
                    <a:bodyPr/>
                    <a:lstStyle/>
                    <a:p>
                      <a:r>
                        <a:rPr lang="en-US" sz="1000"/>
                        <a:t>XMN121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/>
                        <a:t>1082.50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餐区服务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186.50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集中在：11:00-19:00(6天) 10:00-11:00(10天)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r>
                        <a:rPr lang="en-US" sz="1000"/>
                        <a:t>XMN121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000"/>
                        <a:t>1082.50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汉堡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196.00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集中在：14:00-16:00(19天) 11:00-14:00(11天)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r>
                        <a:rPr lang="en-US" sz="1000"/>
                        <a:t>XMN121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000"/>
                        <a:t>1082.50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配餐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316.50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集中在：10:00-16:00(9天) 17:00-19:00(13天)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7000">
                <a:tc rowSpan="3">
                  <a:txBody>
                    <a:bodyPr/>
                    <a:lstStyle/>
                    <a:p>
                      <a:r>
                        <a:rPr lang="en-US" sz="1000"/>
                        <a:t>XMN148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/>
                        <a:t>897.50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发餐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114.00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集中在：12:00-13:30(15天) 17:30-19:00(13天)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r>
                        <a:rPr lang="en-US" sz="1000"/>
                        <a:t>XMN148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000"/>
                        <a:t>897.50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配餐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255.00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集中在：08:30-10:30(29天) 16:00-21:00(6天)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r>
                        <a:rPr lang="en-US" sz="1000"/>
                        <a:t>XMN148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000"/>
                        <a:t>897.50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K收银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510.00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集中在：10:00-22:00(22天)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7000">
                <a:tc rowSpan="3">
                  <a:txBody>
                    <a:bodyPr/>
                    <a:lstStyle/>
                    <a:p>
                      <a:r>
                        <a:rPr lang="en-US" sz="1000"/>
                        <a:t>XMN075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/>
                        <a:t>523.50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K配餐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37.50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集中在：12:00-13:30(5天)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r>
                        <a:rPr lang="en-US" sz="1000"/>
                        <a:t>XMN075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000"/>
                        <a:t>523.50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配餐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137.00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集中在：19:00-21:00(10天) 10:30-12:00(9天)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r>
                        <a:rPr lang="en-US" sz="1000"/>
                        <a:t>XMN075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000"/>
                        <a:t>523.50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K收银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452.00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集中在：07:30-22:00(27天) 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71600" y="1224189"/>
            <a:ext cx="403858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ym typeface="+mn-ea"/>
              </a:rPr>
              <a:t>code</a:t>
            </a:r>
            <a:r>
              <a:rPr lang="zh-CN" altLang="en-US" sz="2000" dirty="0" smtClean="0">
                <a:sym typeface="+mn-ea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</a:rPr>
              <a:t>p6_sent1_level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6658" y="2732649"/>
            <a:ext cx="254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p6_chart1_am_dm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/>
              <a:t>黄俊梅区域 排班手工拉线 间接工时 工时类型差异明细</a:t>
            </a:r>
          </a:p>
        </p:txBody>
      </p:sp>
      <p:sp>
        <p:nvSpPr>
          <p:cNvPr id="4" name="AutoShape 3"/>
          <p:cNvSpPr/>
          <p:nvPr/>
        </p:nvSpPr>
        <p:spPr>
          <a:xfrm>
            <a:off x="381000" y="1270000"/>
            <a:ext cx="8255000" cy="381000"/>
          </a:xfrm>
          <a:prstGeom prst="rect">
            <a:avLst/>
          </a:prstGeom>
        </p:spPr>
        <p:txBody>
          <a:bodyPr rtlCol="0" anchor="t"/>
          <a:lstStyle/>
          <a:p>
            <a:pPr algn="l">
              <a:buNone/>
            </a:pPr>
            <a:r>
              <a:rPr lang="en-US" sz="1400" b="0" i="0" dirty="0">
                <a:latin typeface="等线"/>
              </a:rPr>
              <a:t>       ●  本月排班手工拉线店均差异-3709.1小时，其中：直接工时手工拉线1696.8小时，间接工时手工拉线-5405.9小时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8000" y="2032000"/>
          <a:ext cx="8128000" cy="426974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餐厅编号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手工拉线差异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工时类型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建议工时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预排工时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手工拉线差异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备注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 rowSpan="3">
                  <a:txBody>
                    <a:bodyPr/>
                    <a:lstStyle/>
                    <a:p>
                      <a:r>
                        <a:rPr lang="en-US" sz="1000"/>
                        <a:t>XMN141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/>
                        <a:t>408.00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调制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115.01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130.00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14.99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r>
                        <a:rPr lang="en-US" sz="1000"/>
                        <a:t>XMN141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000"/>
                        <a:t>408.00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训练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15.00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15.00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r>
                        <a:rPr lang="en-US" sz="1000"/>
                        <a:t>XMN141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000"/>
                        <a:t>408.00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补货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31.00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31.00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0">
                <a:tc rowSpan="3">
                  <a:txBody>
                    <a:bodyPr/>
                    <a:lstStyle/>
                    <a:p>
                      <a:r>
                        <a:rPr lang="en-US" sz="1000"/>
                        <a:t>XMN115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/>
                        <a:t>355.10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进货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47.06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52.00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4.94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r>
                        <a:rPr lang="en-US" sz="1000"/>
                        <a:t>XMN115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000"/>
                        <a:t>355.10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大厅打烊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62.00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93.00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31.00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r>
                        <a:rPr lang="en-US" sz="1000"/>
                        <a:t>XMN115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000"/>
                        <a:t>355.10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解冻腌制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113.04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225.00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111.96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000">
                <a:tc rowSpan="3">
                  <a:txBody>
                    <a:bodyPr/>
                    <a:lstStyle/>
                    <a:p>
                      <a:r>
                        <a:rPr lang="en-US" sz="1000"/>
                        <a:t>XMN134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/>
                        <a:t>341.90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日清洁维护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28.49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63.00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34.51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r>
                        <a:rPr lang="en-US" sz="1000"/>
                        <a:t>XMN134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000"/>
                        <a:t>341.90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解冻腌制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61.95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120.00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58.05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r>
                        <a:rPr lang="en-US" sz="1000"/>
                        <a:t>XMN134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000"/>
                        <a:t>341.90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调制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45.99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124.00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78.01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7000">
                <a:tc rowSpan="3">
                  <a:txBody>
                    <a:bodyPr/>
                    <a:lstStyle/>
                    <a:p>
                      <a:r>
                        <a:rPr lang="en-US" sz="1000"/>
                        <a:t>XMN113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/>
                        <a:t>59.10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大厅打烊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62.00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93.00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31.00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r>
                        <a:rPr lang="en-US" sz="1000"/>
                        <a:t>XMN113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000"/>
                        <a:t>59.10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刮玻璃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55.00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55.00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r>
                        <a:rPr lang="en-US" sz="1000"/>
                        <a:t>XMN113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000"/>
                        <a:t>59.10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残疾人工时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101.50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101.50</a:t>
                      </a:r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55576" y="1208028"/>
            <a:ext cx="403858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ym typeface="+mn-ea"/>
              </a:rPr>
              <a:t>code</a:t>
            </a:r>
            <a:r>
              <a:rPr lang="zh-CN" altLang="en-US" sz="2000" dirty="0" smtClean="0">
                <a:sym typeface="+mn-ea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</a:rPr>
              <a:t>p6_sent1_level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6658" y="2732649"/>
            <a:ext cx="254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p7_chart1_am_dm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YUM-mc-template">
  <a:themeElements>
    <a:clrScheme name="YUM-mc-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AACA"/>
      </a:accent5>
      <a:accent6>
        <a:srgbClr val="E70000"/>
      </a:accent6>
      <a:hlink>
        <a:srgbClr val="FFFF00"/>
      </a:hlink>
      <a:folHlink>
        <a:srgbClr val="006600"/>
      </a:folHlink>
    </a:clrScheme>
    <a:fontScheme name="YUM-mc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66"/>
          </a:buClr>
          <a:buSzTx/>
          <a:buFont typeface="Monotype Sorts" pitchFamily="2" charset="2"/>
          <a:buNone/>
          <a:tabLst/>
          <a:defRPr kumimoji="0" 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66"/>
          </a:buClr>
          <a:buSzTx/>
          <a:buFont typeface="Monotype Sorts" pitchFamily="2" charset="2"/>
          <a:buNone/>
          <a:tabLst/>
          <a:defRPr kumimoji="0" 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YUM-mc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M-mc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UM-mc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M-mc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M-mc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M-mc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M-mc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M-mc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0000"/>
        </a:accent6>
        <a:hlink>
          <a:srgbClr val="FFFF00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D:\Project\YUM-mc-template.pot</Template>
  <TotalTime>15809</TotalTime>
  <Words>1705</Words>
  <Application>Microsoft Office PowerPoint</Application>
  <PresentationFormat>全屏显示(4:3)</PresentationFormat>
  <Paragraphs>972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Monotype Sorts</vt:lpstr>
      <vt:lpstr>等线</vt:lpstr>
      <vt:lpstr>等线</vt:lpstr>
      <vt:lpstr>宋体</vt:lpstr>
      <vt:lpstr>微软雅黑</vt:lpstr>
      <vt:lpstr>Arial</vt:lpstr>
      <vt:lpstr>Calibri</vt:lpstr>
      <vt:lpstr>Century Gothic</vt:lpstr>
      <vt:lpstr>Times New Roman</vt:lpstr>
      <vt:lpstr>Wingdings</vt:lpstr>
      <vt:lpstr>YUM-mc-template</vt:lpstr>
      <vt:lpstr>PowerPoint 演示文稿</vt:lpstr>
      <vt:lpstr>黄俊梅区域 COL分析报告</vt:lpstr>
      <vt:lpstr>黄俊梅区域COL管理关键餐厅分析报告</vt:lpstr>
      <vt:lpstr>黄俊梅区域COL管理关键餐厅分析报告</vt:lpstr>
      <vt:lpstr>黄俊梅区域COL管理关键餐厅分析报告</vt:lpstr>
      <vt:lpstr>PowerPoint 演示文稿</vt:lpstr>
      <vt:lpstr>PowerPoint 演示文稿</vt:lpstr>
      <vt:lpstr>黄俊梅区域 排班手工拉线 直接工时 工时类型差异明细</vt:lpstr>
      <vt:lpstr>黄俊梅区域 排班手工拉线 间接工时 工时类型差异明细</vt:lpstr>
      <vt:lpstr>  </vt:lpstr>
      <vt:lpstr> </vt:lpstr>
    </vt:vector>
  </TitlesOfParts>
  <Company>Tricon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dxl1986</dc:creator>
  <cp:lastModifiedBy>张万创 / Zhang, Wanchuang</cp:lastModifiedBy>
  <cp:revision>1694</cp:revision>
  <cp:lastPrinted>2018-03-13T02:47:35Z</cp:lastPrinted>
  <dcterms:created xsi:type="dcterms:W3CDTF">2002-07-04T01:33:33Z</dcterms:created>
  <dcterms:modified xsi:type="dcterms:W3CDTF">2019-08-30T03:44:15Z</dcterms:modified>
</cp:coreProperties>
</file>