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0" r:id="rId3"/>
    <p:sldId id="276" r:id="rId4"/>
    <p:sldId id="275" r:id="rId5"/>
    <p:sldId id="27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3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EBA3B-8667-4CD7-A45B-446FC0D49748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D6D7A-D654-45F9-A6EA-48A3050312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278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923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A7F-855D-41AD-AF26-E9EE6F76CB6F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502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A7F-855D-41AD-AF26-E9EE6F76CB6F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1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A7F-855D-41AD-AF26-E9EE6F76CB6F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15678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544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+mj-lt"/>
            </a:endParaRPr>
          </a:p>
        </p:txBody>
      </p:sp>
      <p:grpSp>
        <p:nvGrpSpPr>
          <p:cNvPr id="3" name="Group 27"/>
          <p:cNvGrpSpPr/>
          <p:nvPr userDrawn="1"/>
        </p:nvGrpSpPr>
        <p:grpSpPr>
          <a:xfrm>
            <a:off x="10246551" y="301102"/>
            <a:ext cx="1663872" cy="475553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2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xmlns="" val="110289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A7F-855D-41AD-AF26-E9EE6F76CB6F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108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A7F-855D-41AD-AF26-E9EE6F76CB6F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726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A7F-855D-41AD-AF26-E9EE6F76CB6F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507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A7F-855D-41AD-AF26-E9EE6F76CB6F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389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A7F-855D-41AD-AF26-E9EE6F76CB6F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089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A7F-855D-41AD-AF26-E9EE6F76CB6F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990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A7F-855D-41AD-AF26-E9EE6F76CB6F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369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A7F-855D-41AD-AF26-E9EE6F76CB6F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7966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FBA7F-855D-41AD-AF26-E9EE6F76CB6F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0300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35"/>
          <p:cNvGrpSpPr/>
          <p:nvPr/>
        </p:nvGrpSpPr>
        <p:grpSpPr>
          <a:xfrm>
            <a:off x="10215163" y="368832"/>
            <a:ext cx="1600400" cy="457413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3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3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4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4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51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52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5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5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5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5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5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58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59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</p:grpSp>
      <p:sp>
        <p:nvSpPr>
          <p:cNvPr id="60" name="Title 1"/>
          <p:cNvSpPr txBox="1"/>
          <p:nvPr/>
        </p:nvSpPr>
        <p:spPr>
          <a:xfrm>
            <a:off x="305788" y="1209174"/>
            <a:ext cx="11580425" cy="176209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EPQC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术方案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463118" y="6548295"/>
            <a:ext cx="367600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8565"/>
            <a:r>
              <a:rPr lang="en-US" sz="1065" dirty="0">
                <a:solidFill>
                  <a:schemeClr val="bg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9746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A1636F74-234C-BF40-9E1D-4CAD35BE5D29}"/>
              </a:ext>
            </a:extLst>
          </p:cNvPr>
          <p:cNvSpPr txBox="1"/>
          <p:nvPr/>
        </p:nvSpPr>
        <p:spPr>
          <a:xfrm>
            <a:off x="0" y="121519"/>
            <a:ext cx="12194351" cy="976588"/>
          </a:xfrm>
          <a:prstGeom prst="rect">
            <a:avLst/>
          </a:prstGeom>
          <a:extLst/>
        </p:spPr>
        <p:txBody>
          <a:bodyPr vert="horz" lIns="360000" tIns="0" rIns="12192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zh-CN" altLang="en-US" smtClean="0"/>
              <a:t>基</a:t>
            </a:r>
            <a:r>
              <a:rPr lang="zh-CN" altLang="en-US" smtClean="0"/>
              <a:t>于</a:t>
            </a:r>
            <a:r>
              <a:rPr lang="en-US" altLang="zh-CN" smtClean="0"/>
              <a:t>pulsar</a:t>
            </a:r>
            <a:r>
              <a:rPr lang="zh-CN" altLang="en-US" smtClean="0"/>
              <a:t>通信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692727" y="1250506"/>
            <a:ext cx="110697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/>
            <a:r>
              <a:rPr lang="zh-CN" altLang="en-US" smtClean="0"/>
              <a:t>主题可扩展</a:t>
            </a:r>
            <a:r>
              <a:rPr lang="zh-CN" altLang="en-US" smtClean="0"/>
              <a:t>性</a:t>
            </a:r>
            <a:r>
              <a:rPr lang="zh-CN" altLang="en-US" smtClean="0"/>
              <a:t>：</a:t>
            </a:r>
            <a:r>
              <a:rPr lang="en-US" altLang="zh-CN" smtClean="0"/>
              <a:t>Pulsar </a:t>
            </a:r>
            <a:r>
              <a:rPr lang="zh-CN" altLang="en-US" smtClean="0"/>
              <a:t>的架构可以轻松处理数百万个主题。</a:t>
            </a:r>
          </a:p>
          <a:p>
            <a:pPr indent="442913"/>
            <a:endParaRPr lang="zh-CN" altLang="en-US" smtClean="0"/>
          </a:p>
          <a:p>
            <a:pPr indent="442913"/>
            <a:r>
              <a:rPr lang="zh-CN" altLang="en-US" smtClean="0"/>
              <a:t>性能：由于 </a:t>
            </a:r>
            <a:r>
              <a:rPr lang="en-US" altLang="zh-CN" smtClean="0"/>
              <a:t>Pulsar </a:t>
            </a:r>
            <a:r>
              <a:rPr lang="zh-CN" altLang="en-US" smtClean="0"/>
              <a:t>的分层架构，以及 </a:t>
            </a:r>
            <a:r>
              <a:rPr lang="en-US" altLang="zh-CN" smtClean="0"/>
              <a:t>IO </a:t>
            </a:r>
            <a:r>
              <a:rPr lang="zh-CN" altLang="en-US" smtClean="0"/>
              <a:t>隔离的特性，读取和写入使用不同的物理存储。因此，读取的峰值根本不会影响写入性能，反之亦然。</a:t>
            </a:r>
            <a:r>
              <a:rPr lang="en-US" altLang="zh-CN" smtClean="0"/>
              <a:t>Pulsar </a:t>
            </a:r>
            <a:r>
              <a:rPr lang="zh-CN" altLang="en-US" smtClean="0"/>
              <a:t>还支持非持久性主题，允许非常高的吞吐量，完全不需要持久性的主题，这对于实时应用程序非常有用。</a:t>
            </a:r>
          </a:p>
          <a:p>
            <a:pPr indent="442913"/>
            <a:endParaRPr lang="zh-CN" altLang="en-US" smtClean="0"/>
          </a:p>
          <a:p>
            <a:pPr indent="442913"/>
            <a:r>
              <a:rPr lang="zh-CN" altLang="en-US" smtClean="0"/>
              <a:t>消息队列： </a:t>
            </a:r>
            <a:r>
              <a:rPr lang="en-US" altLang="zh-CN" smtClean="0"/>
              <a:t>Pulsar </a:t>
            </a:r>
            <a:r>
              <a:rPr lang="zh-CN" altLang="en-US" smtClean="0"/>
              <a:t>提供了统一的消息</a:t>
            </a:r>
            <a:r>
              <a:rPr lang="zh-CN" altLang="en-US" smtClean="0"/>
              <a:t>模</a:t>
            </a:r>
            <a:r>
              <a:rPr lang="zh-CN" altLang="en-US" smtClean="0"/>
              <a:t>型，</a:t>
            </a:r>
            <a:r>
              <a:rPr lang="en-US" altLang="zh-CN" smtClean="0"/>
              <a:t>Pulsar </a:t>
            </a:r>
            <a:r>
              <a:rPr lang="zh-CN" altLang="en-US" smtClean="0"/>
              <a:t>可以直接当消息队列进行使用。</a:t>
            </a:r>
            <a:r>
              <a:rPr lang="en-US" altLang="zh-CN" smtClean="0"/>
              <a:t>Pulsar </a:t>
            </a:r>
            <a:r>
              <a:rPr lang="zh-CN" altLang="en-US" smtClean="0"/>
              <a:t>在订阅（</a:t>
            </a:r>
            <a:r>
              <a:rPr lang="en-US" altLang="zh-CN" smtClean="0"/>
              <a:t>Subscription</a:t>
            </a:r>
            <a:r>
              <a:rPr lang="zh-CN" altLang="en-US" smtClean="0"/>
              <a:t>）级别而不是主题级别执行此操</a:t>
            </a:r>
            <a:r>
              <a:rPr lang="zh-CN" altLang="en-US" smtClean="0"/>
              <a:t>作</a:t>
            </a:r>
            <a:r>
              <a:rPr lang="zh-CN" altLang="en-US" smtClean="0"/>
              <a:t>，使</a:t>
            </a:r>
            <a:r>
              <a:rPr lang="zh-CN" altLang="en-US" smtClean="0"/>
              <a:t>用 </a:t>
            </a:r>
            <a:r>
              <a:rPr lang="en-US" altLang="zh-CN" smtClean="0"/>
              <a:t>Pulsar</a:t>
            </a:r>
            <a:r>
              <a:rPr lang="zh-CN" altLang="en-US" smtClean="0"/>
              <a:t>，您只需添加新订阅，</a:t>
            </a:r>
            <a:r>
              <a:rPr lang="en-US" altLang="zh-CN" smtClean="0"/>
              <a:t>Pulsar </a:t>
            </a:r>
            <a:r>
              <a:rPr lang="zh-CN" altLang="en-US" smtClean="0"/>
              <a:t>就会将消息扇出到新增的消费者，以增加新消费者的吞吐量。</a:t>
            </a:r>
          </a:p>
          <a:p>
            <a:pPr indent="442913"/>
            <a:endParaRPr lang="zh-CN" altLang="en-US" smtClean="0"/>
          </a:p>
          <a:p>
            <a:pPr indent="442913"/>
            <a:r>
              <a:rPr lang="zh-CN" altLang="en-US" smtClean="0"/>
              <a:t>操作更简</a:t>
            </a:r>
            <a:r>
              <a:rPr lang="zh-CN" altLang="en-US" smtClean="0"/>
              <a:t>单</a:t>
            </a:r>
            <a:r>
              <a:rPr lang="zh-CN" altLang="en-US" smtClean="0"/>
              <a:t>：使</a:t>
            </a:r>
            <a:r>
              <a:rPr lang="zh-CN" altLang="en-US" smtClean="0"/>
              <a:t>用 </a:t>
            </a:r>
            <a:r>
              <a:rPr lang="en-US" altLang="zh-CN" smtClean="0"/>
              <a:t>Pulsar</a:t>
            </a:r>
            <a:r>
              <a:rPr lang="zh-CN" altLang="en-US" smtClean="0"/>
              <a:t>，我们可以轻松添加和删除节点，而无需重新平衡整个集群。此外，使用 </a:t>
            </a:r>
            <a:r>
              <a:rPr lang="en-US" altLang="zh-CN" smtClean="0"/>
              <a:t>Pulsar</a:t>
            </a:r>
            <a:r>
              <a:rPr lang="zh-CN" altLang="en-US" smtClean="0"/>
              <a:t>，不用担心一</a:t>
            </a:r>
            <a:r>
              <a:rPr lang="zh-CN" altLang="en-US" smtClean="0"/>
              <a:t>个分区是否会超过 </a:t>
            </a:r>
            <a:r>
              <a:rPr lang="en-US" altLang="zh-CN" smtClean="0"/>
              <a:t>Broker </a:t>
            </a:r>
            <a:r>
              <a:rPr lang="zh-CN" altLang="en-US" smtClean="0"/>
              <a:t>的物理磁盘</a:t>
            </a:r>
            <a:r>
              <a:rPr lang="zh-CN" altLang="en-US" smtClean="0"/>
              <a:t>空</a:t>
            </a:r>
            <a:r>
              <a:rPr lang="zh-CN" altLang="en-US" smtClean="0"/>
              <a:t>间</a:t>
            </a:r>
            <a:endParaRPr lang="zh-CN" altLang="en-US" smtClean="0"/>
          </a:p>
          <a:p>
            <a:pPr indent="442913"/>
            <a:endParaRPr lang="zh-CN" altLang="en-US" smtClean="0"/>
          </a:p>
          <a:p>
            <a:pPr indent="442913"/>
            <a:r>
              <a:rPr lang="zh-CN" altLang="en-US" smtClean="0"/>
              <a:t>无限的数据保留</a:t>
            </a:r>
            <a:r>
              <a:rPr lang="zh-CN" altLang="en-US" smtClean="0"/>
              <a:t>期</a:t>
            </a:r>
            <a:r>
              <a:rPr lang="zh-CN" altLang="en-US" smtClean="0"/>
              <a:t>：永久存储在磁盘中</a:t>
            </a:r>
            <a:endParaRPr lang="zh-CN" altLang="en-US" smtClean="0"/>
          </a:p>
          <a:p>
            <a:pPr indent="442913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32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A1636F74-234C-BF40-9E1D-4CAD35BE5D29}"/>
              </a:ext>
            </a:extLst>
          </p:cNvPr>
          <p:cNvSpPr txBox="1"/>
          <p:nvPr/>
        </p:nvSpPr>
        <p:spPr>
          <a:xfrm>
            <a:off x="0" y="121519"/>
            <a:ext cx="12194351" cy="976588"/>
          </a:xfrm>
          <a:prstGeom prst="rect">
            <a:avLst/>
          </a:prstGeom>
          <a:extLst/>
        </p:spPr>
        <p:txBody>
          <a:bodyPr vert="horz" lIns="360000" tIns="0" rIns="12192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zh-CN" altLang="en-US" smtClean="0"/>
              <a:t>方案</a:t>
            </a:r>
            <a:r>
              <a:rPr lang="en-US" altLang="zh-CN" smtClean="0"/>
              <a:t>1</a:t>
            </a:r>
            <a:r>
              <a:rPr lang="zh-CN" altLang="en-US" smtClean="0"/>
              <a:t>：独立的推送系统</a:t>
            </a:r>
            <a:endParaRPr lang="en-US" altLang="zh-CN" dirty="0" smtClean="0"/>
          </a:p>
        </p:txBody>
      </p:sp>
      <p:pic>
        <p:nvPicPr>
          <p:cNvPr id="2052" name="Picture 4" descr="Z:\ubuntu_muzongcun\home\muzongcun\下载\EPQC 推送1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714" y="893839"/>
            <a:ext cx="6238874" cy="573556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902053" y="2388359"/>
            <a:ext cx="39998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：</a:t>
            </a:r>
            <a:r>
              <a:rPr lang="en-US" altLang="zh-CN" smtClean="0"/>
              <a:t>Pulsar</a:t>
            </a:r>
            <a:r>
              <a:rPr lang="zh-CN" altLang="en-US" smtClean="0"/>
              <a:t>采集</a:t>
            </a:r>
            <a:r>
              <a:rPr lang="en-US" altLang="zh-CN" smtClean="0"/>
              <a:t>FBI</a:t>
            </a:r>
            <a:r>
              <a:rPr lang="zh-CN" altLang="en-US" smtClean="0"/>
              <a:t>数据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：中央端消息解析服务按照餐厅解析</a:t>
            </a:r>
            <a:endParaRPr lang="en-US" altLang="zh-CN" smtClean="0"/>
          </a:p>
          <a:p>
            <a:r>
              <a:rPr lang="zh-CN" altLang="en-US" smtClean="0"/>
              <a:t>数</a:t>
            </a:r>
            <a:r>
              <a:rPr lang="zh-CN" altLang="en-US" smtClean="0"/>
              <a:t>据，把解析的数据通过总部端推送</a:t>
            </a:r>
            <a:endParaRPr lang="en-US" altLang="zh-CN" smtClean="0"/>
          </a:p>
          <a:p>
            <a:r>
              <a:rPr lang="zh-CN" altLang="en-US" smtClean="0"/>
              <a:t>服</a:t>
            </a:r>
            <a:r>
              <a:rPr lang="zh-CN" altLang="en-US" smtClean="0"/>
              <a:t>务，推送到餐厅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：餐厅处理数据后，待</a:t>
            </a:r>
            <a:r>
              <a:rPr lang="en-US" altLang="zh-CN" smtClean="0"/>
              <a:t>EPQC</a:t>
            </a:r>
            <a:r>
              <a:rPr lang="zh-CN" altLang="en-US" smtClean="0"/>
              <a:t>处理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158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A1636F74-234C-BF40-9E1D-4CAD35BE5D29}"/>
              </a:ext>
            </a:extLst>
          </p:cNvPr>
          <p:cNvSpPr txBox="1"/>
          <p:nvPr/>
        </p:nvSpPr>
        <p:spPr>
          <a:xfrm>
            <a:off x="0" y="121519"/>
            <a:ext cx="12194351" cy="976588"/>
          </a:xfrm>
          <a:prstGeom prst="rect">
            <a:avLst/>
          </a:prstGeom>
          <a:extLst/>
        </p:spPr>
        <p:txBody>
          <a:bodyPr vert="horz" lIns="360000" tIns="0" rIns="12192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zh-CN" altLang="en-US" smtClean="0"/>
              <a:t>方案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r>
              <a:rPr lang="en-US" altLang="zh-CN" smtClean="0"/>
              <a:t>Pulsar </a:t>
            </a:r>
            <a:r>
              <a:rPr lang="zh-CN" altLang="en-US" smtClean="0"/>
              <a:t>订阅</a:t>
            </a:r>
            <a:r>
              <a:rPr lang="en-US" altLang="zh-CN" smtClean="0"/>
              <a:t>/</a:t>
            </a:r>
            <a:r>
              <a:rPr lang="zh-CN" altLang="en-US" smtClean="0"/>
              <a:t>消费</a:t>
            </a:r>
            <a:r>
              <a:rPr lang="zh-CN" altLang="en-US" smtClean="0"/>
              <a:t>模型</a:t>
            </a:r>
            <a:endParaRPr lang="en-US" altLang="zh-CN" dirty="0" smtClean="0"/>
          </a:p>
        </p:txBody>
      </p:sp>
      <p:pic>
        <p:nvPicPr>
          <p:cNvPr id="3074" name="Picture 2" descr="Z:\ubuntu_muzongcun\home\muzongcun\下载\EPQC 推送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55" y="1160056"/>
            <a:ext cx="8145824" cy="546592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902053" y="2388359"/>
            <a:ext cx="40430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：</a:t>
            </a:r>
            <a:r>
              <a:rPr lang="en-US" altLang="zh-CN" smtClean="0"/>
              <a:t>Pulsar</a:t>
            </a:r>
            <a:r>
              <a:rPr lang="zh-CN" altLang="en-US" smtClean="0"/>
              <a:t>采集</a:t>
            </a:r>
            <a:r>
              <a:rPr lang="en-US" altLang="zh-CN" smtClean="0"/>
              <a:t>FBI</a:t>
            </a:r>
            <a:r>
              <a:rPr lang="zh-CN" altLang="en-US" smtClean="0"/>
              <a:t>数据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：中央端消息解析服务按照餐厅解析</a:t>
            </a:r>
            <a:endParaRPr lang="en-US" altLang="zh-CN" smtClean="0"/>
          </a:p>
          <a:p>
            <a:r>
              <a:rPr lang="zh-CN" altLang="en-US" smtClean="0"/>
              <a:t>数</a:t>
            </a:r>
            <a:r>
              <a:rPr lang="zh-CN" altLang="en-US" smtClean="0"/>
              <a:t>据，按照餐厅级别的</a:t>
            </a:r>
            <a:r>
              <a:rPr lang="en-US" altLang="zh-CN" smtClean="0"/>
              <a:t>topic</a:t>
            </a:r>
            <a:r>
              <a:rPr lang="zh-CN" altLang="en-US" smtClean="0"/>
              <a:t>放入</a:t>
            </a:r>
            <a:r>
              <a:rPr lang="en-US" altLang="zh-CN" smtClean="0"/>
              <a:t>Pulsar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：</a:t>
            </a:r>
            <a:r>
              <a:rPr lang="en-US" altLang="zh-CN" smtClean="0"/>
              <a:t>pulsar</a:t>
            </a:r>
            <a:r>
              <a:rPr lang="zh-CN" altLang="en-US" smtClean="0"/>
              <a:t>推送数据到餐厅</a:t>
            </a:r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：餐厅处理数据后，待</a:t>
            </a:r>
            <a:r>
              <a:rPr lang="en-US" altLang="zh-CN" smtClean="0"/>
              <a:t>EPQC</a:t>
            </a:r>
            <a:r>
              <a:rPr lang="zh-CN" altLang="en-US" smtClean="0"/>
              <a:t>处理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158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A1636F74-234C-BF40-9E1D-4CAD35BE5D29}"/>
              </a:ext>
            </a:extLst>
          </p:cNvPr>
          <p:cNvSpPr txBox="1"/>
          <p:nvPr/>
        </p:nvSpPr>
        <p:spPr>
          <a:xfrm>
            <a:off x="0" y="121519"/>
            <a:ext cx="12194351" cy="976588"/>
          </a:xfrm>
          <a:prstGeom prst="rect">
            <a:avLst/>
          </a:prstGeom>
          <a:extLst/>
        </p:spPr>
        <p:txBody>
          <a:bodyPr vert="horz" lIns="360000" tIns="0" rIns="12192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4158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3426</TotalTime>
  <Words>474</Words>
  <Application>Microsoft Office PowerPoint</Application>
  <PresentationFormat>自定义</PresentationFormat>
  <Paragraphs>24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李崧华 / Li, Songhua</dc:creator>
  <cp:lastModifiedBy>dreamsummit</cp:lastModifiedBy>
  <cp:revision>145</cp:revision>
  <dcterms:created xsi:type="dcterms:W3CDTF">2019-08-02T03:05:31Z</dcterms:created>
  <dcterms:modified xsi:type="dcterms:W3CDTF">2019-11-11T03:37:49Z</dcterms:modified>
</cp:coreProperties>
</file>