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41" r:id="rId2"/>
    <p:sldId id="828" r:id="rId3"/>
    <p:sldId id="758" r:id="rId4"/>
    <p:sldId id="830" r:id="rId5"/>
    <p:sldId id="831" r:id="rId6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琪" initials="袁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984A3"/>
    <a:srgbClr val="C00000"/>
    <a:srgbClr val="97AD6D"/>
    <a:srgbClr val="F66B20"/>
    <a:srgbClr val="4F6E95"/>
    <a:srgbClr val="F58D1E"/>
    <a:srgbClr val="011739"/>
    <a:srgbClr val="133361"/>
    <a:srgbClr val="C90007"/>
    <a:srgbClr val="73737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929" autoAdjust="0"/>
    <p:restoredTop sz="94394" autoAdjust="0"/>
  </p:normalViewPr>
  <p:slideViewPr>
    <p:cSldViewPr snapToGrid="0" showGuides="1">
      <p:cViewPr varScale="1">
        <p:scale>
          <a:sx n="92" d="100"/>
          <a:sy n="92" d="100"/>
        </p:scale>
        <p:origin x="-318" y="-96"/>
      </p:cViewPr>
      <p:guideLst>
        <p:guide orient="horz" pos="6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51"/>
        <p:guide pos="2229"/>
        <p:guide pos="179"/>
        <p:guide pos="428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Subtitle 11"/>
          <p:cNvSpPr txBox="1"/>
          <p:nvPr/>
        </p:nvSpPr>
        <p:spPr>
          <a:xfrm>
            <a:off x="676632" y="2700707"/>
            <a:ext cx="765370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FOH </a:t>
            </a:r>
            <a:r>
              <a:rPr lang="en-US" altLang="zh-CN" sz="18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&amp; BOH </a:t>
            </a:r>
            <a:r>
              <a:rPr lang="en-US" altLang="zh-CN" sz="1800" dirty="0" smtClean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integration Proposal</a:t>
            </a:r>
            <a:endParaRPr lang="en-GB" altLang="zh-CN" sz="18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6" name="Title 6"/>
          <p:cNvSpPr txBox="1"/>
          <p:nvPr/>
        </p:nvSpPr>
        <p:spPr>
          <a:xfrm>
            <a:off x="745149" y="1313542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800" b="0" dirty="0" smtClean="0">
                <a:solidFill>
                  <a:schemeClr val="bg1"/>
                </a:solidFill>
              </a:rPr>
              <a:t>FBI</a:t>
            </a:r>
            <a:r>
              <a:rPr lang="zh-CN" altLang="en-US" sz="3800" b="0" dirty="0" smtClean="0">
                <a:solidFill>
                  <a:schemeClr val="bg1"/>
                </a:solidFill>
              </a:rPr>
              <a:t>大单数据到餐厅端</a:t>
            </a:r>
            <a:endParaRPr lang="zh-CN" altLang="en-US" sz="3800" b="0" dirty="0">
              <a:solidFill>
                <a:schemeClr val="bg1"/>
              </a:solidFill>
            </a:endParaRPr>
          </a:p>
          <a:p>
            <a:pPr algn="ctr"/>
            <a:endParaRPr lang="en-GB" sz="3800" b="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7000" y="207330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 Placeholder 12"/>
          <p:cNvSpPr txBox="1"/>
          <p:nvPr/>
        </p:nvSpPr>
        <p:spPr>
          <a:xfrm>
            <a:off x="2673087" y="4204345"/>
            <a:ext cx="3803629" cy="168710"/>
          </a:xfrm>
          <a:prstGeom prst="rect">
            <a:avLst/>
          </a:prstGeom>
          <a:noFill/>
        </p:spPr>
        <p:txBody>
          <a:bodyPr/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日立解决方案</a:t>
            </a:r>
            <a:r>
              <a:rPr lang="en-U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  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Aug</a:t>
            </a:r>
            <a:r>
              <a:rPr lang="en-US" altLang="en-US" sz="1000" dirty="0" smtClean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，</a:t>
            </a:r>
            <a:r>
              <a:rPr lang="en-U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2019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6" name="TextBox 11"/>
          <p:cNvSpPr txBox="1"/>
          <p:nvPr/>
        </p:nvSpPr>
        <p:spPr>
          <a:xfrm>
            <a:off x="3278713" y="4431728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2019 Hitachi Solutions(China).  All rights reserved.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3630" y="375236"/>
            <a:ext cx="2115878" cy="2167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09804" y="2205286"/>
            <a:ext cx="2324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</a:rPr>
              <a:t>数据传输方案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EPQC</a:t>
            </a:r>
            <a:r>
              <a:rPr kumimoji="1" lang="zh-CN" altLang="en-US" dirty="0" smtClean="0"/>
              <a:t>消息分发机制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7744" y="1125138"/>
            <a:ext cx="3871583" cy="399131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 rot="16200000">
            <a:off x="1157036" y="30715"/>
            <a:ext cx="267902" cy="205364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分发机制说明</a:t>
            </a:r>
            <a:endParaRPr kumimoji="1" lang="zh-CN" altLang="en-US" sz="1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034" y="1300021"/>
            <a:ext cx="39270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分发流程：</a:t>
            </a:r>
            <a:endParaRPr kumimoji="1" lang="en-US" altLang="zh-CN" sz="1100" b="1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1.EPQC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总部端通信服务主动抓取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吐出的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by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餐厅的大单消息。消息进行编码与二进制压缩，控制在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10KB/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餐厅，减少带宽消耗。</a:t>
            </a:r>
            <a:endParaRPr kumimoji="1" lang="en-US" altLang="zh-CN" sz="11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2.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推送服务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en-US" altLang="zh-CN" sz="1100" dirty="0" err="1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RouteServer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，自动维护餐厅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ID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与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的路由关系。</a:t>
            </a:r>
            <a:endParaRPr kumimoji="1" lang="en-US" altLang="zh-CN" sz="11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推送服务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en-US" altLang="zh-CN" sz="1100" dirty="0" err="1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MsgServer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，与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客户端建立长连接，有消息到达，即时推送到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客户端。</a:t>
            </a:r>
            <a:endParaRPr kumimoji="1" lang="en-US" altLang="zh-CN" sz="11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4.EPQC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客户端，将收到的消息通过业务校验规则后做持久化及前端展示。前端</a:t>
            </a:r>
            <a:r>
              <a:rPr kumimoji="1" lang="zh-CN" altLang="en-US" sz="11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呈现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可选</a:t>
            </a:r>
            <a:r>
              <a:rPr kumimoji="1" lang="en-US" altLang="zh-CN" sz="1100" dirty="0" err="1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webSocket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或者</a:t>
            </a:r>
            <a:r>
              <a:rPr kumimoji="1" lang="en-US" altLang="zh-CN" sz="1100" dirty="0" err="1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restAPI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方式抓取累计值。</a:t>
            </a:r>
            <a:endParaRPr kumimoji="1" lang="en-US" altLang="zh-CN" sz="11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kumimoji="1" lang="en-US" altLang="zh-CN" sz="11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CN" altLang="en-US" sz="1100" b="1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考量点：</a:t>
            </a:r>
            <a:endParaRPr kumimoji="1" lang="en-US" altLang="zh-CN" sz="1100" b="1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1.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消息容错性设计，每次提供约定时间的累计值，这样因为网络故障、消息阻塞造成漏发，在下次收到时进行修正。</a:t>
            </a:r>
            <a:endParaRPr kumimoji="1" lang="en-US" altLang="zh-CN" sz="11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2.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功能低耦合设计，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负责业务指标的提供，总部端负责消息的拉取，推送服务负责消息的推送，客户端负责消息的校验和使用；未来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信息通过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回传到上游，建议走不通的消息通道。</a:t>
            </a:r>
            <a:endParaRPr kumimoji="1" lang="en-US" altLang="zh-CN" sz="11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可维护性设计，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总部端和客户端均要考虑消息持久化存储，便于后续的故障分析与消息追溯。</a:t>
            </a:r>
            <a:endParaRPr kumimoji="1" lang="en-US" altLang="zh-CN" sz="1100" dirty="0" smtClean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4.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备选方案：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EPQC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客户端直接订阅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FBI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吐出的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Pulsar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消息，但</a:t>
            </a:r>
            <a:r>
              <a:rPr kumimoji="1" lang="zh-CN" altLang="en-US" sz="11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受限于实际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网络现状。</a:t>
            </a:r>
            <a:endParaRPr kumimoji="1" lang="en-US" altLang="zh-CN" sz="11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7035" y="960437"/>
            <a:ext cx="4929251" cy="3996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kumimoji="1" altLang="zh-CN">
                <a:sym typeface="+mn-ea"/>
              </a:rPr>
              <a:t>EPQC</a:t>
            </a:r>
            <a:r>
              <a:rPr kumimoji="1" lang="zh-CN" altLang="en-US">
                <a:sym typeface="+mn-ea"/>
              </a:rPr>
              <a:t>消息分发机制</a:t>
            </a:r>
            <a:r>
              <a:rPr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硬件建议</a:t>
            </a:r>
            <a:endParaRPr lang="en-US" sz="2400" dirty="0"/>
          </a:p>
        </p:txBody>
      </p:sp>
      <p:graphicFrame>
        <p:nvGraphicFramePr>
          <p:cNvPr id="207" name="Table 2"/>
          <p:cNvGraphicFramePr>
            <a:graphicFrameLocks noGrp="1"/>
          </p:cNvGraphicFramePr>
          <p:nvPr/>
        </p:nvGraphicFramePr>
        <p:xfrm>
          <a:off x="383318" y="955101"/>
          <a:ext cx="8377051" cy="3063226"/>
        </p:xfrm>
        <a:graphic>
          <a:graphicData uri="http://schemas.openxmlformats.org/drawingml/2006/table">
            <a:tbl>
              <a:tblPr firstRow="1" bandRow="1"/>
              <a:tblGrid>
                <a:gridCol w="1139900"/>
                <a:gridCol w="1563370"/>
                <a:gridCol w="505460"/>
                <a:gridCol w="682864"/>
                <a:gridCol w="619125"/>
                <a:gridCol w="849235"/>
                <a:gridCol w="1093470"/>
                <a:gridCol w="1923627"/>
              </a:tblGrid>
              <a:tr h="5424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0345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redis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zh-CN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8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16</a:t>
                      </a:r>
                      <a:r>
                        <a: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sit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00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redis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8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16</a:t>
                      </a:r>
                      <a:r>
                        <a: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库存</a:t>
            </a:r>
            <a:r>
              <a:rPr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硬件建议</a:t>
            </a:r>
            <a:endParaRPr lang="en-US" sz="2400" dirty="0"/>
          </a:p>
        </p:txBody>
      </p:sp>
      <p:graphicFrame>
        <p:nvGraphicFramePr>
          <p:cNvPr id="207" name="Table 2"/>
          <p:cNvGraphicFramePr>
            <a:graphicFrameLocks noGrp="1"/>
          </p:cNvGraphicFramePr>
          <p:nvPr/>
        </p:nvGraphicFramePr>
        <p:xfrm>
          <a:off x="398558" y="948116"/>
          <a:ext cx="8377051" cy="4402815"/>
        </p:xfrm>
        <a:graphic>
          <a:graphicData uri="http://schemas.openxmlformats.org/drawingml/2006/table">
            <a:tbl>
              <a:tblPr firstRow="1" bandRow="1"/>
              <a:tblGrid>
                <a:gridCol w="1139900"/>
                <a:gridCol w="1563370"/>
                <a:gridCol w="505438"/>
                <a:gridCol w="682886"/>
                <a:gridCol w="619125"/>
                <a:gridCol w="849235"/>
                <a:gridCol w="999232"/>
                <a:gridCol w="2017865"/>
              </a:tblGrid>
              <a:tr h="5424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0353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数据库服务器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入口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pulsar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务器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出口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pulsar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2T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大数据平台 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 </a:t>
                      </a:r>
                      <a:r>
                        <a:rPr lang="en-US" altLang="zh-CN" sz="1000" b="0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Flink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256G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100T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6632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80604020202020204" pitchFamily="34" charset="0"/>
                        <a:buNone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59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4</a:t>
                      </a:r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核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8</a:t>
                      </a:r>
                      <a:r>
                        <a: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G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noProof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80604020202020204" pitchFamily="34" charset="0"/>
                        <a:buNone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pulsar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80604020202020204" pitchFamily="34" charset="0"/>
                        <a:buNone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大数据平台 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 </a:t>
                      </a:r>
                      <a:r>
                        <a:rPr lang="en-US" altLang="zh-CN" sz="1000" b="0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Flink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80604020202020204" pitchFamily="34" charset="0"/>
                        <a:buNone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数据库服务器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80604020202020204" pitchFamily="34" charset="0"/>
                        <a:buNone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4</a:t>
                      </a:r>
                      <a:r>
                        <a:rPr lang="zh-CN" altLang="en-US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核</a:t>
                      </a:r>
                      <a:endParaRPr lang="en-US" alt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8G</a:t>
                      </a:r>
                      <a:endParaRPr lang="en-US" alt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80604020202020204" pitchFamily="34" charset="0"/>
                        <a:buNone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729</Words>
  <Application>Microsoft Office PowerPoint</Application>
  <PresentationFormat>全屏显示(16:9)</PresentationFormat>
  <Paragraphs>166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2016 HDS Corporate</vt:lpstr>
      <vt:lpstr>幻灯片 1</vt:lpstr>
      <vt:lpstr>EPQC消息分发机制</vt:lpstr>
      <vt:lpstr>幻灯片 3</vt:lpstr>
      <vt:lpstr>EPQC消息分发机制-硬件建议</vt:lpstr>
      <vt:lpstr>库存-硬件建议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dreamsummit</cp:lastModifiedBy>
  <cp:revision>4319</cp:revision>
  <cp:lastPrinted>2019-12-23T16:11:02Z</cp:lastPrinted>
  <dcterms:created xsi:type="dcterms:W3CDTF">2019-12-23T16:11:02Z</dcterms:created>
  <dcterms:modified xsi:type="dcterms:W3CDTF">2019-12-23T16:14:26Z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2052-11.1.0.8392</vt:lpwstr>
  </property>
</Properties>
</file>