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0" r:id="rId4"/>
    <p:sldId id="257" r:id="rId5"/>
    <p:sldId id="258" r:id="rId6"/>
    <p:sldId id="262" r:id="rId7"/>
    <p:sldId id="305" r:id="rId8"/>
    <p:sldId id="306" r:id="rId9"/>
    <p:sldId id="307" r:id="rId10"/>
    <p:sldId id="272" r:id="rId11"/>
    <p:sldId id="274" r:id="rId12"/>
    <p:sldId id="273" r:id="rId13"/>
    <p:sldId id="275" r:id="rId14"/>
    <p:sldId id="276" r:id="rId15"/>
    <p:sldId id="260" r:id="rId16"/>
    <p:sldId id="259" r:id="rId17"/>
    <p:sldId id="261" r:id="rId18"/>
    <p:sldId id="266" r:id="rId19"/>
    <p:sldId id="267" r:id="rId20"/>
    <p:sldId id="263" r:id="rId21"/>
    <p:sldId id="264" r:id="rId22"/>
    <p:sldId id="265" r:id="rId23"/>
    <p:sldId id="268" r:id="rId24"/>
    <p:sldId id="269" r:id="rId25"/>
    <p:sldId id="270" r:id="rId26"/>
    <p:sldId id="277" r:id="rId27"/>
    <p:sldId id="279" r:id="rId28"/>
    <p:sldId id="278" r:id="rId29"/>
    <p:sldId id="30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AB41-27CC-481F-BF9D-3E31F9FEB5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15E5-8722-461C-A01A-0074A3A9D2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AB41-27CC-481F-BF9D-3E31F9FEB5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15E5-8722-461C-A01A-0074A3A9D2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AB41-27CC-481F-BF9D-3E31F9FEB5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15E5-8722-461C-A01A-0074A3A9D2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AB41-27CC-481F-BF9D-3E31F9FEB5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15E5-8722-461C-A01A-0074A3A9D2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AB41-27CC-481F-BF9D-3E31F9FEB5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15E5-8722-461C-A01A-0074A3A9D2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AB41-27CC-481F-BF9D-3E31F9FEB5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15E5-8722-461C-A01A-0074A3A9D2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AB41-27CC-481F-BF9D-3E31F9FEB5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15E5-8722-461C-A01A-0074A3A9D2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AB41-27CC-481F-BF9D-3E31F9FEB5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15E5-8722-461C-A01A-0074A3A9D2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AB41-27CC-481F-BF9D-3E31F9FEB5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15E5-8722-461C-A01A-0074A3A9D2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AB41-27CC-481F-BF9D-3E31F9FEB5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15E5-8722-461C-A01A-0074A3A9D2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AB41-27CC-481F-BF9D-3E31F9FEB5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E15E5-8722-461C-A01A-0074A3A9D2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9AB41-27CC-481F-BF9D-3E31F9FEB5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E15E5-8722-461C-A01A-0074A3A9D2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ci.apache.org/projects/flink/flink-docs-release-1.8/dev/stream/operators/windows.html#window-functions" TargetMode="External"/><Relationship Id="rId2" Type="http://schemas.openxmlformats.org/officeDocument/2006/relationships/hyperlink" Target="https://ci.apache.org/projects/flink/flink-docs-release-1.8/dev/stream/operators/windows.html#triggers" TargetMode="Externa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Flink</a:t>
            </a:r>
            <a:r>
              <a:rPr lang="zh-CN" altLang="en-US" dirty="0" smtClean="0"/>
              <a:t>基础知识分享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MapPartition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0688"/>
            <a:ext cx="11016277" cy="444005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FlatMap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635" y="2267897"/>
            <a:ext cx="11240076" cy="35940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Filter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859" y="1773638"/>
            <a:ext cx="11580952" cy="384761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Reduce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712156"/>
            <a:ext cx="10268824" cy="325241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Tasks and Operator Chains</a:t>
            </a:r>
            <a:br>
              <a:rPr lang="en-US" altLang="zh-CN" dirty="0"/>
            </a:b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4128" y="818947"/>
            <a:ext cx="10941735" cy="350977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23432" y="4662073"/>
            <a:ext cx="70262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i="1" dirty="0" smtClean="0"/>
              <a:t>Operator</a:t>
            </a:r>
            <a:r>
              <a:rPr lang="zh-CN" altLang="en-US" i="1" dirty="0" smtClean="0"/>
              <a:t>是</a:t>
            </a:r>
            <a:r>
              <a:rPr lang="en-US" altLang="zh-CN" i="1" dirty="0" err="1" smtClean="0"/>
              <a:t>FlinkDAG</a:t>
            </a:r>
            <a:r>
              <a:rPr lang="zh-CN" altLang="en-US" i="1" dirty="0" smtClean="0"/>
              <a:t>作业的基本操作符</a:t>
            </a:r>
            <a:endParaRPr lang="en-US" altLang="zh-CN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i="1" dirty="0" smtClean="0"/>
              <a:t>Task</a:t>
            </a:r>
            <a:r>
              <a:rPr lang="zh-CN" altLang="en-US" i="1" dirty="0" smtClean="0"/>
              <a:t>由至少一个</a:t>
            </a:r>
            <a:r>
              <a:rPr lang="en-US" altLang="zh-CN" i="1" dirty="0" smtClean="0"/>
              <a:t>operator</a:t>
            </a:r>
            <a:r>
              <a:rPr lang="zh-CN" altLang="en-US" i="1" dirty="0" smtClean="0"/>
              <a:t>组成（可能有多个</a:t>
            </a:r>
            <a:r>
              <a:rPr lang="en-US" altLang="zh-CN" i="1" dirty="0" smtClean="0"/>
              <a:t>operator</a:t>
            </a:r>
            <a:r>
              <a:rPr lang="zh-CN" altLang="en-US" i="1" dirty="0" smtClean="0"/>
              <a:t>链到一起）</a:t>
            </a:r>
            <a:endParaRPr lang="en-US" altLang="zh-CN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i="1" dirty="0" smtClean="0"/>
              <a:t>Subtask</a:t>
            </a:r>
            <a:r>
              <a:rPr lang="zh-CN" altLang="en-US" i="1" dirty="0" smtClean="0"/>
              <a:t>对应一个线程</a:t>
            </a:r>
            <a:endParaRPr lang="en-US" altLang="zh-CN" i="1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5922" y="0"/>
            <a:ext cx="10515600" cy="1325563"/>
          </a:xfrm>
        </p:spPr>
        <p:txBody>
          <a:bodyPr/>
          <a:lstStyle/>
          <a:p>
            <a:r>
              <a:rPr lang="en-US" altLang="zh-CN" dirty="0"/>
              <a:t>Task Slots and </a:t>
            </a:r>
            <a:r>
              <a:rPr lang="en-US" altLang="zh-CN" dirty="0" smtClean="0"/>
              <a:t>Resources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5922" y="895038"/>
            <a:ext cx="10515600" cy="35615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45922" y="4662074"/>
            <a:ext cx="772198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每个</a:t>
            </a:r>
            <a:r>
              <a:rPr lang="en-US" altLang="zh-CN" dirty="0" err="1" smtClean="0"/>
              <a:t>TaskManager</a:t>
            </a:r>
            <a:r>
              <a:rPr lang="zh-CN" altLang="en-US" dirty="0" smtClean="0"/>
              <a:t>对应一个</a:t>
            </a:r>
            <a:r>
              <a:rPr lang="en-US" altLang="zh-CN" dirty="0" smtClean="0"/>
              <a:t>JVM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每个任务槽表示</a:t>
            </a:r>
            <a:r>
              <a:rPr lang="en-US" altLang="zh-CN" dirty="0" err="1"/>
              <a:t>TaskManager</a:t>
            </a:r>
            <a:r>
              <a:rPr lang="zh-CN" altLang="en-US" dirty="0"/>
              <a:t>资源的一个固定</a:t>
            </a:r>
            <a:r>
              <a:rPr lang="zh-CN" altLang="en-US" dirty="0" smtClean="0"/>
              <a:t>子集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同一个</a:t>
            </a:r>
            <a:r>
              <a:rPr lang="en-US" altLang="zh-CN" dirty="0" smtClean="0"/>
              <a:t>JVM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Tasks</a:t>
            </a:r>
            <a:r>
              <a:rPr lang="zh-CN" altLang="en-US" dirty="0" smtClean="0"/>
              <a:t>共享</a:t>
            </a:r>
            <a:r>
              <a:rPr lang="en-US" altLang="zh-CN" dirty="0" smtClean="0"/>
              <a:t>TCP</a:t>
            </a:r>
            <a:r>
              <a:rPr lang="zh-CN" altLang="en-US" dirty="0" smtClean="0"/>
              <a:t>，心跳和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TaskManager</a:t>
            </a:r>
            <a:r>
              <a:rPr lang="zh-CN" altLang="en-US" dirty="0" smtClean="0"/>
              <a:t>仅做内存隔离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Subtasks</a:t>
            </a:r>
            <a:r>
              <a:rPr lang="zh-CN" altLang="en-US" dirty="0" smtClean="0"/>
              <a:t>可共享一个</a:t>
            </a:r>
            <a:r>
              <a:rPr lang="en-US" altLang="zh-CN" dirty="0" smtClean="0"/>
              <a:t>slot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经验法则：最佳性能是提交的</a:t>
            </a:r>
            <a:r>
              <a:rPr lang="en-US" altLang="zh-CN" dirty="0" err="1" smtClean="0"/>
              <a:t>taskslots</a:t>
            </a:r>
            <a:r>
              <a:rPr lang="zh-CN" altLang="en-US" dirty="0" smtClean="0"/>
              <a:t>跟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数量一致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State </a:t>
            </a:r>
            <a:r>
              <a:rPr lang="en-US" altLang="zh-CN" dirty="0" err="1"/>
              <a:t>Backends</a:t>
            </a:r>
            <a:br>
              <a:rPr lang="en-US" altLang="zh-CN" dirty="0"/>
            </a:b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806891"/>
            <a:ext cx="6770615" cy="1504295"/>
          </a:xfrm>
        </p:spPr>
        <p:txBody>
          <a:bodyPr/>
          <a:lstStyle/>
          <a:p>
            <a:r>
              <a:rPr lang="en-US" altLang="zh-CN" i="1" dirty="0" err="1"/>
              <a:t>MemoryStateBackend</a:t>
            </a:r>
            <a:endParaRPr lang="en-US" altLang="zh-CN" dirty="0"/>
          </a:p>
          <a:p>
            <a:r>
              <a:rPr lang="en-US" altLang="zh-CN" i="1" dirty="0" err="1"/>
              <a:t>FsStateBackend</a:t>
            </a:r>
            <a:endParaRPr lang="en-US" altLang="zh-CN" dirty="0"/>
          </a:p>
          <a:p>
            <a:r>
              <a:rPr lang="en-US" altLang="zh-CN" i="1" dirty="0" err="1"/>
              <a:t>RocksDBStateBackend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551" y="1086681"/>
            <a:ext cx="9816898" cy="34769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6255" y="9667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Flink</a:t>
            </a:r>
            <a:r>
              <a:rPr lang="en-US" altLang="zh-CN" dirty="0" smtClean="0"/>
              <a:t> Streaming – Time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7257" y="4967557"/>
            <a:ext cx="10515600" cy="4351338"/>
          </a:xfrm>
        </p:spPr>
        <p:txBody>
          <a:bodyPr/>
          <a:lstStyle/>
          <a:p>
            <a:r>
              <a:rPr lang="en-US" altLang="zh-CN" b="1" dirty="0"/>
              <a:t>Processing </a:t>
            </a:r>
            <a:r>
              <a:rPr lang="en-US" altLang="zh-CN" b="1" dirty="0" smtClean="0"/>
              <a:t>time</a:t>
            </a:r>
            <a:endParaRPr lang="en-US" altLang="zh-CN" b="1" dirty="0" smtClean="0"/>
          </a:p>
          <a:p>
            <a:r>
              <a:rPr lang="en-US" altLang="zh-CN" b="1" dirty="0"/>
              <a:t>Event </a:t>
            </a:r>
            <a:r>
              <a:rPr lang="en-US" altLang="zh-CN" b="1" dirty="0" smtClean="0"/>
              <a:t>time</a:t>
            </a:r>
            <a:endParaRPr lang="en-US" altLang="zh-CN" b="1" dirty="0" smtClean="0"/>
          </a:p>
          <a:p>
            <a:r>
              <a:rPr lang="en-US" altLang="zh-CN" b="1" dirty="0"/>
              <a:t>Ingestion time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255" y="1164840"/>
            <a:ext cx="9832596" cy="361582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Flink</a:t>
            </a:r>
            <a:r>
              <a:rPr lang="en-US" altLang="zh-CN" dirty="0" smtClean="0"/>
              <a:t> Streaming-</a:t>
            </a:r>
            <a:r>
              <a:rPr lang="en-US" altLang="zh-CN" dirty="0"/>
              <a:t> </a:t>
            </a:r>
            <a:r>
              <a:rPr lang="en-US" altLang="zh-CN" dirty="0" smtClean="0"/>
              <a:t>Watermark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34113" y="1825625"/>
            <a:ext cx="7723774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Flink</a:t>
            </a:r>
            <a:r>
              <a:rPr lang="en-US" altLang="zh-CN" dirty="0" smtClean="0"/>
              <a:t> Streaming-Windows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0319" y="1565566"/>
            <a:ext cx="10058649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8435" y="272415"/>
            <a:ext cx="9002395" cy="53105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89415" y="460375"/>
            <a:ext cx="626364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lambda</a:t>
            </a:r>
            <a:r>
              <a:rPr lang="zh-CN" altLang="en-US"/>
              <a:t>优势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（1）经过多年发展，比较稳定，也有比较多的资料可以参考</a:t>
            </a:r>
            <a:endParaRPr lang="zh-CN" altLang="en-US"/>
          </a:p>
          <a:p>
            <a:pPr algn="l"/>
            <a:r>
              <a:rPr lang="zh-CN" altLang="en-US"/>
              <a:t>（2）可以把实时计算和离线计算的高峰分开</a:t>
            </a:r>
            <a:endParaRPr lang="zh-CN" altLang="en-US"/>
          </a:p>
          <a:p>
            <a:pPr algn="l"/>
            <a:r>
              <a:rPr lang="zh-CN" altLang="en-US"/>
              <a:t>劣势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（1）实时计算和批量计算的结果可能不一致</a:t>
            </a:r>
            <a:endParaRPr lang="zh-CN" altLang="en-US"/>
          </a:p>
          <a:p>
            <a:pPr algn="l"/>
            <a:r>
              <a:rPr lang="zh-CN" altLang="en-US"/>
              <a:t>（2）数据仓库的典型设计，会增大存储压力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289415" y="3058160"/>
            <a:ext cx="318325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优点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将实时和离线统一起来，方便进行数据处理</a:t>
            </a:r>
            <a:endParaRPr lang="zh-CN" altLang="en-US"/>
          </a:p>
          <a:p>
            <a:pPr algn="l"/>
            <a:r>
              <a:rPr lang="zh-CN" altLang="en-US"/>
              <a:t>缺点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  计算能力弱，很难即时相应</a:t>
            </a:r>
            <a:endParaRPr lang="zh-CN" altLang="en-US"/>
          </a:p>
          <a:p>
            <a:pPr algn="l"/>
            <a:r>
              <a:rPr lang="zh-CN" altLang="en-US"/>
              <a:t>    kappa架构过度依赖redis和hbase服务，</a:t>
            </a:r>
            <a:endParaRPr lang="zh-CN" altLang="en-US"/>
          </a:p>
          <a:p>
            <a:pPr algn="l"/>
            <a:r>
              <a:rPr lang="zh-CN" altLang="en-US"/>
              <a:t>但这两种组件并非用来满足全量数据存储设计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8349" y="109496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Window </a:t>
            </a:r>
            <a:r>
              <a:rPr lang="zh-CN" altLang="en-US" dirty="0" smtClean="0"/>
              <a:t>的特征：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8349" y="2924582"/>
            <a:ext cx="9966120" cy="3048379"/>
          </a:xfrm>
        </p:spPr>
        <p:txBody>
          <a:bodyPr/>
          <a:lstStyle/>
          <a:p>
            <a:r>
              <a:rPr lang="zh-CN" altLang="en-US" dirty="0" smtClean="0"/>
              <a:t>生命周期：当时间（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时间或者</a:t>
            </a:r>
            <a:r>
              <a:rPr lang="en-US" altLang="zh-CN" dirty="0" smtClean="0"/>
              <a:t>Processing</a:t>
            </a:r>
            <a:r>
              <a:rPr lang="zh-CN" altLang="en-US" dirty="0" smtClean="0"/>
              <a:t>时间）超过</a:t>
            </a:r>
            <a:r>
              <a:rPr lang="en-US" altLang="zh-CN" dirty="0" err="1" smtClean="0"/>
              <a:t>EndTime+</a:t>
            </a:r>
            <a:r>
              <a:rPr lang="en-US" altLang="zh-CN" dirty="0" err="1"/>
              <a:t>allowed</a:t>
            </a:r>
            <a:r>
              <a:rPr lang="en-US" altLang="zh-CN" dirty="0"/>
              <a:t> </a:t>
            </a:r>
            <a:r>
              <a:rPr lang="en-US" altLang="zh-CN" dirty="0" smtClean="0"/>
              <a:t>lateness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Trigger</a:t>
            </a:r>
            <a:r>
              <a:rPr lang="zh-CN" altLang="en-US" dirty="0" smtClean="0"/>
              <a:t>（触发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Function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ProcessWindowFunction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ReduceFunction</a:t>
            </a:r>
            <a:r>
              <a:rPr lang="zh-CN" altLang="en-US" dirty="0" smtClean="0"/>
              <a:t>等）</a:t>
            </a:r>
            <a:endParaRPr lang="en-US" altLang="zh-CN" dirty="0" smtClean="0"/>
          </a:p>
          <a:p>
            <a:r>
              <a:rPr lang="en-US" altLang="zh-CN" dirty="0" smtClean="0"/>
              <a:t>Evictor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Window </a:t>
            </a:r>
            <a:r>
              <a:rPr lang="en-US" altLang="zh-CN" dirty="0" smtClean="0"/>
              <a:t>Assigners-</a:t>
            </a:r>
            <a:r>
              <a:rPr lang="en-US" altLang="zh-CN" dirty="0"/>
              <a:t> Tumbling </a:t>
            </a:r>
            <a:r>
              <a:rPr lang="en-US" altLang="zh-CN" dirty="0" smtClean="0"/>
              <a:t>Windows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07276" y="1825625"/>
            <a:ext cx="7377448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Window Assigners- Sliding Windows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034" y="1587260"/>
            <a:ext cx="11331672" cy="502057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4310" y="7151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Window Assigners- Session Windows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05829" y="1397073"/>
            <a:ext cx="7866315" cy="4351338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20118" y="5792345"/>
            <a:ext cx="7571368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zh-CN" dirty="0" smtClean="0"/>
              <a:t>Session Windows</a:t>
            </a:r>
            <a:r>
              <a:rPr lang="zh-CN" altLang="en-US" dirty="0" smtClean="0"/>
              <a:t>需要定义</a:t>
            </a:r>
            <a:r>
              <a:rPr lang="en-US" altLang="zh-CN" dirty="0"/>
              <a:t>merging </a:t>
            </a:r>
            <a:r>
              <a:rPr lang="en-US" altLang="zh-CN" dirty="0">
                <a:hlinkClick r:id="rId2"/>
              </a:rPr>
              <a:t>Trigger</a:t>
            </a:r>
            <a:r>
              <a:rPr lang="en-US" altLang="zh-CN" dirty="0"/>
              <a:t> </a:t>
            </a:r>
            <a:r>
              <a:rPr lang="zh-CN" altLang="en-US" dirty="0" smtClean="0"/>
              <a:t>和</a:t>
            </a:r>
            <a:r>
              <a:rPr lang="en-US" altLang="zh-CN" dirty="0" smtClean="0"/>
              <a:t> </a:t>
            </a:r>
            <a:r>
              <a:rPr lang="en-US" altLang="zh-CN" dirty="0"/>
              <a:t>merging </a:t>
            </a:r>
            <a:r>
              <a:rPr lang="en-US" altLang="zh-CN" dirty="0">
                <a:hlinkClick r:id="rId3"/>
              </a:rPr>
              <a:t>Window Function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 Assigners- Global Windows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67202" y="1548788"/>
            <a:ext cx="7548912" cy="4351338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20118" y="5792345"/>
            <a:ext cx="418999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zh-CN" dirty="0" smtClean="0"/>
              <a:t>Global Windows</a:t>
            </a:r>
            <a:r>
              <a:rPr lang="zh-CN" altLang="en-US" dirty="0" smtClean="0"/>
              <a:t>需要自定义它的</a:t>
            </a:r>
            <a:r>
              <a:rPr lang="en-US" altLang="zh-CN" dirty="0" smtClean="0"/>
              <a:t>Trigger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4978" y="-36833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Flink</a:t>
            </a:r>
            <a:r>
              <a:rPr lang="en-US" altLang="zh-CN" dirty="0" smtClean="0"/>
              <a:t> Streaming-</a:t>
            </a:r>
            <a:r>
              <a:rPr lang="en-US" altLang="zh-CN" dirty="0" err="1" smtClean="0"/>
              <a:t>WebUI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9084" y="1188062"/>
            <a:ext cx="11384560" cy="517727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4252" y="1"/>
            <a:ext cx="10377880" cy="729841"/>
          </a:xfrm>
        </p:spPr>
        <p:txBody>
          <a:bodyPr/>
          <a:lstStyle/>
          <a:p>
            <a:r>
              <a:rPr lang="zh-CN" altLang="en-US" dirty="0"/>
              <a:t>应用</a:t>
            </a:r>
            <a:r>
              <a:rPr lang="zh-CN" altLang="en-US" dirty="0" smtClean="0"/>
              <a:t>场景一：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507" y="632025"/>
            <a:ext cx="11823494" cy="30339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22" y="3665989"/>
            <a:ext cx="11857064" cy="306326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415" y="163790"/>
            <a:ext cx="9908097" cy="62477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应用场景二：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5595" y="708208"/>
            <a:ext cx="11591939" cy="31714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94" y="3894928"/>
            <a:ext cx="11591939" cy="296307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415" y="163790"/>
            <a:ext cx="9908097" cy="62477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flink </a:t>
            </a:r>
            <a:r>
              <a:rPr lang="zh-CN" altLang="en-US" dirty="0" smtClean="0">
                <a:ea typeface="宋体" charset="0"/>
              </a:rPr>
              <a:t>部署运行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3" name="图片 2" descr="20200420231224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055" y="577215"/>
            <a:ext cx="10519410" cy="59645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Apache </a:t>
            </a:r>
            <a:r>
              <a:rPr lang="en-US" altLang="zh-CN" b="1" dirty="0" err="1" smtClean="0"/>
              <a:t>Flink</a:t>
            </a:r>
            <a:r>
              <a:rPr lang="en-US" altLang="zh-CN" b="1" dirty="0"/>
              <a:t> - </a:t>
            </a:r>
            <a:r>
              <a:rPr lang="en-US" altLang="zh-CN" b="1" dirty="0" err="1"/>
              <a:t>Stateful</a:t>
            </a:r>
            <a:r>
              <a:rPr lang="en-US" altLang="zh-CN" b="1" dirty="0"/>
              <a:t> Computations over Data Streams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1714" y="2201294"/>
            <a:ext cx="10228571" cy="360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397" y="114168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运行架构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2397" y="1439731"/>
            <a:ext cx="10682680" cy="47765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 Yarn</a:t>
            </a:r>
            <a:r>
              <a:rPr lang="zh-CN" altLang="en-US" dirty="0" smtClean="0"/>
              <a:t>集群模式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66347" y="1825625"/>
            <a:ext cx="9659306" cy="43513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345" y="-193675"/>
            <a:ext cx="7038975" cy="3409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Flink</a:t>
            </a:r>
            <a:r>
              <a:rPr lang="en-US" altLang="zh-CN" dirty="0" smtClean="0"/>
              <a:t> Application - API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" y="1209675"/>
            <a:ext cx="10287000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Flink</a:t>
            </a:r>
            <a:r>
              <a:rPr lang="en-US" altLang="zh-CN" dirty="0" smtClean="0"/>
              <a:t> Application - API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8900" y="1623695"/>
            <a:ext cx="6934200" cy="36099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Flink</a:t>
            </a:r>
            <a:r>
              <a:rPr lang="en-US" altLang="zh-CN" dirty="0" smtClean="0"/>
              <a:t> Application - API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61850" y="1875959"/>
            <a:ext cx="7563624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6923" y="2145687"/>
            <a:ext cx="10044530" cy="29472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1217</Words>
  <Application>WPS 演示</Application>
  <PresentationFormat>宽屏</PresentationFormat>
  <Paragraphs>102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Arial</vt:lpstr>
      <vt:lpstr>宋体</vt:lpstr>
      <vt:lpstr>Wingdings</vt:lpstr>
      <vt:lpstr>宋体</vt:lpstr>
      <vt:lpstr>Droid Sans Fallback</vt:lpstr>
      <vt:lpstr>等线 Light</vt:lpstr>
      <vt:lpstr>Gubbi</vt:lpstr>
      <vt:lpstr>微软雅黑</vt:lpstr>
      <vt:lpstr>Arial Unicode MS</vt:lpstr>
      <vt:lpstr>等线</vt:lpstr>
      <vt:lpstr>Calibri</vt:lpstr>
      <vt:lpstr>Trebuchet MS</vt:lpstr>
      <vt:lpstr>Standard Symbols PS [URW ]</vt:lpstr>
      <vt:lpstr>Times New Roman</vt:lpstr>
      <vt:lpstr>Office 主题​​</vt:lpstr>
      <vt:lpstr>Flink基础知识分享</vt:lpstr>
      <vt:lpstr>PowerPoint 演示文稿</vt:lpstr>
      <vt:lpstr>Apache Flink - Stateful Computations over Data Streams</vt:lpstr>
      <vt:lpstr>运行架构</vt:lpstr>
      <vt:lpstr>On Yarn集群模式</vt:lpstr>
      <vt:lpstr>Flink Application - API</vt:lpstr>
      <vt:lpstr>Flink Application - API</vt:lpstr>
      <vt:lpstr>Flink Application - API</vt:lpstr>
      <vt:lpstr>Map</vt:lpstr>
      <vt:lpstr>MapPartition</vt:lpstr>
      <vt:lpstr>FlatMap</vt:lpstr>
      <vt:lpstr>Filter</vt:lpstr>
      <vt:lpstr>Reduce</vt:lpstr>
      <vt:lpstr>Tasks and Operator Chains  </vt:lpstr>
      <vt:lpstr>Task Slots and Resources</vt:lpstr>
      <vt:lpstr>State Backends  </vt:lpstr>
      <vt:lpstr>Flink Streaming – Time </vt:lpstr>
      <vt:lpstr>Flink Streaming- Watermark</vt:lpstr>
      <vt:lpstr>Flink Streaming-Windows</vt:lpstr>
      <vt:lpstr>Window 的特征： </vt:lpstr>
      <vt:lpstr>Window Assigners- Tumbling Windows</vt:lpstr>
      <vt:lpstr>Window Assigners- Sliding Windows</vt:lpstr>
      <vt:lpstr>Window Assigners- Session Windows</vt:lpstr>
      <vt:lpstr>Window Assigners- Global Windows</vt:lpstr>
      <vt:lpstr>Flink Streaming-WebUI</vt:lpstr>
      <vt:lpstr>应用场景一：</vt:lpstr>
      <vt:lpstr>应用场景二：</vt:lpstr>
      <vt:lpstr>flink 部署运行：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Flink基础知识分享</dc:title>
  <dc:creator>wanda</dc:creator>
  <cp:lastModifiedBy>muzongcun</cp:lastModifiedBy>
  <cp:revision>36</cp:revision>
  <dcterms:created xsi:type="dcterms:W3CDTF">2020-08-26T04:20:30Z</dcterms:created>
  <dcterms:modified xsi:type="dcterms:W3CDTF">2020-08-26T04:20:30Z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2052-11.1.0.9522</vt:lpwstr>
  </property>
</Properties>
</file>