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522" r:id="rId2"/>
    <p:sldId id="531" r:id="rId3"/>
    <p:sldId id="519" r:id="rId4"/>
    <p:sldId id="512" r:id="rId5"/>
    <p:sldId id="511" r:id="rId6"/>
    <p:sldId id="513" r:id="rId7"/>
    <p:sldId id="532" r:id="rId8"/>
    <p:sldId id="533" r:id="rId9"/>
    <p:sldId id="534" r:id="rId10"/>
    <p:sldId id="535" r:id="rId11"/>
    <p:sldId id="536" r:id="rId12"/>
    <p:sldId id="537" r:id="rId13"/>
    <p:sldId id="523" r:id="rId14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792">
          <p15:clr>
            <a:srgbClr val="A4A3A4"/>
          </p15:clr>
        </p15:guide>
        <p15:guide id="2" orient="horz" pos="408">
          <p15:clr>
            <a:srgbClr val="A4A3A4"/>
          </p15:clr>
        </p15:guide>
        <p15:guide id="3" pos="14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64">
          <p15:clr>
            <a:srgbClr val="A4A3A4"/>
          </p15:clr>
        </p15:guide>
        <p15:guide id="2" pos="2210">
          <p15:clr>
            <a:srgbClr val="A4A3A4"/>
          </p15:clr>
        </p15:guide>
        <p15:guide id="3" pos="174">
          <p15:clr>
            <a:srgbClr val="A4A3A4"/>
          </p15:clr>
        </p15:guide>
        <p15:guide id="4" pos="434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, Angela" initials="S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B0"/>
    <a:srgbClr val="0099CC"/>
    <a:srgbClr val="407014"/>
    <a:srgbClr val="97E055"/>
    <a:srgbClr val="4D4D4D"/>
    <a:srgbClr val="A6A6A6"/>
    <a:srgbClr val="008EAA"/>
    <a:srgbClr val="BBF4FF"/>
    <a:srgbClr val="DA291C"/>
    <a:srgbClr val="AF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 autoAdjust="0"/>
    <p:restoredTop sz="95636" autoAdjust="0"/>
  </p:normalViewPr>
  <p:slideViewPr>
    <p:cSldViewPr snapToGrid="0" showGuides="1">
      <p:cViewPr>
        <p:scale>
          <a:sx n="75" d="100"/>
          <a:sy n="75" d="100"/>
        </p:scale>
        <p:origin x="-1218" y="-330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2610"/>
    </p:cViewPr>
  </p:sorterViewPr>
  <p:notesViewPr>
    <p:cSldViewPr snapToGrid="0">
      <p:cViewPr varScale="1">
        <p:scale>
          <a:sx n="99" d="100"/>
          <a:sy n="99" d="100"/>
        </p:scale>
        <p:origin x="-3540" y="-96"/>
      </p:cViewPr>
      <p:guideLst>
        <p:guide orient="horz" pos="3164"/>
        <p:guide pos="2210"/>
        <p:guide pos="174"/>
        <p:guide pos="434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90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43"/>
          <p:cNvSpPr>
            <a:spLocks noChangeArrowheads="1"/>
          </p:cNvSpPr>
          <p:nvPr/>
        </p:nvSpPr>
        <p:spPr bwMode="auto">
          <a:xfrm>
            <a:off x="5932589" y="560828"/>
            <a:ext cx="1144486" cy="115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+mj-lt"/>
            </a:endParaRPr>
          </a:p>
        </p:txBody>
      </p:sp>
      <p:sp>
        <p:nvSpPr>
          <p:cNvPr id="13" name="Rectangle 41"/>
          <p:cNvSpPr>
            <a:spLocks noChangeArrowheads="1"/>
          </p:cNvSpPr>
          <p:nvPr/>
        </p:nvSpPr>
        <p:spPr bwMode="auto">
          <a:xfrm>
            <a:off x="3303" y="560828"/>
            <a:ext cx="5929284" cy="115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055253" y="230653"/>
            <a:ext cx="901268" cy="248754"/>
            <a:chOff x="7823590" y="310702"/>
            <a:chExt cx="1164628" cy="335085"/>
          </a:xfrm>
        </p:grpSpPr>
        <p:grpSp>
          <p:nvGrpSpPr>
            <p:cNvPr id="15" name="Group 5"/>
            <p:cNvGrpSpPr>
              <a:grpSpLocks noChangeAspect="1"/>
            </p:cNvGrpSpPr>
            <p:nvPr userDrawn="1"/>
          </p:nvGrpSpPr>
          <p:grpSpPr bwMode="auto">
            <a:xfrm>
              <a:off x="7823590" y="310702"/>
              <a:ext cx="1164628" cy="335085"/>
              <a:chOff x="3182" y="1394"/>
              <a:chExt cx="855" cy="246"/>
            </a:xfrm>
          </p:grpSpPr>
          <p:sp>
            <p:nvSpPr>
              <p:cNvPr id="17" name="Freeform 16"/>
              <p:cNvSpPr/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0" name="Freeform 19"/>
              <p:cNvSpPr/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close/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957" y="1397"/>
                <a:ext cx="30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3385" y="1397"/>
                <a:ext cx="31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 bwMode="auto">
              <a:xfrm>
                <a:off x="3664" y="1394"/>
                <a:ext cx="130" cy="121"/>
              </a:xfrm>
              <a:custGeom>
                <a:avLst/>
                <a:gdLst>
                  <a:gd name="T0" fmla="*/ 2 w 55"/>
                  <a:gd name="T1" fmla="*/ 36 h 51"/>
                  <a:gd name="T2" fmla="*/ 0 w 55"/>
                  <a:gd name="T3" fmla="*/ 26 h 51"/>
                  <a:gd name="T4" fmla="*/ 4 w 55"/>
                  <a:gd name="T5" fmla="*/ 12 h 51"/>
                  <a:gd name="T6" fmla="*/ 15 w 55"/>
                  <a:gd name="T7" fmla="*/ 2 h 51"/>
                  <a:gd name="T8" fmla="*/ 29 w 55"/>
                  <a:gd name="T9" fmla="*/ 0 h 51"/>
                  <a:gd name="T10" fmla="*/ 45 w 55"/>
                  <a:gd name="T11" fmla="*/ 3 h 51"/>
                  <a:gd name="T12" fmla="*/ 55 w 55"/>
                  <a:gd name="T13" fmla="*/ 15 h 51"/>
                  <a:gd name="T14" fmla="*/ 55 w 55"/>
                  <a:gd name="T15" fmla="*/ 18 h 51"/>
                  <a:gd name="T16" fmla="*/ 41 w 55"/>
                  <a:gd name="T17" fmla="*/ 18 h 51"/>
                  <a:gd name="T18" fmla="*/ 41 w 55"/>
                  <a:gd name="T19" fmla="*/ 14 h 51"/>
                  <a:gd name="T20" fmla="*/ 35 w 55"/>
                  <a:gd name="T21" fmla="*/ 8 h 51"/>
                  <a:gd name="T22" fmla="*/ 29 w 55"/>
                  <a:gd name="T23" fmla="*/ 7 h 51"/>
                  <a:gd name="T24" fmla="*/ 23 w 55"/>
                  <a:gd name="T25" fmla="*/ 9 h 51"/>
                  <a:gd name="T26" fmla="*/ 16 w 55"/>
                  <a:gd name="T27" fmla="*/ 16 h 51"/>
                  <a:gd name="T28" fmla="*/ 14 w 55"/>
                  <a:gd name="T29" fmla="*/ 26 h 51"/>
                  <a:gd name="T30" fmla="*/ 15 w 55"/>
                  <a:gd name="T31" fmla="*/ 35 h 51"/>
                  <a:gd name="T32" fmla="*/ 22 w 55"/>
                  <a:gd name="T33" fmla="*/ 42 h 51"/>
                  <a:gd name="T34" fmla="*/ 29 w 55"/>
                  <a:gd name="T35" fmla="*/ 44 h 51"/>
                  <a:gd name="T36" fmla="*/ 35 w 55"/>
                  <a:gd name="T37" fmla="*/ 43 h 51"/>
                  <a:gd name="T38" fmla="*/ 41 w 55"/>
                  <a:gd name="T39" fmla="*/ 38 h 51"/>
                  <a:gd name="T40" fmla="*/ 42 w 55"/>
                  <a:gd name="T41" fmla="*/ 32 h 51"/>
                  <a:gd name="T42" fmla="*/ 55 w 55"/>
                  <a:gd name="T43" fmla="*/ 32 h 51"/>
                  <a:gd name="T44" fmla="*/ 55 w 55"/>
                  <a:gd name="T45" fmla="*/ 37 h 51"/>
                  <a:gd name="T46" fmla="*/ 46 w 55"/>
                  <a:gd name="T47" fmla="*/ 48 h 51"/>
                  <a:gd name="T48" fmla="*/ 29 w 55"/>
                  <a:gd name="T49" fmla="*/ 51 h 51"/>
                  <a:gd name="T50" fmla="*/ 16 w 55"/>
                  <a:gd name="T51" fmla="*/ 49 h 51"/>
                  <a:gd name="T52" fmla="*/ 2 w 55"/>
                  <a:gd name="T53" fmla="*/ 3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1">
                    <a:moveTo>
                      <a:pt x="2" y="36"/>
                    </a:moveTo>
                    <a:cubicBezTo>
                      <a:pt x="1" y="33"/>
                      <a:pt x="0" y="30"/>
                      <a:pt x="0" y="26"/>
                    </a:cubicBezTo>
                    <a:cubicBezTo>
                      <a:pt x="0" y="21"/>
                      <a:pt x="1" y="16"/>
                      <a:pt x="4" y="12"/>
                    </a:cubicBezTo>
                    <a:cubicBezTo>
                      <a:pt x="6" y="8"/>
                      <a:pt x="10" y="4"/>
                      <a:pt x="15" y="2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5" y="0"/>
                      <a:pt x="40" y="1"/>
                      <a:pt x="45" y="3"/>
                    </a:cubicBezTo>
                    <a:cubicBezTo>
                      <a:pt x="50" y="5"/>
                      <a:pt x="54" y="10"/>
                      <a:pt x="55" y="15"/>
                    </a:cubicBezTo>
                    <a:cubicBezTo>
                      <a:pt x="55" y="16"/>
                      <a:pt x="55" y="17"/>
                      <a:pt x="55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6"/>
                      <a:pt x="41" y="15"/>
                      <a:pt x="41" y="14"/>
                    </a:cubicBezTo>
                    <a:cubicBezTo>
                      <a:pt x="40" y="11"/>
                      <a:pt x="38" y="9"/>
                      <a:pt x="35" y="8"/>
                    </a:cubicBezTo>
                    <a:cubicBezTo>
                      <a:pt x="33" y="8"/>
                      <a:pt x="31" y="7"/>
                      <a:pt x="29" y="7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19" y="10"/>
                      <a:pt x="17" y="12"/>
                      <a:pt x="16" y="16"/>
                    </a:cubicBezTo>
                    <a:cubicBezTo>
                      <a:pt x="14" y="19"/>
                      <a:pt x="14" y="22"/>
                      <a:pt x="14" y="26"/>
                    </a:cubicBezTo>
                    <a:cubicBezTo>
                      <a:pt x="14" y="29"/>
                      <a:pt x="14" y="32"/>
                      <a:pt x="15" y="35"/>
                    </a:cubicBezTo>
                    <a:cubicBezTo>
                      <a:pt x="16" y="38"/>
                      <a:pt x="19" y="41"/>
                      <a:pt x="22" y="42"/>
                    </a:cubicBezTo>
                    <a:cubicBezTo>
                      <a:pt x="24" y="43"/>
                      <a:pt x="27" y="44"/>
                      <a:pt x="29" y="44"/>
                    </a:cubicBezTo>
                    <a:cubicBezTo>
                      <a:pt x="31" y="44"/>
                      <a:pt x="33" y="43"/>
                      <a:pt x="35" y="43"/>
                    </a:cubicBezTo>
                    <a:cubicBezTo>
                      <a:pt x="38" y="42"/>
                      <a:pt x="40" y="40"/>
                      <a:pt x="41" y="38"/>
                    </a:cubicBezTo>
                    <a:cubicBezTo>
                      <a:pt x="41" y="36"/>
                      <a:pt x="42" y="34"/>
                      <a:pt x="42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4"/>
                      <a:pt x="55" y="36"/>
                      <a:pt x="55" y="37"/>
                    </a:cubicBezTo>
                    <a:cubicBezTo>
                      <a:pt x="54" y="42"/>
                      <a:pt x="50" y="46"/>
                      <a:pt x="46" y="48"/>
                    </a:cubicBezTo>
                    <a:cubicBezTo>
                      <a:pt x="41" y="50"/>
                      <a:pt x="35" y="51"/>
                      <a:pt x="29" y="51"/>
                    </a:cubicBezTo>
                    <a:cubicBezTo>
                      <a:pt x="24" y="51"/>
                      <a:pt x="20" y="50"/>
                      <a:pt x="16" y="49"/>
                    </a:cubicBezTo>
                    <a:cubicBezTo>
                      <a:pt x="10" y="47"/>
                      <a:pt x="4" y="43"/>
                      <a:pt x="2" y="36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 bwMode="auto">
              <a:xfrm>
                <a:off x="3182" y="1546"/>
                <a:ext cx="29" cy="73"/>
              </a:xfrm>
              <a:custGeom>
                <a:avLst/>
                <a:gdLst>
                  <a:gd name="T0" fmla="*/ 12 w 12"/>
                  <a:gd name="T1" fmla="*/ 0 h 31"/>
                  <a:gd name="T2" fmla="*/ 0 w 12"/>
                  <a:gd name="T3" fmla="*/ 1 h 31"/>
                  <a:gd name="T4" fmla="*/ 0 w 12"/>
                  <a:gd name="T5" fmla="*/ 2 h 31"/>
                  <a:gd name="T6" fmla="*/ 1 w 12"/>
                  <a:gd name="T7" fmla="*/ 2 h 31"/>
                  <a:gd name="T8" fmla="*/ 5 w 12"/>
                  <a:gd name="T9" fmla="*/ 6 h 31"/>
                  <a:gd name="T10" fmla="*/ 5 w 12"/>
                  <a:gd name="T11" fmla="*/ 31 h 31"/>
                  <a:gd name="T12" fmla="*/ 12 w 12"/>
                  <a:gd name="T13" fmla="*/ 31 h 31"/>
                  <a:gd name="T14" fmla="*/ 12 w 12"/>
                  <a:gd name="T15" fmla="*/ 0 h 31"/>
                  <a:gd name="T16" fmla="*/ 12 w 12"/>
                  <a:gd name="T1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1">
                    <a:moveTo>
                      <a:pt x="1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 bwMode="auto">
              <a:xfrm>
                <a:off x="3227" y="1567"/>
                <a:ext cx="57" cy="52"/>
              </a:xfrm>
              <a:custGeom>
                <a:avLst/>
                <a:gdLst>
                  <a:gd name="T0" fmla="*/ 17 w 24"/>
                  <a:gd name="T1" fmla="*/ 0 h 22"/>
                  <a:gd name="T2" fmla="*/ 9 w 24"/>
                  <a:gd name="T3" fmla="*/ 4 h 22"/>
                  <a:gd name="T4" fmla="*/ 9 w 24"/>
                  <a:gd name="T5" fmla="*/ 0 h 22"/>
                  <a:gd name="T6" fmla="*/ 9 w 24"/>
                  <a:gd name="T7" fmla="*/ 0 h 22"/>
                  <a:gd name="T8" fmla="*/ 0 w 24"/>
                  <a:gd name="T9" fmla="*/ 1 h 22"/>
                  <a:gd name="T10" fmla="*/ 0 w 24"/>
                  <a:gd name="T11" fmla="*/ 3 h 22"/>
                  <a:gd name="T12" fmla="*/ 0 w 24"/>
                  <a:gd name="T13" fmla="*/ 3 h 22"/>
                  <a:gd name="T14" fmla="*/ 4 w 24"/>
                  <a:gd name="T15" fmla="*/ 6 h 22"/>
                  <a:gd name="T16" fmla="*/ 4 w 24"/>
                  <a:gd name="T17" fmla="*/ 22 h 22"/>
                  <a:gd name="T18" fmla="*/ 9 w 24"/>
                  <a:gd name="T19" fmla="*/ 22 h 22"/>
                  <a:gd name="T20" fmla="*/ 9 w 24"/>
                  <a:gd name="T21" fmla="*/ 10 h 22"/>
                  <a:gd name="T22" fmla="*/ 15 w 24"/>
                  <a:gd name="T23" fmla="*/ 4 h 22"/>
                  <a:gd name="T24" fmla="*/ 18 w 24"/>
                  <a:gd name="T25" fmla="*/ 10 h 22"/>
                  <a:gd name="T26" fmla="*/ 18 w 24"/>
                  <a:gd name="T27" fmla="*/ 22 h 22"/>
                  <a:gd name="T28" fmla="*/ 24 w 24"/>
                  <a:gd name="T29" fmla="*/ 22 h 22"/>
                  <a:gd name="T30" fmla="*/ 24 w 24"/>
                  <a:gd name="T31" fmla="*/ 6 h 22"/>
                  <a:gd name="T32" fmla="*/ 17 w 24"/>
                  <a:gd name="T3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22">
                    <a:moveTo>
                      <a:pt x="17" y="0"/>
                    </a:moveTo>
                    <a:cubicBezTo>
                      <a:pt x="13" y="0"/>
                      <a:pt x="11" y="3"/>
                      <a:pt x="9" y="4"/>
                    </a:cubicBezTo>
                    <a:cubicBezTo>
                      <a:pt x="9" y="3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7"/>
                      <a:pt x="12" y="4"/>
                      <a:pt x="15" y="4"/>
                    </a:cubicBezTo>
                    <a:cubicBezTo>
                      <a:pt x="18" y="4"/>
                      <a:pt x="18" y="6"/>
                      <a:pt x="18" y="10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2"/>
                      <a:pt x="22" y="0"/>
                      <a:pt x="17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3300" y="1567"/>
                <a:ext cx="38" cy="52"/>
              </a:xfrm>
              <a:custGeom>
                <a:avLst/>
                <a:gdLst>
                  <a:gd name="T0" fmla="*/ 9 w 16"/>
                  <a:gd name="T1" fmla="*/ 8 h 22"/>
                  <a:gd name="T2" fmla="*/ 5 w 16"/>
                  <a:gd name="T3" fmla="*/ 5 h 22"/>
                  <a:gd name="T4" fmla="*/ 8 w 16"/>
                  <a:gd name="T5" fmla="*/ 3 h 22"/>
                  <a:gd name="T6" fmla="*/ 14 w 16"/>
                  <a:gd name="T7" fmla="*/ 4 h 22"/>
                  <a:gd name="T8" fmla="*/ 14 w 16"/>
                  <a:gd name="T9" fmla="*/ 5 h 22"/>
                  <a:gd name="T10" fmla="*/ 14 w 16"/>
                  <a:gd name="T11" fmla="*/ 1 h 22"/>
                  <a:gd name="T12" fmla="*/ 14 w 16"/>
                  <a:gd name="T13" fmla="*/ 0 h 22"/>
                  <a:gd name="T14" fmla="*/ 8 w 16"/>
                  <a:gd name="T15" fmla="*/ 0 h 22"/>
                  <a:gd name="T16" fmla="*/ 0 w 16"/>
                  <a:gd name="T17" fmla="*/ 6 h 22"/>
                  <a:gd name="T18" fmla="*/ 6 w 16"/>
                  <a:gd name="T19" fmla="*/ 13 h 22"/>
                  <a:gd name="T20" fmla="*/ 11 w 16"/>
                  <a:gd name="T21" fmla="*/ 17 h 22"/>
                  <a:gd name="T22" fmla="*/ 7 w 16"/>
                  <a:gd name="T23" fmla="*/ 19 h 22"/>
                  <a:gd name="T24" fmla="*/ 0 w 16"/>
                  <a:gd name="T25" fmla="*/ 17 h 22"/>
                  <a:gd name="T26" fmla="*/ 0 w 16"/>
                  <a:gd name="T27" fmla="*/ 17 h 22"/>
                  <a:gd name="T28" fmla="*/ 0 w 16"/>
                  <a:gd name="T29" fmla="*/ 21 h 22"/>
                  <a:gd name="T30" fmla="*/ 0 w 16"/>
                  <a:gd name="T31" fmla="*/ 21 h 22"/>
                  <a:gd name="T32" fmla="*/ 7 w 16"/>
                  <a:gd name="T33" fmla="*/ 22 h 22"/>
                  <a:gd name="T34" fmla="*/ 16 w 16"/>
                  <a:gd name="T35" fmla="*/ 16 h 22"/>
                  <a:gd name="T36" fmla="*/ 9 w 16"/>
                  <a:gd name="T37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2">
                    <a:moveTo>
                      <a:pt x="9" y="8"/>
                    </a:moveTo>
                    <a:cubicBezTo>
                      <a:pt x="7" y="7"/>
                      <a:pt x="5" y="6"/>
                      <a:pt x="5" y="5"/>
                    </a:cubicBezTo>
                    <a:cubicBezTo>
                      <a:pt x="5" y="3"/>
                      <a:pt x="7" y="3"/>
                      <a:pt x="8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1" y="0"/>
                      <a:pt x="8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10"/>
                      <a:pt x="3" y="11"/>
                      <a:pt x="6" y="13"/>
                    </a:cubicBezTo>
                    <a:cubicBezTo>
                      <a:pt x="8" y="14"/>
                      <a:pt x="11" y="15"/>
                      <a:pt x="11" y="17"/>
                    </a:cubicBezTo>
                    <a:cubicBezTo>
                      <a:pt x="11" y="18"/>
                      <a:pt x="9" y="19"/>
                      <a:pt x="7" y="19"/>
                    </a:cubicBezTo>
                    <a:cubicBezTo>
                      <a:pt x="4" y="19"/>
                      <a:pt x="2" y="18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4" y="22"/>
                      <a:pt x="7" y="22"/>
                    </a:cubicBezTo>
                    <a:cubicBezTo>
                      <a:pt x="12" y="22"/>
                      <a:pt x="16" y="20"/>
                      <a:pt x="16" y="16"/>
                    </a:cubicBezTo>
                    <a:cubicBezTo>
                      <a:pt x="16" y="12"/>
                      <a:pt x="12" y="10"/>
                      <a:pt x="9" y="8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3345" y="1567"/>
                <a:ext cx="59" cy="73"/>
              </a:xfrm>
              <a:custGeom>
                <a:avLst/>
                <a:gdLst>
                  <a:gd name="T0" fmla="*/ 16 w 25"/>
                  <a:gd name="T1" fmla="*/ 0 h 31"/>
                  <a:gd name="T2" fmla="*/ 10 w 25"/>
                  <a:gd name="T3" fmla="*/ 3 h 31"/>
                  <a:gd name="T4" fmla="*/ 10 w 25"/>
                  <a:gd name="T5" fmla="*/ 0 h 31"/>
                  <a:gd name="T6" fmla="*/ 9 w 25"/>
                  <a:gd name="T7" fmla="*/ 0 h 31"/>
                  <a:gd name="T8" fmla="*/ 0 w 25"/>
                  <a:gd name="T9" fmla="*/ 1 h 31"/>
                  <a:gd name="T10" fmla="*/ 0 w 25"/>
                  <a:gd name="T11" fmla="*/ 3 h 31"/>
                  <a:gd name="T12" fmla="*/ 0 w 25"/>
                  <a:gd name="T13" fmla="*/ 3 h 31"/>
                  <a:gd name="T14" fmla="*/ 4 w 25"/>
                  <a:gd name="T15" fmla="*/ 6 h 31"/>
                  <a:gd name="T16" fmla="*/ 4 w 25"/>
                  <a:gd name="T17" fmla="*/ 31 h 31"/>
                  <a:gd name="T18" fmla="*/ 10 w 25"/>
                  <a:gd name="T19" fmla="*/ 31 h 31"/>
                  <a:gd name="T20" fmla="*/ 10 w 25"/>
                  <a:gd name="T21" fmla="*/ 20 h 31"/>
                  <a:gd name="T22" fmla="*/ 16 w 25"/>
                  <a:gd name="T23" fmla="*/ 22 h 31"/>
                  <a:gd name="T24" fmla="*/ 25 w 25"/>
                  <a:gd name="T25" fmla="*/ 11 h 31"/>
                  <a:gd name="T26" fmla="*/ 16 w 25"/>
                  <a:gd name="T27" fmla="*/ 0 h 31"/>
                  <a:gd name="T28" fmla="*/ 14 w 25"/>
                  <a:gd name="T29" fmla="*/ 3 h 31"/>
                  <a:gd name="T30" fmla="*/ 19 w 25"/>
                  <a:gd name="T31" fmla="*/ 11 h 31"/>
                  <a:gd name="T32" fmla="*/ 14 w 25"/>
                  <a:gd name="T33" fmla="*/ 19 h 31"/>
                  <a:gd name="T34" fmla="*/ 10 w 25"/>
                  <a:gd name="T35" fmla="*/ 12 h 31"/>
                  <a:gd name="T36" fmla="*/ 10 w 25"/>
                  <a:gd name="T37" fmla="*/ 10 h 31"/>
                  <a:gd name="T38" fmla="*/ 14 w 25"/>
                  <a:gd name="T39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31">
                    <a:moveTo>
                      <a:pt x="16" y="0"/>
                    </a:moveTo>
                    <a:cubicBezTo>
                      <a:pt x="14" y="0"/>
                      <a:pt x="12" y="1"/>
                      <a:pt x="10" y="3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21"/>
                      <a:pt x="10" y="20"/>
                    </a:cubicBezTo>
                    <a:cubicBezTo>
                      <a:pt x="11" y="21"/>
                      <a:pt x="13" y="22"/>
                      <a:pt x="16" y="22"/>
                    </a:cubicBezTo>
                    <a:cubicBezTo>
                      <a:pt x="22" y="22"/>
                      <a:pt x="25" y="18"/>
                      <a:pt x="25" y="11"/>
                    </a:cubicBezTo>
                    <a:cubicBezTo>
                      <a:pt x="25" y="4"/>
                      <a:pt x="22" y="0"/>
                      <a:pt x="16" y="0"/>
                    </a:cubicBezTo>
                    <a:moveTo>
                      <a:pt x="14" y="3"/>
                    </a:moveTo>
                    <a:cubicBezTo>
                      <a:pt x="18" y="3"/>
                      <a:pt x="19" y="7"/>
                      <a:pt x="19" y="11"/>
                    </a:cubicBezTo>
                    <a:cubicBezTo>
                      <a:pt x="19" y="16"/>
                      <a:pt x="17" y="19"/>
                      <a:pt x="14" y="19"/>
                    </a:cubicBezTo>
                    <a:cubicBezTo>
                      <a:pt x="11" y="19"/>
                      <a:pt x="10" y="15"/>
                      <a:pt x="10" y="1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8"/>
                      <a:pt x="10" y="3"/>
                      <a:pt x="14" y="3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2" name="Freeform 31"/>
              <p:cNvSpPr/>
              <p:nvPr/>
            </p:nvSpPr>
            <p:spPr bwMode="auto">
              <a:xfrm>
                <a:off x="3414" y="1567"/>
                <a:ext cx="23" cy="52"/>
              </a:xfrm>
              <a:custGeom>
                <a:avLst/>
                <a:gdLst>
                  <a:gd name="T0" fmla="*/ 0 w 10"/>
                  <a:gd name="T1" fmla="*/ 1 h 22"/>
                  <a:gd name="T2" fmla="*/ 0 w 10"/>
                  <a:gd name="T3" fmla="*/ 3 h 22"/>
                  <a:gd name="T4" fmla="*/ 1 w 10"/>
                  <a:gd name="T5" fmla="*/ 3 h 22"/>
                  <a:gd name="T6" fmla="*/ 4 w 10"/>
                  <a:gd name="T7" fmla="*/ 6 h 22"/>
                  <a:gd name="T8" fmla="*/ 4 w 10"/>
                  <a:gd name="T9" fmla="*/ 22 h 22"/>
                  <a:gd name="T10" fmla="*/ 10 w 10"/>
                  <a:gd name="T11" fmla="*/ 22 h 22"/>
                  <a:gd name="T12" fmla="*/ 10 w 10"/>
                  <a:gd name="T13" fmla="*/ 0 h 22"/>
                  <a:gd name="T14" fmla="*/ 9 w 10"/>
                  <a:gd name="T15" fmla="*/ 0 h 22"/>
                  <a:gd name="T16" fmla="*/ 0 w 10"/>
                  <a:gd name="T17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22">
                    <a:moveTo>
                      <a:pt x="0" y="1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3421" y="1546"/>
                <a:ext cx="19" cy="14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 bwMode="auto">
              <a:xfrm>
                <a:off x="3449" y="1567"/>
                <a:ext cx="45" cy="52"/>
              </a:xfrm>
              <a:custGeom>
                <a:avLst/>
                <a:gdLst>
                  <a:gd name="T0" fmla="*/ 19 w 19"/>
                  <a:gd name="T1" fmla="*/ 5 h 22"/>
                  <a:gd name="T2" fmla="*/ 19 w 19"/>
                  <a:gd name="T3" fmla="*/ 0 h 22"/>
                  <a:gd name="T4" fmla="*/ 19 w 19"/>
                  <a:gd name="T5" fmla="*/ 0 h 22"/>
                  <a:gd name="T6" fmla="*/ 16 w 19"/>
                  <a:gd name="T7" fmla="*/ 0 h 22"/>
                  <a:gd name="T8" fmla="*/ 10 w 19"/>
                  <a:gd name="T9" fmla="*/ 4 h 22"/>
                  <a:gd name="T10" fmla="*/ 10 w 19"/>
                  <a:gd name="T11" fmla="*/ 0 h 22"/>
                  <a:gd name="T12" fmla="*/ 10 w 19"/>
                  <a:gd name="T13" fmla="*/ 0 h 22"/>
                  <a:gd name="T14" fmla="*/ 0 w 19"/>
                  <a:gd name="T15" fmla="*/ 1 h 22"/>
                  <a:gd name="T16" fmla="*/ 0 w 19"/>
                  <a:gd name="T17" fmla="*/ 3 h 22"/>
                  <a:gd name="T18" fmla="*/ 1 w 19"/>
                  <a:gd name="T19" fmla="*/ 3 h 22"/>
                  <a:gd name="T20" fmla="*/ 4 w 19"/>
                  <a:gd name="T21" fmla="*/ 6 h 22"/>
                  <a:gd name="T22" fmla="*/ 4 w 19"/>
                  <a:gd name="T23" fmla="*/ 22 h 22"/>
                  <a:gd name="T24" fmla="*/ 10 w 19"/>
                  <a:gd name="T25" fmla="*/ 22 h 22"/>
                  <a:gd name="T26" fmla="*/ 10 w 19"/>
                  <a:gd name="T27" fmla="*/ 11 h 22"/>
                  <a:gd name="T28" fmla="*/ 16 w 19"/>
                  <a:gd name="T29" fmla="*/ 4 h 22"/>
                  <a:gd name="T30" fmla="*/ 18 w 19"/>
                  <a:gd name="T31" fmla="*/ 5 h 22"/>
                  <a:gd name="T32" fmla="*/ 19 w 19"/>
                  <a:gd name="T33" fmla="*/ 5 h 22"/>
                  <a:gd name="T34" fmla="*/ 19 w 19"/>
                  <a:gd name="T35" fmla="*/ 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" h="22">
                    <a:moveTo>
                      <a:pt x="19" y="5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3" y="0"/>
                      <a:pt x="11" y="2"/>
                      <a:pt x="10" y="4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4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9"/>
                      <a:pt x="11" y="4"/>
                      <a:pt x="16" y="4"/>
                    </a:cubicBezTo>
                    <a:cubicBezTo>
                      <a:pt x="17" y="4"/>
                      <a:pt x="18" y="5"/>
                      <a:pt x="18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3501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 bwMode="auto">
              <a:xfrm>
                <a:off x="3633" y="1543"/>
                <a:ext cx="57" cy="76"/>
              </a:xfrm>
              <a:custGeom>
                <a:avLst/>
                <a:gdLst>
                  <a:gd name="T0" fmla="*/ 18 w 24"/>
                  <a:gd name="T1" fmla="*/ 10 h 32"/>
                  <a:gd name="T2" fmla="*/ 10 w 24"/>
                  <a:gd name="T3" fmla="*/ 14 h 32"/>
                  <a:gd name="T4" fmla="*/ 10 w 24"/>
                  <a:gd name="T5" fmla="*/ 0 h 32"/>
                  <a:gd name="T6" fmla="*/ 9 w 24"/>
                  <a:gd name="T7" fmla="*/ 0 h 32"/>
                  <a:gd name="T8" fmla="*/ 0 w 24"/>
                  <a:gd name="T9" fmla="*/ 1 h 32"/>
                  <a:gd name="T10" fmla="*/ 0 w 24"/>
                  <a:gd name="T11" fmla="*/ 3 h 32"/>
                  <a:gd name="T12" fmla="*/ 0 w 24"/>
                  <a:gd name="T13" fmla="*/ 3 h 32"/>
                  <a:gd name="T14" fmla="*/ 4 w 24"/>
                  <a:gd name="T15" fmla="*/ 6 h 32"/>
                  <a:gd name="T16" fmla="*/ 4 w 24"/>
                  <a:gd name="T17" fmla="*/ 32 h 32"/>
                  <a:gd name="T18" fmla="*/ 10 w 24"/>
                  <a:gd name="T19" fmla="*/ 32 h 32"/>
                  <a:gd name="T20" fmla="*/ 10 w 24"/>
                  <a:gd name="T21" fmla="*/ 21 h 32"/>
                  <a:gd name="T22" fmla="*/ 15 w 24"/>
                  <a:gd name="T23" fmla="*/ 14 h 32"/>
                  <a:gd name="T24" fmla="*/ 18 w 24"/>
                  <a:gd name="T25" fmla="*/ 18 h 32"/>
                  <a:gd name="T26" fmla="*/ 18 w 24"/>
                  <a:gd name="T27" fmla="*/ 32 h 32"/>
                  <a:gd name="T28" fmla="*/ 24 w 24"/>
                  <a:gd name="T29" fmla="*/ 32 h 32"/>
                  <a:gd name="T30" fmla="*/ 24 w 24"/>
                  <a:gd name="T31" fmla="*/ 18 h 32"/>
                  <a:gd name="T32" fmla="*/ 18 w 24"/>
                  <a:gd name="T33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32">
                    <a:moveTo>
                      <a:pt x="18" y="10"/>
                    </a:moveTo>
                    <a:cubicBezTo>
                      <a:pt x="13" y="10"/>
                      <a:pt x="11" y="12"/>
                      <a:pt x="10" y="14"/>
                    </a:cubicBezTo>
                    <a:cubicBezTo>
                      <a:pt x="10" y="1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7"/>
                      <a:pt x="13" y="14"/>
                      <a:pt x="15" y="14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5"/>
                      <a:pt x="24" y="10"/>
                      <a:pt x="18" y="1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3704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8" name="Freeform 37"/>
              <p:cNvSpPr/>
              <p:nvPr/>
            </p:nvSpPr>
            <p:spPr bwMode="auto">
              <a:xfrm>
                <a:off x="3588" y="1553"/>
                <a:ext cx="38" cy="66"/>
              </a:xfrm>
              <a:custGeom>
                <a:avLst/>
                <a:gdLst>
                  <a:gd name="T0" fmla="*/ 4 w 16"/>
                  <a:gd name="T1" fmla="*/ 0 h 28"/>
                  <a:gd name="T2" fmla="*/ 4 w 16"/>
                  <a:gd name="T3" fmla="*/ 6 h 28"/>
                  <a:gd name="T4" fmla="*/ 0 w 16"/>
                  <a:gd name="T5" fmla="*/ 6 h 28"/>
                  <a:gd name="T6" fmla="*/ 0 w 16"/>
                  <a:gd name="T7" fmla="*/ 9 h 28"/>
                  <a:gd name="T8" fmla="*/ 4 w 16"/>
                  <a:gd name="T9" fmla="*/ 9 h 28"/>
                  <a:gd name="T10" fmla="*/ 4 w 16"/>
                  <a:gd name="T11" fmla="*/ 22 h 28"/>
                  <a:gd name="T12" fmla="*/ 12 w 16"/>
                  <a:gd name="T13" fmla="*/ 28 h 28"/>
                  <a:gd name="T14" fmla="*/ 15 w 16"/>
                  <a:gd name="T15" fmla="*/ 28 h 28"/>
                  <a:gd name="T16" fmla="*/ 16 w 16"/>
                  <a:gd name="T17" fmla="*/ 28 h 28"/>
                  <a:gd name="T18" fmla="*/ 16 w 16"/>
                  <a:gd name="T19" fmla="*/ 25 h 28"/>
                  <a:gd name="T20" fmla="*/ 15 w 16"/>
                  <a:gd name="T21" fmla="*/ 25 h 28"/>
                  <a:gd name="T22" fmla="*/ 13 w 16"/>
                  <a:gd name="T23" fmla="*/ 25 h 28"/>
                  <a:gd name="T24" fmla="*/ 10 w 16"/>
                  <a:gd name="T25" fmla="*/ 21 h 28"/>
                  <a:gd name="T26" fmla="*/ 10 w 16"/>
                  <a:gd name="T27" fmla="*/ 9 h 28"/>
                  <a:gd name="T28" fmla="*/ 16 w 16"/>
                  <a:gd name="T29" fmla="*/ 9 h 28"/>
                  <a:gd name="T30" fmla="*/ 16 w 16"/>
                  <a:gd name="T31" fmla="*/ 6 h 28"/>
                  <a:gd name="T32" fmla="*/ 10 w 16"/>
                  <a:gd name="T33" fmla="*/ 6 h 28"/>
                  <a:gd name="T34" fmla="*/ 10 w 16"/>
                  <a:gd name="T35" fmla="*/ 0 h 28"/>
                  <a:gd name="T36" fmla="*/ 4 w 16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3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3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7" y="28"/>
                      <a:pt x="12" y="28"/>
                    </a:cubicBezTo>
                    <a:cubicBezTo>
                      <a:pt x="13" y="28"/>
                      <a:pt x="14" y="28"/>
                      <a:pt x="15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4" y="25"/>
                      <a:pt x="13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0" y="9"/>
                      <a:pt x="16" y="9"/>
                      <a:pt x="16" y="9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0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 bwMode="auto">
              <a:xfrm>
                <a:off x="3787" y="1546"/>
                <a:ext cx="82" cy="73"/>
              </a:xfrm>
              <a:custGeom>
                <a:avLst/>
                <a:gdLst>
                  <a:gd name="T0" fmla="*/ 35 w 35"/>
                  <a:gd name="T1" fmla="*/ 0 h 31"/>
                  <a:gd name="T2" fmla="*/ 29 w 35"/>
                  <a:gd name="T3" fmla="*/ 0 h 31"/>
                  <a:gd name="T4" fmla="*/ 29 w 35"/>
                  <a:gd name="T5" fmla="*/ 23 h 31"/>
                  <a:gd name="T6" fmla="*/ 14 w 35"/>
                  <a:gd name="T7" fmla="*/ 0 h 31"/>
                  <a:gd name="T8" fmla="*/ 0 w 35"/>
                  <a:gd name="T9" fmla="*/ 0 h 31"/>
                  <a:gd name="T10" fmla="*/ 0 w 35"/>
                  <a:gd name="T11" fmla="*/ 2 h 31"/>
                  <a:gd name="T12" fmla="*/ 1 w 35"/>
                  <a:gd name="T13" fmla="*/ 2 h 31"/>
                  <a:gd name="T14" fmla="*/ 5 w 35"/>
                  <a:gd name="T15" fmla="*/ 6 h 31"/>
                  <a:gd name="T16" fmla="*/ 5 w 35"/>
                  <a:gd name="T17" fmla="*/ 31 h 31"/>
                  <a:gd name="T18" fmla="*/ 11 w 35"/>
                  <a:gd name="T19" fmla="*/ 31 h 31"/>
                  <a:gd name="T20" fmla="*/ 11 w 35"/>
                  <a:gd name="T21" fmla="*/ 6 h 31"/>
                  <a:gd name="T22" fmla="*/ 27 w 35"/>
                  <a:gd name="T23" fmla="*/ 31 h 31"/>
                  <a:gd name="T24" fmla="*/ 35 w 35"/>
                  <a:gd name="T25" fmla="*/ 31 h 31"/>
                  <a:gd name="T26" fmla="*/ 35 w 35"/>
                  <a:gd name="T27" fmla="*/ 0 h 31"/>
                  <a:gd name="T28" fmla="*/ 35 w 35"/>
                  <a:gd name="T2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31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21"/>
                      <a:pt x="29" y="23"/>
                    </a:cubicBezTo>
                    <a:cubicBezTo>
                      <a:pt x="28" y="21"/>
                      <a:pt x="14" y="0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9"/>
                      <a:pt x="11" y="6"/>
                    </a:cubicBezTo>
                    <a:cubicBezTo>
                      <a:pt x="13" y="8"/>
                      <a:pt x="27" y="31"/>
                      <a:pt x="27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0" name="Freeform 39"/>
              <p:cNvSpPr>
                <a:spLocks noEditPoints="1"/>
              </p:cNvSpPr>
              <p:nvPr/>
            </p:nvSpPr>
            <p:spPr bwMode="auto">
              <a:xfrm>
                <a:off x="3883" y="1567"/>
                <a:ext cx="48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19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8" y="21"/>
                      <a:pt x="19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8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3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 bwMode="auto">
              <a:xfrm>
                <a:off x="3997" y="1553"/>
                <a:ext cx="40" cy="66"/>
              </a:xfrm>
              <a:custGeom>
                <a:avLst/>
                <a:gdLst>
                  <a:gd name="T0" fmla="*/ 4 w 17"/>
                  <a:gd name="T1" fmla="*/ 0 h 28"/>
                  <a:gd name="T2" fmla="*/ 4 w 17"/>
                  <a:gd name="T3" fmla="*/ 6 h 28"/>
                  <a:gd name="T4" fmla="*/ 0 w 17"/>
                  <a:gd name="T5" fmla="*/ 6 h 28"/>
                  <a:gd name="T6" fmla="*/ 0 w 17"/>
                  <a:gd name="T7" fmla="*/ 9 h 28"/>
                  <a:gd name="T8" fmla="*/ 4 w 17"/>
                  <a:gd name="T9" fmla="*/ 9 h 28"/>
                  <a:gd name="T10" fmla="*/ 4 w 17"/>
                  <a:gd name="T11" fmla="*/ 22 h 28"/>
                  <a:gd name="T12" fmla="*/ 12 w 17"/>
                  <a:gd name="T13" fmla="*/ 28 h 28"/>
                  <a:gd name="T14" fmla="*/ 16 w 17"/>
                  <a:gd name="T15" fmla="*/ 28 h 28"/>
                  <a:gd name="T16" fmla="*/ 16 w 17"/>
                  <a:gd name="T17" fmla="*/ 28 h 28"/>
                  <a:gd name="T18" fmla="*/ 16 w 17"/>
                  <a:gd name="T19" fmla="*/ 25 h 28"/>
                  <a:gd name="T20" fmla="*/ 16 w 17"/>
                  <a:gd name="T21" fmla="*/ 25 h 28"/>
                  <a:gd name="T22" fmla="*/ 14 w 17"/>
                  <a:gd name="T23" fmla="*/ 25 h 28"/>
                  <a:gd name="T24" fmla="*/ 10 w 17"/>
                  <a:gd name="T25" fmla="*/ 21 h 28"/>
                  <a:gd name="T26" fmla="*/ 10 w 17"/>
                  <a:gd name="T27" fmla="*/ 9 h 28"/>
                  <a:gd name="T28" fmla="*/ 17 w 17"/>
                  <a:gd name="T29" fmla="*/ 9 h 28"/>
                  <a:gd name="T30" fmla="*/ 17 w 17"/>
                  <a:gd name="T31" fmla="*/ 6 h 28"/>
                  <a:gd name="T32" fmla="*/ 10 w 17"/>
                  <a:gd name="T33" fmla="*/ 6 h 28"/>
                  <a:gd name="T34" fmla="*/ 10 w 17"/>
                  <a:gd name="T35" fmla="*/ 0 h 28"/>
                  <a:gd name="T36" fmla="*/ 4 w 17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4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4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8" y="28"/>
                      <a:pt x="12" y="28"/>
                    </a:cubicBezTo>
                    <a:cubicBezTo>
                      <a:pt x="14" y="28"/>
                      <a:pt x="15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4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1" y="9"/>
                      <a:pt x="17" y="9"/>
                      <a:pt x="17" y="9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1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 bwMode="auto">
              <a:xfrm>
                <a:off x="3933" y="1567"/>
                <a:ext cx="61" cy="52"/>
              </a:xfrm>
              <a:custGeom>
                <a:avLst/>
                <a:gdLst>
                  <a:gd name="T0" fmla="*/ 20 w 26"/>
                  <a:gd name="T1" fmla="*/ 7 h 22"/>
                  <a:gd name="T2" fmla="*/ 26 w 26"/>
                  <a:gd name="T3" fmla="*/ 0 h 22"/>
                  <a:gd name="T4" fmla="*/ 19 w 26"/>
                  <a:gd name="T5" fmla="*/ 0 h 22"/>
                  <a:gd name="T6" fmla="*/ 14 w 26"/>
                  <a:gd name="T7" fmla="*/ 7 h 22"/>
                  <a:gd name="T8" fmla="*/ 9 w 26"/>
                  <a:gd name="T9" fmla="*/ 0 h 22"/>
                  <a:gd name="T10" fmla="*/ 0 w 26"/>
                  <a:gd name="T11" fmla="*/ 0 h 22"/>
                  <a:gd name="T12" fmla="*/ 0 w 26"/>
                  <a:gd name="T13" fmla="*/ 2 h 22"/>
                  <a:gd name="T14" fmla="*/ 0 w 26"/>
                  <a:gd name="T15" fmla="*/ 2 h 22"/>
                  <a:gd name="T16" fmla="*/ 6 w 26"/>
                  <a:gd name="T17" fmla="*/ 5 h 22"/>
                  <a:gd name="T18" fmla="*/ 9 w 26"/>
                  <a:gd name="T19" fmla="*/ 10 h 22"/>
                  <a:gd name="T20" fmla="*/ 3 w 26"/>
                  <a:gd name="T21" fmla="*/ 17 h 22"/>
                  <a:gd name="T22" fmla="*/ 10 w 26"/>
                  <a:gd name="T23" fmla="*/ 17 h 22"/>
                  <a:gd name="T24" fmla="*/ 12 w 26"/>
                  <a:gd name="T25" fmla="*/ 14 h 22"/>
                  <a:gd name="T26" fmla="*/ 18 w 26"/>
                  <a:gd name="T27" fmla="*/ 22 h 22"/>
                  <a:gd name="T28" fmla="*/ 25 w 26"/>
                  <a:gd name="T29" fmla="*/ 22 h 22"/>
                  <a:gd name="T30" fmla="*/ 14 w 26"/>
                  <a:gd name="T31" fmla="*/ 7 h 22"/>
                  <a:gd name="T32" fmla="*/ 20 w 26"/>
                  <a:gd name="T33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22">
                    <a:moveTo>
                      <a:pt x="20" y="7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2"/>
                      <a:pt x="4" y="3"/>
                      <a:pt x="6" y="5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0" y="7"/>
                      <a:pt x="20" y="7"/>
                      <a:pt x="20" y="7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16" name="Freeform 15"/>
            <p:cNvSpPr/>
            <p:nvPr userDrawn="1"/>
          </p:nvSpPr>
          <p:spPr bwMode="auto">
            <a:xfrm>
              <a:off x="8926922" y="497314"/>
              <a:ext cx="44951" cy="29967"/>
            </a:xfrm>
            <a:custGeom>
              <a:avLst/>
              <a:gdLst>
                <a:gd name="T0" fmla="*/ 14 w 33"/>
                <a:gd name="T1" fmla="*/ 22 h 22"/>
                <a:gd name="T2" fmla="*/ 0 w 33"/>
                <a:gd name="T3" fmla="*/ 22 h 22"/>
                <a:gd name="T4" fmla="*/ 19 w 33"/>
                <a:gd name="T5" fmla="*/ 0 h 22"/>
                <a:gd name="T6" fmla="*/ 33 w 33"/>
                <a:gd name="T7" fmla="*/ 0 h 22"/>
                <a:gd name="T8" fmla="*/ 14 w 33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14" y="22"/>
                  </a:moveTo>
                  <a:lnTo>
                    <a:pt x="0" y="22"/>
                  </a:lnTo>
                  <a:lnTo>
                    <a:pt x="19" y="0"/>
                  </a:lnTo>
                  <a:lnTo>
                    <a:pt x="33" y="0"/>
                  </a:lnTo>
                  <a:lnTo>
                    <a:pt x="14" y="22"/>
                  </a:lnTo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lvl="0" algn="ctr"/>
              <a:endParaRPr lang="en-US" sz="1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57" y="208667"/>
            <a:ext cx="1801719" cy="173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878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84861971_XX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63750"/>
          </a:xfrm>
          <a:prstGeom prst="rect">
            <a:avLst/>
          </a:prstGeom>
        </p:spPr>
      </p:pic>
      <p:sp>
        <p:nvSpPr>
          <p:cNvPr id="43" name="Rectangle 42"/>
          <p:cNvSpPr/>
          <p:nvPr userDrawn="1"/>
        </p:nvSpPr>
        <p:spPr>
          <a:xfrm>
            <a:off x="1611" y="-1"/>
            <a:ext cx="9151219" cy="2053168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sp>
        <p:nvSpPr>
          <p:cNvPr id="1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20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HCC Title Slide Placeholder</a:t>
            </a:r>
          </a:p>
        </p:txBody>
      </p:sp>
      <p:sp>
        <p:nvSpPr>
          <p:cNvPr id="1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23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18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25" name="Group 124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26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pic>
        <p:nvPicPr>
          <p:cNvPr id="33" name="Picture 32" descr="iStock_84861971_XX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63750"/>
          </a:xfrm>
          <a:prstGeom prst="rect">
            <a:avLst/>
          </a:prstGeom>
        </p:spPr>
      </p:pic>
      <p:sp>
        <p:nvSpPr>
          <p:cNvPr id="34" name="Rectangle 33"/>
          <p:cNvSpPr/>
          <p:nvPr userDrawn="1"/>
        </p:nvSpPr>
        <p:spPr>
          <a:xfrm>
            <a:off x="-7219" y="-1"/>
            <a:ext cx="9151219" cy="2053168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6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37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38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39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9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0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1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2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3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4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5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6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7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grpSp>
        <p:nvGrpSpPr>
          <p:cNvPr id="81" name="Group 80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pic>
        <p:nvPicPr>
          <p:cNvPr id="105" name="Picture 104" descr="iStock_85859793_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53167"/>
          </a:xfrm>
          <a:prstGeom prst="rect">
            <a:avLst/>
          </a:prstGeom>
        </p:spPr>
      </p:pic>
      <p:sp>
        <p:nvSpPr>
          <p:cNvPr id="106" name="Rectangle 105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07" name="Rectangle 106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grpSp>
        <p:nvGrpSpPr>
          <p:cNvPr id="108" name="Group 10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10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9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30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31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3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grpSp>
        <p:nvGrpSpPr>
          <p:cNvPr id="134" name="Group 133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35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4448" y="-1"/>
            <a:ext cx="9150119" cy="2057427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sp>
        <p:nvSpPr>
          <p:cNvPr id="1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510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20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43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HCC Title Slide Placeholder</a:t>
            </a:r>
          </a:p>
        </p:txBody>
      </p:sp>
      <p:sp>
        <p:nvSpPr>
          <p:cNvPr id="1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52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33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23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32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34" name="Group 33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5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-38100"/>
            <a:ext cx="9144001" cy="2095526"/>
          </a:xfrm>
          <a:prstGeom prst="rect">
            <a:avLst/>
          </a:prstGeom>
        </p:spPr>
      </p:pic>
      <p:sp>
        <p:nvSpPr>
          <p:cNvPr id="1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510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64" name="Rectangle 63"/>
          <p:cNvSpPr/>
          <p:nvPr userDrawn="1"/>
        </p:nvSpPr>
        <p:spPr>
          <a:xfrm>
            <a:off x="-7219" y="-38100"/>
            <a:ext cx="9151219" cy="2091267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0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43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HCC Title Slide Placeholder</a:t>
            </a:r>
          </a:p>
        </p:txBody>
      </p:sp>
      <p:sp>
        <p:nvSpPr>
          <p:cNvPr id="1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52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33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23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32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34" name="Group 33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5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6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7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8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9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1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2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3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4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5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6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7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8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83" y="677097"/>
            <a:ext cx="7616825" cy="347264"/>
          </a:xfrm>
        </p:spPr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74" y="1560689"/>
            <a:ext cx="7616826" cy="2956062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9983" y="1030351"/>
            <a:ext cx="7616825" cy="299083"/>
          </a:xfrm>
        </p:spPr>
        <p:txBody>
          <a:bodyPr anchor="t">
            <a:noAutofit/>
          </a:bodyPr>
          <a:lstStyle>
            <a:lvl1pPr marL="0" indent="0">
              <a:lnSpc>
                <a:spcPts val="1965"/>
              </a:lnSpc>
              <a:buNone/>
              <a:defRPr sz="1800" b="0" i="0">
                <a:solidFill>
                  <a:srgbClr val="919D9D"/>
                </a:solidFill>
                <a:latin typeface="+mj-lt"/>
                <a:cs typeface="Myriad Pro Light"/>
              </a:defRPr>
            </a:lvl1pPr>
          </a:lstStyle>
          <a:p>
            <a:pPr lvl="0"/>
            <a:r>
              <a:rPr lang="en-GB" dirty="0"/>
              <a:t>Click to add Sub-title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4"/>
            <a:ext cx="7051040" cy="732441"/>
          </a:xfrm>
          <a:prstGeom prst="rect">
            <a:avLst/>
          </a:prstGeom>
        </p:spPr>
        <p:txBody>
          <a:bodyPr vert="horz" lIns="68580" tIns="0" rIns="6858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3870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23" descr="iStock_84861971_XX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63750"/>
          </a:xfrm>
          <a:prstGeom prst="rect">
            <a:avLst/>
          </a:prstGeom>
        </p:spPr>
      </p:pic>
      <p:sp>
        <p:nvSpPr>
          <p:cNvPr id="125" name="Rectangle 124"/>
          <p:cNvSpPr/>
          <p:nvPr userDrawn="1"/>
        </p:nvSpPr>
        <p:spPr>
          <a:xfrm>
            <a:off x="0" y="-1"/>
            <a:ext cx="9151219" cy="2053168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grpSp>
        <p:nvGrpSpPr>
          <p:cNvPr id="47" name="Group 46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48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2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3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2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2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9865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2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576864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69" name="Group 168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70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154" descr="iStock_85859793_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53167"/>
          </a:xfrm>
          <a:prstGeom prst="rect">
            <a:avLst/>
          </a:prstGeom>
        </p:spPr>
      </p:pic>
      <p:sp>
        <p:nvSpPr>
          <p:cNvPr id="43" name="TextBox 42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4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6212117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HCC Title Slide Placeholder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55" name="Rectangle 54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97" name="Rectangle 96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grpSp>
        <p:nvGrpSpPr>
          <p:cNvPr id="101" name="Group 10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10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sp>
        <p:nvSpPr>
          <p:cNvPr id="125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313018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29" name="Group 128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34" name="Rectangle 13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5" name="Rectangle 134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36" name="Group 135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37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136" descr="iStock_85859793_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53167"/>
          </a:xfrm>
          <a:prstGeom prst="rect">
            <a:avLst/>
          </a:prstGeom>
        </p:spPr>
      </p:pic>
      <p:sp>
        <p:nvSpPr>
          <p:cNvPr id="138" name="Rectangle 137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39" name="Rectangle 138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7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7246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7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24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575226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40" name="Group 139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141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42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43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4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45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4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4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4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4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2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3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6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6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6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6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grpSp>
        <p:nvGrpSpPr>
          <p:cNvPr id="164" name="Group 163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65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grpSp>
        <p:nvGrpSpPr>
          <p:cNvPr id="30" name="Group 29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7661372" y="276622"/>
            <a:ext cx="1200300" cy="343060"/>
            <a:chOff x="7661372" y="276622"/>
            <a:chExt cx="1200300" cy="343060"/>
          </a:xfrm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8543525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8004023" y="279889"/>
              <a:ext cx="174389" cy="16254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8140839" y="279889"/>
              <a:ext cx="205019" cy="16254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8750586" y="279889"/>
              <a:ext cx="42883" cy="16254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7738152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7945213" y="279889"/>
              <a:ext cx="43291" cy="16254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8338506" y="276622"/>
              <a:ext cx="184190" cy="170713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7661372" y="487767"/>
              <a:ext cx="39615" cy="102510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7721816" y="517581"/>
              <a:ext cx="81272" cy="72696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7824734" y="517989"/>
              <a:ext cx="54726" cy="74330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7888853" y="517581"/>
              <a:ext cx="83723" cy="102101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7986053" y="517581"/>
              <a:ext cx="31856" cy="72696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7997080" y="488176"/>
              <a:ext cx="24096" cy="21237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8037104" y="517989"/>
              <a:ext cx="62894" cy="722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8107758" y="517989"/>
              <a:ext cx="68612" cy="73921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8293990" y="484908"/>
              <a:ext cx="80864" cy="105368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8392824" y="517989"/>
              <a:ext cx="68612" cy="73921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8230688" y="497569"/>
              <a:ext cx="54726" cy="94342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8510036" y="488992"/>
              <a:ext cx="115987" cy="101693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8644809" y="517989"/>
              <a:ext cx="68612" cy="73921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8806946" y="497569"/>
              <a:ext cx="54726" cy="94342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8715872" y="519623"/>
              <a:ext cx="85356" cy="70654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8799595" y="468981"/>
              <a:ext cx="45333" cy="28588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grpSp>
        <p:nvGrpSpPr>
          <p:cNvPr id="30" name="Group 29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grpSp>
        <p:nvGrpSpPr>
          <p:cNvPr id="30" name="Group 29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TextBox 39"/>
          <p:cNvSpPr txBox="1"/>
          <p:nvPr userDrawn="1"/>
        </p:nvSpPr>
        <p:spPr>
          <a:xfrm>
            <a:off x="6265088" y="4911221"/>
            <a:ext cx="28392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Consulting Corporation 2017.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4" r:id="rId14"/>
    <p:sldLayoutId id="2147483665" r:id="rId15"/>
    <p:sldLayoutId id="2147483667" r:id="rId16"/>
    <p:sldLayoutId id="2147483668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155200" y="2356529"/>
            <a:ext cx="7653702" cy="392669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Yum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Smart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Delivery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框架的建议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187862" y="3957418"/>
            <a:ext cx="4633158" cy="369332"/>
          </a:xfrm>
        </p:spPr>
        <p:txBody>
          <a:bodyPr/>
          <a:lstStyle/>
          <a:p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2018/3/30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1187862" y="3576438"/>
            <a:ext cx="3164509" cy="400110"/>
          </a:xfrm>
        </p:spPr>
        <p:txBody>
          <a:bodyPr/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日立咨询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88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63974" y="993785"/>
            <a:ext cx="8820538" cy="3693319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280988" indent="-2809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defRPr sz="2400"/>
            </a:lvl1pPr>
            <a:lvl2pPr marL="574675" lvl="1" indent="-293688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sz="2000"/>
            </a:lvl2pPr>
            <a:lvl3pPr marL="855663" indent="-280988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</a:lvl3pPr>
            <a:lvl4pPr marL="1090613" indent="-23495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</a:lvl4pPr>
            <a:lvl5pPr marL="1312863" indent="-22225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zh-CN" altLang="en-US" sz="2000" dirty="0"/>
              <a:t>展现层：用户接口，仪表板、报表、地图、管理界面</a:t>
            </a:r>
            <a:endParaRPr lang="en-US" altLang="zh-CN" sz="2000" dirty="0"/>
          </a:p>
          <a:p>
            <a:r>
              <a:rPr lang="zh-CN" altLang="en-US" sz="2000" dirty="0"/>
              <a:t>服务层：基于</a:t>
            </a:r>
            <a:r>
              <a:rPr lang="en-US" altLang="zh-CN" sz="2000" dirty="0"/>
              <a:t>SOA</a:t>
            </a:r>
            <a:r>
              <a:rPr lang="zh-CN" altLang="en-US" sz="2000" dirty="0"/>
              <a:t>的通用服务接口</a:t>
            </a:r>
            <a:endParaRPr lang="en-US" altLang="zh-CN" sz="2000" dirty="0"/>
          </a:p>
          <a:p>
            <a:r>
              <a:rPr lang="zh-CN" altLang="en-US" sz="2000" dirty="0"/>
              <a:t>接入层：已有数据及实时数据接入</a:t>
            </a:r>
            <a:endParaRPr lang="en-US" altLang="zh-CN" sz="2000" dirty="0"/>
          </a:p>
          <a:p>
            <a:r>
              <a:rPr lang="zh-CN" altLang="en-US" sz="2000" dirty="0"/>
              <a:t>处理层：对接入的数据进行大数据处理</a:t>
            </a:r>
            <a:endParaRPr lang="en-US" altLang="zh-CN" sz="2000" dirty="0"/>
          </a:p>
          <a:p>
            <a:r>
              <a:rPr lang="zh-CN" altLang="en-US" sz="2000" dirty="0"/>
              <a:t>支撑层：向数据处理提供资源分配和人物调度服务</a:t>
            </a:r>
            <a:endParaRPr lang="en-US" altLang="zh-CN" sz="2000" dirty="0"/>
          </a:p>
          <a:p>
            <a:r>
              <a:rPr lang="zh-CN" altLang="en-US" sz="2000" dirty="0"/>
              <a:t>存储层：存储原始数据、中间数据、结果数据</a:t>
            </a:r>
            <a:endParaRPr lang="en-US" altLang="zh-CN" sz="2000" dirty="0"/>
          </a:p>
          <a:p>
            <a:r>
              <a:rPr lang="zh-CN" altLang="en-US" sz="2000" dirty="0"/>
              <a:t>硬件层：部署大数据平台的服务器、存储等硬件及操作系统</a:t>
            </a:r>
            <a:endParaRPr lang="en-US" altLang="zh-CN" sz="2000" dirty="0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可能</a:t>
            </a:r>
            <a:r>
              <a:rPr lang="zh-CN" altLang="en-US" dirty="0"/>
              <a:t>用到的组件跟技术</a:t>
            </a:r>
            <a:r>
              <a:rPr lang="en-US" altLang="zh-CN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1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20051" y="979428"/>
            <a:ext cx="8821624" cy="4008026"/>
            <a:chOff x="120051" y="979428"/>
            <a:chExt cx="8821624" cy="4008026"/>
          </a:xfrm>
        </p:grpSpPr>
        <p:sp>
          <p:nvSpPr>
            <p:cNvPr id="50" name="圆角矩形 49"/>
            <p:cNvSpPr/>
            <p:nvPr/>
          </p:nvSpPr>
          <p:spPr>
            <a:xfrm>
              <a:off x="390368" y="4696584"/>
              <a:ext cx="932595" cy="290870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硬件层</a:t>
              </a: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2073638" y="4696584"/>
              <a:ext cx="6239253" cy="29087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altLang="zh-CN" sz="1600" dirty="0">
                  <a:latin typeface="+mj-lt"/>
                </a:rPr>
                <a:t>Linux (x86)</a:t>
              </a:r>
              <a:endParaRPr lang="zh-CN" altLang="en-US" sz="1600" dirty="0">
                <a:latin typeface="+mj-lt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390368" y="4140856"/>
              <a:ext cx="932595" cy="290870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存储层</a:t>
              </a: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120051" y="4649840"/>
              <a:ext cx="82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120051" y="3892565"/>
              <a:ext cx="82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圆角矩形 54"/>
            <p:cNvSpPr/>
            <p:nvPr/>
          </p:nvSpPr>
          <p:spPr>
            <a:xfrm>
              <a:off x="390368" y="3548998"/>
              <a:ext cx="932595" cy="290870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支撑层</a:t>
              </a: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2073637" y="3548998"/>
              <a:ext cx="6239142" cy="29087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altLang="zh-CN" sz="1600" dirty="0">
                  <a:latin typeface="+mj-lt"/>
                </a:rPr>
                <a:t>YARN</a:t>
              </a:r>
              <a:endParaRPr lang="zh-CN" altLang="en-US" sz="1600" dirty="0">
                <a:latin typeface="+mj-lt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120051" y="3500507"/>
              <a:ext cx="82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圆角矩形 58"/>
            <p:cNvSpPr/>
            <p:nvPr/>
          </p:nvSpPr>
          <p:spPr>
            <a:xfrm>
              <a:off x="390368" y="3146440"/>
              <a:ext cx="932595" cy="290870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处理层</a:t>
              </a: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2073527" y="3146440"/>
              <a:ext cx="2025982" cy="29087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altLang="zh-CN" sz="1600" dirty="0" err="1">
                  <a:latin typeface="+mj-lt"/>
                </a:rPr>
                <a:t>MapReduce</a:t>
              </a:r>
              <a:endParaRPr lang="zh-CN" altLang="en-US" sz="1600" dirty="0">
                <a:latin typeface="+mj-lt"/>
              </a:endParaRPr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4180218" y="3146440"/>
              <a:ext cx="2025982" cy="29087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altLang="zh-CN" sz="1600" dirty="0">
                  <a:latin typeface="+mj-lt"/>
                </a:rPr>
                <a:t>Storm</a:t>
              </a:r>
              <a:endParaRPr lang="zh-CN" altLang="en-US" sz="1600" dirty="0">
                <a:latin typeface="+mj-lt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120051" y="3093703"/>
              <a:ext cx="82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圆角矩形 62"/>
            <p:cNvSpPr/>
            <p:nvPr/>
          </p:nvSpPr>
          <p:spPr>
            <a:xfrm>
              <a:off x="390368" y="2037984"/>
              <a:ext cx="932595" cy="290870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服务层</a:t>
              </a:r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2073527" y="1693888"/>
              <a:ext cx="6239253" cy="29087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altLang="zh-CN" sz="1600" dirty="0">
                  <a:latin typeface="+mj-lt"/>
                </a:rPr>
                <a:t>SOA</a:t>
              </a:r>
              <a:r>
                <a:rPr lang="zh-CN" altLang="en-US" sz="1600" dirty="0">
                  <a:latin typeface="+mj-lt"/>
                </a:rPr>
                <a:t>基盘</a:t>
              </a:r>
            </a:p>
          </p:txBody>
        </p:sp>
        <p:cxnSp>
          <p:nvCxnSpPr>
            <p:cNvPr id="65" name="直接连接符 64"/>
            <p:cNvCxnSpPr/>
            <p:nvPr/>
          </p:nvCxnSpPr>
          <p:spPr>
            <a:xfrm>
              <a:off x="120051" y="1659876"/>
              <a:ext cx="82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圆角矩形 65"/>
            <p:cNvSpPr/>
            <p:nvPr/>
          </p:nvSpPr>
          <p:spPr>
            <a:xfrm>
              <a:off x="390368" y="2768719"/>
              <a:ext cx="932595" cy="290870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接入层</a:t>
              </a: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2083697" y="2768719"/>
              <a:ext cx="1414971" cy="29087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altLang="zh-CN" sz="1600" dirty="0" err="1">
                  <a:latin typeface="+mj-lt"/>
                </a:rPr>
                <a:t>Sqoop</a:t>
              </a:r>
              <a:r>
                <a:rPr lang="en-US" altLang="zh-CN" sz="1600" dirty="0">
                  <a:latin typeface="+mj-lt"/>
                </a:rPr>
                <a:t>/Kettle</a:t>
              </a:r>
              <a:endParaRPr lang="zh-CN" altLang="en-US" sz="1600" dirty="0">
                <a:latin typeface="+mj-lt"/>
              </a:endParaRPr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3688400" y="2768719"/>
              <a:ext cx="1414971" cy="29087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altLang="zh-CN" sz="1600" dirty="0">
                  <a:latin typeface="+mj-lt"/>
                </a:rPr>
                <a:t>Flume</a:t>
              </a:r>
              <a:endParaRPr lang="zh-CN" altLang="en-US" sz="1600" dirty="0">
                <a:latin typeface="+mj-lt"/>
              </a:endParaRPr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5293105" y="2768719"/>
              <a:ext cx="1414971" cy="29087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altLang="zh-CN" sz="1600" dirty="0">
                  <a:latin typeface="+mj-lt"/>
                </a:rPr>
                <a:t>Kafka</a:t>
              </a:r>
              <a:endParaRPr lang="zh-CN" altLang="en-US" sz="1600" dirty="0">
                <a:latin typeface="+mj-lt"/>
              </a:endParaRP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6897809" y="2768719"/>
              <a:ext cx="1414971" cy="29087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altLang="zh-CN" sz="1600" dirty="0" err="1">
                  <a:latin typeface="+mj-lt"/>
                </a:rPr>
                <a:t>Redis</a:t>
              </a:r>
              <a:endParaRPr lang="zh-CN" altLang="en-US" sz="1600" dirty="0">
                <a:latin typeface="+mj-lt"/>
              </a:endParaRPr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6286911" y="3146440"/>
              <a:ext cx="2025982" cy="29087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altLang="zh-CN" sz="1600" dirty="0">
                  <a:latin typeface="+mj-lt"/>
                </a:rPr>
                <a:t>HADI</a:t>
              </a:r>
              <a:endParaRPr lang="zh-CN" altLang="en-US" sz="1600" dirty="0">
                <a:latin typeface="+mj-lt"/>
              </a:endParaRPr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2073639" y="4325767"/>
              <a:ext cx="4311646" cy="29087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altLang="zh-CN" sz="1600" dirty="0">
                  <a:latin typeface="+mj-lt"/>
                </a:rPr>
                <a:t>HDFS</a:t>
              </a:r>
              <a:endParaRPr lang="zh-CN" altLang="en-US" sz="1600" dirty="0">
                <a:latin typeface="+mj-lt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074831" y="3955947"/>
              <a:ext cx="1350654" cy="29087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altLang="zh-CN" sz="1600" dirty="0" err="1">
                  <a:latin typeface="+mj-lt"/>
                </a:rPr>
                <a:t>HBase</a:t>
              </a:r>
              <a:endParaRPr lang="zh-CN" altLang="en-US" sz="1600" dirty="0">
                <a:latin typeface="+mj-lt"/>
              </a:endParaRPr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3519468" y="3955947"/>
              <a:ext cx="1350654" cy="29087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altLang="zh-CN" sz="1600" dirty="0">
                  <a:latin typeface="+mj-lt"/>
                </a:rPr>
                <a:t>Hive</a:t>
              </a:r>
              <a:endParaRPr lang="zh-CN" altLang="en-US" sz="1600" dirty="0">
                <a:latin typeface="+mj-lt"/>
              </a:endParaRPr>
            </a:p>
          </p:txBody>
        </p:sp>
        <p:sp>
          <p:nvSpPr>
            <p:cNvPr id="77" name="圆柱形 76"/>
            <p:cNvSpPr/>
            <p:nvPr/>
          </p:nvSpPr>
          <p:spPr bwMode="auto">
            <a:xfrm>
              <a:off x="7450482" y="3950187"/>
              <a:ext cx="862411" cy="666450"/>
            </a:xfrm>
            <a:prstGeom prst="can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1600" dirty="0">
                  <a:latin typeface="+mj-lt"/>
                </a:rPr>
                <a:t>关系</a:t>
              </a:r>
              <a:endParaRPr lang="en-US" altLang="zh-CN" sz="1600" dirty="0">
                <a:latin typeface="+mj-lt"/>
              </a:endParaRPr>
            </a:p>
            <a:p>
              <a:pPr algn="ctr"/>
              <a:r>
                <a:rPr lang="zh-CN" altLang="en-US" sz="1600" dirty="0">
                  <a:latin typeface="+mj-lt"/>
                </a:rPr>
                <a:t>数据库</a:t>
              </a: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4933538" y="3955947"/>
              <a:ext cx="1451746" cy="29087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altLang="zh-CN" sz="1600" dirty="0" err="1">
                  <a:latin typeface="+mj-lt"/>
                </a:rPr>
                <a:t>ElasticSearch</a:t>
              </a:r>
              <a:endParaRPr lang="zh-CN" altLang="en-US" sz="1600" dirty="0">
                <a:latin typeface="+mj-lt"/>
              </a:endParaRPr>
            </a:p>
          </p:txBody>
        </p:sp>
        <p:sp>
          <p:nvSpPr>
            <p:cNvPr id="79" name="圆柱形 78"/>
            <p:cNvSpPr/>
            <p:nvPr/>
          </p:nvSpPr>
          <p:spPr bwMode="auto">
            <a:xfrm>
              <a:off x="6466604" y="3955946"/>
              <a:ext cx="862411" cy="666450"/>
            </a:xfrm>
            <a:prstGeom prst="can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altLang="zh-CN" sz="1600" dirty="0" err="1">
                  <a:latin typeface="+mj-lt"/>
                </a:rPr>
                <a:t>Redis</a:t>
              </a:r>
              <a:endParaRPr lang="zh-CN" altLang="en-US" sz="1600" dirty="0">
                <a:latin typeface="+mj-lt"/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93527" y="1156185"/>
              <a:ext cx="932595" cy="290870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展现层</a:t>
              </a:r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2076686" y="979429"/>
              <a:ext cx="6239253" cy="29087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altLang="zh-CN" sz="1600" dirty="0">
                  <a:latin typeface="+mj-lt"/>
                </a:rPr>
                <a:t>Portal</a:t>
              </a:r>
              <a:endParaRPr lang="zh-CN" altLang="en-US" sz="1600" dirty="0">
                <a:latin typeface="+mj-lt"/>
              </a:endParaRPr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2076685" y="1331695"/>
              <a:ext cx="1447130" cy="29087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altLang="zh-CN" sz="1600" dirty="0">
                  <a:latin typeface="+mj-lt"/>
                </a:rPr>
                <a:t>Pentaho</a:t>
              </a:r>
              <a:endParaRPr lang="zh-CN" altLang="en-US" sz="1600" dirty="0">
                <a:latin typeface="+mj-lt"/>
              </a:endParaRPr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3674059" y="1331695"/>
              <a:ext cx="1447130" cy="29087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altLang="zh-CN" sz="1600" dirty="0" err="1">
                  <a:latin typeface="+mj-lt"/>
                </a:rPr>
                <a:t>Splunk</a:t>
              </a:r>
              <a:endParaRPr lang="zh-CN" altLang="en-US" sz="1600" dirty="0">
                <a:latin typeface="+mj-lt"/>
              </a:endParaRPr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5271435" y="1331695"/>
              <a:ext cx="1447130" cy="29087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altLang="zh-CN" sz="1600" dirty="0" err="1">
                  <a:latin typeface="+mj-lt"/>
                </a:rPr>
                <a:t>Kibana</a:t>
              </a:r>
              <a:endParaRPr lang="zh-CN" altLang="en-US" sz="1600" dirty="0">
                <a:latin typeface="+mj-lt"/>
              </a:endParaRPr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6868810" y="1331695"/>
              <a:ext cx="1447130" cy="29087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altLang="zh-CN" sz="1600" dirty="0">
                  <a:latin typeface="+mj-lt"/>
                </a:rPr>
                <a:t>Html/JSP/JS</a:t>
              </a:r>
              <a:endParaRPr lang="zh-CN" altLang="en-US" sz="1600" dirty="0">
                <a:latin typeface="+mj-lt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>
            <a:xfrm>
              <a:off x="120051" y="2728039"/>
              <a:ext cx="82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圆角矩形 86"/>
            <p:cNvSpPr/>
            <p:nvPr/>
          </p:nvSpPr>
          <p:spPr>
            <a:xfrm rot="16200000">
              <a:off x="6681346" y="2727124"/>
              <a:ext cx="4008026" cy="512633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altLang="zh-CN" sz="1600" dirty="0">
                  <a:latin typeface="+mj-lt"/>
                </a:rPr>
                <a:t>Ganglia</a:t>
              </a:r>
              <a:endParaRPr lang="zh-CN" altLang="en-US" sz="1600" dirty="0">
                <a:latin typeface="+mj-lt"/>
              </a:endParaRPr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2073526" y="2037984"/>
              <a:ext cx="6239253" cy="639913"/>
            </a:xfrm>
            <a:prstGeom prst="roundRect">
              <a:avLst>
                <a:gd name="adj" fmla="val 7022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t"/>
            <a:lstStyle/>
            <a:p>
              <a:pPr algn="ctr"/>
              <a:r>
                <a:rPr lang="zh-CN" altLang="en-US" sz="1600" dirty="0">
                  <a:latin typeface="+mj-lt"/>
                </a:rPr>
                <a:t>通用数据访问接口</a:t>
              </a:r>
            </a:p>
          </p:txBody>
        </p:sp>
        <p:sp>
          <p:nvSpPr>
            <p:cNvPr id="90" name="圆角矩形 89"/>
            <p:cNvSpPr/>
            <p:nvPr/>
          </p:nvSpPr>
          <p:spPr>
            <a:xfrm>
              <a:off x="2153001" y="2358320"/>
              <a:ext cx="1276364" cy="2403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altLang="zh-CN" sz="1400" dirty="0">
                  <a:latin typeface="+mj-lt"/>
                </a:rPr>
                <a:t>JDBC/ODBC</a:t>
              </a:r>
              <a:endParaRPr lang="zh-CN" altLang="en-US" sz="1400" dirty="0">
                <a:latin typeface="+mj-lt"/>
              </a:endParaRPr>
            </a:p>
          </p:txBody>
        </p:sp>
        <p:sp>
          <p:nvSpPr>
            <p:cNvPr id="91" name="圆角矩形 90"/>
            <p:cNvSpPr/>
            <p:nvPr/>
          </p:nvSpPr>
          <p:spPr>
            <a:xfrm>
              <a:off x="3568559" y="2359511"/>
              <a:ext cx="981818" cy="2403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altLang="zh-CN" sz="1400" dirty="0">
                  <a:latin typeface="+mj-lt"/>
                </a:rPr>
                <a:t>HADI API</a:t>
              </a:r>
              <a:endParaRPr lang="zh-CN" altLang="en-US" sz="1400" dirty="0">
                <a:latin typeface="+mj-lt"/>
              </a:endParaRPr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4684663" y="2359200"/>
              <a:ext cx="1112727" cy="2403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altLang="zh-CN" sz="1400" dirty="0" err="1">
                  <a:latin typeface="+mj-lt"/>
                </a:rPr>
                <a:t>HBase</a:t>
              </a:r>
              <a:r>
                <a:rPr lang="en-US" altLang="zh-CN" sz="1400" dirty="0">
                  <a:latin typeface="+mj-lt"/>
                </a:rPr>
                <a:t> API</a:t>
              </a:r>
              <a:endParaRPr lang="zh-CN" altLang="en-US" sz="1400" dirty="0">
                <a:latin typeface="+mj-lt"/>
              </a:endParaRPr>
            </a:p>
          </p:txBody>
        </p:sp>
        <p:sp>
          <p:nvSpPr>
            <p:cNvPr id="93" name="圆角矩形 92"/>
            <p:cNvSpPr/>
            <p:nvPr/>
          </p:nvSpPr>
          <p:spPr>
            <a:xfrm>
              <a:off x="5930243" y="2351994"/>
              <a:ext cx="818182" cy="2403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altLang="zh-CN" sz="1400" dirty="0" err="1">
                  <a:latin typeface="+mj-lt"/>
                </a:rPr>
                <a:t>HiveQL</a:t>
              </a:r>
              <a:endParaRPr lang="zh-CN" altLang="en-US" sz="1400" dirty="0">
                <a:latin typeface="+mj-lt"/>
              </a:endParaRPr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6853460" y="2359831"/>
              <a:ext cx="556364" cy="2403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altLang="zh-CN" sz="1400" dirty="0">
                  <a:latin typeface="+mj-lt"/>
                </a:rPr>
                <a:t>Curl</a:t>
              </a:r>
              <a:endParaRPr lang="zh-CN" altLang="en-US" sz="1400" dirty="0">
                <a:latin typeface="+mj-lt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 rot="16200000">
              <a:off x="824715" y="3436361"/>
              <a:ext cx="1847918" cy="512633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altLang="zh-CN" sz="1600" dirty="0" err="1">
                  <a:latin typeface="+mj-lt"/>
                </a:rPr>
                <a:t>ZooKeeper</a:t>
              </a:r>
              <a:endParaRPr lang="zh-CN" altLang="en-US" sz="1600" dirty="0">
                <a:latin typeface="+mj-lt"/>
              </a:endParaRPr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7520356" y="2355448"/>
              <a:ext cx="654545" cy="2403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altLang="zh-CN" sz="1400" dirty="0" err="1">
                  <a:latin typeface="+mj-lt"/>
                </a:rPr>
                <a:t>Jedis</a:t>
              </a:r>
              <a:endParaRPr lang="zh-CN" altLang="en-US" sz="1400" dirty="0">
                <a:latin typeface="+mj-lt"/>
              </a:endParaRPr>
            </a:p>
          </p:txBody>
        </p:sp>
      </p:grpSp>
      <p:sp>
        <p:nvSpPr>
          <p:cNvPr id="47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可能</a:t>
            </a:r>
            <a:r>
              <a:rPr lang="zh-CN" altLang="en-US" dirty="0"/>
              <a:t>用到的组件跟技术</a:t>
            </a:r>
            <a:r>
              <a:rPr lang="en-US" altLang="zh-CN" dirty="0" smtClean="0"/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5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686745"/>
              </p:ext>
            </p:extLst>
          </p:nvPr>
        </p:nvGraphicFramePr>
        <p:xfrm>
          <a:off x="184297" y="903512"/>
          <a:ext cx="8789582" cy="421723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594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269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032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4291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组件名称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功能描述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备注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29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Pentaho</a:t>
                      </a:r>
                      <a:endParaRPr lang="zh-CN" altLang="en-US" sz="1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BI</a:t>
                      </a:r>
                      <a:r>
                        <a:rPr lang="zh-CN" altLang="en-US" sz="1000" dirty="0"/>
                        <a:t>套件，支持在线</a:t>
                      </a:r>
                      <a:r>
                        <a:rPr lang="en-US" altLang="zh-CN" sz="1000" dirty="0"/>
                        <a:t>/</a:t>
                      </a:r>
                      <a:r>
                        <a:rPr lang="zh-CN" altLang="en-US" sz="1000" dirty="0"/>
                        <a:t>连线报表生成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日立收购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291">
                <a:tc>
                  <a:txBody>
                    <a:bodyPr/>
                    <a:lstStyle/>
                    <a:p>
                      <a:r>
                        <a:rPr lang="en-US" altLang="zh-CN" sz="1000" dirty="0" err="1"/>
                        <a:t>Splunk</a:t>
                      </a:r>
                      <a:endParaRPr lang="zh-CN" altLang="en-US" sz="1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BI</a:t>
                      </a:r>
                      <a:r>
                        <a:rPr lang="zh-CN" altLang="en-US" sz="1000" dirty="0"/>
                        <a:t>套件，支持日志分析及检索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第三方（</a:t>
                      </a:r>
                      <a:r>
                        <a:rPr lang="en-US" altLang="zh-CN" sz="1000" dirty="0"/>
                        <a:t>500MB/</a:t>
                      </a:r>
                      <a:r>
                        <a:rPr lang="zh-CN" altLang="en-US" sz="1000" dirty="0"/>
                        <a:t>天免费）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4291">
                <a:tc>
                  <a:txBody>
                    <a:bodyPr/>
                    <a:lstStyle/>
                    <a:p>
                      <a:r>
                        <a:rPr lang="en-US" altLang="zh-CN" sz="1000" dirty="0" err="1"/>
                        <a:t>Kibana</a:t>
                      </a:r>
                      <a:endParaRPr lang="zh-CN" altLang="en-US" sz="1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/>
                        <a:t>ElasticSearch</a:t>
                      </a:r>
                      <a:r>
                        <a:rPr lang="zh-CN" altLang="en-US" sz="1000" dirty="0"/>
                        <a:t>的前端展示组件，支持动态仪表板及检索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开源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4291">
                <a:tc>
                  <a:txBody>
                    <a:bodyPr/>
                    <a:lstStyle/>
                    <a:p>
                      <a:r>
                        <a:rPr lang="en-US" altLang="zh-CN" sz="1000" dirty="0" err="1"/>
                        <a:t>Sqoop</a:t>
                      </a:r>
                      <a:endParaRPr lang="zh-CN" altLang="en-US" sz="1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关系数据库与</a:t>
                      </a:r>
                      <a:r>
                        <a:rPr lang="en-US" altLang="zh-CN" sz="1000" dirty="0"/>
                        <a:t>HDFS</a:t>
                      </a:r>
                      <a:r>
                        <a:rPr lang="zh-CN" altLang="en-US" sz="1000" dirty="0"/>
                        <a:t>数据交换引擎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开源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429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Kettle</a:t>
                      </a:r>
                      <a:endParaRPr lang="zh-CN" altLang="en-US" sz="1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Pentaho</a:t>
                      </a:r>
                      <a:r>
                        <a:rPr lang="zh-CN" altLang="en-US" sz="1000" dirty="0"/>
                        <a:t>的</a:t>
                      </a:r>
                      <a:r>
                        <a:rPr lang="en-US" altLang="zh-CN" sz="1000" dirty="0"/>
                        <a:t>ETL</a:t>
                      </a:r>
                      <a:r>
                        <a:rPr lang="zh-CN" altLang="en-US" sz="1000" dirty="0"/>
                        <a:t>组件，集成</a:t>
                      </a:r>
                      <a:r>
                        <a:rPr lang="en-US" altLang="zh-CN" sz="1000" dirty="0" err="1"/>
                        <a:t>Sqoop</a:t>
                      </a:r>
                      <a:endParaRPr lang="zh-CN" altLang="en-US" sz="1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与</a:t>
                      </a:r>
                      <a:r>
                        <a:rPr lang="en-US" altLang="zh-CN" sz="1000" dirty="0" err="1"/>
                        <a:t>Sqoop</a:t>
                      </a:r>
                      <a:r>
                        <a:rPr lang="zh-CN" altLang="en-US" sz="1000" dirty="0"/>
                        <a:t>二选一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429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Flume</a:t>
                      </a:r>
                      <a:endParaRPr lang="zh-CN" altLang="en-US" sz="1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实时数据收集引擎，支持多种数据源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开源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429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Kafka</a:t>
                      </a:r>
                      <a:endParaRPr lang="zh-CN" altLang="en-US" sz="1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分布式消息队列系统，支持数据缓存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开源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4291">
                <a:tc>
                  <a:txBody>
                    <a:bodyPr/>
                    <a:lstStyle/>
                    <a:p>
                      <a:r>
                        <a:rPr lang="en-US" altLang="zh-CN" sz="1000" dirty="0" err="1"/>
                        <a:t>Redis</a:t>
                      </a:r>
                      <a:endParaRPr lang="zh-CN" altLang="en-US" sz="1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KV</a:t>
                      </a:r>
                      <a:r>
                        <a:rPr lang="zh-CN" altLang="en-US" sz="1000" dirty="0"/>
                        <a:t>内存数据库，支持集群模式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开源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4291">
                <a:tc>
                  <a:txBody>
                    <a:bodyPr/>
                    <a:lstStyle/>
                    <a:p>
                      <a:r>
                        <a:rPr lang="en-US" altLang="zh-CN" sz="1000" dirty="0" err="1"/>
                        <a:t>MapReduce</a:t>
                      </a:r>
                      <a:endParaRPr lang="zh-CN" altLang="en-US" sz="1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Hadoop</a:t>
                      </a:r>
                      <a:r>
                        <a:rPr lang="zh-CN" altLang="en-US" sz="1000" dirty="0"/>
                        <a:t>的分布式计算框架，用于海量数据批处理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开源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429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Storm</a:t>
                      </a:r>
                      <a:endParaRPr lang="zh-CN" altLang="en-US" sz="1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分布式流数据计算框架，用于海量数据实时处理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开源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429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HADI</a:t>
                      </a:r>
                      <a:endParaRPr lang="zh-CN" altLang="en-US" sz="1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时序列数据压缩存储、检索中间件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日立产品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3429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YARN</a:t>
                      </a:r>
                      <a:endParaRPr lang="zh-CN" altLang="en-US" sz="1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分布式资源管理、任务调度框架，支持</a:t>
                      </a:r>
                      <a:r>
                        <a:rPr lang="en-US" altLang="zh-CN" sz="1000" dirty="0" err="1"/>
                        <a:t>MapReduce</a:t>
                      </a:r>
                      <a:endParaRPr lang="zh-CN" altLang="en-US" sz="1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开源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429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HDFS</a:t>
                      </a:r>
                      <a:endParaRPr lang="zh-CN" altLang="en-US" sz="1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Hadoop</a:t>
                      </a:r>
                      <a:r>
                        <a:rPr lang="zh-CN" altLang="en-US" sz="1000" dirty="0"/>
                        <a:t>分布式文件系统，用于海量数据存储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开源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4291">
                <a:tc>
                  <a:txBody>
                    <a:bodyPr/>
                    <a:lstStyle/>
                    <a:p>
                      <a:r>
                        <a:rPr lang="en-US" altLang="zh-CN" sz="1000" dirty="0" err="1"/>
                        <a:t>HBase</a:t>
                      </a:r>
                      <a:endParaRPr lang="zh-CN" altLang="en-US" sz="1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基于</a:t>
                      </a:r>
                      <a:r>
                        <a:rPr lang="en-US" altLang="zh-CN" sz="1000" dirty="0"/>
                        <a:t>HDFS</a:t>
                      </a:r>
                      <a:r>
                        <a:rPr lang="zh-CN" altLang="en-US" sz="1000" dirty="0"/>
                        <a:t>的列式存储数据库，支持按行快速检索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开源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3429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Hive</a:t>
                      </a:r>
                      <a:endParaRPr lang="zh-CN" altLang="en-US" sz="1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基于</a:t>
                      </a:r>
                      <a:r>
                        <a:rPr lang="en-US" altLang="zh-CN" sz="1000" dirty="0"/>
                        <a:t>HDFS</a:t>
                      </a:r>
                      <a:r>
                        <a:rPr lang="zh-CN" altLang="en-US" sz="1000" dirty="0"/>
                        <a:t>的数据仓库，提供类</a:t>
                      </a:r>
                      <a:r>
                        <a:rPr lang="en-US" altLang="zh-CN" sz="1000" dirty="0"/>
                        <a:t>SQL</a:t>
                      </a:r>
                      <a:r>
                        <a:rPr lang="zh-CN" altLang="en-US" sz="1000" dirty="0"/>
                        <a:t>访问接口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开源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34291">
                <a:tc>
                  <a:txBody>
                    <a:bodyPr/>
                    <a:lstStyle/>
                    <a:p>
                      <a:r>
                        <a:rPr lang="en-US" altLang="zh-CN" sz="1000" dirty="0" err="1"/>
                        <a:t>ZooKeeper</a:t>
                      </a:r>
                      <a:endParaRPr lang="zh-CN" altLang="en-US" sz="1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分布式集群管理框架，提供命名、通讯等服务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开源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3429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Ganglia</a:t>
                      </a:r>
                      <a:endParaRPr lang="zh-CN" altLang="en-US" sz="1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分布式系统监控框架，可监控硬件、作业的资源情况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开源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6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可能</a:t>
            </a:r>
            <a:r>
              <a:rPr lang="zh-CN" altLang="en-US" dirty="0"/>
              <a:t>用到的组件跟技术</a:t>
            </a:r>
            <a:r>
              <a:rPr lang="en-US" altLang="zh-CN" dirty="0" smtClean="0"/>
              <a:t>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2"/>
          <p:cNvGrpSpPr/>
          <p:nvPr/>
        </p:nvGrpSpPr>
        <p:grpSpPr>
          <a:xfrm>
            <a:off x="3141064" y="2151438"/>
            <a:ext cx="2853555" cy="81557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20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0" rIns="91440" bIns="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阶段菜单推荐数据分析流程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5725" y="1010504"/>
            <a:ext cx="8961557" cy="3561496"/>
            <a:chOff x="-1160040" y="2109524"/>
            <a:chExt cx="13825536" cy="4563284"/>
          </a:xfrm>
        </p:grpSpPr>
        <p:sp>
          <p:nvSpPr>
            <p:cNvPr id="4" name="矩形 3"/>
            <p:cNvSpPr/>
            <p:nvPr/>
          </p:nvSpPr>
          <p:spPr>
            <a:xfrm>
              <a:off x="491138" y="2109524"/>
              <a:ext cx="1067932" cy="3797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spcCol="0" rtlCol="0" anchor="ctr"/>
            <a:lstStyle/>
            <a:p>
              <a:pPr algn="ctr"/>
              <a:r>
                <a:rPr lang="zh-CN" altLang="en-US" sz="1050" dirty="0" smtClean="0">
                  <a:solidFill>
                    <a:schemeClr val="tx1"/>
                  </a:solidFill>
                </a:rPr>
                <a:t>菜单</a:t>
              </a:r>
              <a:endParaRPr lang="en-US" altLang="zh-CN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551943" y="2109524"/>
              <a:ext cx="1213514" cy="3797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spcCol="0" rtlCol="0" anchor="ctr"/>
            <a:lstStyle/>
            <a:p>
              <a:pPr algn="ctr"/>
              <a:r>
                <a:rPr lang="en-US" altLang="zh-CN" sz="1050" dirty="0" err="1" smtClean="0">
                  <a:solidFill>
                    <a:schemeClr val="tx1"/>
                  </a:solidFill>
                </a:rPr>
                <a:t>showpmid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120752" y="2109524"/>
              <a:ext cx="1296038" cy="3797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spcCol="0" rtlCol="0" anchor="ctr"/>
            <a:lstStyle/>
            <a:p>
              <a:pPr algn="ctr"/>
              <a:r>
                <a:rPr lang="en-US" altLang="zh-CN" sz="1050" dirty="0" err="1" smtClean="0">
                  <a:solidFill>
                    <a:schemeClr val="tx1"/>
                  </a:solidFill>
                </a:rPr>
                <a:t>classItem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1559070" y="2299408"/>
              <a:ext cx="9928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  <a:endCxn id="6" idx="1"/>
            </p:cNvCxnSpPr>
            <p:nvPr/>
          </p:nvCxnSpPr>
          <p:spPr>
            <a:xfrm>
              <a:off x="3765457" y="2299408"/>
              <a:ext cx="35529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1308439" y="2714833"/>
              <a:ext cx="1116130" cy="25929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spcCol="0" rtlCol="0" anchor="ctr"/>
            <a:lstStyle/>
            <a:p>
              <a:pPr algn="ctr"/>
              <a:r>
                <a:rPr lang="en-US" altLang="zh-CN" sz="1050" dirty="0" err="1" smtClean="0">
                  <a:solidFill>
                    <a:schemeClr val="tx1"/>
                  </a:solidFill>
                </a:rPr>
                <a:t>classdef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324230" y="3204720"/>
              <a:ext cx="1116130" cy="31374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spcCol="0" rtlCol="0" anchor="ctr"/>
            <a:lstStyle/>
            <a:p>
              <a:pPr algn="ctr"/>
              <a:r>
                <a:rPr lang="en-US" altLang="zh-CN" sz="1050" dirty="0" err="1" smtClean="0">
                  <a:solidFill>
                    <a:schemeClr val="tx1"/>
                  </a:solidFill>
                </a:rPr>
                <a:t>menuClass</a:t>
              </a:r>
              <a:endParaRPr lang="en-US" altLang="zh-CN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1160040" y="4912302"/>
              <a:ext cx="1014667" cy="37976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spcCol="0" rtlCol="0" anchor="ctr"/>
            <a:lstStyle/>
            <a:p>
              <a:pPr algn="ctr"/>
              <a:r>
                <a:rPr lang="en-US" altLang="zh-CN" sz="1050" dirty="0" err="1" smtClean="0">
                  <a:solidFill>
                    <a:schemeClr val="tx1"/>
                  </a:solidFill>
                </a:rPr>
                <a:t>orderitem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453491" y="4253981"/>
              <a:ext cx="1913647" cy="61162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spcCol="0" rtlCol="0" anchor="ctr"/>
            <a:lstStyle/>
            <a:p>
              <a:pPr algn="ctr"/>
              <a:r>
                <a:rPr lang="en-US" altLang="zh-CN" sz="1050" dirty="0" smtClean="0">
                  <a:solidFill>
                    <a:schemeClr val="tx1"/>
                  </a:solidFill>
                </a:rPr>
                <a:t>5. </a:t>
              </a:r>
              <a:r>
                <a:rPr lang="en-US" altLang="zh-CN" sz="1050" dirty="0" err="1" smtClean="0">
                  <a:solidFill>
                    <a:schemeClr val="tx1"/>
                  </a:solidFill>
                </a:rPr>
                <a:t>dedupOrderItem</a:t>
              </a:r>
              <a:endParaRPr lang="en-US" altLang="zh-CN" sz="10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050" dirty="0" smtClean="0">
                  <a:solidFill>
                    <a:schemeClr val="tx1"/>
                  </a:solidFill>
                </a:rPr>
                <a:t> / </a:t>
              </a:r>
              <a:r>
                <a:rPr lang="en-US" altLang="zh-CN" sz="1050" dirty="0" err="1" smtClean="0">
                  <a:solidFill>
                    <a:schemeClr val="tx1"/>
                  </a:solidFill>
                </a:rPr>
                <a:t>regetOrderItem</a:t>
              </a:r>
              <a:endParaRPr lang="en-US" altLang="zh-CN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0635" y="4912302"/>
              <a:ext cx="2073229" cy="37976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spcCol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zh-CN" sz="1050" dirty="0" smtClean="0">
                  <a:solidFill>
                    <a:schemeClr val="tx1"/>
                  </a:solidFill>
                </a:rPr>
                <a:t>1. </a:t>
              </a:r>
              <a:r>
                <a:rPr lang="en-US" altLang="zh-CN" sz="1050" dirty="0" err="1" smtClean="0">
                  <a:solidFill>
                    <a:schemeClr val="tx1"/>
                  </a:solidFill>
                </a:rPr>
                <a:t>abstractOrderItem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661608" y="4913456"/>
              <a:ext cx="1939439" cy="37976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spcCol="0" rtlCol="0" anchor="ctr"/>
            <a:lstStyle/>
            <a:p>
              <a:pPr algn="ctr"/>
              <a:r>
                <a:rPr lang="en-US" altLang="zh-CN" sz="1050" dirty="0" smtClean="0">
                  <a:solidFill>
                    <a:schemeClr val="tx1"/>
                  </a:solidFill>
                </a:rPr>
                <a:t>7. </a:t>
              </a:r>
              <a:r>
                <a:rPr lang="en-US" altLang="zh-CN" sz="1050" dirty="0" err="1" smtClean="0">
                  <a:solidFill>
                    <a:schemeClr val="tx1"/>
                  </a:solidFill>
                </a:rPr>
                <a:t>statOrderItem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855179" y="4912303"/>
              <a:ext cx="1449062" cy="3797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spcCol="0" rtlCol="0" anchor="ctr"/>
            <a:lstStyle/>
            <a:p>
              <a:pPr algn="ctr"/>
              <a:r>
                <a:rPr lang="en-US" altLang="zh-CN" sz="1050" dirty="0" err="1" smtClean="0">
                  <a:solidFill>
                    <a:schemeClr val="tx1"/>
                  </a:solidFill>
                </a:rPr>
                <a:t>orderitemALL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17553" y="4430520"/>
              <a:ext cx="1625586" cy="2592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spcCol="0" rtlCol="0" anchor="ctr"/>
            <a:lstStyle/>
            <a:p>
              <a:pPr algn="ctr"/>
              <a:r>
                <a:rPr lang="en-US" altLang="zh-CN" sz="1050" dirty="0" smtClean="0">
                  <a:solidFill>
                    <a:schemeClr val="tx1"/>
                  </a:solidFill>
                </a:rPr>
                <a:t>6. </a:t>
              </a:r>
              <a:r>
                <a:rPr lang="en-US" altLang="zh-CN" sz="1050" dirty="0" err="1" smtClean="0">
                  <a:solidFill>
                    <a:schemeClr val="tx1"/>
                  </a:solidFill>
                </a:rPr>
                <a:t>itemClassify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16"/>
            <p:cNvCxnSpPr>
              <a:stCxn id="55" idx="3"/>
              <a:endCxn id="16" idx="1"/>
            </p:cNvCxnSpPr>
            <p:nvPr/>
          </p:nvCxnSpPr>
          <p:spPr>
            <a:xfrm>
              <a:off x="4655645" y="4558440"/>
              <a:ext cx="361908" cy="17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4" idx="3"/>
              <a:endCxn id="15" idx="1"/>
            </p:cNvCxnSpPr>
            <p:nvPr/>
          </p:nvCxnSpPr>
          <p:spPr>
            <a:xfrm flipV="1">
              <a:off x="8601048" y="5102187"/>
              <a:ext cx="254131" cy="11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3" idx="3"/>
              <a:endCxn id="14" idx="1"/>
            </p:cNvCxnSpPr>
            <p:nvPr/>
          </p:nvCxnSpPr>
          <p:spPr>
            <a:xfrm>
              <a:off x="2253864" y="5102186"/>
              <a:ext cx="4407744" cy="11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1" idx="3"/>
              <a:endCxn id="13" idx="1"/>
            </p:cNvCxnSpPr>
            <p:nvPr/>
          </p:nvCxnSpPr>
          <p:spPr>
            <a:xfrm>
              <a:off x="-145373" y="5102186"/>
              <a:ext cx="3260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9" idx="3"/>
              <a:endCxn id="60" idx="0"/>
            </p:cNvCxnSpPr>
            <p:nvPr/>
          </p:nvCxnSpPr>
          <p:spPr>
            <a:xfrm>
              <a:off x="2424569" y="2844479"/>
              <a:ext cx="3383651" cy="131489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10" idx="3"/>
              <a:endCxn id="60" idx="0"/>
            </p:cNvCxnSpPr>
            <p:nvPr/>
          </p:nvCxnSpPr>
          <p:spPr>
            <a:xfrm>
              <a:off x="2440360" y="3361591"/>
              <a:ext cx="3367860" cy="797782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9" idx="3"/>
              <a:endCxn id="61" idx="0"/>
            </p:cNvCxnSpPr>
            <p:nvPr/>
          </p:nvCxnSpPr>
          <p:spPr>
            <a:xfrm>
              <a:off x="2424569" y="2844479"/>
              <a:ext cx="3943492" cy="131489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>
              <a:stCxn id="13" idx="0"/>
              <a:endCxn id="12" idx="1"/>
            </p:cNvCxnSpPr>
            <p:nvPr/>
          </p:nvCxnSpPr>
          <p:spPr>
            <a:xfrm rot="5400000" flipH="1" flipV="1">
              <a:off x="1159115" y="4617927"/>
              <a:ext cx="352510" cy="23624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-1160040" y="6293040"/>
              <a:ext cx="1014667" cy="37976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spcCol="0" rtlCol="0" anchor="ctr"/>
            <a:lstStyle/>
            <a:p>
              <a:pPr algn="ctr"/>
              <a:r>
                <a:rPr lang="en-US" altLang="zh-CN" sz="1050" dirty="0" smtClean="0">
                  <a:solidFill>
                    <a:schemeClr val="tx1"/>
                  </a:solidFill>
                </a:rPr>
                <a:t>order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210723" y="6293040"/>
              <a:ext cx="1296038" cy="3797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spcCol="0" rtlCol="0" anchor="ctr"/>
            <a:lstStyle/>
            <a:p>
              <a:pPr algn="ctr"/>
              <a:r>
                <a:rPr lang="en-US" altLang="zh-CN" sz="1050" dirty="0" err="1" smtClean="0">
                  <a:solidFill>
                    <a:schemeClr val="tx1"/>
                  </a:solidFill>
                </a:rPr>
                <a:t>orderALL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355010" y="5817057"/>
              <a:ext cx="1502717" cy="37976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spcCol="0" rtlCol="0" anchor="ctr"/>
            <a:lstStyle/>
            <a:p>
              <a:pPr algn="ctr">
                <a:lnSpc>
                  <a:spcPts val="1500"/>
                </a:lnSpc>
              </a:pPr>
              <a:r>
                <a:rPr lang="en-US" altLang="zh-CN" sz="1050" dirty="0" smtClean="0">
                  <a:solidFill>
                    <a:schemeClr val="tx1"/>
                  </a:solidFill>
                </a:rPr>
                <a:t>3. </a:t>
              </a:r>
              <a:r>
                <a:rPr lang="en-US" altLang="zh-CN" sz="1050" dirty="0" err="1" smtClean="0">
                  <a:solidFill>
                    <a:schemeClr val="tx1"/>
                  </a:solidFill>
                </a:rPr>
                <a:t>getCustomer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122427" y="5817056"/>
              <a:ext cx="1491531" cy="37976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spcCol="0" rtlCol="0" anchor="ctr"/>
            <a:lstStyle/>
            <a:p>
              <a:pPr algn="ctr"/>
              <a:r>
                <a:rPr lang="en-US" altLang="zh-CN" sz="1050" dirty="0" smtClean="0">
                  <a:solidFill>
                    <a:schemeClr val="tx1"/>
                  </a:solidFill>
                </a:rPr>
                <a:t>4. </a:t>
              </a:r>
              <a:r>
                <a:rPr lang="en-US" altLang="zh-CN" sz="1050" dirty="0" err="1" smtClean="0">
                  <a:solidFill>
                    <a:schemeClr val="tx1"/>
                  </a:solidFill>
                </a:rPr>
                <a:t>makeGroup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122426" y="4369907"/>
              <a:ext cx="1014663" cy="3797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spcCol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tx1"/>
                  </a:solidFill>
                </a:rPr>
                <a:t>itemClass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接箭头连接符 29"/>
            <p:cNvCxnSpPr>
              <a:stCxn id="16" idx="3"/>
              <a:endCxn id="29" idx="1"/>
            </p:cNvCxnSpPr>
            <p:nvPr/>
          </p:nvCxnSpPr>
          <p:spPr>
            <a:xfrm flipV="1">
              <a:off x="6643139" y="4559791"/>
              <a:ext cx="479287" cy="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180636" y="6293040"/>
              <a:ext cx="2073228" cy="37976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spcCol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zh-CN" sz="1050" dirty="0" smtClean="0">
                  <a:solidFill>
                    <a:schemeClr val="tx1"/>
                  </a:solidFill>
                </a:rPr>
                <a:t>8. </a:t>
              </a:r>
              <a:r>
                <a:rPr lang="en-US" altLang="zh-CN" sz="1050" dirty="0" err="1" smtClean="0">
                  <a:solidFill>
                    <a:schemeClr val="tx1"/>
                  </a:solidFill>
                </a:rPr>
                <a:t>abstractOrder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直接箭头连接符 31"/>
            <p:cNvCxnSpPr>
              <a:stCxn id="25" idx="3"/>
              <a:endCxn id="31" idx="1"/>
            </p:cNvCxnSpPr>
            <p:nvPr/>
          </p:nvCxnSpPr>
          <p:spPr>
            <a:xfrm>
              <a:off x="-145373" y="6482924"/>
              <a:ext cx="32600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31" idx="3"/>
              <a:endCxn id="26" idx="1"/>
            </p:cNvCxnSpPr>
            <p:nvPr/>
          </p:nvCxnSpPr>
          <p:spPr>
            <a:xfrm>
              <a:off x="2253864" y="6482924"/>
              <a:ext cx="19568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3941026" y="5327957"/>
              <a:ext cx="1889320" cy="37976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spcCol="0" rtlCol="0" anchor="ctr"/>
            <a:lstStyle/>
            <a:p>
              <a:pPr algn="ctr"/>
              <a:r>
                <a:rPr lang="en-US" altLang="zh-CN" sz="1050" dirty="0" smtClean="0">
                  <a:solidFill>
                    <a:schemeClr val="tx1"/>
                  </a:solidFill>
                </a:rPr>
                <a:t>2. </a:t>
              </a:r>
              <a:r>
                <a:rPr lang="en-US" altLang="zh-CN" sz="1050" dirty="0" err="1" smtClean="0">
                  <a:solidFill>
                    <a:schemeClr val="tx1"/>
                  </a:solidFill>
                </a:rPr>
                <a:t>getOrderPackage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肘形连接符 34"/>
            <p:cNvCxnSpPr>
              <a:stCxn id="13" idx="2"/>
              <a:endCxn id="34" idx="1"/>
            </p:cNvCxnSpPr>
            <p:nvPr/>
          </p:nvCxnSpPr>
          <p:spPr>
            <a:xfrm rot="16200000" flipH="1">
              <a:off x="2466253" y="4043067"/>
              <a:ext cx="225771" cy="272377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>
              <a:stCxn id="25" idx="0"/>
              <a:endCxn id="27" idx="1"/>
            </p:cNvCxnSpPr>
            <p:nvPr/>
          </p:nvCxnSpPr>
          <p:spPr>
            <a:xfrm rot="5400000" flipH="1" flipV="1">
              <a:off x="2208103" y="3146133"/>
              <a:ext cx="286099" cy="600771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肘形连接符 36"/>
            <p:cNvCxnSpPr>
              <a:stCxn id="34" idx="3"/>
              <a:endCxn id="27" idx="0"/>
            </p:cNvCxnSpPr>
            <p:nvPr/>
          </p:nvCxnSpPr>
          <p:spPr>
            <a:xfrm>
              <a:off x="5830346" y="5517841"/>
              <a:ext cx="276022" cy="299215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/>
            <p:cNvGrpSpPr/>
            <p:nvPr/>
          </p:nvGrpSpPr>
          <p:grpSpPr>
            <a:xfrm>
              <a:off x="5017550" y="4159373"/>
              <a:ext cx="1622175" cy="257228"/>
              <a:chOff x="7151408" y="3755389"/>
              <a:chExt cx="1871873" cy="268222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7151408" y="3755389"/>
                <a:ext cx="583286" cy="2682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spcCol="0" rtlCol="0" anchor="ctr"/>
              <a:lstStyle/>
              <a:p>
                <a:pPr algn="ctr"/>
                <a:r>
                  <a:rPr lang="en-US" altLang="zh-CN" sz="1050" dirty="0" smtClean="0">
                    <a:solidFill>
                      <a:schemeClr val="tx1"/>
                    </a:solidFill>
                  </a:rPr>
                  <a:t>ID</a:t>
                </a:r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7731250" y="3755389"/>
                <a:ext cx="665069" cy="2682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spcCol="0" rtlCol="0" anchor="ctr"/>
              <a:lstStyle/>
              <a:p>
                <a:pPr algn="ctr"/>
                <a:r>
                  <a:rPr lang="en-US" altLang="zh-CN" sz="1050" dirty="0" smtClean="0">
                    <a:solidFill>
                      <a:schemeClr val="tx1"/>
                    </a:solidFill>
                  </a:rPr>
                  <a:t>Class</a:t>
                </a:r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8396319" y="3755389"/>
                <a:ext cx="626962" cy="2682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spcCol="0" rtlCol="0" anchor="ctr"/>
              <a:lstStyle/>
              <a:p>
                <a:pPr algn="ctr"/>
                <a:r>
                  <a:rPr lang="en-US" altLang="zh-CN" sz="1050" dirty="0" smtClean="0">
                    <a:solidFill>
                      <a:schemeClr val="tx1"/>
                    </a:solidFill>
                  </a:rPr>
                  <a:t>Type</a:t>
                </a:r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8855179" y="5817056"/>
              <a:ext cx="1449061" cy="3797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spcCol="0" rtlCol="0" anchor="ctr"/>
            <a:lstStyle/>
            <a:p>
              <a:pPr algn="ctr"/>
              <a:r>
                <a:rPr lang="en-US" altLang="zh-CN" sz="1050" dirty="0" smtClean="0">
                  <a:solidFill>
                    <a:schemeClr val="tx1"/>
                  </a:solidFill>
                </a:rPr>
                <a:t>group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接箭头连接符 39"/>
            <p:cNvCxnSpPr>
              <a:stCxn id="27" idx="3"/>
              <a:endCxn id="28" idx="1"/>
            </p:cNvCxnSpPr>
            <p:nvPr/>
          </p:nvCxnSpPr>
          <p:spPr>
            <a:xfrm flipV="1">
              <a:off x="6857727" y="6006940"/>
              <a:ext cx="26470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28" idx="3"/>
              <a:endCxn id="39" idx="1"/>
            </p:cNvCxnSpPr>
            <p:nvPr/>
          </p:nvCxnSpPr>
          <p:spPr>
            <a:xfrm>
              <a:off x="8613958" y="6006940"/>
              <a:ext cx="24122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肘形连接符 41"/>
            <p:cNvCxnSpPr>
              <a:stCxn id="29" idx="2"/>
              <a:endCxn id="14" idx="0"/>
            </p:cNvCxnSpPr>
            <p:nvPr/>
          </p:nvCxnSpPr>
          <p:spPr>
            <a:xfrm rot="16200000" flipH="1">
              <a:off x="7548653" y="4830781"/>
              <a:ext cx="163781" cy="157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10563323" y="4818658"/>
              <a:ext cx="2102173" cy="5649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spcCol="0" rtlCol="0" anchor="ctr"/>
            <a:lstStyle/>
            <a:p>
              <a:pPr algn="ctr"/>
              <a:r>
                <a:rPr lang="en-US" altLang="zh-CN" sz="1050" b="1" dirty="0" smtClean="0">
                  <a:solidFill>
                    <a:schemeClr val="bg1"/>
                  </a:solidFill>
                </a:rPr>
                <a:t>9. </a:t>
              </a:r>
              <a:r>
                <a:rPr lang="en-US" altLang="zh-CN" sz="1050" b="1" dirty="0" err="1" smtClean="0">
                  <a:solidFill>
                    <a:schemeClr val="bg1"/>
                  </a:solidFill>
                </a:rPr>
                <a:t>RecommendMenu</a:t>
              </a:r>
              <a:endParaRPr lang="zh-CN" altLang="en-US" sz="1050" b="1" dirty="0">
                <a:solidFill>
                  <a:schemeClr val="bg1"/>
                </a:solidFill>
              </a:endParaRPr>
            </a:p>
          </p:txBody>
        </p:sp>
        <p:cxnSp>
          <p:nvCxnSpPr>
            <p:cNvPr id="44" name="直接箭头连接符 43"/>
            <p:cNvCxnSpPr>
              <a:stCxn id="15" idx="3"/>
              <a:endCxn id="43" idx="1"/>
            </p:cNvCxnSpPr>
            <p:nvPr/>
          </p:nvCxnSpPr>
          <p:spPr>
            <a:xfrm flipV="1">
              <a:off x="10304241" y="5101146"/>
              <a:ext cx="259083" cy="10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肘形连接符 44"/>
            <p:cNvCxnSpPr>
              <a:stCxn id="6" idx="3"/>
              <a:endCxn id="43" idx="0"/>
            </p:cNvCxnSpPr>
            <p:nvPr/>
          </p:nvCxnSpPr>
          <p:spPr>
            <a:xfrm>
              <a:off x="5416790" y="2299408"/>
              <a:ext cx="6197620" cy="251925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肘形连接符 45"/>
            <p:cNvCxnSpPr>
              <a:stCxn id="29" idx="3"/>
              <a:endCxn id="43" idx="0"/>
            </p:cNvCxnSpPr>
            <p:nvPr/>
          </p:nvCxnSpPr>
          <p:spPr>
            <a:xfrm>
              <a:off x="8137089" y="4559791"/>
              <a:ext cx="3477321" cy="25886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连接符 46"/>
            <p:cNvCxnSpPr>
              <a:stCxn id="26" idx="3"/>
              <a:endCxn id="43" idx="2"/>
            </p:cNvCxnSpPr>
            <p:nvPr/>
          </p:nvCxnSpPr>
          <p:spPr>
            <a:xfrm flipV="1">
              <a:off x="5506761" y="5383634"/>
              <a:ext cx="6107649" cy="109929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肘形连接符 47"/>
            <p:cNvCxnSpPr>
              <a:stCxn id="39" idx="3"/>
              <a:endCxn id="43" idx="2"/>
            </p:cNvCxnSpPr>
            <p:nvPr/>
          </p:nvCxnSpPr>
          <p:spPr>
            <a:xfrm flipV="1">
              <a:off x="10304240" y="5383634"/>
              <a:ext cx="1310170" cy="62330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9" idx="2"/>
              <a:endCxn id="10" idx="0"/>
            </p:cNvCxnSpPr>
            <p:nvPr/>
          </p:nvCxnSpPr>
          <p:spPr>
            <a:xfrm>
              <a:off x="1866504" y="2974124"/>
              <a:ext cx="15791" cy="2305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肘形连接符 49"/>
            <p:cNvCxnSpPr>
              <a:stCxn id="4" idx="2"/>
              <a:endCxn id="9" idx="1"/>
            </p:cNvCxnSpPr>
            <p:nvPr/>
          </p:nvCxnSpPr>
          <p:spPr>
            <a:xfrm rot="16200000" flipH="1">
              <a:off x="989179" y="2525217"/>
              <a:ext cx="355186" cy="283335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1307689" y="3765708"/>
              <a:ext cx="1132607" cy="25929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spcCol="0" rtlCol="0" anchor="ctr"/>
            <a:lstStyle/>
            <a:p>
              <a:pPr algn="ctr"/>
              <a:r>
                <a:rPr lang="en-US" altLang="zh-CN" sz="1050" dirty="0" smtClean="0">
                  <a:solidFill>
                    <a:schemeClr val="tx1"/>
                  </a:solidFill>
                </a:rPr>
                <a:t>package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肘形连接符 51"/>
            <p:cNvCxnSpPr>
              <a:stCxn id="4" idx="2"/>
              <a:endCxn id="51" idx="1"/>
            </p:cNvCxnSpPr>
            <p:nvPr/>
          </p:nvCxnSpPr>
          <p:spPr>
            <a:xfrm rot="16200000" flipH="1">
              <a:off x="463365" y="3051030"/>
              <a:ext cx="1406062" cy="282585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肘形连接符 52"/>
            <p:cNvCxnSpPr>
              <a:stCxn id="51" idx="3"/>
              <a:endCxn id="34" idx="0"/>
            </p:cNvCxnSpPr>
            <p:nvPr/>
          </p:nvCxnSpPr>
          <p:spPr>
            <a:xfrm>
              <a:off x="2440296" y="3895354"/>
              <a:ext cx="2445390" cy="143260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肘形连接符 53"/>
            <p:cNvCxnSpPr>
              <a:stCxn id="4" idx="2"/>
              <a:endCxn id="10" idx="1"/>
            </p:cNvCxnSpPr>
            <p:nvPr/>
          </p:nvCxnSpPr>
          <p:spPr>
            <a:xfrm rot="16200000" flipH="1">
              <a:off x="738518" y="2775878"/>
              <a:ext cx="872299" cy="29912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3729045" y="4373774"/>
              <a:ext cx="926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spcCol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tx1"/>
                  </a:solidFill>
                </a:rPr>
                <a:t>itemList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直接箭头连接符 55"/>
            <p:cNvCxnSpPr>
              <a:stCxn id="12" idx="3"/>
              <a:endCxn id="55" idx="1"/>
            </p:cNvCxnSpPr>
            <p:nvPr/>
          </p:nvCxnSpPr>
          <p:spPr>
            <a:xfrm flipV="1">
              <a:off x="3367138" y="4558440"/>
              <a:ext cx="361907" cy="13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肘形连接符 56"/>
            <p:cNvCxnSpPr>
              <a:stCxn id="51" idx="3"/>
              <a:endCxn id="61" idx="0"/>
            </p:cNvCxnSpPr>
            <p:nvPr/>
          </p:nvCxnSpPr>
          <p:spPr>
            <a:xfrm>
              <a:off x="2440296" y="3895354"/>
              <a:ext cx="3927765" cy="26401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肘形连接符 57"/>
            <p:cNvCxnSpPr>
              <a:stCxn id="9" idx="3"/>
              <a:endCxn id="6" idx="2"/>
            </p:cNvCxnSpPr>
            <p:nvPr/>
          </p:nvCxnSpPr>
          <p:spPr>
            <a:xfrm flipV="1">
              <a:off x="2424569" y="2489292"/>
              <a:ext cx="2344202" cy="35518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919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159" y="53113"/>
            <a:ext cx="7399383" cy="732441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初期系统构架</a:t>
            </a:r>
            <a:endParaRPr lang="zh-CN" altLang="en-US" dirty="0"/>
          </a:p>
        </p:txBody>
      </p:sp>
      <p:sp>
        <p:nvSpPr>
          <p:cNvPr id="3" name="矩形: 圆角 14">
            <a:extLst>
              <a:ext uri="{FF2B5EF4-FFF2-40B4-BE49-F238E27FC236}">
                <a16:creationId xmlns:a16="http://schemas.microsoft.com/office/drawing/2014/main" xmlns="" id="{B1B74D81-2B16-4964-843A-AD275BDE7C06}"/>
              </a:ext>
            </a:extLst>
          </p:cNvPr>
          <p:cNvSpPr/>
          <p:nvPr/>
        </p:nvSpPr>
        <p:spPr>
          <a:xfrm>
            <a:off x="738437" y="1032825"/>
            <a:ext cx="8320530" cy="650726"/>
          </a:xfrm>
          <a:prstGeom prst="roundRect">
            <a:avLst>
              <a:gd name="adj" fmla="val 13022"/>
            </a:avLst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1">
            <a:extLst>
              <a:ext uri="{FF2B5EF4-FFF2-40B4-BE49-F238E27FC236}">
                <a16:creationId xmlns:a16="http://schemas.microsoft.com/office/drawing/2014/main" xmlns="" id="{D7CEBB8B-EF71-4993-91CB-556F42EC5F3B}"/>
              </a:ext>
            </a:extLst>
          </p:cNvPr>
          <p:cNvSpPr/>
          <p:nvPr/>
        </p:nvSpPr>
        <p:spPr>
          <a:xfrm>
            <a:off x="738437" y="1895586"/>
            <a:ext cx="8320530" cy="3165896"/>
          </a:xfrm>
          <a:prstGeom prst="roundRect">
            <a:avLst>
              <a:gd name="adj" fmla="val 3000"/>
            </a:avLst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39">
            <a:extLst>
              <a:ext uri="{FF2B5EF4-FFF2-40B4-BE49-F238E27FC236}">
                <a16:creationId xmlns:a16="http://schemas.microsoft.com/office/drawing/2014/main" xmlns="" id="{6C11EA89-5EC9-4265-809C-B3F34B12851F}"/>
              </a:ext>
            </a:extLst>
          </p:cNvPr>
          <p:cNvSpPr/>
          <p:nvPr/>
        </p:nvSpPr>
        <p:spPr>
          <a:xfrm>
            <a:off x="842301" y="1988168"/>
            <a:ext cx="8137173" cy="50614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内存数据库</a:t>
            </a:r>
          </a:p>
        </p:txBody>
      </p:sp>
      <p:sp>
        <p:nvSpPr>
          <p:cNvPr id="6" name="矩形: 圆角 12">
            <a:extLst>
              <a:ext uri="{FF2B5EF4-FFF2-40B4-BE49-F238E27FC236}">
                <a16:creationId xmlns:a16="http://schemas.microsoft.com/office/drawing/2014/main" xmlns="" id="{D7FDD442-52E8-4D34-9642-88C2434C8AC3}"/>
              </a:ext>
            </a:extLst>
          </p:cNvPr>
          <p:cNvSpPr/>
          <p:nvPr/>
        </p:nvSpPr>
        <p:spPr>
          <a:xfrm>
            <a:off x="842302" y="4487964"/>
            <a:ext cx="8137173" cy="50614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分布式文件系统   </a:t>
            </a: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+ Hadoop + Spark + Model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20">
            <a:extLst>
              <a:ext uri="{FF2B5EF4-FFF2-40B4-BE49-F238E27FC236}">
                <a16:creationId xmlns:a16="http://schemas.microsoft.com/office/drawing/2014/main" xmlns="" id="{D8D4A02B-E40C-41DE-A979-9058625981EE}"/>
              </a:ext>
            </a:extLst>
          </p:cNvPr>
          <p:cNvSpPr/>
          <p:nvPr/>
        </p:nvSpPr>
        <p:spPr>
          <a:xfrm>
            <a:off x="842301" y="2544165"/>
            <a:ext cx="2633702" cy="50614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219170"/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商品推荐  广告推送  优惠券发放</a:t>
            </a:r>
          </a:p>
        </p:txBody>
      </p:sp>
      <p:sp>
        <p:nvSpPr>
          <p:cNvPr id="8" name="矩形: 圆角 40">
            <a:extLst>
              <a:ext uri="{FF2B5EF4-FFF2-40B4-BE49-F238E27FC236}">
                <a16:creationId xmlns:a16="http://schemas.microsoft.com/office/drawing/2014/main" xmlns="" id="{AAA0DFC1-4C0D-42EE-BD9D-6B525AF6B994}"/>
              </a:ext>
            </a:extLst>
          </p:cNvPr>
          <p:cNvSpPr/>
          <p:nvPr/>
        </p:nvSpPr>
        <p:spPr>
          <a:xfrm>
            <a:off x="3629336" y="2544162"/>
            <a:ext cx="2771464" cy="50614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219170"/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销售预测  异常预警  监控风控</a:t>
            </a:r>
          </a:p>
        </p:txBody>
      </p:sp>
      <p:sp>
        <p:nvSpPr>
          <p:cNvPr id="9" name="矩形: 圆角 41">
            <a:extLst>
              <a:ext uri="{FF2B5EF4-FFF2-40B4-BE49-F238E27FC236}">
                <a16:creationId xmlns:a16="http://schemas.microsoft.com/office/drawing/2014/main" xmlns="" id="{AB89029E-DD9D-44B8-9029-B10CDEE78A01}"/>
              </a:ext>
            </a:extLst>
          </p:cNvPr>
          <p:cNvSpPr/>
          <p:nvPr/>
        </p:nvSpPr>
        <p:spPr>
          <a:xfrm>
            <a:off x="6530054" y="2544163"/>
            <a:ext cx="2449421" cy="50614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219170"/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产品评价  餐厅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  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菜单检索</a:t>
            </a:r>
          </a:p>
        </p:txBody>
      </p:sp>
      <p:sp>
        <p:nvSpPr>
          <p:cNvPr id="10" name="矩形: 圆角 42">
            <a:extLst>
              <a:ext uri="{FF2B5EF4-FFF2-40B4-BE49-F238E27FC236}">
                <a16:creationId xmlns:a16="http://schemas.microsoft.com/office/drawing/2014/main" xmlns="" id="{B2E33F99-53A0-447A-B7E9-0DA25335C6D9}"/>
              </a:ext>
            </a:extLst>
          </p:cNvPr>
          <p:cNvSpPr/>
          <p:nvPr/>
        </p:nvSpPr>
        <p:spPr>
          <a:xfrm>
            <a:off x="830114" y="1106507"/>
            <a:ext cx="8137173" cy="50614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业务应用 </a:t>
            </a:r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数据进行交互</a:t>
            </a:r>
          </a:p>
        </p:txBody>
      </p:sp>
      <p:sp>
        <p:nvSpPr>
          <p:cNvPr id="11" name="矩形: 圆角 22">
            <a:extLst>
              <a:ext uri="{FF2B5EF4-FFF2-40B4-BE49-F238E27FC236}">
                <a16:creationId xmlns:a16="http://schemas.microsoft.com/office/drawing/2014/main" xmlns="" id="{45246280-D62F-4C4B-B841-A600945EB38C}"/>
              </a:ext>
            </a:extLst>
          </p:cNvPr>
          <p:cNvSpPr/>
          <p:nvPr/>
        </p:nvSpPr>
        <p:spPr>
          <a:xfrm>
            <a:off x="842302" y="3100155"/>
            <a:ext cx="8137173" cy="1337959"/>
          </a:xfrm>
          <a:prstGeom prst="roundRect">
            <a:avLst>
              <a:gd name="adj" fmla="val 688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/>
            <a:endParaRPr lang="zh-CN" altLang="en-US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24">
            <a:extLst>
              <a:ext uri="{FF2B5EF4-FFF2-40B4-BE49-F238E27FC236}">
                <a16:creationId xmlns:a16="http://schemas.microsoft.com/office/drawing/2014/main" xmlns="" id="{787C2CA6-2862-49FA-9F1E-C501505AD4A4}"/>
              </a:ext>
            </a:extLst>
          </p:cNvPr>
          <p:cNvSpPr txBox="1"/>
          <p:nvPr/>
        </p:nvSpPr>
        <p:spPr>
          <a:xfrm>
            <a:off x="1083891" y="3190359"/>
            <a:ext cx="23949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基于用户的推荐算法</a:t>
            </a:r>
          </a:p>
          <a:p>
            <a:pPr defTabSz="1219170"/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基于产品分类的推荐算法</a:t>
            </a:r>
          </a:p>
          <a:p>
            <a:pPr defTabSz="1219170"/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基于评价标签的推荐算法</a:t>
            </a:r>
            <a:endParaRPr lang="en-US" altLang="zh-CN" sz="1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170"/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根据用户群进行广告推荐</a:t>
            </a:r>
            <a:endParaRPr lang="en-US" altLang="zh-CN" sz="1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170"/>
            <a:r>
              <a:rPr lang="en-US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RFM</a:t>
            </a:r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sp>
        <p:nvSpPr>
          <p:cNvPr id="13" name="文本框 43">
            <a:extLst>
              <a:ext uri="{FF2B5EF4-FFF2-40B4-BE49-F238E27FC236}">
                <a16:creationId xmlns:a16="http://schemas.microsoft.com/office/drawing/2014/main" xmlns="" id="{78780089-5738-4434-95A7-27E3234F4D4B}"/>
              </a:ext>
            </a:extLst>
          </p:cNvPr>
          <p:cNvSpPr txBox="1"/>
          <p:nvPr/>
        </p:nvSpPr>
        <p:spPr>
          <a:xfrm>
            <a:off x="3514103" y="3190359"/>
            <a:ext cx="30517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19170"/>
            <a:r>
              <a:rPr lang="zh-CN" altLang="en-US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区域、餐厅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时间，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天气，促销</a:t>
            </a: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活动等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影响因子的销售预测 </a:t>
            </a:r>
            <a:endParaRPr lang="en-US" altLang="zh-CN" sz="14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219170"/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检测订单与离线检测订单的峰值异常</a:t>
            </a:r>
            <a:endParaRPr lang="en-US" altLang="zh-CN" sz="14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219170"/>
            <a:r>
              <a:rPr lang="zh-CN" altLang="en-US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实时了解各个纬度场景的数据情况</a:t>
            </a:r>
          </a:p>
        </p:txBody>
      </p:sp>
      <p:sp>
        <p:nvSpPr>
          <p:cNvPr id="14" name="文本框 44">
            <a:extLst>
              <a:ext uri="{FF2B5EF4-FFF2-40B4-BE49-F238E27FC236}">
                <a16:creationId xmlns:a16="http://schemas.microsoft.com/office/drawing/2014/main" xmlns="" id="{563B514B-708B-4BF3-95D6-E346BDF806B6}"/>
              </a:ext>
            </a:extLst>
          </p:cNvPr>
          <p:cNvSpPr txBox="1"/>
          <p:nvPr/>
        </p:nvSpPr>
        <p:spPr>
          <a:xfrm>
            <a:off x="7149403" y="3190359"/>
            <a:ext cx="12452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KANO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170"/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PSM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170"/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巴斯模型</a:t>
            </a:r>
            <a:endParaRPr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170"/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文字输入</a:t>
            </a:r>
            <a:endParaRPr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170"/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语音输入</a:t>
            </a:r>
          </a:p>
        </p:txBody>
      </p:sp>
      <p:sp>
        <p:nvSpPr>
          <p:cNvPr id="15" name="矩形: 圆角 13">
            <a:extLst>
              <a:ext uri="{FF2B5EF4-FFF2-40B4-BE49-F238E27FC236}">
                <a16:creationId xmlns:a16="http://schemas.microsoft.com/office/drawing/2014/main" xmlns="" id="{1CADBDDE-1F3A-44C4-9FB8-9F05C577190A}"/>
              </a:ext>
            </a:extLst>
          </p:cNvPr>
          <p:cNvSpPr/>
          <p:nvPr/>
        </p:nvSpPr>
        <p:spPr>
          <a:xfrm>
            <a:off x="174056" y="1880406"/>
            <a:ext cx="476184" cy="316589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存储层</a:t>
            </a:r>
            <a:endParaRPr lang="en-US" altLang="zh-CN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9170"/>
            <a:endParaRPr lang="en-US" altLang="zh-CN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9170"/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算法接入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xmlns="" id="{4330F3A7-2EF7-4254-BCA0-1FF735A75750}"/>
              </a:ext>
            </a:extLst>
          </p:cNvPr>
          <p:cNvSpPr/>
          <p:nvPr/>
        </p:nvSpPr>
        <p:spPr>
          <a:xfrm>
            <a:off x="174056" y="927559"/>
            <a:ext cx="476184" cy="86125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接入层</a:t>
            </a:r>
          </a:p>
        </p:txBody>
      </p:sp>
    </p:spTree>
    <p:extLst>
      <p:ext uri="{BB962C8B-B14F-4D97-AF65-F5344CB8AC3E}">
        <p14:creationId xmlns:p14="http://schemas.microsoft.com/office/powerpoint/2010/main" val="231474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3"/>
          <p:cNvSpPr txBox="1"/>
          <p:nvPr/>
        </p:nvSpPr>
        <p:spPr>
          <a:xfrm>
            <a:off x="230505" y="270780"/>
            <a:ext cx="7700645" cy="333375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>
              <a:lnSpc>
                <a:spcPct val="85000"/>
              </a:lnSpc>
              <a:spcBef>
                <a:spcPct val="0"/>
              </a:spcBef>
              <a:buNone/>
              <a:defRPr lang="en-US" sz="2400" b="1" cap="none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3-1. </a:t>
            </a:r>
            <a:r>
              <a:rPr lang="zh-CN" altLang="en-US" dirty="0" smtClean="0"/>
              <a:t>初期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构架</a:t>
            </a:r>
            <a:r>
              <a:rPr lang="zh-CN" altLang="en-US" dirty="0" smtClean="0"/>
              <a:t>实现</a:t>
            </a:r>
            <a:r>
              <a:rPr lang="zh-CN" altLang="en-US" dirty="0" smtClean="0"/>
              <a:t>内容（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>
              <a:sym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851517"/>
              </p:ext>
            </p:extLst>
          </p:nvPr>
        </p:nvGraphicFramePr>
        <p:xfrm>
          <a:off x="76202" y="976137"/>
          <a:ext cx="8958942" cy="407846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64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85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42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4097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1514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341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3414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2528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59903"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应用场景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方法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算法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涉及数据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源数据量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运行软件需求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运行硬件需求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开发工作量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2260">
                <a:tc rowSpan="2"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商品推荐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（现有方法）基于分组统计分析方法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kern="1200" dirty="0">
                          <a:latin typeface="微软雅黑" pitchFamily="34" charset="-122"/>
                          <a:ea typeface="微软雅黑" pitchFamily="34" charset="-122"/>
                        </a:rPr>
                        <a:t>文本</a:t>
                      </a:r>
                      <a:r>
                        <a:rPr lang="zh-CN" altLang="en-US" sz="11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分类</a:t>
                      </a:r>
                      <a:endParaRPr lang="en-US" altLang="zh-CN" sz="1100" kern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1450" marR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文本</a:t>
                      </a:r>
                      <a:r>
                        <a:rPr lang="zh-CN" altLang="en-US" sz="1100" kern="1200" dirty="0">
                          <a:latin typeface="微软雅黑" pitchFamily="34" charset="-122"/>
                          <a:ea typeface="微软雅黑" pitchFamily="34" charset="-122"/>
                        </a:rPr>
                        <a:t>相似度</a:t>
                      </a:r>
                      <a:r>
                        <a:rPr lang="zh-CN" altLang="en-US" sz="11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匹配</a:t>
                      </a:r>
                      <a:endParaRPr lang="en-US" altLang="zh-CN" sz="1100" kern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1450" marR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数理统计</a:t>
                      </a:r>
                      <a:endParaRPr lang="en-US" altLang="zh-CN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kern="1200" dirty="0">
                          <a:latin typeface="微软雅黑" pitchFamily="34" charset="-122"/>
                          <a:ea typeface="微软雅黑" pitchFamily="34" charset="-122"/>
                        </a:rPr>
                        <a:t>用户数据</a:t>
                      </a:r>
                      <a:endParaRPr lang="en-US" altLang="zh-CN" sz="1100" kern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1450" marR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kern="1200" dirty="0">
                          <a:latin typeface="微软雅黑" pitchFamily="34" charset="-122"/>
                          <a:ea typeface="微软雅黑" pitchFamily="34" charset="-122"/>
                        </a:rPr>
                        <a:t>订单数据</a:t>
                      </a:r>
                      <a:endParaRPr lang="en-US" altLang="zh-CN" sz="1100" kern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1450" marR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kern="1200" dirty="0">
                          <a:latin typeface="微软雅黑" pitchFamily="34" charset="-122"/>
                          <a:ea typeface="微软雅黑" pitchFamily="34" charset="-122"/>
                        </a:rPr>
                        <a:t>菜单项数据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年历史订单数据，新用户</a:t>
                      </a:r>
                      <a:r>
                        <a:rPr lang="en-US" altLang="zh-CN" sz="1100" dirty="0">
                          <a:latin typeface="微软雅黑" pitchFamily="34" charset="-122"/>
                          <a:ea typeface="微软雅黑" pitchFamily="34" charset="-122"/>
                        </a:rPr>
                        <a:t>+</a:t>
                      </a: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新订单迭代，约</a:t>
                      </a:r>
                      <a:r>
                        <a:rPr lang="en-US" altLang="zh-CN" sz="1100" dirty="0">
                          <a:latin typeface="微软雅黑" pitchFamily="34" charset="-122"/>
                          <a:ea typeface="微软雅黑" pitchFamily="34" charset="-122"/>
                        </a:rPr>
                        <a:t>60G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微软雅黑" pitchFamily="34" charset="-122"/>
                          <a:ea typeface="微软雅黑" pitchFamily="34" charset="-122"/>
                        </a:rPr>
                        <a:t>SQL Server</a:t>
                      </a:r>
                    </a:p>
                    <a:p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Python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2-3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台</a:t>
                      </a: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普通服务器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个月*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 sz="11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46200">
                <a:tc vMerge="1"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（将来方法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en-US" altLang="zh-CN" sz="11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just"/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基于用户的推荐算法</a:t>
                      </a:r>
                      <a:endParaRPr lang="en-US" altLang="zh-CN" sz="11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基于产品分类的推荐算法</a:t>
                      </a:r>
                      <a:endParaRPr lang="en-US" altLang="zh-CN" sz="11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基于评价标签的推荐算法</a:t>
                      </a:r>
                      <a:endParaRPr lang="zh-CN" altLang="en-US" sz="11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聚类算法，</a:t>
                      </a:r>
                      <a:endParaRPr lang="en-US" altLang="zh-CN" sz="11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分类算法，</a:t>
                      </a:r>
                      <a:endParaRPr lang="en-US" altLang="zh-CN" sz="11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自然语言处理，</a:t>
                      </a:r>
                      <a:endParaRPr lang="en-US" altLang="zh-CN" sz="11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文本分析，</a:t>
                      </a:r>
                      <a:endParaRPr lang="en-US" altLang="zh-CN" sz="11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关联分析，</a:t>
                      </a:r>
                      <a:endParaRPr lang="en-US" altLang="zh-CN" sz="11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协同滤波，</a:t>
                      </a:r>
                      <a:endParaRPr lang="en-US" altLang="zh-CN" sz="11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深度学习神经网络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用户数据</a:t>
                      </a:r>
                      <a:endParaRPr lang="en-US" altLang="zh-CN" sz="11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餐厅数据</a:t>
                      </a:r>
                      <a:endParaRPr lang="en-US" altLang="zh-CN" sz="11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订单数据</a:t>
                      </a:r>
                      <a:endParaRPr lang="en-US" altLang="zh-CN" sz="11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菜单项数据</a:t>
                      </a:r>
                      <a:endParaRPr lang="en-US" altLang="zh-CN" sz="11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口味数据</a:t>
                      </a:r>
                      <a:endParaRPr lang="en-US" altLang="zh-CN" sz="11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GPS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位置信息</a:t>
                      </a:r>
                      <a:endParaRPr lang="en-US" altLang="zh-CN" sz="11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人口密度数据</a:t>
                      </a:r>
                      <a:endParaRPr lang="en-US" altLang="zh-CN" sz="11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商圈数据</a:t>
                      </a:r>
                      <a:endParaRPr lang="en-US" altLang="zh-CN" sz="11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产品评价数据</a:t>
                      </a:r>
                      <a:endParaRPr lang="zh-CN" altLang="en-US" sz="11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历史订单数据，新用户</a:t>
                      </a:r>
                      <a:r>
                        <a:rPr lang="en-US" altLang="zh-CN" sz="1100" dirty="0">
                          <a:latin typeface="微软雅黑" pitchFamily="34" charset="-122"/>
                          <a:ea typeface="微软雅黑" pitchFamily="34" charset="-122"/>
                        </a:rPr>
                        <a:t>+</a:t>
                      </a: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新订单迭代，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约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200G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SQL Server</a:t>
                      </a:r>
                    </a:p>
                    <a:p>
                      <a:r>
                        <a:rPr lang="en-US" altLang="zh-CN" sz="11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HBase</a:t>
                      </a:r>
                      <a:endParaRPr lang="en-US" altLang="zh-CN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1100" dirty="0">
                          <a:latin typeface="微软雅黑" pitchFamily="34" charset="-122"/>
                          <a:ea typeface="微软雅黑" pitchFamily="34" charset="-122"/>
                        </a:rPr>
                        <a:t>Hadoop</a:t>
                      </a:r>
                    </a:p>
                    <a:p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Spark</a:t>
                      </a:r>
                    </a:p>
                    <a:p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Python</a:t>
                      </a:r>
                      <a:endParaRPr lang="en-US" altLang="zh-CN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微软雅黑" pitchFamily="34" charset="-122"/>
                          <a:ea typeface="微软雅黑" pitchFamily="34" charset="-122"/>
                        </a:rPr>
                        <a:t>7-8</a:t>
                      </a: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台普通服务器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个月*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智能广告推送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根据用户群进行广告推荐（如对女顾客多推荐热饮）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聚类，分类，最临近等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餐厅数据</a:t>
                      </a:r>
                      <a:endParaRPr lang="en-US" altLang="zh-CN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订单数据</a:t>
                      </a:r>
                      <a:endParaRPr lang="en-US" altLang="zh-CN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菜单项数据</a:t>
                      </a:r>
                      <a:endParaRPr lang="en-US" altLang="zh-CN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口味数据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历史订单数据，新用户</a:t>
                      </a:r>
                      <a:r>
                        <a:rPr lang="en-US" altLang="zh-CN" sz="1100" dirty="0">
                          <a:latin typeface="微软雅黑" pitchFamily="34" charset="-122"/>
                          <a:ea typeface="微软雅黑" pitchFamily="34" charset="-122"/>
                        </a:rPr>
                        <a:t>+</a:t>
                      </a: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新订单迭代，约</a:t>
                      </a:r>
                      <a:r>
                        <a:rPr lang="en-US" altLang="zh-CN" sz="1100" dirty="0">
                          <a:latin typeface="微软雅黑" pitchFamily="34" charset="-122"/>
                          <a:ea typeface="微软雅黑" pitchFamily="34" charset="-122"/>
                        </a:rPr>
                        <a:t>60G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SQL Server</a:t>
                      </a:r>
                    </a:p>
                    <a:p>
                      <a:r>
                        <a:rPr lang="en-US" altLang="zh-CN" sz="11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HBase</a:t>
                      </a:r>
                      <a:endParaRPr lang="en-US" altLang="zh-CN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1100" dirty="0">
                          <a:latin typeface="微软雅黑" pitchFamily="34" charset="-122"/>
                          <a:ea typeface="微软雅黑" pitchFamily="34" charset="-122"/>
                        </a:rPr>
                        <a:t>Hadoop</a:t>
                      </a:r>
                    </a:p>
                    <a:p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Spark</a:t>
                      </a:r>
                    </a:p>
                    <a:p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Python</a:t>
                      </a:r>
                      <a:endParaRPr lang="en-US" altLang="zh-CN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微软雅黑" pitchFamily="34" charset="-122"/>
                          <a:ea typeface="微软雅黑" pitchFamily="34" charset="-122"/>
                        </a:rPr>
                        <a:t>7-8</a:t>
                      </a: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台普通服务器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个月*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82437"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客户优惠劵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微软雅黑" pitchFamily="34" charset="-122"/>
                          <a:ea typeface="微软雅黑" pitchFamily="34" charset="-122"/>
                        </a:rPr>
                        <a:t>RFM</a:t>
                      </a: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模型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统计学模型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客户下单历史数据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年历史订单数据，新用户</a:t>
                      </a:r>
                      <a:r>
                        <a:rPr lang="en-US" altLang="zh-CN" sz="1100" dirty="0">
                          <a:latin typeface="微软雅黑" pitchFamily="34" charset="-122"/>
                          <a:ea typeface="微软雅黑" pitchFamily="34" charset="-122"/>
                        </a:rPr>
                        <a:t>+</a:t>
                      </a: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新订单迭代，约</a:t>
                      </a:r>
                      <a:r>
                        <a:rPr lang="en-US" altLang="zh-CN" sz="1100" dirty="0">
                          <a:latin typeface="微软雅黑" pitchFamily="34" charset="-122"/>
                          <a:ea typeface="微软雅黑" pitchFamily="34" charset="-122"/>
                        </a:rPr>
                        <a:t>60G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SQL Server</a:t>
                      </a:r>
                    </a:p>
                    <a:p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Hadoop</a:t>
                      </a:r>
                      <a:endParaRPr lang="en-US" altLang="zh-CN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1100" dirty="0">
                          <a:latin typeface="微软雅黑" pitchFamily="34" charset="-122"/>
                          <a:ea typeface="微软雅黑" pitchFamily="34" charset="-122"/>
                        </a:rPr>
                        <a:t>Spark</a:t>
                      </a:r>
                      <a:endParaRPr lang="en-US" altLang="zh-CN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itchFamily="34" charset="-122"/>
                          <a:ea typeface="微软雅黑" pitchFamily="34" charset="-122"/>
                        </a:rPr>
                        <a:t>1-2</a:t>
                      </a: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台普通服务器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个月*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28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479694"/>
              </p:ext>
            </p:extLst>
          </p:nvPr>
        </p:nvGraphicFramePr>
        <p:xfrm>
          <a:off x="110758" y="929140"/>
          <a:ext cx="8891728" cy="406811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292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56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2591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89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223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5858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59903"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应用场景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方法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算法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涉及数据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源数据量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运行软件需求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运行硬件需求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开发工作量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631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销售预测（安全备库、销售计划）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按区域、餐厅的每年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每月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每周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每天的销售预测</a:t>
                      </a:r>
                      <a:endParaRPr lang="en-US" altLang="zh-CN" sz="11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按天气，促销活动，餐厅历史订单等影响因子的销售预测 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基于时间序列预测分析（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ARIMA, LSTM,</a:t>
                      </a:r>
                      <a:r>
                        <a:rPr lang="en-US" altLang="zh-CN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etc.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en-US" altLang="zh-CN" sz="11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基于因子预测分析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(NN, DT,</a:t>
                      </a:r>
                      <a:r>
                        <a:rPr lang="en-US" altLang="zh-CN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RNN, etc.)</a:t>
                      </a:r>
                      <a:endParaRPr lang="en-US" altLang="zh-CN" sz="11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餐厅数据</a:t>
                      </a:r>
                      <a:endParaRPr lang="en-US" altLang="zh-CN" sz="11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订单数据</a:t>
                      </a:r>
                      <a:endParaRPr lang="en-US" altLang="zh-CN" sz="11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菜单项数据</a:t>
                      </a:r>
                      <a:endParaRPr lang="en-US" altLang="zh-CN" sz="11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口味数据</a:t>
                      </a:r>
                      <a:endParaRPr lang="en-US" altLang="zh-CN" sz="11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天气数据</a:t>
                      </a:r>
                      <a:endParaRPr lang="en-US" altLang="zh-CN" sz="11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促销活动数据</a:t>
                      </a:r>
                      <a:endParaRPr lang="en-US" altLang="zh-CN" sz="11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商圈数据</a:t>
                      </a:r>
                      <a:endParaRPr lang="en-US" altLang="zh-CN" sz="11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人口密度等数据</a:t>
                      </a:r>
                      <a:endParaRPr lang="en-US" altLang="zh-CN" sz="11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GPRS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位置数据</a:t>
                      </a:r>
                      <a:endParaRPr lang="zh-CN" altLang="en-US" sz="11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年历史订单数据，新用户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+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新订单迭代，约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300G</a:t>
                      </a:r>
                      <a:endParaRPr lang="zh-CN" altLang="en-US" sz="11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SQL Server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HBase</a:t>
                      </a:r>
                      <a:endParaRPr lang="en-US" altLang="zh-CN" sz="11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just"/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Hadoop</a:t>
                      </a:r>
                    </a:p>
                    <a:p>
                      <a:pPr algn="just"/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Spark</a:t>
                      </a:r>
                    </a:p>
                    <a:p>
                      <a:pPr algn="just"/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Python</a:t>
                      </a:r>
                      <a:endParaRPr lang="en-US" altLang="zh-CN" sz="11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按需求确定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个月*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8631"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订单异常预警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按</a:t>
                      </a:r>
                      <a:r>
                        <a:rPr lang="zh-CN" altLang="en-US" sz="1100" kern="1200" dirty="0">
                          <a:latin typeface="微软雅黑" pitchFamily="34" charset="-122"/>
                          <a:ea typeface="微软雅黑" pitchFamily="34" charset="-122"/>
                        </a:rPr>
                        <a:t>区域、餐厅的每年</a:t>
                      </a:r>
                      <a:r>
                        <a:rPr lang="en-US" altLang="zh-CN" sz="1100" kern="1200" dirty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100" kern="1200" dirty="0">
                          <a:latin typeface="微软雅黑" pitchFamily="34" charset="-122"/>
                          <a:ea typeface="微软雅黑" pitchFamily="34" charset="-122"/>
                        </a:rPr>
                        <a:t>每月</a:t>
                      </a:r>
                      <a:r>
                        <a:rPr lang="en-US" altLang="zh-CN" sz="1100" kern="1200" dirty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100" kern="1200" dirty="0">
                          <a:latin typeface="微软雅黑" pitchFamily="34" charset="-122"/>
                          <a:ea typeface="微软雅黑" pitchFamily="34" charset="-122"/>
                        </a:rPr>
                        <a:t>每周</a:t>
                      </a:r>
                      <a:r>
                        <a:rPr lang="en-US" altLang="zh-CN" sz="1100" kern="1200" dirty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100" kern="1200" dirty="0">
                          <a:latin typeface="微软雅黑" pitchFamily="34" charset="-122"/>
                          <a:ea typeface="微软雅黑" pitchFamily="34" charset="-122"/>
                        </a:rPr>
                        <a:t>每天， 阀值确定，召回率，</a:t>
                      </a:r>
                      <a:r>
                        <a:rPr lang="zh-CN" altLang="en-US" sz="11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准确率</a:t>
                      </a:r>
                      <a:endParaRPr lang="en-US" altLang="zh-CN" sz="1100" kern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1450" indent="-171450" algn="just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检测离线订单峰值异常</a:t>
                      </a:r>
                      <a:endParaRPr lang="en-US" altLang="zh-CN" sz="1100" kern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1450" indent="-171450" algn="just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检测实时订单峰值异常</a:t>
                      </a:r>
                      <a:endParaRPr lang="zh-CN" altLang="en-US" sz="11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1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Holt-Winters</a:t>
                      </a:r>
                    </a:p>
                    <a:p>
                      <a:pPr marL="171450" indent="-171450" algn="just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离群点识别（</a:t>
                      </a:r>
                      <a:r>
                        <a:rPr lang="en-US" altLang="zh-CN" sz="1100" kern="12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kd</a:t>
                      </a:r>
                      <a:r>
                        <a:rPr lang="zh-CN" altLang="en-US" sz="11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树，</a:t>
                      </a:r>
                      <a:r>
                        <a:rPr lang="en-US" altLang="zh-CN" sz="11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LOF</a:t>
                      </a:r>
                      <a:r>
                        <a:rPr lang="zh-CN" altLang="en-US" sz="11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en-US" altLang="zh-CN" sz="11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PCA</a:t>
                      </a:r>
                      <a:r>
                        <a:rPr lang="zh-CN" altLang="en-US" sz="11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en-US" altLang="zh-CN" sz="1100" kern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1450" indent="-171450" algn="just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基于邻近度的检测（</a:t>
                      </a:r>
                      <a:r>
                        <a:rPr lang="en-US" altLang="zh-CN" sz="1100" kern="12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kmean</a:t>
                      </a:r>
                      <a:r>
                        <a:rPr lang="en-US" altLang="zh-CN" sz="11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, </a:t>
                      </a:r>
                      <a:r>
                        <a:rPr lang="en-US" altLang="zh-CN" sz="1100" kern="12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knn</a:t>
                      </a:r>
                      <a:r>
                        <a:rPr lang="zh-CN" altLang="en-US" sz="11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en-US" altLang="zh-CN" sz="1100" kern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1450" indent="-171450" algn="just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基于聚类的检测</a:t>
                      </a:r>
                      <a:endParaRPr lang="en-US" altLang="zh-CN" sz="1100" kern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1450" indent="-171450" algn="just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基于集成算法的检测（</a:t>
                      </a:r>
                      <a:r>
                        <a:rPr lang="en-US" altLang="zh-CN" sz="1100" kern="12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iForest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en-US" altLang="zh-CN" sz="11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基于时间序列的异常值检测（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ARIMA,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 sz="11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kern="1200" dirty="0">
                          <a:latin typeface="微软雅黑" pitchFamily="34" charset="-122"/>
                          <a:ea typeface="微软雅黑" pitchFamily="34" charset="-122"/>
                        </a:rPr>
                        <a:t>天气数据</a:t>
                      </a:r>
                      <a:endParaRPr lang="en-US" altLang="zh-CN" sz="1100" kern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1450" indent="-171450" algn="just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历史订单数据</a:t>
                      </a:r>
                      <a:endParaRPr lang="en-US" altLang="zh-CN" sz="1100" kern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1450" indent="-171450" algn="just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实时订单数据</a:t>
                      </a:r>
                      <a:endParaRPr lang="en-US" altLang="zh-CN" sz="11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天气预报数据</a:t>
                      </a:r>
                      <a:endParaRPr lang="en-US" altLang="zh-CN" sz="11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1450" marR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年历史订单数据</a:t>
                      </a:r>
                      <a:endParaRPr lang="en-US" altLang="zh-CN" sz="11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1450" marR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实时在线数据</a:t>
                      </a:r>
                      <a:endParaRPr lang="zh-CN" altLang="en-US" sz="11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SQL Server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HBase</a:t>
                      </a:r>
                      <a:endParaRPr lang="en-US" altLang="zh-CN" sz="11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just"/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Hadoop</a:t>
                      </a:r>
                    </a:p>
                    <a:p>
                      <a:pPr algn="just"/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Spark</a:t>
                      </a:r>
                    </a:p>
                    <a:p>
                      <a:pPr algn="just"/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Python</a:t>
                      </a:r>
                      <a:endParaRPr lang="en-US" altLang="zh-CN" sz="11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按需求确定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个月*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8631"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监控、风控场景开发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时时了解各个纬度场景的数据情况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编码开发，抓取统计数据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内存数据库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同上</a:t>
                      </a:r>
                      <a:endParaRPr lang="en-US" altLang="zh-CN" sz="11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按需求确定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个月*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itle 53"/>
          <p:cNvSpPr txBox="1"/>
          <p:nvPr/>
        </p:nvSpPr>
        <p:spPr>
          <a:xfrm>
            <a:off x="230505" y="270780"/>
            <a:ext cx="7700645" cy="333375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>
              <a:lnSpc>
                <a:spcPct val="85000"/>
              </a:lnSpc>
              <a:spcBef>
                <a:spcPct val="0"/>
              </a:spcBef>
              <a:buNone/>
              <a:defRPr lang="en-US" sz="2400" b="1" cap="none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3-1. </a:t>
            </a:r>
            <a:r>
              <a:rPr lang="zh-CN" altLang="en-US" dirty="0" smtClean="0"/>
              <a:t>初期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构架</a:t>
            </a:r>
            <a:r>
              <a:rPr lang="zh-CN" altLang="en-US" dirty="0" smtClean="0"/>
              <a:t>实现</a:t>
            </a:r>
            <a:r>
              <a:rPr lang="zh-CN" altLang="en-US" dirty="0" smtClean="0"/>
              <a:t>内容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358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60900"/>
              </p:ext>
            </p:extLst>
          </p:nvPr>
        </p:nvGraphicFramePr>
        <p:xfrm>
          <a:off x="108856" y="914395"/>
          <a:ext cx="8880841" cy="31679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292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56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308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482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262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305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2338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59903"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应用场景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方法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算法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涉及数据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源数据量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运行软件需求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运行硬件需求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开发工作量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631"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产品评价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itchFamily="34" charset="-122"/>
                          <a:ea typeface="微软雅黑" pitchFamily="34" charset="-122"/>
                        </a:rPr>
                        <a:t>Kano/PSM/</a:t>
                      </a: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巴斯模型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统计学模型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产品数据表，在线调查表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新建产品数据表或原表扩展在线调查表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SQL Server</a:t>
                      </a:r>
                    </a:p>
                    <a:p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Hadoop</a:t>
                      </a:r>
                      <a:endParaRPr lang="en-US" altLang="zh-CN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1100" dirty="0">
                          <a:latin typeface="微软雅黑" pitchFamily="34" charset="-122"/>
                          <a:ea typeface="微软雅黑" pitchFamily="34" charset="-122"/>
                        </a:rPr>
                        <a:t>Spark</a:t>
                      </a:r>
                      <a:endParaRPr lang="en-US" altLang="zh-CN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itchFamily="34" charset="-122"/>
                          <a:ea typeface="微软雅黑" pitchFamily="34" charset="-122"/>
                        </a:rPr>
                        <a:t>1-2</a:t>
                      </a: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台普通服务器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个月*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21276150"/>
                  </a:ext>
                </a:extLst>
              </a:tr>
              <a:tr h="608631"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餐厅评价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微软雅黑" pitchFamily="34" charset="-122"/>
                          <a:ea typeface="微软雅黑" pitchFamily="34" charset="-122"/>
                        </a:rPr>
                        <a:t>Kano/PSM/</a:t>
                      </a: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巴斯模型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统计学模型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餐厅数据表，在线调查表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新建餐厅数据表或原表扩展在线调查表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SQL Server</a:t>
                      </a:r>
                    </a:p>
                    <a:p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Hadoop</a:t>
                      </a:r>
                      <a:endParaRPr lang="en-US" altLang="zh-CN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1100" dirty="0">
                          <a:latin typeface="微软雅黑" pitchFamily="34" charset="-122"/>
                          <a:ea typeface="微软雅黑" pitchFamily="34" charset="-122"/>
                        </a:rPr>
                        <a:t>Spark</a:t>
                      </a:r>
                      <a:endParaRPr lang="en-US" altLang="zh-CN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itchFamily="34" charset="-122"/>
                          <a:ea typeface="微软雅黑" pitchFamily="34" charset="-122"/>
                        </a:rPr>
                        <a:t>1-2</a:t>
                      </a: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台普通服务器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个月*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2625253"/>
                  </a:ext>
                </a:extLst>
              </a:tr>
              <a:tr h="515023">
                <a:tc rowSpan="2"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菜单检索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文字输入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正则表达式、模糊查找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菜单数据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菜单非隐藏内容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SQL Server</a:t>
                      </a:r>
                    </a:p>
                    <a:p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Hadoop</a:t>
                      </a:r>
                      <a:endParaRPr lang="en-US" altLang="zh-CN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Spark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Python</a:t>
                      </a:r>
                      <a:endParaRPr lang="en-US" altLang="zh-CN" sz="11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itchFamily="34" charset="-122"/>
                          <a:ea typeface="微软雅黑" pitchFamily="34" charset="-122"/>
                        </a:rPr>
                        <a:t>1-2</a:t>
                      </a: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台普通服务器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个月*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08631">
                <a:tc vMerge="1"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语音输入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若购买：科大讯飞</a:t>
                      </a:r>
                      <a:endParaRPr lang="en-US" altLang="zh-CN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若开发：特征提取、分帧、音素建模、字典、隐式马尔科夫模型等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菜单数据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菜单非隐藏内容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SQL Server</a:t>
                      </a:r>
                    </a:p>
                    <a:p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Hadoop</a:t>
                      </a:r>
                      <a:endParaRPr lang="en-US" altLang="zh-CN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Spark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Python</a:t>
                      </a:r>
                      <a:endParaRPr lang="en-US" altLang="zh-CN" sz="11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itchFamily="34" charset="-122"/>
                          <a:ea typeface="微软雅黑" pitchFamily="34" charset="-122"/>
                        </a:rPr>
                        <a:t>1-2</a:t>
                      </a: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台普通服务器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个月*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itle 53"/>
          <p:cNvSpPr txBox="1"/>
          <p:nvPr/>
        </p:nvSpPr>
        <p:spPr>
          <a:xfrm>
            <a:off x="230505" y="270780"/>
            <a:ext cx="7700645" cy="333375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>
              <a:lnSpc>
                <a:spcPct val="85000"/>
              </a:lnSpc>
              <a:spcBef>
                <a:spcPct val="0"/>
              </a:spcBef>
              <a:buNone/>
              <a:defRPr lang="en-US" sz="2400" b="1" cap="none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3-1. </a:t>
            </a:r>
            <a:r>
              <a:rPr lang="zh-CN" altLang="en-US" dirty="0" smtClean="0"/>
              <a:t>初期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构架</a:t>
            </a:r>
            <a:r>
              <a:rPr lang="zh-CN" altLang="en-US" dirty="0" smtClean="0"/>
              <a:t>实现</a:t>
            </a:r>
            <a:r>
              <a:rPr lang="zh-CN" altLang="en-US" dirty="0" smtClean="0"/>
              <a:t>内容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228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4171" y="918758"/>
            <a:ext cx="8686800" cy="3972964"/>
            <a:chOff x="608822" y="332548"/>
            <a:chExt cx="7668889" cy="4559174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xmlns="" id="{7AF81C95-4E4C-49EF-9170-C038BC6CA4E4}"/>
                </a:ext>
              </a:extLst>
            </p:cNvPr>
            <p:cNvSpPr/>
            <p:nvPr/>
          </p:nvSpPr>
          <p:spPr>
            <a:xfrm>
              <a:off x="3515308" y="2246344"/>
              <a:ext cx="1145333" cy="1544653"/>
            </a:xfrm>
            <a:prstGeom prst="roundRect">
              <a:avLst>
                <a:gd name="adj" fmla="val 10557"/>
              </a:avLst>
            </a:prstGeom>
            <a:solidFill>
              <a:schemeClr val="bg1"/>
            </a:solidFill>
            <a:ln w="19050">
              <a:solidFill>
                <a:srgbClr val="FF0000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xmlns="" id="{7852BE3F-FC36-4931-8EBA-EA8399799270}"/>
                </a:ext>
              </a:extLst>
            </p:cNvPr>
            <p:cNvSpPr/>
            <p:nvPr/>
          </p:nvSpPr>
          <p:spPr>
            <a:xfrm>
              <a:off x="5346732" y="332548"/>
              <a:ext cx="2930979" cy="3567793"/>
            </a:xfrm>
            <a:prstGeom prst="roundRect">
              <a:avLst>
                <a:gd name="adj" fmla="val 4252"/>
              </a:avLst>
            </a:prstGeom>
            <a:solidFill>
              <a:schemeClr val="bg1"/>
            </a:solidFill>
            <a:ln w="19050">
              <a:solidFill>
                <a:srgbClr val="FF0000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xmlns="" id="{BC690F93-6204-46B3-A3BF-98C424DF5376}"/>
                </a:ext>
              </a:extLst>
            </p:cNvPr>
            <p:cNvSpPr/>
            <p:nvPr/>
          </p:nvSpPr>
          <p:spPr>
            <a:xfrm>
              <a:off x="608822" y="4025150"/>
              <a:ext cx="3205649" cy="86657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xmlns="" id="{E652BA21-61A0-4794-BFE2-22E75D016619}"/>
                </a:ext>
              </a:extLst>
            </p:cNvPr>
            <p:cNvSpPr/>
            <p:nvPr/>
          </p:nvSpPr>
          <p:spPr>
            <a:xfrm>
              <a:off x="1602532" y="1448578"/>
              <a:ext cx="1203650" cy="2302328"/>
            </a:xfrm>
            <a:prstGeom prst="roundRect">
              <a:avLst>
                <a:gd name="adj" fmla="val 11434"/>
              </a:avLst>
            </a:prstGeom>
            <a:solidFill>
              <a:schemeClr val="bg1"/>
            </a:solidFill>
            <a:ln w="19050">
              <a:solidFill>
                <a:srgbClr val="FF0000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5BA92CD8-C078-4BEE-B176-1C8820295953}"/>
                </a:ext>
              </a:extLst>
            </p:cNvPr>
            <p:cNvSpPr/>
            <p:nvPr/>
          </p:nvSpPr>
          <p:spPr>
            <a:xfrm>
              <a:off x="1724996" y="1601075"/>
              <a:ext cx="979715" cy="59278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1100" dirty="0"/>
                <a:t>用户实时浏览数据、点击数据、埋点数据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6A8F0C3C-C939-4BB3-975D-FDD095563C6B}"/>
                </a:ext>
              </a:extLst>
            </p:cNvPr>
            <p:cNvSpPr/>
            <p:nvPr/>
          </p:nvSpPr>
          <p:spPr>
            <a:xfrm>
              <a:off x="1724996" y="3044112"/>
              <a:ext cx="979715" cy="59278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1100" dirty="0"/>
                <a:t>所有用户历史数据、中间数据库存放数据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6BD60D20-4D88-4C51-8D91-E62064C08F0D}"/>
                </a:ext>
              </a:extLst>
            </p:cNvPr>
            <p:cNvSpPr/>
            <p:nvPr/>
          </p:nvSpPr>
          <p:spPr>
            <a:xfrm>
              <a:off x="3587620" y="3044112"/>
              <a:ext cx="979715" cy="59278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1100" dirty="0"/>
                <a:t>协同过滤算法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44A026B7-3CC9-474F-80E0-74F51A4D4C39}"/>
                </a:ext>
              </a:extLst>
            </p:cNvPr>
            <p:cNvSpPr/>
            <p:nvPr/>
          </p:nvSpPr>
          <p:spPr>
            <a:xfrm>
              <a:off x="5515558" y="454430"/>
              <a:ext cx="979715" cy="59278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1100" dirty="0"/>
                <a:t>召回规则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96735A4B-97DA-4EF7-B175-0DF160A92294}"/>
                </a:ext>
              </a:extLst>
            </p:cNvPr>
            <p:cNvSpPr/>
            <p:nvPr/>
          </p:nvSpPr>
          <p:spPr>
            <a:xfrm>
              <a:off x="5515558" y="3044112"/>
              <a:ext cx="979715" cy="59278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altLang="zh-CN" sz="1100" dirty="0"/>
                <a:t>KFC</a:t>
              </a:r>
              <a:r>
                <a:rPr lang="zh-CN" altLang="en-US" sz="1100" dirty="0"/>
                <a:t>产品相似度结果集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40395834-FF93-4848-BE47-50D66D08304F}"/>
                </a:ext>
              </a:extLst>
            </p:cNvPr>
            <p:cNvSpPr/>
            <p:nvPr/>
          </p:nvSpPr>
          <p:spPr>
            <a:xfrm>
              <a:off x="7157162" y="454428"/>
              <a:ext cx="979715" cy="59278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altLang="zh-CN" sz="1100" dirty="0" err="1"/>
                <a:t>Tradeup</a:t>
              </a:r>
              <a:r>
                <a:rPr lang="zh-CN" altLang="en-US" sz="1100" dirty="0"/>
                <a:t>推荐</a:t>
              </a:r>
              <a:endParaRPr lang="en-US" altLang="zh-CN" sz="1100" dirty="0"/>
            </a:p>
            <a:p>
              <a:pPr algn="ctr"/>
              <a:r>
                <a:rPr lang="zh-CN" altLang="en-US" sz="1100" dirty="0"/>
                <a:t>主要看</a:t>
              </a:r>
              <a:r>
                <a:rPr lang="en-US" altLang="zh-CN" sz="1100" dirty="0"/>
                <a:t>TA</a:t>
              </a:r>
              <a:r>
                <a:rPr lang="zh-CN" altLang="en-US" sz="1100" dirty="0"/>
                <a:t>（增加每单单价）</a:t>
              </a:r>
            </a:p>
          </p:txBody>
        </p:sp>
        <p:pic>
          <p:nvPicPr>
            <p:cNvPr id="13" name="图形 12" descr="男人">
              <a:extLst>
                <a:ext uri="{FF2B5EF4-FFF2-40B4-BE49-F238E27FC236}">
                  <a16:creationId xmlns:a16="http://schemas.microsoft.com/office/drawing/2014/main" xmlns="" id="{64D149BD-FEFD-4489-BF0E-A37ABABD2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2069563" y="407921"/>
              <a:ext cx="488191" cy="685800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D1528EDF-0F6B-4F26-9FDF-E4C6ED5BECE1}"/>
                </a:ext>
              </a:extLst>
            </p:cNvPr>
            <p:cNvSpPr/>
            <p:nvPr/>
          </p:nvSpPr>
          <p:spPr>
            <a:xfrm>
              <a:off x="1717999" y="4392679"/>
              <a:ext cx="979715" cy="3638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1100" dirty="0"/>
                <a:t>关联算法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4F91E0D6-6A4F-47E1-A72D-BA13E8C5ACC2}"/>
                </a:ext>
              </a:extLst>
            </p:cNvPr>
            <p:cNvSpPr/>
            <p:nvPr/>
          </p:nvSpPr>
          <p:spPr>
            <a:xfrm>
              <a:off x="689299" y="4392680"/>
              <a:ext cx="979715" cy="36663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1100" dirty="0"/>
                <a:t>聚类算法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24D64572-7015-4921-9E1E-828FF51503EA}"/>
                </a:ext>
              </a:extLst>
            </p:cNvPr>
            <p:cNvSpPr/>
            <p:nvPr/>
          </p:nvSpPr>
          <p:spPr>
            <a:xfrm>
              <a:off x="2746699" y="4392679"/>
              <a:ext cx="979715" cy="3638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1100" dirty="0"/>
                <a:t>临近算法</a:t>
              </a: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xmlns="" id="{833650AF-5860-4242-AD28-702CE9149D00}"/>
                </a:ext>
              </a:extLst>
            </p:cNvPr>
            <p:cNvSpPr/>
            <p:nvPr/>
          </p:nvSpPr>
          <p:spPr>
            <a:xfrm>
              <a:off x="3518557" y="2462550"/>
              <a:ext cx="1153700" cy="41754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Online</a:t>
              </a:r>
              <a:r>
                <a:rPr lang="zh-CN" altLang="en-US" dirty="0">
                  <a:solidFill>
                    <a:srgbClr val="FF0000"/>
                  </a:solidFill>
                </a:rPr>
                <a:t>算法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xmlns="" id="{42C0519D-CE0C-4E34-97CA-B01870617B6E}"/>
                </a:ext>
              </a:extLst>
            </p:cNvPr>
            <p:cNvSpPr/>
            <p:nvPr/>
          </p:nvSpPr>
          <p:spPr>
            <a:xfrm>
              <a:off x="689299" y="4190349"/>
              <a:ext cx="3125172" cy="3428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Offline</a:t>
              </a:r>
              <a:r>
                <a:rPr lang="zh-CN" altLang="en-US" dirty="0">
                  <a:solidFill>
                    <a:srgbClr val="FF0000"/>
                  </a:solidFill>
                </a:rPr>
                <a:t>算法</a:t>
              </a:r>
            </a:p>
          </p:txBody>
        </p: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xmlns="" id="{313B5D0B-1FC8-4164-91B4-1D22470176B0}"/>
                </a:ext>
              </a:extLst>
            </p:cNvPr>
            <p:cNvCxnSpPr>
              <a:stCxn id="13" idx="1"/>
              <a:endCxn id="6" idx="1"/>
            </p:cNvCxnSpPr>
            <p:nvPr/>
          </p:nvCxnSpPr>
          <p:spPr>
            <a:xfrm rot="10800000" flipV="1">
              <a:off x="1724996" y="750821"/>
              <a:ext cx="344567" cy="1146647"/>
            </a:xfrm>
            <a:prstGeom prst="bentConnector3">
              <a:avLst>
                <a:gd name="adj1" fmla="val 21714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xmlns="" id="{32BFD409-92E5-47C4-B72A-DF3E4FC4948F}"/>
                </a:ext>
              </a:extLst>
            </p:cNvPr>
            <p:cNvCxnSpPr>
              <a:cxnSpLocks/>
              <a:stCxn id="13" idx="1"/>
              <a:endCxn id="7" idx="1"/>
            </p:cNvCxnSpPr>
            <p:nvPr/>
          </p:nvCxnSpPr>
          <p:spPr>
            <a:xfrm rot="10800000" flipV="1">
              <a:off x="1724996" y="750821"/>
              <a:ext cx="344567" cy="2589684"/>
            </a:xfrm>
            <a:prstGeom prst="bentConnector3">
              <a:avLst>
                <a:gd name="adj1" fmla="val 21714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xmlns="" id="{82A50FF7-3767-42A1-9190-09B88179C785}"/>
                </a:ext>
              </a:extLst>
            </p:cNvPr>
            <p:cNvCxnSpPr>
              <a:cxnSpLocks/>
              <a:stCxn id="18" idx="0"/>
              <a:endCxn id="7" idx="2"/>
            </p:cNvCxnSpPr>
            <p:nvPr/>
          </p:nvCxnSpPr>
          <p:spPr>
            <a:xfrm flipV="1">
              <a:off x="2211647" y="3636898"/>
              <a:ext cx="3207" cy="3882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xmlns="" id="{4055AE70-EA72-4B67-855D-14FBABBF541E}"/>
                </a:ext>
              </a:extLst>
            </p:cNvPr>
            <p:cNvCxnSpPr>
              <a:stCxn id="13" idx="3"/>
            </p:cNvCxnSpPr>
            <p:nvPr/>
          </p:nvCxnSpPr>
          <p:spPr>
            <a:xfrm>
              <a:off x="2557754" y="750822"/>
              <a:ext cx="29508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xmlns="" id="{DCBBD998-4F85-4625-BF6E-B20999B3883F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 flipV="1">
              <a:off x="6495272" y="750821"/>
              <a:ext cx="661890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xmlns="" id="{D4FC7C3E-2FFD-4508-80A5-D742CD9E8CA4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6005415" y="1047216"/>
              <a:ext cx="0" cy="19968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xmlns="" id="{ED6EDEF2-0140-47F1-BD0E-BEEE26BBEF3C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2704711" y="3340505"/>
              <a:ext cx="88291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xmlns="" id="{0D29CE38-01EB-493E-B27D-D725A08F503B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4567335" y="3340505"/>
              <a:ext cx="948223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连接符: 肘形 45">
              <a:extLst>
                <a:ext uri="{FF2B5EF4-FFF2-40B4-BE49-F238E27FC236}">
                  <a16:creationId xmlns:a16="http://schemas.microsoft.com/office/drawing/2014/main" xmlns="" id="{F6E845AA-079F-4133-95F6-A084C3BA4353}"/>
                </a:ext>
              </a:extLst>
            </p:cNvPr>
            <p:cNvCxnSpPr>
              <a:cxnSpLocks/>
              <a:stCxn id="6" idx="3"/>
              <a:endCxn id="10" idx="0"/>
            </p:cNvCxnSpPr>
            <p:nvPr/>
          </p:nvCxnSpPr>
          <p:spPr>
            <a:xfrm>
              <a:off x="2704711" y="1897468"/>
              <a:ext cx="3300704" cy="114664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xmlns="" id="{34C4CDA0-88C6-42AD-97BE-67B7FD24B97A}"/>
                </a:ext>
              </a:extLst>
            </p:cNvPr>
            <p:cNvSpPr/>
            <p:nvPr/>
          </p:nvSpPr>
          <p:spPr>
            <a:xfrm>
              <a:off x="7120424" y="1924510"/>
              <a:ext cx="979715" cy="41754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dirty="0">
                  <a:solidFill>
                    <a:srgbClr val="FF0000"/>
                  </a:solidFill>
                </a:rPr>
                <a:t>在线推荐</a:t>
              </a: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xmlns="" id="{61F80DCD-48C0-42C0-AADA-73836D25B346}"/>
                </a:ext>
              </a:extLst>
            </p:cNvPr>
            <p:cNvSpPr/>
            <p:nvPr/>
          </p:nvSpPr>
          <p:spPr>
            <a:xfrm>
              <a:off x="1691173" y="2386450"/>
              <a:ext cx="979715" cy="41754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dirty="0">
                  <a:solidFill>
                    <a:srgbClr val="FF0000"/>
                  </a:solidFill>
                </a:rPr>
                <a:t>两阶段数据采集</a:t>
              </a: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xmlns="" id="{54371A24-F8A6-4312-8064-27FA4EF20792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6495272" y="750821"/>
              <a:ext cx="661890" cy="258968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xmlns="" id="{47AA5D3F-0B33-4BAE-B699-787F102242FA}"/>
                </a:ext>
              </a:extLst>
            </p:cNvPr>
            <p:cNvSpPr/>
            <p:nvPr/>
          </p:nvSpPr>
          <p:spPr>
            <a:xfrm>
              <a:off x="2670887" y="501667"/>
              <a:ext cx="2413130" cy="22036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1100" dirty="0">
                  <a:solidFill>
                    <a:srgbClr val="FF0000"/>
                  </a:solidFill>
                </a:rPr>
                <a:t>用户请求推荐数据</a:t>
              </a:r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xmlns="" id="{73237F30-3BB7-4894-9807-1BB2F2FDF85C}"/>
                </a:ext>
              </a:extLst>
            </p:cNvPr>
            <p:cNvSpPr/>
            <p:nvPr/>
          </p:nvSpPr>
          <p:spPr>
            <a:xfrm>
              <a:off x="3170951" y="1653465"/>
              <a:ext cx="1354979" cy="19161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1100" dirty="0">
                  <a:solidFill>
                    <a:srgbClr val="FF0000"/>
                  </a:solidFill>
                </a:rPr>
                <a:t>获取用户点击数据</a:t>
              </a: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xmlns="" id="{05D43999-E278-428C-9D50-99259CB46935}"/>
                </a:ext>
              </a:extLst>
            </p:cNvPr>
            <p:cNvSpPr/>
            <p:nvPr/>
          </p:nvSpPr>
          <p:spPr>
            <a:xfrm>
              <a:off x="6061108" y="1310660"/>
              <a:ext cx="567122" cy="137115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1100" dirty="0">
                  <a:solidFill>
                    <a:srgbClr val="FF0000"/>
                  </a:solidFill>
                </a:rPr>
                <a:t>根据用户点击商品与历史记录进行商品推荐</a:t>
              </a:r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xmlns="" id="{6674EA7D-8407-42D8-92E5-145CDE7BC4E6}"/>
                </a:ext>
              </a:extLst>
            </p:cNvPr>
            <p:cNvSpPr/>
            <p:nvPr/>
          </p:nvSpPr>
          <p:spPr>
            <a:xfrm>
              <a:off x="5558423" y="1081119"/>
              <a:ext cx="893985" cy="25746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1100" dirty="0">
                  <a:solidFill>
                    <a:srgbClr val="FF0000"/>
                  </a:solidFill>
                </a:rPr>
                <a:t>对推荐的制定</a:t>
              </a:r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xmlns="" id="{63048A4E-466B-4871-895A-926D38F8F946}"/>
                </a:ext>
              </a:extLst>
            </p:cNvPr>
            <p:cNvSpPr/>
            <p:nvPr/>
          </p:nvSpPr>
          <p:spPr>
            <a:xfrm>
              <a:off x="7069392" y="1169095"/>
              <a:ext cx="1193149" cy="41754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1100" dirty="0">
                  <a:solidFill>
                    <a:srgbClr val="FF0000"/>
                  </a:solidFill>
                </a:rPr>
                <a:t>对商品列表进行打分排序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xmlns="" id="{7E691799-D1C1-463D-A806-602DF877CAD3}"/>
                </a:ext>
              </a:extLst>
            </p:cNvPr>
            <p:cNvSpPr/>
            <p:nvPr/>
          </p:nvSpPr>
          <p:spPr>
            <a:xfrm>
              <a:off x="7157162" y="2871426"/>
              <a:ext cx="979715" cy="91957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1100" dirty="0"/>
                <a:t>菜单点餐推荐</a:t>
              </a:r>
              <a:endParaRPr lang="en-US" altLang="zh-CN" sz="1100" dirty="0"/>
            </a:p>
            <a:p>
              <a:pPr algn="ctr"/>
              <a:r>
                <a:rPr lang="zh-CN" altLang="en-US" sz="1100" dirty="0"/>
                <a:t>主要看</a:t>
              </a:r>
              <a:r>
                <a:rPr lang="en-US" altLang="zh-CN" sz="1100" dirty="0"/>
                <a:t>TC</a:t>
              </a:r>
              <a:r>
                <a:rPr lang="zh-CN" altLang="en-US" sz="1100" dirty="0"/>
                <a:t>（降低客户流失率增加留存率）</a:t>
              </a:r>
            </a:p>
          </p:txBody>
        </p: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xmlns="" id="{E15B7B0E-D7C6-4C66-AE7A-E26E1B3E3FB9}"/>
                </a:ext>
              </a:extLst>
            </p:cNvPr>
            <p:cNvCxnSpPr>
              <a:cxnSpLocks/>
              <a:stCxn id="10" idx="3"/>
              <a:endCxn id="71" idx="1"/>
            </p:cNvCxnSpPr>
            <p:nvPr/>
          </p:nvCxnSpPr>
          <p:spPr>
            <a:xfrm flipV="1">
              <a:off x="6495272" y="3331211"/>
              <a:ext cx="661890" cy="92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推荐</a:t>
            </a:r>
            <a:r>
              <a:rPr lang="zh-CN" altLang="en-US" dirty="0"/>
              <a:t>流程与 </a:t>
            </a:r>
            <a:r>
              <a:rPr lang="en-US" altLang="zh-CN" dirty="0"/>
              <a:t>TA </a:t>
            </a:r>
            <a:r>
              <a:rPr lang="zh-CN" altLang="en-US" dirty="0"/>
              <a:t>和</a:t>
            </a:r>
            <a:r>
              <a:rPr lang="en-US" altLang="zh-CN" dirty="0"/>
              <a:t>TC </a:t>
            </a:r>
            <a:r>
              <a:rPr lang="zh-CN" altLang="en-US" dirty="0"/>
              <a:t>是否有效的判断方式</a:t>
            </a:r>
          </a:p>
        </p:txBody>
      </p:sp>
    </p:spTree>
    <p:extLst>
      <p:ext uri="{BB962C8B-B14F-4D97-AF65-F5344CB8AC3E}">
        <p14:creationId xmlns:p14="http://schemas.microsoft.com/office/powerpoint/2010/main" val="175846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315686" y="993871"/>
            <a:ext cx="8675914" cy="4079451"/>
            <a:chOff x="900404" y="50737"/>
            <a:chExt cx="6330822" cy="507701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7C402635-5C33-4E58-96CB-7E5F6FBFD4D2}"/>
                </a:ext>
              </a:extLst>
            </p:cNvPr>
            <p:cNvSpPr/>
            <p:nvPr/>
          </p:nvSpPr>
          <p:spPr>
            <a:xfrm>
              <a:off x="1651519" y="50737"/>
              <a:ext cx="671804" cy="37789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1200" dirty="0"/>
                <a:t>终端</a:t>
              </a:r>
              <a:r>
                <a:rPr lang="en-US" altLang="zh-CN" sz="1200" dirty="0"/>
                <a:t>APP PC</a:t>
              </a:r>
              <a:endParaRPr lang="zh-CN" altLang="en-US" sz="12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75E62F14-C3CC-4B0A-96E3-3519BA4D40C0}"/>
                </a:ext>
              </a:extLst>
            </p:cNvPr>
            <p:cNvSpPr/>
            <p:nvPr/>
          </p:nvSpPr>
          <p:spPr>
            <a:xfrm>
              <a:off x="900404" y="930728"/>
              <a:ext cx="671804" cy="3778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altLang="zh-CN" sz="1200" dirty="0"/>
                <a:t>Log Server</a:t>
              </a:r>
              <a:endParaRPr lang="zh-CN" altLang="en-US" sz="1200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A6AB5C93-73ED-4560-91C9-97251098A0CC}"/>
                </a:ext>
              </a:extLst>
            </p:cNvPr>
            <p:cNvSpPr/>
            <p:nvPr/>
          </p:nvSpPr>
          <p:spPr>
            <a:xfrm>
              <a:off x="1842795" y="4007484"/>
              <a:ext cx="671804" cy="3778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altLang="zh-CN" sz="1200" dirty="0"/>
                <a:t>Hive</a:t>
              </a:r>
              <a:endParaRPr lang="zh-CN" altLang="en-US" sz="12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16847C0B-1924-4114-8FB7-7FBA2062BA4D}"/>
                </a:ext>
              </a:extLst>
            </p:cNvPr>
            <p:cNvSpPr/>
            <p:nvPr/>
          </p:nvSpPr>
          <p:spPr>
            <a:xfrm>
              <a:off x="1504562" y="2502016"/>
              <a:ext cx="2029408" cy="3778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1200" dirty="0"/>
                <a:t>实时日志交流</a:t>
              </a:r>
              <a:r>
                <a:rPr lang="en-US" altLang="zh-CN" sz="1200" dirty="0"/>
                <a:t>Flume</a:t>
              </a:r>
              <a:r>
                <a:rPr lang="zh-CN" altLang="en-US" sz="1200" dirty="0"/>
                <a:t>、</a:t>
              </a:r>
              <a:r>
                <a:rPr lang="en-US" altLang="zh-CN" sz="1200" dirty="0"/>
                <a:t>Kafka</a:t>
              </a:r>
              <a:r>
                <a:rPr lang="zh-CN" altLang="en-US" sz="1200" dirty="0"/>
                <a:t>、</a:t>
              </a:r>
              <a:r>
                <a:rPr lang="en-US" altLang="zh-CN" sz="1200" dirty="0"/>
                <a:t>Storm</a:t>
              </a:r>
              <a:endParaRPr lang="zh-CN" altLang="en-US" sz="120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3EC7573-66D4-4CA4-A12E-B6ED807E422E}"/>
                </a:ext>
              </a:extLst>
            </p:cNvPr>
            <p:cNvSpPr/>
            <p:nvPr/>
          </p:nvSpPr>
          <p:spPr>
            <a:xfrm>
              <a:off x="2212846" y="930725"/>
              <a:ext cx="816387" cy="3778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1200" dirty="0"/>
                <a:t>业务层</a:t>
              </a:r>
              <a:r>
                <a:rPr lang="en-US" altLang="zh-CN" sz="1200" dirty="0" err="1"/>
                <a:t>Redhad</a:t>
              </a:r>
              <a:r>
                <a:rPr lang="zh-CN" altLang="en-US" sz="1200" dirty="0"/>
                <a:t>系统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6CA2C930-2756-4EC0-95F8-9AE03851526C}"/>
                </a:ext>
              </a:extLst>
            </p:cNvPr>
            <p:cNvSpPr/>
            <p:nvPr/>
          </p:nvSpPr>
          <p:spPr>
            <a:xfrm>
              <a:off x="3290206" y="932478"/>
              <a:ext cx="671804" cy="377890"/>
            </a:xfrm>
            <a:prstGeom prst="rect">
              <a:avLst/>
            </a:prstGeom>
            <a:solidFill>
              <a:srgbClr val="0082B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1200" dirty="0"/>
                <a:t>推荐投放</a:t>
              </a:r>
              <a:r>
                <a:rPr lang="en-US" altLang="zh-CN" sz="1200" dirty="0"/>
                <a:t>prism</a:t>
              </a:r>
              <a:endParaRPr lang="zh-CN" altLang="en-US" sz="120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C81ED004-923A-44E0-8788-884B7CCC4551}"/>
                </a:ext>
              </a:extLst>
            </p:cNvPr>
            <p:cNvSpPr/>
            <p:nvPr/>
          </p:nvSpPr>
          <p:spPr>
            <a:xfrm>
              <a:off x="5417590" y="930728"/>
              <a:ext cx="671804" cy="377890"/>
            </a:xfrm>
            <a:prstGeom prst="rect">
              <a:avLst/>
            </a:prstGeom>
            <a:solidFill>
              <a:srgbClr val="0082B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1200" dirty="0"/>
                <a:t>精排系统</a:t>
              </a:r>
              <a:r>
                <a:rPr lang="en-US" altLang="zh-CN" sz="1200" dirty="0"/>
                <a:t>Kepler</a:t>
              </a:r>
              <a:endParaRPr lang="zh-CN" altLang="en-US" sz="12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644BF4E9-6059-4D7B-8916-AD68EA89D055}"/>
                </a:ext>
              </a:extLst>
            </p:cNvPr>
            <p:cNvSpPr/>
            <p:nvPr/>
          </p:nvSpPr>
          <p:spPr>
            <a:xfrm>
              <a:off x="3182624" y="1801391"/>
              <a:ext cx="884953" cy="377890"/>
            </a:xfrm>
            <a:prstGeom prst="rect">
              <a:avLst/>
            </a:prstGeom>
            <a:solidFill>
              <a:srgbClr val="0082B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1200" dirty="0"/>
                <a:t>菜单推荐引擎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EAB7140A-3ACE-4E2E-B11D-2B19AF62404A}"/>
                </a:ext>
              </a:extLst>
            </p:cNvPr>
            <p:cNvSpPr/>
            <p:nvPr/>
          </p:nvSpPr>
          <p:spPr>
            <a:xfrm>
              <a:off x="2234373" y="1796706"/>
              <a:ext cx="760443" cy="377890"/>
            </a:xfrm>
            <a:prstGeom prst="rect">
              <a:avLst/>
            </a:prstGeom>
            <a:solidFill>
              <a:srgbClr val="0082B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altLang="zh-CN" sz="1200" dirty="0"/>
                <a:t>AB test</a:t>
              </a:r>
              <a:endParaRPr lang="zh-CN" altLang="en-US" sz="1200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B3F819DC-A3BC-41DD-9DD5-5C834FDA2DF6}"/>
                </a:ext>
              </a:extLst>
            </p:cNvPr>
            <p:cNvSpPr/>
            <p:nvPr/>
          </p:nvSpPr>
          <p:spPr>
            <a:xfrm>
              <a:off x="4180120" y="2502015"/>
              <a:ext cx="1040395" cy="37789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用户特征实时提取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CEE98A04-92FC-4BE7-859C-7635AE077DCF}"/>
                </a:ext>
              </a:extLst>
            </p:cNvPr>
            <p:cNvSpPr/>
            <p:nvPr/>
          </p:nvSpPr>
          <p:spPr>
            <a:xfrm>
              <a:off x="4336420" y="2996752"/>
              <a:ext cx="671804" cy="37789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在线学习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Spark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0205B38B-3926-4C1E-972F-0060B79C3D8A}"/>
                </a:ext>
              </a:extLst>
            </p:cNvPr>
            <p:cNvSpPr/>
            <p:nvPr/>
          </p:nvSpPr>
          <p:spPr>
            <a:xfrm>
              <a:off x="2793350" y="2996753"/>
              <a:ext cx="671804" cy="37789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采集聚合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41393453-1FCA-48A2-8091-5D646F6781D0}"/>
                </a:ext>
              </a:extLst>
            </p:cNvPr>
            <p:cNvSpPr/>
            <p:nvPr/>
          </p:nvSpPr>
          <p:spPr>
            <a:xfrm>
              <a:off x="2793351" y="3578172"/>
              <a:ext cx="671804" cy="377890"/>
            </a:xfrm>
            <a:prstGeom prst="rect">
              <a:avLst/>
            </a:prstGeom>
            <a:solidFill>
              <a:srgbClr val="FFC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ETL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26400EDB-D5AF-44C3-B24C-4F86638A026E}"/>
                </a:ext>
              </a:extLst>
            </p:cNvPr>
            <p:cNvSpPr/>
            <p:nvPr/>
          </p:nvSpPr>
          <p:spPr>
            <a:xfrm>
              <a:off x="3288474" y="4008896"/>
              <a:ext cx="671804" cy="377890"/>
            </a:xfrm>
            <a:prstGeom prst="rect">
              <a:avLst/>
            </a:prstGeom>
            <a:solidFill>
              <a:srgbClr val="FFC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离线训练</a:t>
              </a:r>
              <a:r>
                <a:rPr lang="en-US" altLang="zh-CN" sz="1200" dirty="0">
                  <a:solidFill>
                    <a:schemeClr val="tx1"/>
                  </a:solidFill>
                </a:rPr>
                <a:t>SPARK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xmlns="" id="{9ED1FB28-3CB0-452F-A48B-E7FC21C00BA9}"/>
                </a:ext>
              </a:extLst>
            </p:cNvPr>
            <p:cNvSpPr/>
            <p:nvPr/>
          </p:nvSpPr>
          <p:spPr>
            <a:xfrm>
              <a:off x="5267167" y="4683843"/>
              <a:ext cx="671804" cy="3778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特征管理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01A0A6F2-DB35-4B8A-BC65-A878B87E5735}"/>
                </a:ext>
              </a:extLst>
            </p:cNvPr>
            <p:cNvSpPr/>
            <p:nvPr/>
          </p:nvSpPr>
          <p:spPr>
            <a:xfrm>
              <a:off x="4236115" y="4693356"/>
              <a:ext cx="872414" cy="3778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精排工作台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498229DC-C49E-45F6-9DFF-4DBE12C3547A}"/>
                </a:ext>
              </a:extLst>
            </p:cNvPr>
            <p:cNvSpPr/>
            <p:nvPr/>
          </p:nvSpPr>
          <p:spPr>
            <a:xfrm>
              <a:off x="3325194" y="4688864"/>
              <a:ext cx="752285" cy="3778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推荐工作台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xmlns="" id="{37D82EA1-B377-4D1D-96DF-B8CDD0C8D639}"/>
                </a:ext>
              </a:extLst>
            </p:cNvPr>
            <p:cNvSpPr/>
            <p:nvPr/>
          </p:nvSpPr>
          <p:spPr>
            <a:xfrm>
              <a:off x="5974297" y="1292696"/>
              <a:ext cx="1048819" cy="41754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在线服务</a:t>
              </a: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xmlns="" id="{5683AC75-D222-4E2C-B0C5-8BAC4036DE0A}"/>
                </a:ext>
              </a:extLst>
            </p:cNvPr>
            <p:cNvSpPr/>
            <p:nvPr/>
          </p:nvSpPr>
          <p:spPr>
            <a:xfrm>
              <a:off x="5974297" y="4710208"/>
              <a:ext cx="1048819" cy="41754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后台</a:t>
              </a: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xmlns="" id="{E87C5415-FB02-44EA-B5B6-A54B99C4F3AD}"/>
                </a:ext>
              </a:extLst>
            </p:cNvPr>
            <p:cNvSpPr/>
            <p:nvPr/>
          </p:nvSpPr>
          <p:spPr>
            <a:xfrm>
              <a:off x="5974297" y="3793476"/>
              <a:ext cx="1048819" cy="41754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离线计算</a:t>
              </a: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xmlns="" id="{AD0E62AF-6CCE-4E7D-A234-A8BE87E925D5}"/>
                </a:ext>
              </a:extLst>
            </p:cNvPr>
            <p:cNvSpPr/>
            <p:nvPr/>
          </p:nvSpPr>
          <p:spPr>
            <a:xfrm>
              <a:off x="5974297" y="2787980"/>
              <a:ext cx="1048819" cy="41754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实时计算</a:t>
              </a:r>
            </a:p>
          </p:txBody>
        </p:sp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xmlns="" id="{8E949985-2424-4359-AE25-70D6A66BCB33}"/>
                </a:ext>
              </a:extLst>
            </p:cNvPr>
            <p:cNvCxnSpPr>
              <a:stCxn id="6" idx="1"/>
            </p:cNvCxnSpPr>
            <p:nvPr/>
          </p:nvCxnSpPr>
          <p:spPr>
            <a:xfrm rot="10800000" flipV="1">
              <a:off x="1236306" y="239682"/>
              <a:ext cx="415213" cy="68212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xmlns="" id="{A8CCE4BE-F674-48FF-A79A-7E5C48FD134F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rot="16200000" flipH="1">
              <a:off x="658188" y="1844587"/>
              <a:ext cx="1424492" cy="26825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xmlns="" id="{892ECBB5-8DDE-4967-AE11-E3248D6D2500}"/>
                </a:ext>
              </a:extLst>
            </p:cNvPr>
            <p:cNvCxnSpPr>
              <a:cxnSpLocks/>
              <a:stCxn id="7" idx="2"/>
              <a:endCxn id="8" idx="1"/>
            </p:cNvCxnSpPr>
            <p:nvPr/>
          </p:nvCxnSpPr>
          <p:spPr>
            <a:xfrm rot="16200000" flipH="1">
              <a:off x="95644" y="2449279"/>
              <a:ext cx="2887812" cy="60648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xmlns="" id="{1F3E0395-8CF4-49F2-8F4F-1A03D5354D94}"/>
                </a:ext>
              </a:extLst>
            </p:cNvPr>
            <p:cNvCxnSpPr>
              <a:cxnSpLocks/>
              <a:stCxn id="6" idx="2"/>
              <a:endCxn id="10" idx="1"/>
            </p:cNvCxnSpPr>
            <p:nvPr/>
          </p:nvCxnSpPr>
          <p:spPr>
            <a:xfrm rot="16200000" flipH="1">
              <a:off x="1754611" y="661436"/>
              <a:ext cx="691044" cy="225425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xmlns="" id="{B9DE89E8-5C62-4173-AEB1-6ACA6F6BBFDE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rot="16200000" flipH="1">
              <a:off x="2522239" y="2876931"/>
              <a:ext cx="268136" cy="27408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xmlns="" id="{9DA3D65E-A68B-46BA-92EF-44F4B5D0357F}"/>
                </a:ext>
              </a:extLst>
            </p:cNvPr>
            <p:cNvCxnSpPr>
              <a:cxnSpLocks/>
              <a:stCxn id="18" idx="3"/>
              <a:endCxn id="17" idx="1"/>
            </p:cNvCxnSpPr>
            <p:nvPr/>
          </p:nvCxnSpPr>
          <p:spPr>
            <a:xfrm flipV="1">
              <a:off x="3465154" y="3185697"/>
              <a:ext cx="871266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xmlns="" id="{77F28837-D15C-48D7-8733-376DE800E879}"/>
                </a:ext>
              </a:extLst>
            </p:cNvPr>
            <p:cNvCxnSpPr>
              <a:cxnSpLocks/>
              <a:stCxn id="18" idx="2"/>
              <a:endCxn id="20" idx="0"/>
            </p:cNvCxnSpPr>
            <p:nvPr/>
          </p:nvCxnSpPr>
          <p:spPr>
            <a:xfrm rot="16200000" flipH="1">
              <a:off x="3027488" y="3476406"/>
              <a:ext cx="203529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xmlns="" id="{DD701DE8-4C4C-4CB4-AF84-7DA1C2E3317D}"/>
                </a:ext>
              </a:extLst>
            </p:cNvPr>
            <p:cNvCxnSpPr>
              <a:cxnSpLocks/>
              <a:stCxn id="8" idx="3"/>
              <a:endCxn id="21" idx="1"/>
            </p:cNvCxnSpPr>
            <p:nvPr/>
          </p:nvCxnSpPr>
          <p:spPr>
            <a:xfrm>
              <a:off x="2514599" y="4196429"/>
              <a:ext cx="773875" cy="141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xmlns="" id="{73AF1D26-21BF-4E9E-82FB-8C0963F5A775}"/>
                </a:ext>
              </a:extLst>
            </p:cNvPr>
            <p:cNvCxnSpPr>
              <a:cxnSpLocks/>
              <a:stCxn id="20" idx="2"/>
              <a:endCxn id="21" idx="1"/>
            </p:cNvCxnSpPr>
            <p:nvPr/>
          </p:nvCxnSpPr>
          <p:spPr>
            <a:xfrm rot="16200000" flipH="1">
              <a:off x="3087974" y="3997340"/>
              <a:ext cx="241780" cy="15922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连接符: 肘形 55">
              <a:extLst>
                <a:ext uri="{FF2B5EF4-FFF2-40B4-BE49-F238E27FC236}">
                  <a16:creationId xmlns:a16="http://schemas.microsoft.com/office/drawing/2014/main" xmlns="" id="{F420BF07-B12E-4A27-9F6F-7D4F11F87593}"/>
                </a:ext>
              </a:extLst>
            </p:cNvPr>
            <p:cNvCxnSpPr>
              <a:cxnSpLocks/>
              <a:stCxn id="21" idx="3"/>
              <a:endCxn id="12" idx="2"/>
            </p:cNvCxnSpPr>
            <p:nvPr/>
          </p:nvCxnSpPr>
          <p:spPr>
            <a:xfrm flipV="1">
              <a:off x="3960278" y="1308617"/>
              <a:ext cx="1793215" cy="288922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连接符: 肘形 59">
              <a:extLst>
                <a:ext uri="{FF2B5EF4-FFF2-40B4-BE49-F238E27FC236}">
                  <a16:creationId xmlns:a16="http://schemas.microsoft.com/office/drawing/2014/main" xmlns="" id="{114F29AA-A3BA-443B-BA8A-D5F9D3E287A7}"/>
                </a:ext>
              </a:extLst>
            </p:cNvPr>
            <p:cNvCxnSpPr>
              <a:cxnSpLocks/>
              <a:stCxn id="21" idx="0"/>
              <a:endCxn id="14" idx="2"/>
            </p:cNvCxnSpPr>
            <p:nvPr/>
          </p:nvCxnSpPr>
          <p:spPr>
            <a:xfrm rot="5400000" flipH="1" flipV="1">
              <a:off x="2709931" y="3093726"/>
              <a:ext cx="1829615" cy="72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连接符: 肘形 65">
              <a:extLst>
                <a:ext uri="{FF2B5EF4-FFF2-40B4-BE49-F238E27FC236}">
                  <a16:creationId xmlns:a16="http://schemas.microsoft.com/office/drawing/2014/main" xmlns="" id="{CA4E475C-EF18-4125-B5E3-89A09F9DEB2B}"/>
                </a:ext>
              </a:extLst>
            </p:cNvPr>
            <p:cNvCxnSpPr>
              <a:cxnSpLocks/>
              <a:stCxn id="17" idx="3"/>
              <a:endCxn id="12" idx="2"/>
            </p:cNvCxnSpPr>
            <p:nvPr/>
          </p:nvCxnSpPr>
          <p:spPr>
            <a:xfrm flipV="1">
              <a:off x="5008225" y="1308618"/>
              <a:ext cx="745268" cy="187708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连接符: 肘形 72">
              <a:extLst>
                <a:ext uri="{FF2B5EF4-FFF2-40B4-BE49-F238E27FC236}">
                  <a16:creationId xmlns:a16="http://schemas.microsoft.com/office/drawing/2014/main" xmlns="" id="{D3B1BC07-9A48-4158-B15A-B10210BD5827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3029233" y="1119671"/>
              <a:ext cx="260972" cy="175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连接符: 肘形 77">
              <a:extLst>
                <a:ext uri="{FF2B5EF4-FFF2-40B4-BE49-F238E27FC236}">
                  <a16:creationId xmlns:a16="http://schemas.microsoft.com/office/drawing/2014/main" xmlns="" id="{342D9A24-D2C0-4293-8796-4FFB71B3D88D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3962009" y="1119673"/>
              <a:ext cx="1455581" cy="175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连接符: 肘形 87">
              <a:extLst>
                <a:ext uri="{FF2B5EF4-FFF2-40B4-BE49-F238E27FC236}">
                  <a16:creationId xmlns:a16="http://schemas.microsoft.com/office/drawing/2014/main" xmlns="" id="{5BB9EB18-B18B-41FC-976D-3FC56E33383D}"/>
                </a:ext>
              </a:extLst>
            </p:cNvPr>
            <p:cNvCxnSpPr>
              <a:cxnSpLocks/>
              <a:stCxn id="138" idx="1"/>
              <a:endCxn id="14" idx="3"/>
            </p:cNvCxnSpPr>
            <p:nvPr/>
          </p:nvCxnSpPr>
          <p:spPr>
            <a:xfrm rot="10800000" flipV="1">
              <a:off x="4067576" y="1989325"/>
              <a:ext cx="301370" cy="101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连接符: 肘形 90">
              <a:extLst>
                <a:ext uri="{FF2B5EF4-FFF2-40B4-BE49-F238E27FC236}">
                  <a16:creationId xmlns:a16="http://schemas.microsoft.com/office/drawing/2014/main" xmlns="" id="{2C0156CF-2A40-4EA4-AAB7-2B49A247C641}"/>
                </a:ext>
              </a:extLst>
            </p:cNvPr>
            <p:cNvCxnSpPr>
              <a:cxnSpLocks/>
              <a:stCxn id="9" idx="3"/>
              <a:endCxn id="16" idx="1"/>
            </p:cNvCxnSpPr>
            <p:nvPr/>
          </p:nvCxnSpPr>
          <p:spPr>
            <a:xfrm flipV="1">
              <a:off x="3533969" y="2690961"/>
              <a:ext cx="646151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连接符: 肘形 94">
              <a:extLst>
                <a:ext uri="{FF2B5EF4-FFF2-40B4-BE49-F238E27FC236}">
                  <a16:creationId xmlns:a16="http://schemas.microsoft.com/office/drawing/2014/main" xmlns="" id="{1AB09FA3-892A-41AA-AC04-C2D03F832648}"/>
                </a:ext>
              </a:extLst>
            </p:cNvPr>
            <p:cNvCxnSpPr>
              <a:cxnSpLocks/>
              <a:stCxn id="16" idx="0"/>
              <a:endCxn id="138" idx="2"/>
            </p:cNvCxnSpPr>
            <p:nvPr/>
          </p:nvCxnSpPr>
          <p:spPr>
            <a:xfrm rot="5400000" flipH="1" flipV="1">
              <a:off x="4539789" y="2338799"/>
              <a:ext cx="323746" cy="268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xmlns="" id="{D947FFD0-A6B5-4722-864F-A282D203CEF0}"/>
                </a:ext>
              </a:extLst>
            </p:cNvPr>
            <p:cNvCxnSpPr>
              <a:cxnSpLocks/>
              <a:stCxn id="11" idx="2"/>
              <a:endCxn id="138" idx="0"/>
            </p:cNvCxnSpPr>
            <p:nvPr/>
          </p:nvCxnSpPr>
          <p:spPr>
            <a:xfrm>
              <a:off x="3626107" y="1310368"/>
              <a:ext cx="1076897" cy="490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xmlns="" id="{DB557664-70AC-4EDB-97D5-039E0813AC16}"/>
                </a:ext>
              </a:extLst>
            </p:cNvPr>
            <p:cNvCxnSpPr>
              <a:cxnSpLocks/>
              <a:stCxn id="12" idx="2"/>
              <a:endCxn id="138" idx="0"/>
            </p:cNvCxnSpPr>
            <p:nvPr/>
          </p:nvCxnSpPr>
          <p:spPr>
            <a:xfrm flipH="1">
              <a:off x="4703005" y="1308618"/>
              <a:ext cx="1050488" cy="4917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xmlns="" id="{839B015E-4802-4FD5-8AC9-E972A77C9A1B}"/>
                </a:ext>
              </a:extLst>
            </p:cNvPr>
            <p:cNvCxnSpPr/>
            <p:nvPr/>
          </p:nvCxnSpPr>
          <p:spPr>
            <a:xfrm>
              <a:off x="923732" y="671804"/>
              <a:ext cx="6307494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xmlns="" id="{53C767B4-C3A9-4031-9E2C-0CF68D16B487}"/>
                </a:ext>
              </a:extLst>
            </p:cNvPr>
            <p:cNvCxnSpPr/>
            <p:nvPr/>
          </p:nvCxnSpPr>
          <p:spPr>
            <a:xfrm>
              <a:off x="900404" y="2423627"/>
              <a:ext cx="6307494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xmlns="" id="{B33FF2EB-9B8E-4B2A-BD3E-15AAD8E8B5A7}"/>
                </a:ext>
              </a:extLst>
            </p:cNvPr>
            <p:cNvCxnSpPr/>
            <p:nvPr/>
          </p:nvCxnSpPr>
          <p:spPr>
            <a:xfrm>
              <a:off x="900404" y="3476406"/>
              <a:ext cx="6307494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xmlns="" id="{A19322BB-6A9D-428D-87D7-21AFA24EA274}"/>
                </a:ext>
              </a:extLst>
            </p:cNvPr>
            <p:cNvCxnSpPr/>
            <p:nvPr/>
          </p:nvCxnSpPr>
          <p:spPr>
            <a:xfrm>
              <a:off x="900404" y="4613987"/>
              <a:ext cx="6307494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xmlns="" id="{EFE25798-C669-4273-A053-0587A1AD54C5}"/>
                </a:ext>
              </a:extLst>
            </p:cNvPr>
            <p:cNvSpPr/>
            <p:nvPr/>
          </p:nvSpPr>
          <p:spPr>
            <a:xfrm>
              <a:off x="4368946" y="1800380"/>
              <a:ext cx="668116" cy="377890"/>
            </a:xfrm>
            <a:prstGeom prst="rect">
              <a:avLst/>
            </a:prstGeom>
            <a:solidFill>
              <a:srgbClr val="0082B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Trade up</a:t>
              </a:r>
              <a:r>
                <a:rPr lang="zh-CN" altLang="en-US" sz="1200" dirty="0">
                  <a:solidFill>
                    <a:schemeClr val="bg1"/>
                  </a:solidFill>
                </a:rPr>
                <a:t>推荐引擎</a:t>
              </a:r>
            </a:p>
          </p:txBody>
        </p:sp>
        <p:cxnSp>
          <p:nvCxnSpPr>
            <p:cNvPr id="155" name="连接符: 肘形 154">
              <a:extLst>
                <a:ext uri="{FF2B5EF4-FFF2-40B4-BE49-F238E27FC236}">
                  <a16:creationId xmlns:a16="http://schemas.microsoft.com/office/drawing/2014/main" xmlns="" id="{81B10A34-5750-4E2D-A3C1-0AD0D0E30F1E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 rot="5400000">
              <a:off x="3380094" y="1555376"/>
              <a:ext cx="491023" cy="100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连接符: 肘形 162">
              <a:extLst>
                <a:ext uri="{FF2B5EF4-FFF2-40B4-BE49-F238E27FC236}">
                  <a16:creationId xmlns:a16="http://schemas.microsoft.com/office/drawing/2014/main" xmlns="" id="{0E00552C-BB3F-476B-B09E-30F6FE86D4C3}"/>
                </a:ext>
              </a:extLst>
            </p:cNvPr>
            <p:cNvCxnSpPr>
              <a:cxnSpLocks/>
              <a:stCxn id="138" idx="0"/>
              <a:endCxn id="15" idx="0"/>
            </p:cNvCxnSpPr>
            <p:nvPr/>
          </p:nvCxnSpPr>
          <p:spPr>
            <a:xfrm rot="16200000" flipV="1">
              <a:off x="3656963" y="754338"/>
              <a:ext cx="3674" cy="2088410"/>
            </a:xfrm>
            <a:prstGeom prst="bentConnector3">
              <a:avLst>
                <a:gd name="adj1" fmla="val 4766258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连接符: 肘形 164">
              <a:extLst>
                <a:ext uri="{FF2B5EF4-FFF2-40B4-BE49-F238E27FC236}">
                  <a16:creationId xmlns:a16="http://schemas.microsoft.com/office/drawing/2014/main" xmlns="" id="{99B56C83-EDA5-4DEF-A705-499AB8EADE32}"/>
                </a:ext>
              </a:extLst>
            </p:cNvPr>
            <p:cNvCxnSpPr>
              <a:cxnSpLocks/>
              <a:stCxn id="14" idx="1"/>
              <a:endCxn id="15" idx="2"/>
            </p:cNvCxnSpPr>
            <p:nvPr/>
          </p:nvCxnSpPr>
          <p:spPr>
            <a:xfrm rot="10800000" flipV="1">
              <a:off x="2614595" y="1990336"/>
              <a:ext cx="568029" cy="184259"/>
            </a:xfrm>
            <a:prstGeom prst="bentConnector4">
              <a:avLst>
                <a:gd name="adj1" fmla="val 16532"/>
                <a:gd name="adj2" fmla="val 195591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xmlns="" id="{08A029F0-D6C4-4229-A620-CADB308CBF83}"/>
                </a:ext>
              </a:extLst>
            </p:cNvPr>
            <p:cNvCxnSpPr>
              <a:cxnSpLocks/>
              <a:stCxn id="10" idx="2"/>
              <a:endCxn id="15" idx="0"/>
            </p:cNvCxnSpPr>
            <p:nvPr/>
          </p:nvCxnSpPr>
          <p:spPr>
            <a:xfrm flipH="1">
              <a:off x="2614595" y="1308616"/>
              <a:ext cx="6445" cy="48809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推荐</a:t>
            </a:r>
            <a:r>
              <a:rPr lang="zh-CN" altLang="en-US" dirty="0"/>
              <a:t>流程图的系统架构</a:t>
            </a:r>
          </a:p>
        </p:txBody>
      </p:sp>
    </p:spTree>
    <p:extLst>
      <p:ext uri="{BB962C8B-B14F-4D97-AF65-F5344CB8AC3E}">
        <p14:creationId xmlns:p14="http://schemas.microsoft.com/office/powerpoint/2010/main" val="311754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10135" y="966609"/>
            <a:ext cx="8618186" cy="3891730"/>
            <a:chOff x="-40243" y="933950"/>
            <a:chExt cx="9077916" cy="4099331"/>
          </a:xfrm>
        </p:grpSpPr>
        <p:sp>
          <p:nvSpPr>
            <p:cNvPr id="5" name="圆角矩形 4"/>
            <p:cNvSpPr/>
            <p:nvPr/>
          </p:nvSpPr>
          <p:spPr>
            <a:xfrm>
              <a:off x="83815" y="4673280"/>
              <a:ext cx="1044000" cy="360000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r>
                <a:rPr lang="zh-CN" altLang="en-US" sz="1600" dirty="0">
                  <a:solidFill>
                    <a:srgbClr val="41414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硬件层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349200" y="4673280"/>
              <a:ext cx="6984578" cy="3600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r>
                <a:rPr lang="zh-CN" altLang="en-US" sz="1600" dirty="0">
                  <a:solidFill>
                    <a:srgbClr val="414141"/>
                  </a:solidFill>
                  <a:latin typeface="Arial"/>
                </a:rPr>
                <a:t>服务器，存储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3815" y="3985474"/>
              <a:ext cx="1044000" cy="360000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r>
                <a:rPr lang="zh-CN" altLang="en-US" sz="1600" dirty="0">
                  <a:solidFill>
                    <a:srgbClr val="41414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存储层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-40243" y="4615427"/>
              <a:ext cx="8496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-40243" y="3678172"/>
              <a:ext cx="8496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圆角矩形 14"/>
            <p:cNvSpPr/>
            <p:nvPr/>
          </p:nvSpPr>
          <p:spPr>
            <a:xfrm>
              <a:off x="83815" y="3252949"/>
              <a:ext cx="1044000" cy="360000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r>
                <a:rPr lang="zh-CN" altLang="en-US" sz="1600" dirty="0">
                  <a:solidFill>
                    <a:srgbClr val="41414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支撑层</a:t>
              </a: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349199" y="3252949"/>
              <a:ext cx="3348000" cy="36000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r>
                <a:rPr lang="zh-CN" altLang="en-US" sz="1600" dirty="0">
                  <a:solidFill>
                    <a:srgbClr val="414141"/>
                  </a:solidFill>
                  <a:latin typeface="Arial"/>
                </a:rPr>
                <a:t>资源管理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4985777" y="3252949"/>
              <a:ext cx="3348000" cy="36000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r>
                <a:rPr lang="zh-CN" altLang="en-US" sz="1600" dirty="0">
                  <a:solidFill>
                    <a:srgbClr val="414141"/>
                  </a:solidFill>
                  <a:latin typeface="Arial"/>
                </a:rPr>
                <a:t>任务调度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-40243" y="3192935"/>
              <a:ext cx="8496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圆角矩形 18"/>
            <p:cNvSpPr/>
            <p:nvPr/>
          </p:nvSpPr>
          <p:spPr>
            <a:xfrm>
              <a:off x="83815" y="2754717"/>
              <a:ext cx="1044000" cy="360000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r>
                <a:rPr lang="zh-CN" altLang="en-US" sz="1600" dirty="0">
                  <a:solidFill>
                    <a:srgbClr val="41414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处理层</a:t>
              </a: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349074" y="2754717"/>
              <a:ext cx="2268000" cy="36000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r>
                <a:rPr lang="zh-CN" altLang="en-US" sz="1600" dirty="0">
                  <a:solidFill>
                    <a:srgbClr val="414141"/>
                  </a:solidFill>
                  <a:latin typeface="Arial"/>
                </a:rPr>
                <a:t>文本数据处理</a:t>
              </a: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3707426" y="2754717"/>
              <a:ext cx="2268000" cy="36000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r>
                <a:rPr lang="zh-CN" altLang="en-US" sz="1600" dirty="0">
                  <a:solidFill>
                    <a:srgbClr val="414141"/>
                  </a:solidFill>
                  <a:latin typeface="Arial"/>
                </a:rPr>
                <a:t>流数据处理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-40243" y="2689447"/>
              <a:ext cx="8496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圆角矩形 22"/>
            <p:cNvSpPr/>
            <p:nvPr/>
          </p:nvSpPr>
          <p:spPr>
            <a:xfrm>
              <a:off x="83815" y="1818213"/>
              <a:ext cx="1044000" cy="360000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r>
                <a:rPr lang="zh-CN" altLang="en-US" sz="1600" dirty="0">
                  <a:solidFill>
                    <a:srgbClr val="41414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服务层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349074" y="1818213"/>
              <a:ext cx="6984578" cy="36000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r>
                <a:rPr lang="zh-CN" altLang="en-US" sz="1600" dirty="0">
                  <a:solidFill>
                    <a:srgbClr val="414141"/>
                  </a:solidFill>
                  <a:latin typeface="Arial"/>
                </a:rPr>
                <a:t>通用服务接口</a:t>
              </a: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-40243" y="1776119"/>
              <a:ext cx="8496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圆角矩形 25"/>
            <p:cNvSpPr/>
            <p:nvPr/>
          </p:nvSpPr>
          <p:spPr>
            <a:xfrm>
              <a:off x="83815" y="2287223"/>
              <a:ext cx="1044000" cy="360000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r>
                <a:rPr lang="zh-CN" altLang="en-US" sz="1600" dirty="0">
                  <a:solidFill>
                    <a:srgbClr val="41414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接入层</a:t>
              </a: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1360460" y="2287223"/>
              <a:ext cx="1584000" cy="36000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r>
                <a:rPr lang="zh-CN" altLang="en-US" sz="1600" dirty="0">
                  <a:solidFill>
                    <a:srgbClr val="414141"/>
                  </a:solidFill>
                  <a:latin typeface="Arial"/>
                </a:rPr>
                <a:t>批量导入</a:t>
              </a: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156857" y="2287223"/>
              <a:ext cx="1584000" cy="36000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r>
                <a:rPr lang="zh-CN" altLang="en-US" sz="1600" dirty="0">
                  <a:solidFill>
                    <a:srgbClr val="414141"/>
                  </a:solidFill>
                  <a:latin typeface="Arial"/>
                </a:rPr>
                <a:t>实时接入</a:t>
              </a: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4953254" y="2287223"/>
              <a:ext cx="1584000" cy="36000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r>
                <a:rPr lang="zh-CN" altLang="en-US" sz="1600" dirty="0">
                  <a:solidFill>
                    <a:srgbClr val="414141"/>
                  </a:solidFill>
                  <a:latin typeface="Arial"/>
                </a:rPr>
                <a:t>消息队列</a:t>
              </a: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6749652" y="2287223"/>
              <a:ext cx="1584000" cy="36000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r>
                <a:rPr lang="zh-CN" altLang="en-US" sz="1600" dirty="0">
                  <a:solidFill>
                    <a:srgbClr val="414141"/>
                  </a:solidFill>
                  <a:latin typeface="Arial"/>
                </a:rPr>
                <a:t>内存缓存</a:t>
              </a: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6065778" y="2754717"/>
              <a:ext cx="2268000" cy="36000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r>
                <a:rPr lang="zh-CN" altLang="en-US" sz="1600" dirty="0">
                  <a:solidFill>
                    <a:srgbClr val="414141"/>
                  </a:solidFill>
                  <a:latin typeface="Arial"/>
                </a:rPr>
                <a:t>时序数据处理</a:t>
              </a: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349200" y="3749490"/>
              <a:ext cx="6984579" cy="831971"/>
              <a:chOff x="1763886" y="3749489"/>
              <a:chExt cx="6984579" cy="831971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1763887" y="4214332"/>
                <a:ext cx="4826704" cy="360000"/>
              </a:xfrm>
              <a:prstGeom prst="round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914378"/>
                <a:r>
                  <a:rPr lang="zh-CN" altLang="en-US" sz="1600" dirty="0">
                    <a:solidFill>
                      <a:srgbClr val="414141"/>
                    </a:solidFill>
                    <a:latin typeface="Arial"/>
                  </a:rPr>
                  <a:t>分布式文件系统</a:t>
                </a:r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1763886" y="3756617"/>
                <a:ext cx="1152000" cy="360000"/>
              </a:xfrm>
              <a:prstGeom prst="round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914378"/>
                <a:r>
                  <a:rPr lang="zh-CN" altLang="en-US" sz="1600" dirty="0">
                    <a:solidFill>
                      <a:srgbClr val="414141"/>
                    </a:solidFill>
                    <a:latin typeface="Arial"/>
                  </a:rPr>
                  <a:t>原始数据</a:t>
                </a:r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2988787" y="3756617"/>
                <a:ext cx="1152000" cy="360000"/>
              </a:xfrm>
              <a:prstGeom prst="round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914378"/>
                <a:r>
                  <a:rPr lang="en-US" altLang="zh-CN" sz="1600" dirty="0">
                    <a:solidFill>
                      <a:srgbClr val="414141"/>
                    </a:solidFill>
                    <a:latin typeface="Arial"/>
                  </a:rPr>
                  <a:t>NoSQL</a:t>
                </a:r>
                <a:endParaRPr lang="zh-CN" altLang="en-US" sz="1600" dirty="0">
                  <a:solidFill>
                    <a:srgbClr val="414141"/>
                  </a:solidFill>
                  <a:latin typeface="Arial"/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4213688" y="3756617"/>
                <a:ext cx="1152000" cy="360000"/>
              </a:xfrm>
              <a:prstGeom prst="round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914378"/>
                <a:r>
                  <a:rPr lang="zh-CN" altLang="en-US" sz="1600" dirty="0">
                    <a:solidFill>
                      <a:srgbClr val="414141"/>
                    </a:solidFill>
                    <a:latin typeface="Arial"/>
                  </a:rPr>
                  <a:t>数据仓库</a:t>
                </a:r>
              </a:p>
            </p:txBody>
          </p:sp>
          <p:sp>
            <p:nvSpPr>
              <p:cNvPr id="12" name="圆柱形 11"/>
              <p:cNvSpPr/>
              <p:nvPr/>
            </p:nvSpPr>
            <p:spPr bwMode="auto">
              <a:xfrm>
                <a:off x="7783033" y="3749489"/>
                <a:ext cx="965432" cy="824843"/>
              </a:xfrm>
              <a:prstGeom prst="can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914378"/>
                <a:r>
                  <a:rPr lang="zh-CN" altLang="en-US" sz="1600" dirty="0">
                    <a:solidFill>
                      <a:srgbClr val="414141"/>
                    </a:solidFill>
                    <a:latin typeface="Arial"/>
                  </a:rPr>
                  <a:t>关系</a:t>
                </a:r>
                <a:endParaRPr lang="en-US" altLang="zh-CN" sz="1600" dirty="0">
                  <a:solidFill>
                    <a:srgbClr val="414141"/>
                  </a:solidFill>
                  <a:latin typeface="Arial"/>
                </a:endParaRPr>
              </a:p>
              <a:p>
                <a:pPr algn="ctr" defTabSz="914378"/>
                <a:r>
                  <a:rPr lang="zh-CN" altLang="en-US" sz="1600" dirty="0">
                    <a:solidFill>
                      <a:srgbClr val="414141"/>
                    </a:solidFill>
                    <a:latin typeface="Arial"/>
                  </a:rPr>
                  <a:t>数据库</a:t>
                </a:r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5438590" y="3756617"/>
                <a:ext cx="1152000" cy="360000"/>
              </a:xfrm>
              <a:prstGeom prst="round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914378"/>
                <a:r>
                  <a:rPr lang="zh-CN" altLang="en-US" sz="1600" dirty="0">
                    <a:solidFill>
                      <a:srgbClr val="414141"/>
                    </a:solidFill>
                    <a:latin typeface="Arial"/>
                  </a:rPr>
                  <a:t>索引数据</a:t>
                </a:r>
              </a:p>
            </p:txBody>
          </p:sp>
          <p:sp>
            <p:nvSpPr>
              <p:cNvPr id="34" name="圆柱形 33"/>
              <p:cNvSpPr/>
              <p:nvPr/>
            </p:nvSpPr>
            <p:spPr bwMode="auto">
              <a:xfrm>
                <a:off x="6681623" y="3756617"/>
                <a:ext cx="965432" cy="824843"/>
              </a:xfrm>
              <a:prstGeom prst="can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914378"/>
                <a:r>
                  <a:rPr lang="zh-CN" altLang="en-US" sz="1600" dirty="0">
                    <a:solidFill>
                      <a:srgbClr val="414141"/>
                    </a:solidFill>
                    <a:latin typeface="Arial"/>
                  </a:rPr>
                  <a:t>内存</a:t>
                </a:r>
                <a:endParaRPr lang="en-US" altLang="zh-CN" sz="1600" dirty="0">
                  <a:solidFill>
                    <a:srgbClr val="414141"/>
                  </a:solidFill>
                  <a:latin typeface="Arial"/>
                </a:endParaRPr>
              </a:p>
              <a:p>
                <a:pPr algn="ctr" defTabSz="914378"/>
                <a:r>
                  <a:rPr lang="zh-CN" altLang="en-US" sz="1600" dirty="0">
                    <a:solidFill>
                      <a:srgbClr val="414141"/>
                    </a:solidFill>
                    <a:latin typeface="Arial"/>
                  </a:rPr>
                  <a:t>数据库</a:t>
                </a:r>
              </a:p>
            </p:txBody>
          </p:sp>
        </p:grpSp>
        <p:sp>
          <p:nvSpPr>
            <p:cNvPr id="35" name="圆角矩形 34"/>
            <p:cNvSpPr/>
            <p:nvPr/>
          </p:nvSpPr>
          <p:spPr>
            <a:xfrm>
              <a:off x="87353" y="1152716"/>
              <a:ext cx="1044000" cy="360000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r>
                <a:rPr lang="zh-CN" altLang="en-US" sz="1600" dirty="0">
                  <a:solidFill>
                    <a:srgbClr val="41414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展现层</a:t>
              </a: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1376871" y="933950"/>
              <a:ext cx="6984578" cy="36000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r>
                <a:rPr lang="zh-CN" altLang="en-US" sz="1600" dirty="0">
                  <a:solidFill>
                    <a:srgbClr val="414141"/>
                  </a:solidFill>
                  <a:latin typeface="Arial"/>
                </a:rPr>
                <a:t>门户主页</a:t>
              </a: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376868" y="1369940"/>
              <a:ext cx="1620000" cy="36000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r>
                <a:rPr lang="zh-CN" altLang="en-US" sz="1600" dirty="0">
                  <a:solidFill>
                    <a:srgbClr val="414141"/>
                  </a:solidFill>
                  <a:latin typeface="Arial"/>
                </a:rPr>
                <a:t>仪表板</a:t>
              </a: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165061" y="1369940"/>
              <a:ext cx="1620000" cy="36000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r>
                <a:rPr lang="zh-CN" altLang="en-US" sz="1600" dirty="0">
                  <a:solidFill>
                    <a:srgbClr val="414141"/>
                  </a:solidFill>
                  <a:latin typeface="Arial"/>
                </a:rPr>
                <a:t>报表</a:t>
              </a: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4953254" y="1369940"/>
              <a:ext cx="1620000" cy="36000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r>
                <a:rPr lang="zh-CN" altLang="en-US" sz="1600" dirty="0">
                  <a:solidFill>
                    <a:srgbClr val="414141"/>
                  </a:solidFill>
                  <a:latin typeface="Arial"/>
                </a:rPr>
                <a:t>地图</a:t>
              </a: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6717190" y="1369940"/>
              <a:ext cx="1620000" cy="36000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r>
                <a:rPr lang="zh-CN" altLang="en-US" sz="1600" dirty="0">
                  <a:solidFill>
                    <a:srgbClr val="414141"/>
                  </a:solidFill>
                  <a:latin typeface="Arial"/>
                </a:rPr>
                <a:t>管理</a:t>
              </a: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-40243" y="2236876"/>
              <a:ext cx="8496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圆角矩形 44"/>
            <p:cNvSpPr/>
            <p:nvPr/>
          </p:nvSpPr>
          <p:spPr>
            <a:xfrm rot="16200000">
              <a:off x="6701073" y="2696680"/>
              <a:ext cx="4099330" cy="573871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r>
                <a:rPr lang="zh-CN" altLang="en-US" sz="1600" dirty="0">
                  <a:solidFill>
                    <a:srgbClr val="414141"/>
                  </a:solidFill>
                  <a:latin typeface="Arial"/>
                </a:rPr>
                <a:t>运维监控</a:t>
              </a:r>
            </a:p>
          </p:txBody>
        </p:sp>
      </p:grpSp>
      <p:sp>
        <p:nvSpPr>
          <p:cNvPr id="46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可能</a:t>
            </a:r>
            <a:r>
              <a:rPr lang="zh-CN" altLang="en-US" dirty="0"/>
              <a:t>用到的组件跟技术</a:t>
            </a:r>
            <a:r>
              <a:rPr lang="en-US" altLang="zh-CN" dirty="0"/>
              <a:t>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44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2519</TotalTime>
  <Words>1545</Words>
  <Application>Microsoft Office PowerPoint</Application>
  <PresentationFormat>全屏显示(16:9)</PresentationFormat>
  <Paragraphs>423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2016 HDS Corporate</vt:lpstr>
      <vt:lpstr>关于Yum Smart Delivery构建框架的建议</vt:lpstr>
      <vt:lpstr>1. PoC阶段菜单推荐数据分析流程</vt:lpstr>
      <vt:lpstr>2. 初期系统构架</vt:lpstr>
      <vt:lpstr>PowerPoint 演示文稿</vt:lpstr>
      <vt:lpstr>PowerPoint 演示文稿</vt:lpstr>
      <vt:lpstr>PowerPoint 演示文稿</vt:lpstr>
      <vt:lpstr>4. 推荐流程与 TA 和TC 是否有效的判断方式</vt:lpstr>
      <vt:lpstr>5. 推荐流程图的系统架构</vt:lpstr>
      <vt:lpstr>5. 可能用到的组件跟技术(1)</vt:lpstr>
      <vt:lpstr>5. 可能用到的组件跟技术(2)</vt:lpstr>
      <vt:lpstr>5. 可能用到的组件跟技术(3)</vt:lpstr>
      <vt:lpstr>5. 可能用到的组件跟技术(4)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Gard</dc:creator>
  <cp:lastModifiedBy>hcrd</cp:lastModifiedBy>
  <cp:revision>1351</cp:revision>
  <cp:lastPrinted>2016-01-12T17:49:00Z</cp:lastPrinted>
  <dcterms:created xsi:type="dcterms:W3CDTF">2011-02-10T00:52:00Z</dcterms:created>
  <dcterms:modified xsi:type="dcterms:W3CDTF">2018-03-30T13:39:21Z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0x0101000B3E2E22EA6DB5489B0E4AE6ED151A34</vt:lpwstr>
  </property>
  <property fmtid="{D5CDD505-2E9C-101B-9397-08002B2CF9AE}" pid="3" name="KSOProductBuildVer">
    <vt:lpwstr>2052-10.1.0.6749</vt:lpwstr>
  </property>
</Properties>
</file>