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9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10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1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2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4" r:id="rId3"/>
    <p:sldMasterId id="2147483680" r:id="rId4"/>
    <p:sldMasterId id="2147483690" r:id="rId5"/>
    <p:sldMasterId id="2147483696" r:id="rId6"/>
    <p:sldMasterId id="2147483710" r:id="rId7"/>
    <p:sldMasterId id="2147483725" r:id="rId8"/>
    <p:sldMasterId id="2147483732" r:id="rId9"/>
    <p:sldMasterId id="2147483740" r:id="rId10"/>
    <p:sldMasterId id="2147483748" r:id="rId11"/>
    <p:sldMasterId id="2147483760" r:id="rId12"/>
    <p:sldMasterId id="2147483766" r:id="rId13"/>
  </p:sldMasterIdLst>
  <p:notesMasterIdLst>
    <p:notesMasterId r:id="rId22"/>
  </p:notesMasterIdLst>
  <p:handoutMasterIdLst>
    <p:handoutMasterId r:id="rId23"/>
  </p:handoutMasterIdLst>
  <p:sldIdLst>
    <p:sldId id="1624" r:id="rId14"/>
    <p:sldId id="1625" r:id="rId15"/>
    <p:sldId id="1626" r:id="rId16"/>
    <p:sldId id="1713" r:id="rId17"/>
    <p:sldId id="1687" r:id="rId18"/>
    <p:sldId id="1783" r:id="rId19"/>
    <p:sldId id="1594" r:id="rId20"/>
    <p:sldId id="1669" r:id="rId21"/>
  </p:sldIdLst>
  <p:sldSz cx="12192000" cy="6858000"/>
  <p:notesSz cx="6805613" cy="9939338"/>
  <p:custDataLst>
    <p:tags r:id="rId24"/>
  </p:custDataLst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4095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786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4425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7F7F7F"/>
    <a:srgbClr val="F6F6F6"/>
    <a:srgbClr val="C0504D"/>
    <a:srgbClr val="9F1217"/>
    <a:srgbClr val="5FCBF8"/>
    <a:srgbClr val="CC0000"/>
    <a:srgbClr val="F2DB7D"/>
    <a:srgbClr val="F3D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1119" autoAdjust="0"/>
  </p:normalViewPr>
  <p:slideViewPr>
    <p:cSldViewPr snapToGrid="0">
      <p:cViewPr varScale="1">
        <p:scale>
          <a:sx n="70" d="100"/>
          <a:sy n="70" d="100"/>
        </p:scale>
        <p:origin x="-96" y="-126"/>
      </p:cViewPr>
      <p:guideLst>
        <p:guide orient="horz" pos="2155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64" y="-90"/>
      </p:cViewPr>
      <p:guideLst>
        <p:guide orient="horz" pos="3124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#1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18FE3-F5FA-4C16-AC5C-CE258C460826}" type="doc">
      <dgm:prSet loTypeId="urn:microsoft.com/office/officeart/2005/8/layout/pyramid1#1" loCatId="pyramid" qsTypeId="urn:microsoft.com/office/officeart/2005/8/quickstyle/simple1#1" qsCatId="simple" csTypeId="urn:microsoft.com/office/officeart/2005/8/colors/accent2_5#1" csCatId="accent2" phldr="1"/>
      <dgm:spPr/>
    </dgm:pt>
    <dgm:pt modelId="{2ACAB394-0F03-44F1-89A2-531EB2401738}">
      <dgm:prSet phldrT="[Text]" custT="1"/>
      <dgm:spPr>
        <a:solidFill>
          <a:srgbClr val="C00000"/>
        </a:solidFill>
      </dgm:spPr>
      <dgm:t>
        <a:bodyPr/>
        <a:lstStyle/>
        <a:p>
          <a:endParaRPr lang="zh-CN" altLang="en-US" sz="2800" dirty="0">
            <a:solidFill>
              <a:schemeClr val="bg1">
                <a:lumMod val="95000"/>
              </a:schemeClr>
            </a:solidFill>
          </a:endParaRPr>
        </a:p>
      </dgm:t>
    </dgm:pt>
    <dgm:pt modelId="{CC36BC73-F3DF-45BB-9D12-2396A8CDA045}" type="parTrans" cxnId="{DB6B37CA-5A46-4221-BF8D-FD9D8404D470}">
      <dgm:prSet/>
      <dgm:spPr/>
      <dgm:t>
        <a:bodyPr/>
        <a:lstStyle/>
        <a:p>
          <a:endParaRPr lang="zh-CN" altLang="en-US" sz="1100">
            <a:solidFill>
              <a:schemeClr val="bg1">
                <a:lumMod val="95000"/>
              </a:schemeClr>
            </a:solidFill>
          </a:endParaRPr>
        </a:p>
      </dgm:t>
    </dgm:pt>
    <dgm:pt modelId="{61BCD77A-B60A-49BB-9AF0-44F7CAA99B17}" type="sibTrans" cxnId="{DB6B37CA-5A46-4221-BF8D-FD9D8404D470}">
      <dgm:prSet/>
      <dgm:spPr/>
      <dgm:t>
        <a:bodyPr/>
        <a:lstStyle/>
        <a:p>
          <a:endParaRPr lang="zh-CN" altLang="en-US" sz="1100">
            <a:solidFill>
              <a:schemeClr val="bg1">
                <a:lumMod val="95000"/>
              </a:schemeClr>
            </a:solidFill>
          </a:endParaRPr>
        </a:p>
      </dgm:t>
    </dgm:pt>
    <dgm:pt modelId="{587D780C-CF99-41DA-A36B-643F648CDC58}">
      <dgm:prSet phldrT="[Text]" custT="1"/>
      <dgm:spPr>
        <a:solidFill>
          <a:srgbClr val="C00000"/>
        </a:solidFill>
      </dgm:spPr>
      <dgm:t>
        <a:bodyPr/>
        <a:lstStyle/>
        <a:p>
          <a:r>
            <a:rPr lang="zh-CN" altLang="en-US" sz="2000" dirty="0">
              <a:solidFill>
                <a:schemeClr val="bg1"/>
              </a:solidFill>
            </a:rPr>
            <a:t>潜力会员</a:t>
          </a:r>
        </a:p>
      </dgm:t>
    </dgm:pt>
    <dgm:pt modelId="{A9012D0C-370D-4A34-A29B-25118C7DF460}" type="parTrans" cxnId="{C156C925-F593-4B89-9194-826BC19B18A6}">
      <dgm:prSet/>
      <dgm:spPr/>
      <dgm:t>
        <a:bodyPr/>
        <a:lstStyle/>
        <a:p>
          <a:endParaRPr lang="zh-CN" altLang="en-US" sz="1100">
            <a:solidFill>
              <a:schemeClr val="bg1">
                <a:lumMod val="95000"/>
              </a:schemeClr>
            </a:solidFill>
          </a:endParaRPr>
        </a:p>
      </dgm:t>
    </dgm:pt>
    <dgm:pt modelId="{8C058B0E-9D31-4C46-A8B7-D6211E2BF2A6}" type="sibTrans" cxnId="{C156C925-F593-4B89-9194-826BC19B18A6}">
      <dgm:prSet/>
      <dgm:spPr/>
      <dgm:t>
        <a:bodyPr/>
        <a:lstStyle/>
        <a:p>
          <a:endParaRPr lang="zh-CN" altLang="en-US" sz="1100">
            <a:solidFill>
              <a:schemeClr val="bg1">
                <a:lumMod val="95000"/>
              </a:schemeClr>
            </a:solidFill>
          </a:endParaRPr>
        </a:p>
      </dgm:t>
    </dgm:pt>
    <dgm:pt modelId="{9AC2B227-3D3E-4113-BF73-6E8BBF6A6F32}">
      <dgm:prSet phldrT="[Text]" custT="1"/>
      <dgm:spPr>
        <a:solidFill>
          <a:srgbClr val="C00000"/>
        </a:solidFill>
      </dgm:spPr>
      <dgm:t>
        <a:bodyPr/>
        <a:lstStyle/>
        <a:p>
          <a:r>
            <a:rPr lang="zh-CN" altLang="en-US" sz="2000" dirty="0">
              <a:solidFill>
                <a:schemeClr val="bg1"/>
              </a:solidFill>
            </a:rPr>
            <a:t>新生力量</a:t>
          </a:r>
        </a:p>
      </dgm:t>
    </dgm:pt>
    <dgm:pt modelId="{178817E0-FD4C-46DE-B780-7E312C292B85}" type="parTrans" cxnId="{B88BEC54-84F1-44FC-A1F7-F7234EF419E2}">
      <dgm:prSet/>
      <dgm:spPr/>
      <dgm:t>
        <a:bodyPr/>
        <a:lstStyle/>
        <a:p>
          <a:endParaRPr lang="zh-CN" altLang="en-US" sz="1100">
            <a:solidFill>
              <a:schemeClr val="bg1">
                <a:lumMod val="95000"/>
              </a:schemeClr>
            </a:solidFill>
          </a:endParaRPr>
        </a:p>
      </dgm:t>
    </dgm:pt>
    <dgm:pt modelId="{2C16AFFE-6DB5-4C4D-876A-52B047991AF6}" type="sibTrans" cxnId="{B88BEC54-84F1-44FC-A1F7-F7234EF419E2}">
      <dgm:prSet/>
      <dgm:spPr/>
      <dgm:t>
        <a:bodyPr/>
        <a:lstStyle/>
        <a:p>
          <a:endParaRPr lang="zh-CN" altLang="en-US" sz="1100">
            <a:solidFill>
              <a:schemeClr val="bg1">
                <a:lumMod val="95000"/>
              </a:schemeClr>
            </a:solidFill>
          </a:endParaRPr>
        </a:p>
      </dgm:t>
    </dgm:pt>
    <dgm:pt modelId="{75797EFB-37C2-4197-8C20-E70224D836C0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2000" dirty="0">
              <a:solidFill>
                <a:schemeClr val="bg1"/>
              </a:solidFill>
            </a:rPr>
            <a:t>流失</a:t>
          </a:r>
          <a:r>
            <a:rPr lang="en-US" altLang="zh-CN" sz="2000" dirty="0">
              <a:solidFill>
                <a:schemeClr val="bg1"/>
              </a:solidFill>
            </a:rPr>
            <a:t>/</a:t>
          </a:r>
          <a:r>
            <a:rPr lang="zh-CN" altLang="en-US" sz="2000" dirty="0">
              <a:solidFill>
                <a:schemeClr val="bg1"/>
              </a:solidFill>
            </a:rPr>
            <a:t>沉睡会员</a:t>
          </a:r>
        </a:p>
      </dgm:t>
    </dgm:pt>
    <dgm:pt modelId="{CC682BDC-114E-4219-9F1D-251304D24D4C}" type="parTrans" cxnId="{9F79A99D-5B27-48BF-938D-901B4AC63C89}">
      <dgm:prSet/>
      <dgm:spPr/>
      <dgm:t>
        <a:bodyPr/>
        <a:lstStyle/>
        <a:p>
          <a:endParaRPr lang="zh-CN" altLang="en-US">
            <a:solidFill>
              <a:schemeClr val="bg1">
                <a:lumMod val="95000"/>
              </a:schemeClr>
            </a:solidFill>
          </a:endParaRPr>
        </a:p>
      </dgm:t>
    </dgm:pt>
    <dgm:pt modelId="{C7D21012-249F-4D94-9FFE-21E49ECA9675}" type="sibTrans" cxnId="{9F79A99D-5B27-48BF-938D-901B4AC63C89}">
      <dgm:prSet/>
      <dgm:spPr/>
      <dgm:t>
        <a:bodyPr/>
        <a:lstStyle/>
        <a:p>
          <a:endParaRPr lang="zh-CN" altLang="en-US">
            <a:solidFill>
              <a:schemeClr val="bg1">
                <a:lumMod val="95000"/>
              </a:schemeClr>
            </a:solidFill>
          </a:endParaRPr>
        </a:p>
      </dgm:t>
    </dgm:pt>
    <dgm:pt modelId="{444B808F-1049-4B8E-B98D-E8F4F829721B}" type="pres">
      <dgm:prSet presAssocID="{8B518FE3-F5FA-4C16-AC5C-CE258C460826}" presName="Name0" presStyleCnt="0">
        <dgm:presLayoutVars>
          <dgm:dir/>
          <dgm:animLvl val="lvl"/>
          <dgm:resizeHandles val="exact"/>
        </dgm:presLayoutVars>
      </dgm:prSet>
      <dgm:spPr/>
    </dgm:pt>
    <dgm:pt modelId="{6B6F3C05-F0D0-4FB5-AC51-A646D3ED3534}" type="pres">
      <dgm:prSet presAssocID="{2ACAB394-0F03-44F1-89A2-531EB2401738}" presName="Name8" presStyleCnt="0"/>
      <dgm:spPr/>
    </dgm:pt>
    <dgm:pt modelId="{3AA42A8E-B04B-4AD3-A3D1-E324CA50BEB9}" type="pres">
      <dgm:prSet presAssocID="{2ACAB394-0F03-44F1-89A2-531EB2401738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C52A17-7BB6-4625-8C7A-51245A63F1B5}" type="pres">
      <dgm:prSet presAssocID="{2ACAB394-0F03-44F1-89A2-531EB240173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F01F66-E5D6-42F6-AFE5-1002394AFBDB}" type="pres">
      <dgm:prSet presAssocID="{587D780C-CF99-41DA-A36B-643F648CDC58}" presName="Name8" presStyleCnt="0"/>
      <dgm:spPr/>
    </dgm:pt>
    <dgm:pt modelId="{F3A0A537-203A-4375-8209-F5E6E6C1C823}" type="pres">
      <dgm:prSet presAssocID="{587D780C-CF99-41DA-A36B-643F648CDC58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0193A1-CA6B-4B10-8621-AB66792C5598}" type="pres">
      <dgm:prSet presAssocID="{587D780C-CF99-41DA-A36B-643F648CDC5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09C71E-A2D0-4EA5-A464-1B0B908C4B18}" type="pres">
      <dgm:prSet presAssocID="{9AC2B227-3D3E-4113-BF73-6E8BBF6A6F32}" presName="Name8" presStyleCnt="0"/>
      <dgm:spPr/>
    </dgm:pt>
    <dgm:pt modelId="{EC546168-96B1-43A6-B364-EC7B26768263}" type="pres">
      <dgm:prSet presAssocID="{9AC2B227-3D3E-4113-BF73-6E8BBF6A6F3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529E0B-A777-4D23-B06A-1A98B814B40A}" type="pres">
      <dgm:prSet presAssocID="{9AC2B227-3D3E-4113-BF73-6E8BBF6A6F3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CEBA90-D825-4AF1-ABF3-5FFA4B865E5C}" type="pres">
      <dgm:prSet presAssocID="{75797EFB-37C2-4197-8C20-E70224D836C0}" presName="Name8" presStyleCnt="0"/>
      <dgm:spPr/>
    </dgm:pt>
    <dgm:pt modelId="{E03F3DCF-CC4B-416B-9A87-0C0836D8D4F1}" type="pres">
      <dgm:prSet presAssocID="{75797EFB-37C2-4197-8C20-E70224D836C0}" presName="level" presStyleLbl="node1" presStyleIdx="3" presStyleCnt="4" custScaleY="5258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1B7EE-AEAE-44E4-BC4C-8BD62E69B63F}" type="pres">
      <dgm:prSet presAssocID="{75797EFB-37C2-4197-8C20-E70224D836C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7BE70A-DD51-4007-82A4-C76040FA480E}" type="presOf" srcId="{8B518FE3-F5FA-4C16-AC5C-CE258C460826}" destId="{444B808F-1049-4B8E-B98D-E8F4F829721B}" srcOrd="0" destOrd="0" presId="urn:microsoft.com/office/officeart/2005/8/layout/pyramid1#1"/>
    <dgm:cxn modelId="{34A7E6D0-E829-4E27-BFA4-814A9752D17D}" type="presOf" srcId="{2ACAB394-0F03-44F1-89A2-531EB2401738}" destId="{01C52A17-7BB6-4625-8C7A-51245A63F1B5}" srcOrd="1" destOrd="0" presId="urn:microsoft.com/office/officeart/2005/8/layout/pyramid1#1"/>
    <dgm:cxn modelId="{A4ABFD3F-BF69-484E-A5F0-DA071A313D82}" type="presOf" srcId="{2ACAB394-0F03-44F1-89A2-531EB2401738}" destId="{3AA42A8E-B04B-4AD3-A3D1-E324CA50BEB9}" srcOrd="0" destOrd="0" presId="urn:microsoft.com/office/officeart/2005/8/layout/pyramid1#1"/>
    <dgm:cxn modelId="{DB6B37CA-5A46-4221-BF8D-FD9D8404D470}" srcId="{8B518FE3-F5FA-4C16-AC5C-CE258C460826}" destId="{2ACAB394-0F03-44F1-89A2-531EB2401738}" srcOrd="0" destOrd="0" parTransId="{CC36BC73-F3DF-45BB-9D12-2396A8CDA045}" sibTransId="{61BCD77A-B60A-49BB-9AF0-44F7CAA99B17}"/>
    <dgm:cxn modelId="{9F79A99D-5B27-48BF-938D-901B4AC63C89}" srcId="{8B518FE3-F5FA-4C16-AC5C-CE258C460826}" destId="{75797EFB-37C2-4197-8C20-E70224D836C0}" srcOrd="3" destOrd="0" parTransId="{CC682BDC-114E-4219-9F1D-251304D24D4C}" sibTransId="{C7D21012-249F-4D94-9FFE-21E49ECA9675}"/>
    <dgm:cxn modelId="{E8678235-9E6B-4A0B-935A-CE8350AB3D1E}" type="presOf" srcId="{587D780C-CF99-41DA-A36B-643F648CDC58}" destId="{340193A1-CA6B-4B10-8621-AB66792C5598}" srcOrd="1" destOrd="0" presId="urn:microsoft.com/office/officeart/2005/8/layout/pyramid1#1"/>
    <dgm:cxn modelId="{C156C925-F593-4B89-9194-826BC19B18A6}" srcId="{8B518FE3-F5FA-4C16-AC5C-CE258C460826}" destId="{587D780C-CF99-41DA-A36B-643F648CDC58}" srcOrd="1" destOrd="0" parTransId="{A9012D0C-370D-4A34-A29B-25118C7DF460}" sibTransId="{8C058B0E-9D31-4C46-A8B7-D6211E2BF2A6}"/>
    <dgm:cxn modelId="{B88BEC54-84F1-44FC-A1F7-F7234EF419E2}" srcId="{8B518FE3-F5FA-4C16-AC5C-CE258C460826}" destId="{9AC2B227-3D3E-4113-BF73-6E8BBF6A6F32}" srcOrd="2" destOrd="0" parTransId="{178817E0-FD4C-46DE-B780-7E312C292B85}" sibTransId="{2C16AFFE-6DB5-4C4D-876A-52B047991AF6}"/>
    <dgm:cxn modelId="{44D38F3E-99A0-458C-BCB3-E1AB24DEE421}" type="presOf" srcId="{75797EFB-37C2-4197-8C20-E70224D836C0}" destId="{D981B7EE-AEAE-44E4-BC4C-8BD62E69B63F}" srcOrd="1" destOrd="0" presId="urn:microsoft.com/office/officeart/2005/8/layout/pyramid1#1"/>
    <dgm:cxn modelId="{DE33C33D-26E6-46CC-9F51-1507301F870B}" type="presOf" srcId="{9AC2B227-3D3E-4113-BF73-6E8BBF6A6F32}" destId="{28529E0B-A777-4D23-B06A-1A98B814B40A}" srcOrd="1" destOrd="0" presId="urn:microsoft.com/office/officeart/2005/8/layout/pyramid1#1"/>
    <dgm:cxn modelId="{1AB128DC-06FA-41C5-9CBC-074515087171}" type="presOf" srcId="{75797EFB-37C2-4197-8C20-E70224D836C0}" destId="{E03F3DCF-CC4B-416B-9A87-0C0836D8D4F1}" srcOrd="0" destOrd="0" presId="urn:microsoft.com/office/officeart/2005/8/layout/pyramid1#1"/>
    <dgm:cxn modelId="{28710E3F-3023-40D2-9777-E00D36D90AE7}" type="presOf" srcId="{9AC2B227-3D3E-4113-BF73-6E8BBF6A6F32}" destId="{EC546168-96B1-43A6-B364-EC7B26768263}" srcOrd="0" destOrd="0" presId="urn:microsoft.com/office/officeart/2005/8/layout/pyramid1#1"/>
    <dgm:cxn modelId="{42147855-F795-47A6-8BD9-D9A6BA70EEF3}" type="presOf" srcId="{587D780C-CF99-41DA-A36B-643F648CDC58}" destId="{F3A0A537-203A-4375-8209-F5E6E6C1C823}" srcOrd="0" destOrd="0" presId="urn:microsoft.com/office/officeart/2005/8/layout/pyramid1#1"/>
    <dgm:cxn modelId="{BEB8B12E-14C3-4D9E-A3B1-39AEAE7ACA41}" type="presParOf" srcId="{444B808F-1049-4B8E-B98D-E8F4F829721B}" destId="{6B6F3C05-F0D0-4FB5-AC51-A646D3ED3534}" srcOrd="0" destOrd="0" presId="urn:microsoft.com/office/officeart/2005/8/layout/pyramid1#1"/>
    <dgm:cxn modelId="{EBE2C309-B798-4D98-B7FB-55D1BA8B49B9}" type="presParOf" srcId="{6B6F3C05-F0D0-4FB5-AC51-A646D3ED3534}" destId="{3AA42A8E-B04B-4AD3-A3D1-E324CA50BEB9}" srcOrd="0" destOrd="0" presId="urn:microsoft.com/office/officeart/2005/8/layout/pyramid1#1"/>
    <dgm:cxn modelId="{FAA41668-C262-4C72-BD91-45FF02DF0AA2}" type="presParOf" srcId="{6B6F3C05-F0D0-4FB5-AC51-A646D3ED3534}" destId="{01C52A17-7BB6-4625-8C7A-51245A63F1B5}" srcOrd="1" destOrd="0" presId="urn:microsoft.com/office/officeart/2005/8/layout/pyramid1#1"/>
    <dgm:cxn modelId="{DDD65AC5-B17B-40F3-88D9-98C4387CA88B}" type="presParOf" srcId="{444B808F-1049-4B8E-B98D-E8F4F829721B}" destId="{EAF01F66-E5D6-42F6-AFE5-1002394AFBDB}" srcOrd="1" destOrd="0" presId="urn:microsoft.com/office/officeart/2005/8/layout/pyramid1#1"/>
    <dgm:cxn modelId="{E24742A2-DA95-4981-99D4-6F576C38D6D3}" type="presParOf" srcId="{EAF01F66-E5D6-42F6-AFE5-1002394AFBDB}" destId="{F3A0A537-203A-4375-8209-F5E6E6C1C823}" srcOrd="0" destOrd="0" presId="urn:microsoft.com/office/officeart/2005/8/layout/pyramid1#1"/>
    <dgm:cxn modelId="{9F4FF435-7C87-4001-8F56-86FA0183366B}" type="presParOf" srcId="{EAF01F66-E5D6-42F6-AFE5-1002394AFBDB}" destId="{340193A1-CA6B-4B10-8621-AB66792C5598}" srcOrd="1" destOrd="0" presId="urn:microsoft.com/office/officeart/2005/8/layout/pyramid1#1"/>
    <dgm:cxn modelId="{6CD093F4-3403-408F-88AD-6E23E67A26B7}" type="presParOf" srcId="{444B808F-1049-4B8E-B98D-E8F4F829721B}" destId="{8409C71E-A2D0-4EA5-A464-1B0B908C4B18}" srcOrd="2" destOrd="0" presId="urn:microsoft.com/office/officeart/2005/8/layout/pyramid1#1"/>
    <dgm:cxn modelId="{107BCD03-3382-4353-8CA7-09B9FF8AC0E9}" type="presParOf" srcId="{8409C71E-A2D0-4EA5-A464-1B0B908C4B18}" destId="{EC546168-96B1-43A6-B364-EC7B26768263}" srcOrd="0" destOrd="0" presId="urn:microsoft.com/office/officeart/2005/8/layout/pyramid1#1"/>
    <dgm:cxn modelId="{2CEEDDFF-D494-4FC4-A8A6-7E43E7AA6FDE}" type="presParOf" srcId="{8409C71E-A2D0-4EA5-A464-1B0B908C4B18}" destId="{28529E0B-A777-4D23-B06A-1A98B814B40A}" srcOrd="1" destOrd="0" presId="urn:microsoft.com/office/officeart/2005/8/layout/pyramid1#1"/>
    <dgm:cxn modelId="{A4DC57F0-DC23-41BB-9A66-DB214312B03A}" type="presParOf" srcId="{444B808F-1049-4B8E-B98D-E8F4F829721B}" destId="{B7CEBA90-D825-4AF1-ABF3-5FFA4B865E5C}" srcOrd="3" destOrd="0" presId="urn:microsoft.com/office/officeart/2005/8/layout/pyramid1#1"/>
    <dgm:cxn modelId="{9BB8A047-2A8F-40A3-A7AB-DAF94161E10A}" type="presParOf" srcId="{B7CEBA90-D825-4AF1-ABF3-5FFA4B865E5C}" destId="{E03F3DCF-CC4B-416B-9A87-0C0836D8D4F1}" srcOrd="0" destOrd="0" presId="urn:microsoft.com/office/officeart/2005/8/layout/pyramid1#1"/>
    <dgm:cxn modelId="{A05F41B2-2EF0-4EC2-9787-896958424CE8}" type="presParOf" srcId="{B7CEBA90-D825-4AF1-ABF3-5FFA4B865E5C}" destId="{D981B7EE-AEAE-44E4-BC4C-8BD62E69B63F}" srcOrd="1" destOrd="0" presId="urn:microsoft.com/office/officeart/2005/8/layout/pyramid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42A8E-B04B-4AD3-A3D1-E324CA50BEB9}">
      <dsp:nvSpPr>
        <dsp:cNvPr id="0" name=""/>
        <dsp:cNvSpPr/>
      </dsp:nvSpPr>
      <dsp:spPr>
        <a:xfrm>
          <a:off x="1485170" y="0"/>
          <a:ext cx="1175962" cy="1536826"/>
        </a:xfrm>
        <a:prstGeom prst="trapezoid">
          <a:avLst>
            <a:gd name="adj" fmla="val 5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485170" y="0"/>
        <a:ext cx="1175962" cy="1536826"/>
      </dsp:txXfrm>
    </dsp:sp>
    <dsp:sp modelId="{F3A0A537-203A-4375-8209-F5E6E6C1C823}">
      <dsp:nvSpPr>
        <dsp:cNvPr id="0" name=""/>
        <dsp:cNvSpPr/>
      </dsp:nvSpPr>
      <dsp:spPr>
        <a:xfrm>
          <a:off x="897188" y="1536826"/>
          <a:ext cx="2351925" cy="1536826"/>
        </a:xfrm>
        <a:prstGeom prst="trapezoid">
          <a:avLst>
            <a:gd name="adj" fmla="val 38259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chemeClr val="bg1"/>
              </a:solidFill>
            </a:rPr>
            <a:t>潜力会员</a:t>
          </a:r>
        </a:p>
      </dsp:txBody>
      <dsp:txXfrm>
        <a:off x="1308775" y="1536826"/>
        <a:ext cx="1528751" cy="1536826"/>
      </dsp:txXfrm>
    </dsp:sp>
    <dsp:sp modelId="{EC546168-96B1-43A6-B364-EC7B26768263}">
      <dsp:nvSpPr>
        <dsp:cNvPr id="0" name=""/>
        <dsp:cNvSpPr/>
      </dsp:nvSpPr>
      <dsp:spPr>
        <a:xfrm>
          <a:off x="309207" y="3073653"/>
          <a:ext cx="3527887" cy="1536826"/>
        </a:xfrm>
        <a:prstGeom prst="trapezoid">
          <a:avLst>
            <a:gd name="adj" fmla="val 38259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chemeClr val="bg1"/>
              </a:solidFill>
            </a:rPr>
            <a:t>新生力量</a:t>
          </a:r>
        </a:p>
      </dsp:txBody>
      <dsp:txXfrm>
        <a:off x="926587" y="3073653"/>
        <a:ext cx="2293127" cy="1536826"/>
      </dsp:txXfrm>
    </dsp:sp>
    <dsp:sp modelId="{E03F3DCF-CC4B-416B-9A87-0C0836D8D4F1}">
      <dsp:nvSpPr>
        <dsp:cNvPr id="0" name=""/>
        <dsp:cNvSpPr/>
      </dsp:nvSpPr>
      <dsp:spPr>
        <a:xfrm>
          <a:off x="0" y="4610480"/>
          <a:ext cx="4146303" cy="808186"/>
        </a:xfrm>
        <a:prstGeom prst="trapezoid">
          <a:avLst>
            <a:gd name="adj" fmla="val 38259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chemeClr val="bg1"/>
              </a:solidFill>
            </a:rPr>
            <a:t>流失</a:t>
          </a:r>
          <a:r>
            <a:rPr lang="en-US" altLang="zh-CN" sz="2000" kern="1200" dirty="0">
              <a:solidFill>
                <a:schemeClr val="bg1"/>
              </a:solidFill>
            </a:rPr>
            <a:t>/</a:t>
          </a:r>
          <a:r>
            <a:rPr lang="zh-CN" altLang="en-US" sz="2000" kern="1200" dirty="0">
              <a:solidFill>
                <a:schemeClr val="bg1"/>
              </a:solidFill>
            </a:rPr>
            <a:t>沉睡会员</a:t>
          </a:r>
        </a:p>
      </dsp:txBody>
      <dsp:txXfrm>
        <a:off x="725603" y="4610480"/>
        <a:ext cx="2695096" cy="808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#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4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C0D90-9DE6-4885-ACDA-F6DF7D75991B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866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41" y="9440866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7AF49-D88D-497A-A548-B639BC72B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3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03A8A-F559-4DAF-B8DD-B1F44D1849F8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8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8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5A4E0-43C9-499B-B716-F60FE716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1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09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86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42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5A4E0-43C9-499B-B716-F60FE7168E6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5A4E0-43C9-499B-B716-F60FE7168E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5A4E0-43C9-499B-B716-F60FE7168E6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5A4E0-43C9-499B-B716-F60FE7168E6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5A4E0-43C9-499B-B716-F60FE7168E6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5A4E0-43C9-499B-B716-F60FE7168E6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31"/>
            <a:ext cx="10363200" cy="1470024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22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9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8965" indent="0">
              <a:buNone/>
              <a:defRPr sz="3700"/>
            </a:lvl2pPr>
            <a:lvl3pPr marL="1217930" indent="0">
              <a:buNone/>
              <a:defRPr sz="3200"/>
            </a:lvl3pPr>
            <a:lvl4pPr marL="1826260" indent="0">
              <a:buNone/>
              <a:defRPr sz="2700"/>
            </a:lvl4pPr>
            <a:lvl5pPr marL="2435225" indent="0">
              <a:buNone/>
              <a:defRPr sz="2700"/>
            </a:lvl5pPr>
            <a:lvl6pPr marL="3044190" indent="0">
              <a:buNone/>
              <a:defRPr sz="2700"/>
            </a:lvl6pPr>
            <a:lvl7pPr marL="3653155" indent="0">
              <a:buNone/>
              <a:defRPr sz="2700"/>
            </a:lvl7pPr>
            <a:lvl8pPr marL="4262120" indent="0">
              <a:buNone/>
              <a:defRPr sz="2700"/>
            </a:lvl8pPr>
            <a:lvl9pPr marL="4870450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36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8965" indent="0">
              <a:buNone/>
              <a:defRPr sz="1600"/>
            </a:lvl2pPr>
            <a:lvl3pPr marL="1217930" indent="0">
              <a:buNone/>
              <a:defRPr sz="1300"/>
            </a:lvl3pPr>
            <a:lvl4pPr marL="1826260" indent="0">
              <a:buNone/>
              <a:defRPr sz="1200"/>
            </a:lvl4pPr>
            <a:lvl5pPr marL="2435225" indent="0">
              <a:buNone/>
              <a:defRPr sz="1200"/>
            </a:lvl5pPr>
            <a:lvl6pPr marL="3044190" indent="0">
              <a:buNone/>
              <a:defRPr sz="1200"/>
            </a:lvl6pPr>
            <a:lvl7pPr marL="3653155" indent="0">
              <a:buNone/>
              <a:defRPr sz="1200"/>
            </a:lvl7pPr>
            <a:lvl8pPr marL="4262120" indent="0">
              <a:buNone/>
              <a:defRPr sz="1200"/>
            </a:lvl8pPr>
            <a:lvl9pPr marL="487045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Version: 8/30/2016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6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430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18651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03072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414528"/>
            <a:ext cx="12192023" cy="841248"/>
          </a:xfrm>
        </p:spPr>
        <p:txBody>
          <a:bodyPr>
            <a:normAutofit/>
          </a:bodyPr>
          <a:lstStyle>
            <a:lvl1pPr>
              <a:defRPr sz="2700" b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177966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90453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4849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81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81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5CD30-0544-4C1C-8D6F-CB3BB9E75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80629" y="225780"/>
            <a:ext cx="11627555" cy="535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2" tIns="60912" rIns="121822" bIns="60912"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414528"/>
            <a:ext cx="12192023" cy="841248"/>
          </a:xfrm>
        </p:spPr>
        <p:txBody>
          <a:bodyPr>
            <a:normAutofit/>
          </a:bodyPr>
          <a:lstStyle>
            <a:lvl1pPr>
              <a:defRPr sz="2700" b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2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25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AB9A780-3AF3-0E43-88E6-2798843B51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414528"/>
            <a:ext cx="12192023" cy="841248"/>
          </a:xfrm>
        </p:spPr>
        <p:txBody>
          <a:bodyPr>
            <a:normAutofit/>
          </a:bodyPr>
          <a:lstStyle>
            <a:lvl1pPr>
              <a:defRPr sz="2700" b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0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44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414528"/>
            <a:ext cx="12192023" cy="841248"/>
          </a:xfrm>
        </p:spPr>
        <p:txBody>
          <a:bodyPr>
            <a:normAutofit/>
          </a:bodyPr>
          <a:lstStyle>
            <a:lvl1pPr>
              <a:defRPr sz="2700" b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6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646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08845" y="20"/>
            <a:ext cx="12300857" cy="6857999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2" tIns="60912" rIns="121822" bIns="60912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" y="0"/>
            <a:ext cx="12192023" cy="841248"/>
          </a:xfrm>
        </p:spPr>
        <p:txBody>
          <a:bodyPr>
            <a:normAutofit/>
          </a:bodyPr>
          <a:lstStyle>
            <a:lvl1pPr>
              <a:defRPr sz="32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" y="0"/>
            <a:ext cx="12192023" cy="841248"/>
          </a:xfrm>
        </p:spPr>
        <p:txBody>
          <a:bodyPr>
            <a:normAutofit/>
          </a:bodyPr>
          <a:lstStyle>
            <a:lvl1pPr>
              <a:defRPr sz="32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414528"/>
            <a:ext cx="12192023" cy="841248"/>
          </a:xfrm>
        </p:spPr>
        <p:txBody>
          <a:bodyPr>
            <a:normAutofit/>
          </a:bodyPr>
          <a:lstStyle>
            <a:lvl1pPr>
              <a:defRPr sz="2700" b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2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85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31"/>
            <a:ext cx="10363200" cy="1470024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22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5300" b="1" cap="all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1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89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9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2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2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1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15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04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08845" y="20"/>
            <a:ext cx="12300857" cy="6857999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2" tIns="60912" rIns="121822" bIns="60912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5300" b="1" cap="all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1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89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9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2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2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1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15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04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7"/>
            <a:ext cx="5384800" cy="3394075"/>
          </a:xfrm>
        </p:spPr>
        <p:txBody>
          <a:bodyPr/>
          <a:lstStyle>
            <a:lvl1pPr>
              <a:defRPr sz="37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7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7"/>
            <a:ext cx="5384800" cy="3394075"/>
          </a:xfrm>
        </p:spPr>
        <p:txBody>
          <a:bodyPr/>
          <a:lstStyle>
            <a:lvl1pPr>
              <a:defRPr sz="37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7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3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65" indent="0">
              <a:buNone/>
              <a:defRPr sz="2700" b="1"/>
            </a:lvl2pPr>
            <a:lvl3pPr marL="1217930" indent="0">
              <a:buNone/>
              <a:defRPr sz="2400" b="1"/>
            </a:lvl3pPr>
            <a:lvl4pPr marL="1826260" indent="0">
              <a:buNone/>
              <a:defRPr sz="2100" b="1"/>
            </a:lvl4pPr>
            <a:lvl5pPr marL="2435225" indent="0">
              <a:buNone/>
              <a:defRPr sz="2100" b="1"/>
            </a:lvl5pPr>
            <a:lvl6pPr marL="3044190" indent="0">
              <a:buNone/>
              <a:defRPr sz="2100" b="1"/>
            </a:lvl6pPr>
            <a:lvl7pPr marL="3653155" indent="0">
              <a:buNone/>
              <a:defRPr sz="2100" b="1"/>
            </a:lvl7pPr>
            <a:lvl8pPr marL="4262120" indent="0">
              <a:buNone/>
              <a:defRPr sz="2100" b="1"/>
            </a:lvl8pPr>
            <a:lvl9pPr marL="4870450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96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65" indent="0">
              <a:buNone/>
              <a:defRPr sz="2700" b="1"/>
            </a:lvl2pPr>
            <a:lvl3pPr marL="1217930" indent="0">
              <a:buNone/>
              <a:defRPr sz="2400" b="1"/>
            </a:lvl3pPr>
            <a:lvl4pPr marL="1826260" indent="0">
              <a:buNone/>
              <a:defRPr sz="2100" b="1"/>
            </a:lvl4pPr>
            <a:lvl5pPr marL="2435225" indent="0">
              <a:buNone/>
              <a:defRPr sz="2100" b="1"/>
            </a:lvl5pPr>
            <a:lvl6pPr marL="3044190" indent="0">
              <a:buNone/>
              <a:defRPr sz="2100" b="1"/>
            </a:lvl6pPr>
            <a:lvl7pPr marL="3653155" indent="0">
              <a:buNone/>
              <a:defRPr sz="2100" b="1"/>
            </a:lvl7pPr>
            <a:lvl8pPr marL="4262120" indent="0">
              <a:buNone/>
              <a:defRPr sz="2100" b="1"/>
            </a:lvl8pPr>
            <a:lvl9pPr marL="4870450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96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3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80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4"/>
          </a:xfrm>
        </p:spPr>
        <p:txBody>
          <a:bodyPr/>
          <a:lstStyle>
            <a:lvl1pPr marL="0" indent="0">
              <a:buNone/>
              <a:defRPr sz="1900"/>
            </a:lvl1pPr>
            <a:lvl2pPr marL="608965" indent="0">
              <a:buNone/>
              <a:defRPr sz="1600"/>
            </a:lvl2pPr>
            <a:lvl3pPr marL="1217930" indent="0">
              <a:buNone/>
              <a:defRPr sz="1300"/>
            </a:lvl3pPr>
            <a:lvl4pPr marL="1826260" indent="0">
              <a:buNone/>
              <a:defRPr sz="1200"/>
            </a:lvl4pPr>
            <a:lvl5pPr marL="2435225" indent="0">
              <a:buNone/>
              <a:defRPr sz="1200"/>
            </a:lvl5pPr>
            <a:lvl6pPr marL="3044190" indent="0">
              <a:buNone/>
              <a:defRPr sz="1200"/>
            </a:lvl6pPr>
            <a:lvl7pPr marL="3653155" indent="0">
              <a:buNone/>
              <a:defRPr sz="1200"/>
            </a:lvl7pPr>
            <a:lvl8pPr marL="4262120" indent="0">
              <a:buNone/>
              <a:defRPr sz="1200"/>
            </a:lvl8pPr>
            <a:lvl9pPr marL="487045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9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8965" indent="0">
              <a:buNone/>
              <a:defRPr sz="3700"/>
            </a:lvl2pPr>
            <a:lvl3pPr marL="1217930" indent="0">
              <a:buNone/>
              <a:defRPr sz="3200"/>
            </a:lvl3pPr>
            <a:lvl4pPr marL="1826260" indent="0">
              <a:buNone/>
              <a:defRPr sz="2700"/>
            </a:lvl4pPr>
            <a:lvl5pPr marL="2435225" indent="0">
              <a:buNone/>
              <a:defRPr sz="2700"/>
            </a:lvl5pPr>
            <a:lvl6pPr marL="3044190" indent="0">
              <a:buNone/>
              <a:defRPr sz="2700"/>
            </a:lvl6pPr>
            <a:lvl7pPr marL="3653155" indent="0">
              <a:buNone/>
              <a:defRPr sz="2700"/>
            </a:lvl7pPr>
            <a:lvl8pPr marL="4262120" indent="0">
              <a:buNone/>
              <a:defRPr sz="2700"/>
            </a:lvl8pPr>
            <a:lvl9pPr marL="4870450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36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8965" indent="0">
              <a:buNone/>
              <a:defRPr sz="1600"/>
            </a:lvl2pPr>
            <a:lvl3pPr marL="1217930" indent="0">
              <a:buNone/>
              <a:defRPr sz="1300"/>
            </a:lvl3pPr>
            <a:lvl4pPr marL="1826260" indent="0">
              <a:buNone/>
              <a:defRPr sz="1200"/>
            </a:lvl4pPr>
            <a:lvl5pPr marL="2435225" indent="0">
              <a:buNone/>
              <a:defRPr sz="1200"/>
            </a:lvl5pPr>
            <a:lvl6pPr marL="3044190" indent="0">
              <a:buNone/>
              <a:defRPr sz="1200"/>
            </a:lvl6pPr>
            <a:lvl7pPr marL="3653155" indent="0">
              <a:buNone/>
              <a:defRPr sz="1200"/>
            </a:lvl7pPr>
            <a:lvl8pPr marL="4262120" indent="0">
              <a:buNone/>
              <a:defRPr sz="1200"/>
            </a:lvl8pPr>
            <a:lvl9pPr marL="487045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81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81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7"/>
            <a:ext cx="5384800" cy="3394075"/>
          </a:xfrm>
        </p:spPr>
        <p:txBody>
          <a:bodyPr/>
          <a:lstStyle>
            <a:lvl1pPr>
              <a:defRPr sz="37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7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7"/>
            <a:ext cx="5384800" cy="3394075"/>
          </a:xfrm>
        </p:spPr>
        <p:txBody>
          <a:bodyPr/>
          <a:lstStyle>
            <a:lvl1pPr>
              <a:defRPr sz="37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7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Version: 8/30/2016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5CD30-0544-4C1C-8D6F-CB3BB9E756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180629" y="225780"/>
            <a:ext cx="11627555" cy="535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2" tIns="60912" rIns="121822" bIns="60912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31"/>
            <a:ext cx="10363200" cy="1470024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22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08845" y="20"/>
            <a:ext cx="12300857" cy="6857999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2" tIns="60912" rIns="121822" bIns="60912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5300" b="1" cap="all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1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89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9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2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2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1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15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04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7"/>
            <a:ext cx="5384800" cy="3394075"/>
          </a:xfrm>
        </p:spPr>
        <p:txBody>
          <a:bodyPr/>
          <a:lstStyle>
            <a:lvl1pPr>
              <a:defRPr sz="37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7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7"/>
            <a:ext cx="5384800" cy="3394075"/>
          </a:xfrm>
        </p:spPr>
        <p:txBody>
          <a:bodyPr/>
          <a:lstStyle>
            <a:lvl1pPr>
              <a:defRPr sz="37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7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3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65" indent="0">
              <a:buNone/>
              <a:defRPr sz="2700" b="1"/>
            </a:lvl2pPr>
            <a:lvl3pPr marL="1217930" indent="0">
              <a:buNone/>
              <a:defRPr sz="2400" b="1"/>
            </a:lvl3pPr>
            <a:lvl4pPr marL="1826260" indent="0">
              <a:buNone/>
              <a:defRPr sz="2100" b="1"/>
            </a:lvl4pPr>
            <a:lvl5pPr marL="2435225" indent="0">
              <a:buNone/>
              <a:defRPr sz="2100" b="1"/>
            </a:lvl5pPr>
            <a:lvl6pPr marL="3044190" indent="0">
              <a:buNone/>
              <a:defRPr sz="2100" b="1"/>
            </a:lvl6pPr>
            <a:lvl7pPr marL="3653155" indent="0">
              <a:buNone/>
              <a:defRPr sz="2100" b="1"/>
            </a:lvl7pPr>
            <a:lvl8pPr marL="4262120" indent="0">
              <a:buNone/>
              <a:defRPr sz="2100" b="1"/>
            </a:lvl8pPr>
            <a:lvl9pPr marL="4870450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96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65" indent="0">
              <a:buNone/>
              <a:defRPr sz="2700" b="1"/>
            </a:lvl2pPr>
            <a:lvl3pPr marL="1217930" indent="0">
              <a:buNone/>
              <a:defRPr sz="2400" b="1"/>
            </a:lvl3pPr>
            <a:lvl4pPr marL="1826260" indent="0">
              <a:buNone/>
              <a:defRPr sz="2100" b="1"/>
            </a:lvl4pPr>
            <a:lvl5pPr marL="2435225" indent="0">
              <a:buNone/>
              <a:defRPr sz="2100" b="1"/>
            </a:lvl5pPr>
            <a:lvl6pPr marL="3044190" indent="0">
              <a:buNone/>
              <a:defRPr sz="2100" b="1"/>
            </a:lvl6pPr>
            <a:lvl7pPr marL="3653155" indent="0">
              <a:buNone/>
              <a:defRPr sz="2100" b="1"/>
            </a:lvl7pPr>
            <a:lvl8pPr marL="4262120" indent="0">
              <a:buNone/>
              <a:defRPr sz="2100" b="1"/>
            </a:lvl8pPr>
            <a:lvl9pPr marL="4870450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96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3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80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4"/>
          </a:xfrm>
        </p:spPr>
        <p:txBody>
          <a:bodyPr/>
          <a:lstStyle>
            <a:lvl1pPr marL="0" indent="0">
              <a:buNone/>
              <a:defRPr sz="1900"/>
            </a:lvl1pPr>
            <a:lvl2pPr marL="608965" indent="0">
              <a:buNone/>
              <a:defRPr sz="1600"/>
            </a:lvl2pPr>
            <a:lvl3pPr marL="1217930" indent="0">
              <a:buNone/>
              <a:defRPr sz="1300"/>
            </a:lvl3pPr>
            <a:lvl4pPr marL="1826260" indent="0">
              <a:buNone/>
              <a:defRPr sz="1200"/>
            </a:lvl4pPr>
            <a:lvl5pPr marL="2435225" indent="0">
              <a:buNone/>
              <a:defRPr sz="1200"/>
            </a:lvl5pPr>
            <a:lvl6pPr marL="3044190" indent="0">
              <a:buNone/>
              <a:defRPr sz="1200"/>
            </a:lvl6pPr>
            <a:lvl7pPr marL="3653155" indent="0">
              <a:buNone/>
              <a:defRPr sz="1200"/>
            </a:lvl7pPr>
            <a:lvl8pPr marL="4262120" indent="0">
              <a:buNone/>
              <a:defRPr sz="1200"/>
            </a:lvl8pPr>
            <a:lvl9pPr marL="487045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3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65" indent="0">
              <a:buNone/>
              <a:defRPr sz="2700" b="1"/>
            </a:lvl2pPr>
            <a:lvl3pPr marL="1217930" indent="0">
              <a:buNone/>
              <a:defRPr sz="2400" b="1"/>
            </a:lvl3pPr>
            <a:lvl4pPr marL="1826260" indent="0">
              <a:buNone/>
              <a:defRPr sz="2100" b="1"/>
            </a:lvl4pPr>
            <a:lvl5pPr marL="2435225" indent="0">
              <a:buNone/>
              <a:defRPr sz="2100" b="1"/>
            </a:lvl5pPr>
            <a:lvl6pPr marL="3044190" indent="0">
              <a:buNone/>
              <a:defRPr sz="2100" b="1"/>
            </a:lvl6pPr>
            <a:lvl7pPr marL="3653155" indent="0">
              <a:buNone/>
              <a:defRPr sz="2100" b="1"/>
            </a:lvl7pPr>
            <a:lvl8pPr marL="4262120" indent="0">
              <a:buNone/>
              <a:defRPr sz="2100" b="1"/>
            </a:lvl8pPr>
            <a:lvl9pPr marL="4870450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96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65" indent="0">
              <a:buNone/>
              <a:defRPr sz="2700" b="1"/>
            </a:lvl2pPr>
            <a:lvl3pPr marL="1217930" indent="0">
              <a:buNone/>
              <a:defRPr sz="2400" b="1"/>
            </a:lvl3pPr>
            <a:lvl4pPr marL="1826260" indent="0">
              <a:buNone/>
              <a:defRPr sz="2100" b="1"/>
            </a:lvl4pPr>
            <a:lvl5pPr marL="2435225" indent="0">
              <a:buNone/>
              <a:defRPr sz="2100" b="1"/>
            </a:lvl5pPr>
            <a:lvl6pPr marL="3044190" indent="0">
              <a:buNone/>
              <a:defRPr sz="2100" b="1"/>
            </a:lvl6pPr>
            <a:lvl7pPr marL="3653155" indent="0">
              <a:buNone/>
              <a:defRPr sz="2100" b="1"/>
            </a:lvl7pPr>
            <a:lvl8pPr marL="4262120" indent="0">
              <a:buNone/>
              <a:defRPr sz="2100" b="1"/>
            </a:lvl8pPr>
            <a:lvl9pPr marL="4870450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96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Version: 8/30/2016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9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8965" indent="0">
              <a:buNone/>
              <a:defRPr sz="3700"/>
            </a:lvl2pPr>
            <a:lvl3pPr marL="1217930" indent="0">
              <a:buNone/>
              <a:defRPr sz="3200"/>
            </a:lvl3pPr>
            <a:lvl4pPr marL="1826260" indent="0">
              <a:buNone/>
              <a:defRPr sz="2700"/>
            </a:lvl4pPr>
            <a:lvl5pPr marL="2435225" indent="0">
              <a:buNone/>
              <a:defRPr sz="2700"/>
            </a:lvl5pPr>
            <a:lvl6pPr marL="3044190" indent="0">
              <a:buNone/>
              <a:defRPr sz="2700"/>
            </a:lvl6pPr>
            <a:lvl7pPr marL="3653155" indent="0">
              <a:buNone/>
              <a:defRPr sz="2700"/>
            </a:lvl7pPr>
            <a:lvl8pPr marL="4262120" indent="0">
              <a:buNone/>
              <a:defRPr sz="2700"/>
            </a:lvl8pPr>
            <a:lvl9pPr marL="4870450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36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8965" indent="0">
              <a:buNone/>
              <a:defRPr sz="1600"/>
            </a:lvl2pPr>
            <a:lvl3pPr marL="1217930" indent="0">
              <a:buNone/>
              <a:defRPr sz="1300"/>
            </a:lvl3pPr>
            <a:lvl4pPr marL="1826260" indent="0">
              <a:buNone/>
              <a:defRPr sz="1200"/>
            </a:lvl4pPr>
            <a:lvl5pPr marL="2435225" indent="0">
              <a:buNone/>
              <a:defRPr sz="1200"/>
            </a:lvl5pPr>
            <a:lvl6pPr marL="3044190" indent="0">
              <a:buNone/>
              <a:defRPr sz="1200"/>
            </a:lvl6pPr>
            <a:lvl7pPr marL="3653155" indent="0">
              <a:buNone/>
              <a:defRPr sz="1200"/>
            </a:lvl7pPr>
            <a:lvl8pPr marL="4262120" indent="0">
              <a:buNone/>
              <a:defRPr sz="1200"/>
            </a:lvl8pPr>
            <a:lvl9pPr marL="487045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81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81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5CD30-0544-4C1C-8D6F-CB3BB9E756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180629" y="225780"/>
            <a:ext cx="11627555" cy="5350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2" tIns="60912" rIns="121822" bIns="60912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414528"/>
            <a:ext cx="12192023" cy="841248"/>
          </a:xfrm>
        </p:spPr>
        <p:txBody>
          <a:bodyPr>
            <a:normAutofit/>
          </a:bodyPr>
          <a:lstStyle>
            <a:lvl1pPr>
              <a:defRPr sz="2700" b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7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1053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Version: 8/30/2016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351852"/>
            <a:ext cx="10972801" cy="844928"/>
          </a:xfrm>
        </p:spPr>
        <p:txBody>
          <a:bodyPr anchor="ctr" anchorCtr="0"/>
          <a:lstStyle>
            <a:lvl1pPr algn="ctr">
              <a:defRPr>
                <a:solidFill>
                  <a:srgbClr val="C9152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email"/>
          <a:stretch>
            <a:fillRect/>
          </a:stretch>
        </p:blipFill>
        <p:spPr>
          <a:xfrm>
            <a:off x="11326074" y="6375837"/>
            <a:ext cx="512679" cy="2204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7" y="1443043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7" y="1443043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414528"/>
            <a:ext cx="12192023" cy="841248"/>
          </a:xfrm>
        </p:spPr>
        <p:txBody>
          <a:bodyPr>
            <a:normAutofit/>
          </a:bodyPr>
          <a:lstStyle>
            <a:lvl1pPr>
              <a:defRPr sz="2700" b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7" y="1443043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4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371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3200">
                <a:latin typeface="Arial Narrow" panose="020B060602020203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lIns="91422" tIns="45718" rIns="91422" bIns="45718"/>
          <a:lstStyle/>
          <a:p>
            <a:pPr defTabSz="913765"/>
            <a:fld id="{0361CF16-5754-4A99-BA5A-CE124912A449}" type="datetimeFigureOut">
              <a:rPr lang="zh-CN" altLang="en-US" smtClean="0">
                <a:solidFill>
                  <a:srgbClr val="000000"/>
                </a:solidFill>
              </a:rPr>
              <a:t>2020/7/31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lIns="91422" tIns="45718" rIns="91422" bIns="45718"/>
          <a:lstStyle/>
          <a:p>
            <a:pPr defTabSz="913765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lIns="91422" tIns="45718" rIns="91422" bIns="45718"/>
          <a:lstStyle/>
          <a:p>
            <a:pPr defTabSz="913765"/>
            <a:fld id="{82AB1057-84DE-47C6-80B3-CBC1418DE9DC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908819" y="3244348"/>
            <a:ext cx="2900149" cy="384719"/>
          </a:xfrm>
          <a:prstGeom prst="rect">
            <a:avLst/>
          </a:prstGeom>
        </p:spPr>
        <p:txBody>
          <a:bodyPr wrap="none" lIns="91422" tIns="45718" rIns="91422" bIns="45718">
            <a:spAutoFit/>
          </a:bodyPr>
          <a:lstStyle/>
          <a:p>
            <a:pPr defTabSz="913765"/>
            <a:r>
              <a:rPr lang="en-US" altLang="zh-CN" b="1" dirty="0">
                <a:solidFill>
                  <a:srgbClr val="FFFFFF"/>
                </a:solidFill>
                <a:latin typeface="-apple-system-font"/>
              </a:rPr>
              <a:t>http://kzp.mof.gov.cn/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177605" y="5951553"/>
            <a:ext cx="906463" cy="9064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Version: 8/30/2016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414528"/>
            <a:ext cx="12192023" cy="841248"/>
          </a:xfrm>
        </p:spPr>
        <p:txBody>
          <a:bodyPr>
            <a:normAutofit/>
          </a:bodyPr>
          <a:lstStyle>
            <a:lvl1pPr>
              <a:defRPr sz="2700" b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7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410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351852"/>
            <a:ext cx="10972801" cy="844928"/>
          </a:xfrm>
        </p:spPr>
        <p:txBody>
          <a:bodyPr anchor="ctr" anchorCtr="0"/>
          <a:lstStyle>
            <a:lvl1pPr algn="ctr">
              <a:defRPr>
                <a:solidFill>
                  <a:srgbClr val="C9152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email"/>
          <a:stretch>
            <a:fillRect/>
          </a:stretch>
        </p:blipFill>
        <p:spPr>
          <a:xfrm>
            <a:off x="11326071" y="6375837"/>
            <a:ext cx="512679" cy="2204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414528"/>
            <a:ext cx="12192023" cy="841248"/>
          </a:xfrm>
        </p:spPr>
        <p:txBody>
          <a:bodyPr>
            <a:normAutofit/>
          </a:bodyPr>
          <a:lstStyle>
            <a:lvl1pPr>
              <a:defRPr sz="2700" b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1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图片 263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3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80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4"/>
          </a:xfrm>
        </p:spPr>
        <p:txBody>
          <a:bodyPr/>
          <a:lstStyle>
            <a:lvl1pPr marL="0" indent="0">
              <a:buNone/>
              <a:defRPr sz="1900"/>
            </a:lvl1pPr>
            <a:lvl2pPr marL="608965" indent="0">
              <a:buNone/>
              <a:defRPr sz="1600"/>
            </a:lvl2pPr>
            <a:lvl3pPr marL="1217930" indent="0">
              <a:buNone/>
              <a:defRPr sz="1300"/>
            </a:lvl3pPr>
            <a:lvl4pPr marL="1826260" indent="0">
              <a:buNone/>
              <a:defRPr sz="1200"/>
            </a:lvl4pPr>
            <a:lvl5pPr marL="2435225" indent="0">
              <a:buNone/>
              <a:defRPr sz="1200"/>
            </a:lvl5pPr>
            <a:lvl6pPr marL="3044190" indent="0">
              <a:buNone/>
              <a:defRPr sz="1200"/>
            </a:lvl6pPr>
            <a:lvl7pPr marL="3653155" indent="0">
              <a:buNone/>
              <a:defRPr sz="1200"/>
            </a:lvl7pPr>
            <a:lvl8pPr marL="4262120" indent="0">
              <a:buNone/>
              <a:defRPr sz="1200"/>
            </a:lvl8pPr>
            <a:lvl9pPr marL="487045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Version: 8/30/2016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A780-3AF3-0E43-88E6-2798843B51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351852"/>
            <a:ext cx="10972801" cy="844928"/>
          </a:xfrm>
        </p:spPr>
        <p:txBody>
          <a:bodyPr anchor="ctr" anchorCtr="0"/>
          <a:lstStyle>
            <a:lvl1pPr algn="ctr">
              <a:defRPr>
                <a:solidFill>
                  <a:srgbClr val="C9152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email"/>
          <a:stretch>
            <a:fillRect/>
          </a:stretch>
        </p:blipFill>
        <p:spPr>
          <a:xfrm>
            <a:off x="11326071" y="6375837"/>
            <a:ext cx="512679" cy="2204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121896" tIns="60948" rIns="121896" bIns="60948"/>
          <a:lstStyle/>
          <a:p>
            <a:pPr defTabSz="913130"/>
            <a:fld id="{EF2BC907-4F63-4DC3-A70E-DFEB00C41B7D}" type="datetimeFigureOut">
              <a:rPr lang="zh-CN" altLang="en-US" smtClean="0">
                <a:solidFill>
                  <a:prstClr val="black"/>
                </a:solidFill>
              </a:rPr>
              <a:t>2020/7/31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121896" tIns="60948" rIns="121896" bIns="60948"/>
          <a:lstStyle/>
          <a:p>
            <a:pPr defTabSz="91313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121896" tIns="60948" rIns="121896" bIns="60948"/>
          <a:lstStyle/>
          <a:p>
            <a:pPr defTabSz="913130"/>
            <a:fld id="{B3BF9A2B-0C32-408E-8661-24F057F9C7E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1076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752600"/>
            <a:ext cx="52832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752600"/>
            <a:ext cx="52832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1" y="6377941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srgbClr val="000000">
                    <a:tint val="75000"/>
                  </a:srgbClr>
                </a:solidFill>
              </a:rPr>
              <a:t>7/31/2020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414528"/>
            <a:ext cx="12192023" cy="841248"/>
          </a:xfrm>
        </p:spPr>
        <p:txBody>
          <a:bodyPr>
            <a:normAutofit/>
          </a:bodyPr>
          <a:lstStyle>
            <a:lvl1pPr>
              <a:defRPr sz="2700" b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5764" y="1443040"/>
            <a:ext cx="10968037" cy="4733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</p:spPr>
        <p:txBody>
          <a:bodyPr>
            <a:normAutofit/>
          </a:bodyPr>
          <a:lstStyle>
            <a:lvl1pPr>
              <a:defRPr sz="2700"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oleObject" Target="../embeddings/oleObject13.bin"/><Relationship Id="rId5" Type="http://schemas.openxmlformats.org/officeDocument/2006/relationships/slideLayout" Target="../slideLayouts/slideLayout82.xml"/><Relationship Id="rId10" Type="http://schemas.openxmlformats.org/officeDocument/2006/relationships/tags" Target="../tags/tag14.xml"/><Relationship Id="rId4" Type="http://schemas.openxmlformats.org/officeDocument/2006/relationships/slideLayout" Target="../slideLayouts/slideLayout81.xml"/><Relationship Id="rId9" Type="http://schemas.openxmlformats.org/officeDocument/2006/relationships/vmlDrawing" Target="../drawings/vmlDrawing13.vml"/><Relationship Id="rId14" Type="http://schemas.microsoft.com/office/2007/relationships/hdphoto" Target="../media/hdphoto1.wdp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vmlDrawing" Target="../drawings/vmlDrawing15.vml"/><Relationship Id="rId18" Type="http://schemas.microsoft.com/office/2007/relationships/hdphoto" Target="../media/hdphoto1.wdp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1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oleObject" Target="../embeddings/oleObject15.bin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tags" Target="../tags/tag1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slideLayout" Target="../slideLayouts/slideLayout98.xml"/><Relationship Id="rId7" Type="http://schemas.openxmlformats.org/officeDocument/2006/relationships/vmlDrawing" Target="../drawings/vmlDrawing17.vml"/><Relationship Id="rId12" Type="http://schemas.microsoft.com/office/2007/relationships/hdphoto" Target="../media/hdphoto1.wdp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theme" Target="../theme/theme12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00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99.xml"/><Relationship Id="rId9" Type="http://schemas.openxmlformats.org/officeDocument/2006/relationships/oleObject" Target="../embeddings/oleObject17.bin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slideLayout" Target="../slideLayouts/slideLayout103.xml"/><Relationship Id="rId7" Type="http://schemas.openxmlformats.org/officeDocument/2006/relationships/vmlDrawing" Target="../drawings/vmlDrawing19.vml"/><Relationship Id="rId12" Type="http://schemas.microsoft.com/office/2007/relationships/hdphoto" Target="../media/hdphoto1.wdp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theme" Target="../theme/theme13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0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04.xml"/><Relationship Id="rId9" Type="http://schemas.openxmlformats.org/officeDocument/2006/relationships/oleObject" Target="../embeddings/oleObject19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16.xml"/><Relationship Id="rId7" Type="http://schemas.openxmlformats.org/officeDocument/2006/relationships/vmlDrawing" Target="../drawings/vmlDrawing1.vml"/><Relationship Id="rId12" Type="http://schemas.microsoft.com/office/2007/relationships/hdphoto" Target="../media/hdphoto1.wdp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7.xml"/><Relationship Id="rId9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21.xml"/><Relationship Id="rId7" Type="http://schemas.openxmlformats.org/officeDocument/2006/relationships/vmlDrawing" Target="../drawings/vmlDrawing3.vml"/><Relationship Id="rId12" Type="http://schemas.microsoft.com/office/2007/relationships/hdphoto" Target="../media/hdphoto1.wdp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22.xml"/><Relationship Id="rId9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oleObject" Target="../embeddings/oleObject5.bin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ags" Target="../tags/tag6.xml"/><Relationship Id="rId2" Type="http://schemas.openxmlformats.org/officeDocument/2006/relationships/slideLayout" Target="../slideLayouts/slideLayout2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vmlDrawing" Target="../drawings/vmlDrawing5.v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slideLayout" Target="../slideLayouts/slideLayout35.xml"/><Relationship Id="rId7" Type="http://schemas.openxmlformats.org/officeDocument/2006/relationships/vmlDrawing" Target="../drawings/vmlDrawing7.vml"/><Relationship Id="rId12" Type="http://schemas.microsoft.com/office/2007/relationships/hdphoto" Target="../media/hdphoto1.wdp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5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36.xml"/><Relationship Id="rId9" Type="http://schemas.openxmlformats.org/officeDocument/2006/relationships/oleObject" Target="../embeddings/oleObject7.bin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13" Type="http://schemas.microsoft.com/office/2007/relationships/hdphoto" Target="../media/hdphoto2.wdp"/><Relationship Id="rId3" Type="http://schemas.openxmlformats.org/officeDocument/2006/relationships/slideLayout" Target="../slideLayouts/slideLayout67.xml"/><Relationship Id="rId7" Type="http://schemas.openxmlformats.org/officeDocument/2006/relationships/theme" Target="../theme/theme8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69.xml"/><Relationship Id="rId10" Type="http://schemas.openxmlformats.org/officeDocument/2006/relationships/oleObject" Target="../embeddings/oleObject9.bin"/><Relationship Id="rId4" Type="http://schemas.openxmlformats.org/officeDocument/2006/relationships/slideLayout" Target="../slideLayouts/slideLayout68.xml"/><Relationship Id="rId9" Type="http://schemas.openxmlformats.org/officeDocument/2006/relationships/tags" Target="../tags/tag1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oleObject" Target="../embeddings/oleObject11.bin"/><Relationship Id="rId5" Type="http://schemas.openxmlformats.org/officeDocument/2006/relationships/slideLayout" Target="../slideLayouts/slideLayout75.xml"/><Relationship Id="rId10" Type="http://schemas.openxmlformats.org/officeDocument/2006/relationships/tags" Target="../tags/tag12.xml"/><Relationship Id="rId4" Type="http://schemas.openxmlformats.org/officeDocument/2006/relationships/slideLayout" Target="../slideLayouts/slideLayout74.xml"/><Relationship Id="rId9" Type="http://schemas.openxmlformats.org/officeDocument/2006/relationships/vmlDrawing" Target="../drawings/vmlDrawing11.vml"/><Relationship Id="rId14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>
            <a:off x="4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23" y="274639"/>
            <a:ext cx="10972801" cy="1143000"/>
          </a:xfrm>
          <a:prstGeom prst="rect">
            <a:avLst/>
          </a:prstGeom>
        </p:spPr>
        <p:txBody>
          <a:bodyPr vert="horz" lIns="121785" tIns="60893" rIns="121785" bIns="60893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23" y="1600209"/>
            <a:ext cx="10972801" cy="4525963"/>
          </a:xfrm>
          <a:prstGeom prst="rect">
            <a:avLst/>
          </a:prstGeom>
        </p:spPr>
        <p:txBody>
          <a:bodyPr vert="horz" lIns="121785" tIns="60893" rIns="121785" bIns="60893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121785" tIns="60893" rIns="121785" bIns="60893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6"/>
            <a:ext cx="3860800" cy="365125"/>
          </a:xfrm>
          <a:prstGeom prst="rect">
            <a:avLst/>
          </a:prstGeom>
        </p:spPr>
        <p:txBody>
          <a:bodyPr vert="horz" lIns="121785" tIns="60893" rIns="121785" bIns="60893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86620" y="6491824"/>
            <a:ext cx="3318933" cy="365125"/>
          </a:xfrm>
          <a:prstGeom prst="rect">
            <a:avLst/>
          </a:prstGeom>
        </p:spPr>
        <p:txBody>
          <a:bodyPr vert="horz" lIns="121785" tIns="60893" rIns="121785" bIns="60893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venir Next Condensed Demi Bold"/>
                <a:cs typeface="Avenir Next Condensed Demi Bold"/>
              </a:defRPr>
            </a:lvl1pPr>
          </a:lstStyle>
          <a:p>
            <a:fld id="{5AB9A780-3AF3-0E43-88E6-2798843B51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BainNotesBox"/>
          <p:cNvSpPr txBox="1"/>
          <p:nvPr/>
        </p:nvSpPr>
        <p:spPr>
          <a:xfrm>
            <a:off x="192023" y="6573225"/>
            <a:ext cx="11644376" cy="33855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r>
              <a:rPr lang="en-US" sz="1100" dirty="0"/>
              <a:t>Please format this notes box, size and position it as you desire,</a:t>
            </a:r>
          </a:p>
          <a:p>
            <a:pPr algn="l"/>
            <a:r>
              <a:rPr lang="en-US" sz="1100" dirty="0"/>
              <a:t>then replace this explanatory text with a space.</a:t>
            </a:r>
          </a:p>
        </p:txBody>
      </p:sp>
      <p:sp>
        <p:nvSpPr>
          <p:cNvPr id="9" name="BainNotesBox"/>
          <p:cNvSpPr txBox="1"/>
          <p:nvPr/>
        </p:nvSpPr>
        <p:spPr>
          <a:xfrm>
            <a:off x="192023" y="6573225"/>
            <a:ext cx="11644376" cy="33855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r>
              <a:rPr lang="en-US" sz="1100" dirty="0"/>
              <a:t>Please format this notes box, size and position it as you desire,</a:t>
            </a:r>
          </a:p>
          <a:p>
            <a:pPr algn="l"/>
            <a:r>
              <a:rPr lang="en-US" sz="1100" dirty="0"/>
              <a:t>then replace this explanatory text with a space.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608965" rtl="0" eaLnBrk="1" latinLnBrk="0" hangingPunct="1">
        <a:spcBef>
          <a:spcPct val="0"/>
        </a:spcBef>
        <a:buNone/>
        <a:defRPr sz="4300" b="0" i="0" kern="1200">
          <a:solidFill>
            <a:schemeClr val="accent6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456565" indent="-456565" algn="l" defTabSz="608965" rtl="0" eaLnBrk="1" latinLnBrk="0" hangingPunct="1">
        <a:spcBef>
          <a:spcPct val="20000"/>
        </a:spcBef>
        <a:buFont typeface="Arial" panose="020B0604020202020204"/>
        <a:buChar char="•"/>
        <a:defRPr sz="4300" b="0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989965" indent="-380365" algn="l" defTabSz="608965" rtl="0" eaLnBrk="1" latinLnBrk="0" hangingPunct="1">
        <a:spcBef>
          <a:spcPct val="20000"/>
        </a:spcBef>
        <a:buFont typeface="Arial" panose="020B0604020202020204"/>
        <a:buChar char="–"/>
        <a:defRPr sz="3700" b="0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52273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b="0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213106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700" b="0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740025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700" b="0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334899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795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692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26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22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19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15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75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08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3" name="think-cell Slide" r:id="rId11" imgW="12700" imgH="12700" progId="TCLayout.ActiveDocument.1">
                  <p:embed/>
                </p:oleObj>
              </mc:Choice>
              <mc:Fallback>
                <p:oleObj name="think-cell Slide" r:id="rId11" imgW="12700" imgH="12700" progId="TCLayout.ActiveDocument.1">
                  <p:embed/>
                  <p:pic>
                    <p:nvPicPr>
                      <p:cNvPr id="0" name="图片 400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55000" contrast="4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2330" r="13762"/>
          <a:stretch>
            <a:fillRect/>
          </a:stretch>
        </p:blipFill>
        <p:spPr>
          <a:xfrm>
            <a:off x="4919833" y="0"/>
            <a:ext cx="7272195" cy="73928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  <a:prstGeom prst="rect">
            <a:avLst/>
          </a:prstGeom>
          <a:noFill/>
        </p:spPr>
        <p:txBody>
          <a:bodyPr vert="horz" lIns="121890" tIns="60945" rIns="121890" bIns="60945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87" y="1600205"/>
            <a:ext cx="10972800" cy="4525963"/>
          </a:xfrm>
          <a:prstGeom prst="rect">
            <a:avLst/>
          </a:prstGeom>
        </p:spPr>
        <p:txBody>
          <a:bodyPr vert="horz" lIns="121890" tIns="60945" rIns="121890" bIns="60945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72901" y="6597695"/>
            <a:ext cx="719137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0" tIns="60945" rIns="121890" bIns="60945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  <a:defRPr/>
            </a:pPr>
            <a:fld id="{5DEFEA90-506B-4332-8172-7CEA4297F1A1}" type="slidenum">
              <a:rPr lang="en-US" altLang="zh-CN" sz="90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‹#›</a:t>
            </a:fld>
            <a:endParaRPr lang="en-US" altLang="zh-CN" sz="900" dirty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</p:sldLayoutIdLst>
  <p:txStyles>
    <p:titleStyle>
      <a:lvl1pPr algn="l" defTabSz="913765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7" name="think-cell Slide" r:id="rId15" imgW="12700" imgH="12700" progId="TCLayout.ActiveDocument.1">
                  <p:embed/>
                </p:oleObj>
              </mc:Choice>
              <mc:Fallback>
                <p:oleObj name="think-cell Slide" r:id="rId15" imgW="12700" imgH="12700" progId="TCLayout.ActiveDocument.1">
                  <p:embed/>
                  <p:pic>
                    <p:nvPicPr>
                      <p:cNvPr id="0" name="图片 253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55000" contrast="4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2330" r="13762"/>
          <a:stretch>
            <a:fillRect/>
          </a:stretch>
        </p:blipFill>
        <p:spPr>
          <a:xfrm>
            <a:off x="4919833" y="0"/>
            <a:ext cx="7272195" cy="73928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  <a:prstGeom prst="rect">
            <a:avLst/>
          </a:prstGeom>
          <a:noFill/>
        </p:spPr>
        <p:txBody>
          <a:bodyPr vert="horz" lIns="121890" tIns="60945" rIns="121890" bIns="60945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87" y="1600205"/>
            <a:ext cx="10972800" cy="4525963"/>
          </a:xfrm>
          <a:prstGeom prst="rect">
            <a:avLst/>
          </a:prstGeom>
        </p:spPr>
        <p:txBody>
          <a:bodyPr vert="horz" lIns="121890" tIns="60945" rIns="121890" bIns="60945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72901" y="6597695"/>
            <a:ext cx="719137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0" tIns="60945" rIns="121890" bIns="60945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  <a:defRPr/>
            </a:pPr>
            <a:fld id="{5DEFEA90-506B-4332-8172-7CEA4297F1A1}" type="slidenum">
              <a:rPr lang="en-US" altLang="zh-CN" sz="90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‹#›</a:t>
            </a:fld>
            <a:endParaRPr lang="en-US" altLang="zh-CN" sz="900" dirty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3765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think-cell Slide" r:id="rId9" imgW="12700" imgH="12700" progId="TCLayout.ActiveDocument.1">
                  <p:embed/>
                </p:oleObj>
              </mc:Choice>
              <mc:Fallback>
                <p:oleObj name="think-cell Slide" r:id="rId9" imgW="12700" imgH="12700" progId="TCLayout.ActiveDocument.1">
                  <p:embed/>
                  <p:pic>
                    <p:nvPicPr>
                      <p:cNvPr id="0" name="图片 420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55000" contrast="4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2330" r="13762"/>
          <a:stretch>
            <a:fillRect/>
          </a:stretch>
        </p:blipFill>
        <p:spPr>
          <a:xfrm>
            <a:off x="4919833" y="0"/>
            <a:ext cx="7272195" cy="73928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  <a:prstGeom prst="rect">
            <a:avLst/>
          </a:prstGeom>
          <a:noFill/>
        </p:spPr>
        <p:txBody>
          <a:bodyPr vert="horz" lIns="121890" tIns="60945" rIns="121890" bIns="60945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87" y="1600205"/>
            <a:ext cx="10972800" cy="4525963"/>
          </a:xfrm>
          <a:prstGeom prst="rect">
            <a:avLst/>
          </a:prstGeom>
        </p:spPr>
        <p:txBody>
          <a:bodyPr vert="horz" lIns="121890" tIns="60945" rIns="121890" bIns="60945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72901" y="6597695"/>
            <a:ext cx="719137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0" tIns="60945" rIns="121890" bIns="60945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  <a:defRPr/>
            </a:pPr>
            <a:fld id="{5DEFEA90-506B-4332-8172-7CEA4297F1A1}" type="slidenum">
              <a:rPr lang="en-US" altLang="zh-CN" sz="90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‹#›</a:t>
            </a:fld>
            <a:endParaRPr lang="en-US" altLang="zh-CN" sz="900" dirty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</p:sldLayoutIdLst>
  <p:txStyles>
    <p:titleStyle>
      <a:lvl1pPr algn="l" defTabSz="913765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think-cell Slide" r:id="rId9" imgW="12700" imgH="12700" progId="TCLayout.ActiveDocument.1">
                  <p:embed/>
                </p:oleObj>
              </mc:Choice>
              <mc:Fallback>
                <p:oleObj name="think-cell Slide" r:id="rId9" imgW="12700" imgH="127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55000" contrast="4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2330" r="13762"/>
          <a:stretch>
            <a:fillRect/>
          </a:stretch>
        </p:blipFill>
        <p:spPr>
          <a:xfrm>
            <a:off x="4919833" y="0"/>
            <a:ext cx="7272195" cy="73928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  <a:prstGeom prst="rect">
            <a:avLst/>
          </a:prstGeom>
          <a:noFill/>
        </p:spPr>
        <p:txBody>
          <a:bodyPr vert="horz" lIns="121890" tIns="60945" rIns="121890" bIns="60945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87" y="1600205"/>
            <a:ext cx="10972800" cy="4525963"/>
          </a:xfrm>
          <a:prstGeom prst="rect">
            <a:avLst/>
          </a:prstGeom>
        </p:spPr>
        <p:txBody>
          <a:bodyPr vert="horz" lIns="121890" tIns="60945" rIns="121890" bIns="60945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72901" y="6597695"/>
            <a:ext cx="719137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0" tIns="60945" rIns="121890" bIns="60945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913584">
              <a:spcBef>
                <a:spcPct val="20000"/>
              </a:spcBef>
              <a:defRPr/>
            </a:pPr>
            <a:fld id="{5DEFEA90-506B-4332-8172-7CEA4297F1A1}" type="slidenum">
              <a:rPr lang="en-US" altLang="zh-CN" sz="90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pPr algn="r" defTabSz="913584">
                <a:spcBef>
                  <a:spcPct val="20000"/>
                </a:spcBef>
                <a:defRPr/>
              </a:pPr>
              <a:t>‹#›</a:t>
            </a:fld>
            <a:endParaRPr lang="en-US" altLang="zh-CN" sz="900" dirty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9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</p:sldLayoutIdLst>
  <p:txStyles>
    <p:titleStyle>
      <a:lvl1pPr algn="l" defTabSz="913584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834" indent="-342834" algn="l" defTabSz="9135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7" algn="l" defTabSz="913584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4" indent="-228557" algn="l" defTabSz="9135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7" algn="l" defTabSz="913584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7" indent="-228557" algn="l" defTabSz="913584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8" indent="-228557" algn="l" defTabSz="9135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8" indent="-228557" algn="l" defTabSz="9135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7" indent="-228557" algn="l" defTabSz="9135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30" indent="-228557" algn="l" defTabSz="9135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5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7" algn="l" defTabSz="9135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35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8" algn="l" defTabSz="9135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7" algn="l" defTabSz="9135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50" algn="l" defTabSz="9135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4" algn="l" defTabSz="9135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35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7" algn="l" defTabSz="91358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2" name="think-cell Slide" r:id="rId9" imgW="12700" imgH="12700" progId="TCLayout.ActiveDocument.1">
                  <p:embed/>
                </p:oleObj>
              </mc:Choice>
              <mc:Fallback>
                <p:oleObj name="think-cell Slide" r:id="rId9" imgW="12700" imgH="12700" progId="TCLayout.ActiveDocument.1">
                  <p:embed/>
                  <p:pic>
                    <p:nvPicPr>
                      <p:cNvPr id="0" name="图片 15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55000" contrast="4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2330" r="13762"/>
          <a:stretch>
            <a:fillRect/>
          </a:stretch>
        </p:blipFill>
        <p:spPr>
          <a:xfrm>
            <a:off x="4919833" y="0"/>
            <a:ext cx="7272195" cy="73928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  <a:prstGeom prst="rect">
            <a:avLst/>
          </a:prstGeom>
          <a:noFill/>
        </p:spPr>
        <p:txBody>
          <a:bodyPr vert="horz" lIns="121890" tIns="60945" rIns="121890" bIns="60945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87" y="1600205"/>
            <a:ext cx="10972800" cy="4525963"/>
          </a:xfrm>
          <a:prstGeom prst="rect">
            <a:avLst/>
          </a:prstGeom>
        </p:spPr>
        <p:txBody>
          <a:bodyPr vert="horz" lIns="121890" tIns="60945" rIns="121890" bIns="60945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72901" y="6597695"/>
            <a:ext cx="719137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0" tIns="60945" rIns="121890" bIns="60945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  <a:defRPr/>
            </a:pPr>
            <a:fld id="{5DEFEA90-506B-4332-8172-7CEA4297F1A1}" type="slidenum">
              <a:rPr lang="en-US" altLang="zh-CN" sz="90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‹#›</a:t>
            </a:fld>
            <a:endParaRPr lang="en-US" altLang="zh-CN" sz="900" dirty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3765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6" name="think-cell Slide" r:id="rId9" imgW="12700" imgH="12700" progId="TCLayout.ActiveDocument.1">
                  <p:embed/>
                </p:oleObj>
              </mc:Choice>
              <mc:Fallback>
                <p:oleObj name="think-cell Slide" r:id="rId9" imgW="12700" imgH="12700" progId="TCLayout.ActiveDocument.1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55000" contrast="4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2330" r="13762"/>
          <a:stretch>
            <a:fillRect/>
          </a:stretch>
        </p:blipFill>
        <p:spPr>
          <a:xfrm>
            <a:off x="4919833" y="0"/>
            <a:ext cx="7272195" cy="73928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  <a:prstGeom prst="rect">
            <a:avLst/>
          </a:prstGeom>
          <a:noFill/>
        </p:spPr>
        <p:txBody>
          <a:bodyPr vert="horz" lIns="121872" tIns="60936" rIns="121872" bIns="60936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87" y="1600205"/>
            <a:ext cx="10972800" cy="4525963"/>
          </a:xfrm>
          <a:prstGeom prst="rect">
            <a:avLst/>
          </a:prstGeom>
        </p:spPr>
        <p:txBody>
          <a:bodyPr vert="horz" lIns="121872" tIns="60936" rIns="121872" bIns="60936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72910" y="6597705"/>
            <a:ext cx="719137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72" tIns="60936" rIns="121872" bIns="60936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913130">
              <a:spcBef>
                <a:spcPct val="20000"/>
              </a:spcBef>
              <a:defRPr/>
            </a:pPr>
            <a:fld id="{5DEFEA90-506B-4332-8172-7CEA4297F1A1}" type="slidenum">
              <a:rPr lang="en-US" altLang="zh-CN" sz="90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‹#›</a:t>
            </a:fld>
            <a:endParaRPr lang="en-US" altLang="zh-CN" sz="900" dirty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xStyles>
    <p:titleStyle>
      <a:lvl1pPr algn="l" defTabSz="913765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2" name="think-cell Slide" r:id="rId13" imgW="12700" imgH="12700" progId="TCLayout.ActiveDocument.1">
                  <p:embed/>
                </p:oleObj>
              </mc:Choice>
              <mc:Fallback>
                <p:oleObj name="think-cell Slide" r:id="rId13" imgW="12700" imgH="12700" progId="TCLayout.ActiveDocument.1">
                  <p:embed/>
                  <p:pic>
                    <p:nvPicPr>
                      <p:cNvPr id="0" name="图片 54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55000" contrast="4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2330" r="13762"/>
          <a:stretch>
            <a:fillRect/>
          </a:stretch>
        </p:blipFill>
        <p:spPr>
          <a:xfrm>
            <a:off x="4919833" y="0"/>
            <a:ext cx="7272195" cy="73928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  <a:prstGeom prst="rect">
            <a:avLst/>
          </a:prstGeom>
          <a:noFill/>
        </p:spPr>
        <p:txBody>
          <a:bodyPr vert="horz" lIns="121890" tIns="60945" rIns="121890" bIns="60945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87" y="1600205"/>
            <a:ext cx="10972800" cy="4525963"/>
          </a:xfrm>
          <a:prstGeom prst="rect">
            <a:avLst/>
          </a:prstGeom>
        </p:spPr>
        <p:txBody>
          <a:bodyPr vert="horz" lIns="121890" tIns="60945" rIns="121890" bIns="60945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72901" y="6597695"/>
            <a:ext cx="719137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0" tIns="60945" rIns="121890" bIns="60945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  <a:defRPr/>
            </a:pPr>
            <a:fld id="{5DEFEA90-506B-4332-8172-7CEA4297F1A1}" type="slidenum">
              <a:rPr lang="en-US" altLang="zh-CN" sz="90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‹#›</a:t>
            </a:fld>
            <a:endParaRPr lang="en-US" altLang="zh-CN" sz="900" dirty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3765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8" name="think-cell Slide" r:id="rId9" imgW="12700" imgH="12700" progId="TCLayout.ActiveDocument.1">
                  <p:embed/>
                </p:oleObj>
              </mc:Choice>
              <mc:Fallback>
                <p:oleObj name="think-cell Slide" r:id="rId9" imgW="12700" imgH="12700" progId="TCLayout.ActiveDocument.1">
                  <p:embed/>
                  <p:pic>
                    <p:nvPicPr>
                      <p:cNvPr id="0" name="图片 74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55000" contrast="4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2330" r="13762"/>
          <a:stretch>
            <a:fillRect/>
          </a:stretch>
        </p:blipFill>
        <p:spPr>
          <a:xfrm>
            <a:off x="4919833" y="0"/>
            <a:ext cx="7272195" cy="73928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  <a:prstGeom prst="rect">
            <a:avLst/>
          </a:prstGeom>
          <a:noFill/>
        </p:spPr>
        <p:txBody>
          <a:bodyPr vert="horz" lIns="121890" tIns="60945" rIns="121890" bIns="60945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87" y="1600205"/>
            <a:ext cx="10972800" cy="4525963"/>
          </a:xfrm>
          <a:prstGeom prst="rect">
            <a:avLst/>
          </a:prstGeom>
        </p:spPr>
        <p:txBody>
          <a:bodyPr vert="horz" lIns="121890" tIns="60945" rIns="121890" bIns="60945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72901" y="6597695"/>
            <a:ext cx="719137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0" tIns="60945" rIns="121890" bIns="60945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  <a:defRPr/>
            </a:pPr>
            <a:fld id="{5DEFEA90-506B-4332-8172-7CEA4297F1A1}" type="slidenum">
              <a:rPr lang="en-US" altLang="zh-CN" sz="90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‹#›</a:t>
            </a:fld>
            <a:endParaRPr lang="en-US" altLang="zh-CN" sz="900" dirty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 algn="l" defTabSz="913765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>
            <a:off x="4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23" y="274639"/>
            <a:ext cx="10972801" cy="1143000"/>
          </a:xfrm>
          <a:prstGeom prst="rect">
            <a:avLst/>
          </a:prstGeom>
        </p:spPr>
        <p:txBody>
          <a:bodyPr vert="horz" lIns="121785" tIns="60893" rIns="121785" bIns="60893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23" y="1600209"/>
            <a:ext cx="10972801" cy="4525963"/>
          </a:xfrm>
          <a:prstGeom prst="rect">
            <a:avLst/>
          </a:prstGeom>
        </p:spPr>
        <p:txBody>
          <a:bodyPr vert="horz" lIns="121785" tIns="60893" rIns="121785" bIns="60893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121785" tIns="60893" rIns="121785" bIns="60893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6"/>
            <a:ext cx="3860800" cy="365125"/>
          </a:xfrm>
          <a:prstGeom prst="rect">
            <a:avLst/>
          </a:prstGeom>
        </p:spPr>
        <p:txBody>
          <a:bodyPr vert="horz" lIns="121785" tIns="60893" rIns="121785" bIns="60893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86620" y="6491824"/>
            <a:ext cx="3318933" cy="365125"/>
          </a:xfrm>
          <a:prstGeom prst="rect">
            <a:avLst/>
          </a:prstGeom>
        </p:spPr>
        <p:txBody>
          <a:bodyPr vert="horz" lIns="121785" tIns="60893" rIns="121785" bIns="60893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venir Next Condensed Demi Bold"/>
                <a:cs typeface="Avenir Next Condensed Demi Bold"/>
              </a:defRPr>
            </a:lvl1pPr>
          </a:lstStyle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BainNotesBox"/>
          <p:cNvSpPr txBox="1"/>
          <p:nvPr/>
        </p:nvSpPr>
        <p:spPr>
          <a:xfrm>
            <a:off x="192023" y="6573225"/>
            <a:ext cx="11644376" cy="33855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Please format this notes box, size and position it as you desire,</a:t>
            </a:r>
          </a:p>
          <a:p>
            <a:r>
              <a:rPr lang="en-US" sz="1100" dirty="0">
                <a:solidFill>
                  <a:srgbClr val="000000"/>
                </a:solidFill>
              </a:rPr>
              <a:t>then replace this explanatory text with a space.</a:t>
            </a:r>
          </a:p>
        </p:txBody>
      </p:sp>
      <p:sp>
        <p:nvSpPr>
          <p:cNvPr id="9" name="BainNotesBox"/>
          <p:cNvSpPr txBox="1"/>
          <p:nvPr/>
        </p:nvSpPr>
        <p:spPr>
          <a:xfrm>
            <a:off x="192023" y="6573225"/>
            <a:ext cx="11644376" cy="33855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Please format this notes box, size and position it as you desire,</a:t>
            </a:r>
          </a:p>
          <a:p>
            <a:r>
              <a:rPr lang="en-US" sz="1100" dirty="0">
                <a:solidFill>
                  <a:srgbClr val="000000"/>
                </a:solidFill>
              </a:rPr>
              <a:t>then replace this explanatory text with a space.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hdr="0"/>
  <p:txStyles>
    <p:titleStyle>
      <a:lvl1pPr algn="ctr" defTabSz="608965" rtl="0" eaLnBrk="1" latinLnBrk="0" hangingPunct="1">
        <a:spcBef>
          <a:spcPct val="0"/>
        </a:spcBef>
        <a:buNone/>
        <a:defRPr sz="4300" b="0" i="0" kern="1200">
          <a:solidFill>
            <a:schemeClr val="accent6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456565" indent="-456565" algn="l" defTabSz="608965" rtl="0" eaLnBrk="1" latinLnBrk="0" hangingPunct="1">
        <a:spcBef>
          <a:spcPct val="20000"/>
        </a:spcBef>
        <a:buFont typeface="Arial" panose="020B0604020202020204"/>
        <a:buChar char="•"/>
        <a:defRPr sz="4300" b="0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989965" indent="-380365" algn="l" defTabSz="608965" rtl="0" eaLnBrk="1" latinLnBrk="0" hangingPunct="1">
        <a:spcBef>
          <a:spcPct val="20000"/>
        </a:spcBef>
        <a:buFont typeface="Arial" panose="020B0604020202020204"/>
        <a:buChar char="–"/>
        <a:defRPr sz="3700" b="0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52273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b="0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213106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700" b="0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740025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700" b="0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334899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795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692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26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22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19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15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75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08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6" cstate="email"/>
          <a:stretch>
            <a:fillRect/>
          </a:stretch>
        </p:blipFill>
        <p:spPr>
          <a:xfrm>
            <a:off x="4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23" y="274639"/>
            <a:ext cx="10972801" cy="1143000"/>
          </a:xfrm>
          <a:prstGeom prst="rect">
            <a:avLst/>
          </a:prstGeom>
        </p:spPr>
        <p:txBody>
          <a:bodyPr vert="horz" lIns="121785" tIns="60893" rIns="121785" bIns="60893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23" y="1600209"/>
            <a:ext cx="10972801" cy="4525963"/>
          </a:xfrm>
          <a:prstGeom prst="rect">
            <a:avLst/>
          </a:prstGeom>
        </p:spPr>
        <p:txBody>
          <a:bodyPr vert="horz" lIns="121785" tIns="60893" rIns="121785" bIns="60893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121785" tIns="60893" rIns="121785" bIns="60893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Version: 8/30/2016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6"/>
            <a:ext cx="3860800" cy="365125"/>
          </a:xfrm>
          <a:prstGeom prst="rect">
            <a:avLst/>
          </a:prstGeom>
        </p:spPr>
        <p:txBody>
          <a:bodyPr vert="horz" lIns="121785" tIns="60893" rIns="121785" bIns="60893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86620" y="6491824"/>
            <a:ext cx="3318933" cy="365125"/>
          </a:xfrm>
          <a:prstGeom prst="rect">
            <a:avLst/>
          </a:prstGeom>
        </p:spPr>
        <p:txBody>
          <a:bodyPr vert="horz" lIns="121785" tIns="60893" rIns="121785" bIns="60893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venir Next Condensed Demi Bold"/>
                <a:cs typeface="Avenir Next Condensed Demi Bold"/>
              </a:defRPr>
            </a:lvl1pPr>
          </a:lstStyle>
          <a:p>
            <a:fld id="{5AB9A780-3AF3-0E43-88E6-2798843B510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BainNotesBox"/>
          <p:cNvSpPr txBox="1"/>
          <p:nvPr/>
        </p:nvSpPr>
        <p:spPr>
          <a:xfrm>
            <a:off x="192023" y="6573225"/>
            <a:ext cx="11644376" cy="33855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Please format this notes box, size and position it as you desire,</a:t>
            </a:r>
          </a:p>
          <a:p>
            <a:r>
              <a:rPr lang="en-US" sz="1100" dirty="0">
                <a:solidFill>
                  <a:srgbClr val="000000"/>
                </a:solidFill>
              </a:rPr>
              <a:t>then replace this explanatory text with a space.</a:t>
            </a:r>
          </a:p>
        </p:txBody>
      </p:sp>
      <p:sp>
        <p:nvSpPr>
          <p:cNvPr id="9" name="BainNotesBox"/>
          <p:cNvSpPr txBox="1"/>
          <p:nvPr/>
        </p:nvSpPr>
        <p:spPr>
          <a:xfrm>
            <a:off x="192023" y="6573225"/>
            <a:ext cx="11644376" cy="33855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Please format this notes box, size and position it as you desire,</a:t>
            </a:r>
          </a:p>
          <a:p>
            <a:r>
              <a:rPr lang="en-US" sz="1100" dirty="0">
                <a:solidFill>
                  <a:srgbClr val="000000"/>
                </a:solidFill>
              </a:rPr>
              <a:t>then replace this explanatory text with a space.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hf hdr="0"/>
  <p:txStyles>
    <p:titleStyle>
      <a:lvl1pPr algn="ctr" defTabSz="608965" rtl="0" eaLnBrk="1" latinLnBrk="0" hangingPunct="1">
        <a:spcBef>
          <a:spcPct val="0"/>
        </a:spcBef>
        <a:buNone/>
        <a:defRPr sz="4300" b="0" i="0" kern="1200">
          <a:solidFill>
            <a:schemeClr val="accent6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456565" indent="-456565" algn="l" defTabSz="608965" rtl="0" eaLnBrk="1" latinLnBrk="0" hangingPunct="1">
        <a:spcBef>
          <a:spcPct val="20000"/>
        </a:spcBef>
        <a:buFont typeface="Arial" panose="020B0604020202020204"/>
        <a:buChar char="•"/>
        <a:defRPr sz="4300" b="0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989965" indent="-380365" algn="l" defTabSz="608965" rtl="0" eaLnBrk="1" latinLnBrk="0" hangingPunct="1">
        <a:spcBef>
          <a:spcPct val="20000"/>
        </a:spcBef>
        <a:buFont typeface="Arial" panose="020B0604020202020204"/>
        <a:buChar char="–"/>
        <a:defRPr sz="3700" b="0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52273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b="0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213106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700" b="0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740025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700" b="0" i="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334899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7955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692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26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22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19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15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75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08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3" name="think-cell Slide" r:id="rId10" imgW="12700" imgH="12700" progId="TCLayout.ActiveDocument.1">
                  <p:embed/>
                </p:oleObj>
              </mc:Choice>
              <mc:Fallback>
                <p:oleObj name="think-cell Slide" r:id="rId10" imgW="12700" imgH="12700" progId="TCLayout.ActiveDocument.1">
                  <p:embed/>
                  <p:pic>
                    <p:nvPicPr>
                      <p:cNvPr id="0" name="图片 95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55000" contrast="4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919833" y="0"/>
            <a:ext cx="7272195" cy="73928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  <a:prstGeom prst="rect">
            <a:avLst/>
          </a:prstGeom>
          <a:noFill/>
        </p:spPr>
        <p:txBody>
          <a:bodyPr vert="horz" lIns="121885" tIns="60942" rIns="121885" bIns="60942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87" y="1600205"/>
            <a:ext cx="10972800" cy="4525963"/>
          </a:xfrm>
          <a:prstGeom prst="rect">
            <a:avLst/>
          </a:prstGeom>
        </p:spPr>
        <p:txBody>
          <a:bodyPr vert="horz" lIns="121885" tIns="60942" rIns="121885" bIns="60942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72904" y="6597698"/>
            <a:ext cx="719137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5" tIns="60942" rIns="121885" bIns="60942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913765">
              <a:spcBef>
                <a:spcPct val="20000"/>
              </a:spcBef>
              <a:defRPr/>
            </a:pPr>
            <a:fld id="{5DEFEA90-506B-4332-8172-7CEA4297F1A1}" type="slidenum">
              <a:rPr lang="en-US" altLang="zh-CN" sz="90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‹#›</a:t>
            </a:fld>
            <a:endParaRPr lang="en-US" altLang="zh-CN" sz="900" dirty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</p:sldLayoutIdLst>
  <p:txStyles>
    <p:titleStyle>
      <a:lvl1pPr algn="l" defTabSz="913765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0" name="think-cell Slide" r:id="rId11" imgW="12700" imgH="12700" progId="TCLayout.ActiveDocument.1">
                  <p:embed/>
                </p:oleObj>
              </mc:Choice>
              <mc:Fallback>
                <p:oleObj name="think-cell Slide" r:id="rId11" imgW="12700" imgH="12700" progId="TCLayout.ActiveDocument.1">
                  <p:embed/>
                  <p:pic>
                    <p:nvPicPr>
                      <p:cNvPr id="0" name="图片 3615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55000" contrast="4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919833" y="0"/>
            <a:ext cx="7272195" cy="73928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" y="0"/>
            <a:ext cx="12192023" cy="841248"/>
          </a:xfrm>
          <a:prstGeom prst="rect">
            <a:avLst/>
          </a:prstGeom>
          <a:noFill/>
        </p:spPr>
        <p:txBody>
          <a:bodyPr vert="horz" lIns="121885" tIns="60942" rIns="121885" bIns="60942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87" y="1600205"/>
            <a:ext cx="10972800" cy="4525963"/>
          </a:xfrm>
          <a:prstGeom prst="rect">
            <a:avLst/>
          </a:prstGeom>
        </p:spPr>
        <p:txBody>
          <a:bodyPr vert="horz" lIns="121885" tIns="60942" rIns="121885" bIns="60942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11472908" y="6597702"/>
            <a:ext cx="719137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5" tIns="60942" rIns="121885" bIns="60942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913765">
              <a:spcBef>
                <a:spcPct val="20000"/>
              </a:spcBef>
              <a:defRPr/>
            </a:pPr>
            <a:fld id="{5DEFEA90-506B-4332-8172-7CEA4297F1A1}" type="slidenum">
              <a:rPr lang="en-US" altLang="zh-CN" sz="90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‹#›</a:t>
            </a:fld>
            <a:endParaRPr lang="en-US" altLang="zh-CN" sz="900" dirty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随着餐饮行业的发展，</a:t>
            </a:r>
            <a:r>
              <a:rPr lang="en-US" altLang="zh-CN" dirty="0"/>
              <a:t>CRM</a:t>
            </a:r>
            <a:r>
              <a:rPr lang="zh-CN" altLang="en-US" dirty="0"/>
              <a:t>已经逐步从简单积分兑换到如今的赋能个性化服务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46080" y="1398495"/>
            <a:ext cx="10390743" cy="3890685"/>
            <a:chOff x="574360" y="1246090"/>
            <a:chExt cx="10390743" cy="3639675"/>
          </a:xfrm>
        </p:grpSpPr>
        <p:sp>
          <p:nvSpPr>
            <p:cNvPr id="4" name="TextBox 3"/>
            <p:cNvSpPr txBox="1"/>
            <p:nvPr/>
          </p:nvSpPr>
          <p:spPr>
            <a:xfrm>
              <a:off x="574360" y="2458568"/>
              <a:ext cx="184456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会员利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益</a:t>
              </a:r>
              <a:endPara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Benefits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4360" y="4146983"/>
              <a:ext cx="184456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</a:rPr>
                <a:t>重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点</a:t>
              </a:r>
              <a:endParaRPr lang="en-US" altLang="zh-CN" b="1" dirty="0" smtClean="0">
                <a:solidFill>
                  <a:srgbClr val="000000"/>
                </a:solidFill>
              </a:endParaRPr>
            </a:p>
            <a:p>
              <a:r>
                <a:rPr lang="en-US" altLang="zh-CN" b="1" dirty="0" smtClean="0">
                  <a:solidFill>
                    <a:srgbClr val="000000"/>
                  </a:solidFill>
                </a:rPr>
                <a:t>Features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418926" y="4085310"/>
              <a:ext cx="2538248" cy="80045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solidFill>
                    <a:srgbClr val="FFFFFF"/>
                  </a:solidFill>
                </a:rPr>
                <a:t>积分累积</a:t>
              </a:r>
              <a:r>
                <a:rPr lang="en-US" altLang="zh-CN" sz="1800" dirty="0">
                  <a:solidFill>
                    <a:srgbClr val="FFFFFF"/>
                  </a:solidFill>
                </a:rPr>
                <a:t>/</a:t>
              </a:r>
              <a:r>
                <a:rPr lang="zh-CN" altLang="en-US" sz="1800" dirty="0">
                  <a:solidFill>
                    <a:srgbClr val="FFFFFF"/>
                  </a:solidFill>
                </a:rPr>
                <a:t>兑换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73608" y="4085309"/>
              <a:ext cx="2538248" cy="800455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solidFill>
                    <a:srgbClr val="FFFFFF"/>
                  </a:solidFill>
                </a:rPr>
                <a:t>个性化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67656" y="4085309"/>
              <a:ext cx="2538248" cy="80045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solidFill>
                    <a:srgbClr val="FFFFFF"/>
                  </a:solidFill>
                </a:rPr>
                <a:t>手机下单</a:t>
              </a:r>
              <a:r>
                <a:rPr lang="en-US" altLang="zh-CN" sz="1800" dirty="0">
                  <a:solidFill>
                    <a:srgbClr val="FFFFFF"/>
                  </a:solidFill>
                </a:rPr>
                <a:t>/</a:t>
              </a:r>
              <a:r>
                <a:rPr lang="zh-CN" altLang="en-US" sz="1800" dirty="0">
                  <a:solidFill>
                    <a:srgbClr val="FFFFFF"/>
                  </a:solidFill>
                </a:rPr>
                <a:t>线上体验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356134" y="1246090"/>
              <a:ext cx="8606115" cy="815792"/>
              <a:chOff x="1981201" y="3272117"/>
              <a:chExt cx="8606115" cy="661664"/>
            </a:xfrm>
          </p:grpSpPr>
          <p:sp>
            <p:nvSpPr>
              <p:cNvPr id="27" name="Pentagon 13"/>
              <p:cNvSpPr/>
              <p:nvPr/>
            </p:nvSpPr>
            <p:spPr>
              <a:xfrm>
                <a:off x="7548282" y="3273934"/>
                <a:ext cx="3039034" cy="659847"/>
              </a:xfrm>
              <a:custGeom>
                <a:avLst/>
                <a:gdLst>
                  <a:gd name="connsiteX0" fmla="*/ 0 w 3603812"/>
                  <a:gd name="connsiteY0" fmla="*/ 0 h 528917"/>
                  <a:gd name="connsiteX1" fmla="*/ 3339354 w 3603812"/>
                  <a:gd name="connsiteY1" fmla="*/ 0 h 528917"/>
                  <a:gd name="connsiteX2" fmla="*/ 3603812 w 3603812"/>
                  <a:gd name="connsiteY2" fmla="*/ 264459 h 528917"/>
                  <a:gd name="connsiteX3" fmla="*/ 3339354 w 3603812"/>
                  <a:gd name="connsiteY3" fmla="*/ 528917 h 528917"/>
                  <a:gd name="connsiteX4" fmla="*/ 0 w 3603812"/>
                  <a:gd name="connsiteY4" fmla="*/ 528917 h 528917"/>
                  <a:gd name="connsiteX5" fmla="*/ 0 w 3603812"/>
                  <a:gd name="connsiteY5" fmla="*/ 0 h 528917"/>
                  <a:gd name="connsiteX0-1" fmla="*/ 0 w 3469341"/>
                  <a:gd name="connsiteY0-2" fmla="*/ 0 h 528917"/>
                  <a:gd name="connsiteX1-3" fmla="*/ 3339354 w 3469341"/>
                  <a:gd name="connsiteY1-4" fmla="*/ 0 h 528917"/>
                  <a:gd name="connsiteX2-5" fmla="*/ 3469341 w 3469341"/>
                  <a:gd name="connsiteY2-6" fmla="*/ 291353 h 528917"/>
                  <a:gd name="connsiteX3-7" fmla="*/ 3339354 w 3469341"/>
                  <a:gd name="connsiteY3-8" fmla="*/ 528917 h 528917"/>
                  <a:gd name="connsiteX4-9" fmla="*/ 0 w 3469341"/>
                  <a:gd name="connsiteY4-10" fmla="*/ 528917 h 528917"/>
                  <a:gd name="connsiteX5-11" fmla="*/ 0 w 3469341"/>
                  <a:gd name="connsiteY5-12" fmla="*/ 0 h 528917"/>
                  <a:gd name="connsiteX0-13" fmla="*/ 0 w 3562548"/>
                  <a:gd name="connsiteY0-14" fmla="*/ 0 h 528917"/>
                  <a:gd name="connsiteX1-15" fmla="*/ 3339354 w 3562548"/>
                  <a:gd name="connsiteY1-16" fmla="*/ 0 h 528917"/>
                  <a:gd name="connsiteX2-17" fmla="*/ 3562548 w 3562548"/>
                  <a:gd name="connsiteY2-18" fmla="*/ 284167 h 528917"/>
                  <a:gd name="connsiteX3-19" fmla="*/ 3339354 w 3562548"/>
                  <a:gd name="connsiteY3-20" fmla="*/ 528917 h 528917"/>
                  <a:gd name="connsiteX4-21" fmla="*/ 0 w 3562548"/>
                  <a:gd name="connsiteY4-22" fmla="*/ 528917 h 528917"/>
                  <a:gd name="connsiteX5-23" fmla="*/ 0 w 3562548"/>
                  <a:gd name="connsiteY5-24" fmla="*/ 0 h 528917"/>
                  <a:gd name="connsiteX0-25" fmla="*/ 0 w 3510766"/>
                  <a:gd name="connsiteY0-26" fmla="*/ 0 h 528917"/>
                  <a:gd name="connsiteX1-27" fmla="*/ 3339354 w 3510766"/>
                  <a:gd name="connsiteY1-28" fmla="*/ 0 h 528917"/>
                  <a:gd name="connsiteX2-29" fmla="*/ 3510766 w 3510766"/>
                  <a:gd name="connsiteY2-30" fmla="*/ 284167 h 528917"/>
                  <a:gd name="connsiteX3-31" fmla="*/ 3339354 w 3510766"/>
                  <a:gd name="connsiteY3-32" fmla="*/ 528917 h 528917"/>
                  <a:gd name="connsiteX4-33" fmla="*/ 0 w 3510766"/>
                  <a:gd name="connsiteY4-34" fmla="*/ 528917 h 528917"/>
                  <a:gd name="connsiteX5-35" fmla="*/ 0 w 3510766"/>
                  <a:gd name="connsiteY5-36" fmla="*/ 0 h 52891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3510766" h="528917">
                    <a:moveTo>
                      <a:pt x="0" y="0"/>
                    </a:moveTo>
                    <a:lnTo>
                      <a:pt x="3339354" y="0"/>
                    </a:lnTo>
                    <a:lnTo>
                      <a:pt x="3510766" y="284167"/>
                    </a:lnTo>
                    <a:lnTo>
                      <a:pt x="3339354" y="528917"/>
                    </a:lnTo>
                    <a:lnTo>
                      <a:pt x="0" y="5289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bg1"/>
                    </a:solidFill>
                  </a:rPr>
                  <a:t>趋 势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Pentagon 13"/>
              <p:cNvSpPr/>
              <p:nvPr/>
            </p:nvSpPr>
            <p:spPr>
              <a:xfrm>
                <a:off x="4742330" y="3272117"/>
                <a:ext cx="3039034" cy="659847"/>
              </a:xfrm>
              <a:custGeom>
                <a:avLst/>
                <a:gdLst>
                  <a:gd name="connsiteX0" fmla="*/ 0 w 3603812"/>
                  <a:gd name="connsiteY0" fmla="*/ 0 h 528917"/>
                  <a:gd name="connsiteX1" fmla="*/ 3339354 w 3603812"/>
                  <a:gd name="connsiteY1" fmla="*/ 0 h 528917"/>
                  <a:gd name="connsiteX2" fmla="*/ 3603812 w 3603812"/>
                  <a:gd name="connsiteY2" fmla="*/ 264459 h 528917"/>
                  <a:gd name="connsiteX3" fmla="*/ 3339354 w 3603812"/>
                  <a:gd name="connsiteY3" fmla="*/ 528917 h 528917"/>
                  <a:gd name="connsiteX4" fmla="*/ 0 w 3603812"/>
                  <a:gd name="connsiteY4" fmla="*/ 528917 h 528917"/>
                  <a:gd name="connsiteX5" fmla="*/ 0 w 3603812"/>
                  <a:gd name="connsiteY5" fmla="*/ 0 h 528917"/>
                  <a:gd name="connsiteX0-1" fmla="*/ 0 w 3469341"/>
                  <a:gd name="connsiteY0-2" fmla="*/ 0 h 528917"/>
                  <a:gd name="connsiteX1-3" fmla="*/ 3339354 w 3469341"/>
                  <a:gd name="connsiteY1-4" fmla="*/ 0 h 528917"/>
                  <a:gd name="connsiteX2-5" fmla="*/ 3469341 w 3469341"/>
                  <a:gd name="connsiteY2-6" fmla="*/ 291353 h 528917"/>
                  <a:gd name="connsiteX3-7" fmla="*/ 3339354 w 3469341"/>
                  <a:gd name="connsiteY3-8" fmla="*/ 528917 h 528917"/>
                  <a:gd name="connsiteX4-9" fmla="*/ 0 w 3469341"/>
                  <a:gd name="connsiteY4-10" fmla="*/ 528917 h 528917"/>
                  <a:gd name="connsiteX5-11" fmla="*/ 0 w 3469341"/>
                  <a:gd name="connsiteY5-12" fmla="*/ 0 h 528917"/>
                  <a:gd name="connsiteX0-13" fmla="*/ 0 w 3562548"/>
                  <a:gd name="connsiteY0-14" fmla="*/ 0 h 528917"/>
                  <a:gd name="connsiteX1-15" fmla="*/ 3339354 w 3562548"/>
                  <a:gd name="connsiteY1-16" fmla="*/ 0 h 528917"/>
                  <a:gd name="connsiteX2-17" fmla="*/ 3562548 w 3562548"/>
                  <a:gd name="connsiteY2-18" fmla="*/ 284167 h 528917"/>
                  <a:gd name="connsiteX3-19" fmla="*/ 3339354 w 3562548"/>
                  <a:gd name="connsiteY3-20" fmla="*/ 528917 h 528917"/>
                  <a:gd name="connsiteX4-21" fmla="*/ 0 w 3562548"/>
                  <a:gd name="connsiteY4-22" fmla="*/ 528917 h 528917"/>
                  <a:gd name="connsiteX5-23" fmla="*/ 0 w 3562548"/>
                  <a:gd name="connsiteY5-24" fmla="*/ 0 h 528917"/>
                  <a:gd name="connsiteX0-25" fmla="*/ 0 w 3510766"/>
                  <a:gd name="connsiteY0-26" fmla="*/ 0 h 528917"/>
                  <a:gd name="connsiteX1-27" fmla="*/ 3339354 w 3510766"/>
                  <a:gd name="connsiteY1-28" fmla="*/ 0 h 528917"/>
                  <a:gd name="connsiteX2-29" fmla="*/ 3510766 w 3510766"/>
                  <a:gd name="connsiteY2-30" fmla="*/ 284167 h 528917"/>
                  <a:gd name="connsiteX3-31" fmla="*/ 3339354 w 3510766"/>
                  <a:gd name="connsiteY3-32" fmla="*/ 528917 h 528917"/>
                  <a:gd name="connsiteX4-33" fmla="*/ 0 w 3510766"/>
                  <a:gd name="connsiteY4-34" fmla="*/ 528917 h 528917"/>
                  <a:gd name="connsiteX5-35" fmla="*/ 0 w 3510766"/>
                  <a:gd name="connsiteY5-36" fmla="*/ 0 h 52891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3510766" h="528917">
                    <a:moveTo>
                      <a:pt x="0" y="0"/>
                    </a:moveTo>
                    <a:lnTo>
                      <a:pt x="3339354" y="0"/>
                    </a:lnTo>
                    <a:lnTo>
                      <a:pt x="3510766" y="284167"/>
                    </a:lnTo>
                    <a:lnTo>
                      <a:pt x="3339354" y="528917"/>
                    </a:lnTo>
                    <a:lnTo>
                      <a:pt x="0" y="5289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bg1"/>
                    </a:solidFill>
                  </a:rPr>
                  <a:t>现 在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981201" y="3272118"/>
                <a:ext cx="3039034" cy="659847"/>
              </a:xfrm>
              <a:custGeom>
                <a:avLst/>
                <a:gdLst>
                  <a:gd name="connsiteX0" fmla="*/ 0 w 3603812"/>
                  <a:gd name="connsiteY0" fmla="*/ 0 h 528917"/>
                  <a:gd name="connsiteX1" fmla="*/ 3339354 w 3603812"/>
                  <a:gd name="connsiteY1" fmla="*/ 0 h 528917"/>
                  <a:gd name="connsiteX2" fmla="*/ 3603812 w 3603812"/>
                  <a:gd name="connsiteY2" fmla="*/ 264459 h 528917"/>
                  <a:gd name="connsiteX3" fmla="*/ 3339354 w 3603812"/>
                  <a:gd name="connsiteY3" fmla="*/ 528917 h 528917"/>
                  <a:gd name="connsiteX4" fmla="*/ 0 w 3603812"/>
                  <a:gd name="connsiteY4" fmla="*/ 528917 h 528917"/>
                  <a:gd name="connsiteX5" fmla="*/ 0 w 3603812"/>
                  <a:gd name="connsiteY5" fmla="*/ 0 h 528917"/>
                  <a:gd name="connsiteX0-1" fmla="*/ 0 w 3469341"/>
                  <a:gd name="connsiteY0-2" fmla="*/ 0 h 528917"/>
                  <a:gd name="connsiteX1-3" fmla="*/ 3339354 w 3469341"/>
                  <a:gd name="connsiteY1-4" fmla="*/ 0 h 528917"/>
                  <a:gd name="connsiteX2-5" fmla="*/ 3469341 w 3469341"/>
                  <a:gd name="connsiteY2-6" fmla="*/ 291353 h 528917"/>
                  <a:gd name="connsiteX3-7" fmla="*/ 3339354 w 3469341"/>
                  <a:gd name="connsiteY3-8" fmla="*/ 528917 h 528917"/>
                  <a:gd name="connsiteX4-9" fmla="*/ 0 w 3469341"/>
                  <a:gd name="connsiteY4-10" fmla="*/ 528917 h 528917"/>
                  <a:gd name="connsiteX5-11" fmla="*/ 0 w 3469341"/>
                  <a:gd name="connsiteY5-12" fmla="*/ 0 h 528917"/>
                  <a:gd name="connsiteX0-13" fmla="*/ 0 w 3562548"/>
                  <a:gd name="connsiteY0-14" fmla="*/ 0 h 528917"/>
                  <a:gd name="connsiteX1-15" fmla="*/ 3339354 w 3562548"/>
                  <a:gd name="connsiteY1-16" fmla="*/ 0 h 528917"/>
                  <a:gd name="connsiteX2-17" fmla="*/ 3562548 w 3562548"/>
                  <a:gd name="connsiteY2-18" fmla="*/ 284167 h 528917"/>
                  <a:gd name="connsiteX3-19" fmla="*/ 3339354 w 3562548"/>
                  <a:gd name="connsiteY3-20" fmla="*/ 528917 h 528917"/>
                  <a:gd name="connsiteX4-21" fmla="*/ 0 w 3562548"/>
                  <a:gd name="connsiteY4-22" fmla="*/ 528917 h 528917"/>
                  <a:gd name="connsiteX5-23" fmla="*/ 0 w 3562548"/>
                  <a:gd name="connsiteY5-24" fmla="*/ 0 h 528917"/>
                  <a:gd name="connsiteX0-25" fmla="*/ 0 w 3510766"/>
                  <a:gd name="connsiteY0-26" fmla="*/ 0 h 528917"/>
                  <a:gd name="connsiteX1-27" fmla="*/ 3339354 w 3510766"/>
                  <a:gd name="connsiteY1-28" fmla="*/ 0 h 528917"/>
                  <a:gd name="connsiteX2-29" fmla="*/ 3510766 w 3510766"/>
                  <a:gd name="connsiteY2-30" fmla="*/ 284167 h 528917"/>
                  <a:gd name="connsiteX3-31" fmla="*/ 3339354 w 3510766"/>
                  <a:gd name="connsiteY3-32" fmla="*/ 528917 h 528917"/>
                  <a:gd name="connsiteX4-33" fmla="*/ 0 w 3510766"/>
                  <a:gd name="connsiteY4-34" fmla="*/ 528917 h 528917"/>
                  <a:gd name="connsiteX5-35" fmla="*/ 0 w 3510766"/>
                  <a:gd name="connsiteY5-36" fmla="*/ 0 h 52891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3510766" h="528917">
                    <a:moveTo>
                      <a:pt x="0" y="0"/>
                    </a:moveTo>
                    <a:lnTo>
                      <a:pt x="3339354" y="0"/>
                    </a:lnTo>
                    <a:lnTo>
                      <a:pt x="3510766" y="284167"/>
                    </a:lnTo>
                    <a:lnTo>
                      <a:pt x="3339354" y="528917"/>
                    </a:lnTo>
                    <a:lnTo>
                      <a:pt x="0" y="5289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chemeClr val="bg1"/>
                    </a:solidFill>
                  </a:rPr>
                  <a:t>历 史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Pentagon 13"/>
            <p:cNvSpPr/>
            <p:nvPr/>
          </p:nvSpPr>
          <p:spPr>
            <a:xfrm>
              <a:off x="2418926" y="2194539"/>
              <a:ext cx="8543323" cy="406776"/>
            </a:xfrm>
            <a:custGeom>
              <a:avLst/>
              <a:gdLst>
                <a:gd name="connsiteX0" fmla="*/ 0 w 3603812"/>
                <a:gd name="connsiteY0" fmla="*/ 0 h 528917"/>
                <a:gd name="connsiteX1" fmla="*/ 3339354 w 3603812"/>
                <a:gd name="connsiteY1" fmla="*/ 0 h 528917"/>
                <a:gd name="connsiteX2" fmla="*/ 3603812 w 3603812"/>
                <a:gd name="connsiteY2" fmla="*/ 264459 h 528917"/>
                <a:gd name="connsiteX3" fmla="*/ 3339354 w 3603812"/>
                <a:gd name="connsiteY3" fmla="*/ 528917 h 528917"/>
                <a:gd name="connsiteX4" fmla="*/ 0 w 3603812"/>
                <a:gd name="connsiteY4" fmla="*/ 528917 h 528917"/>
                <a:gd name="connsiteX5" fmla="*/ 0 w 3603812"/>
                <a:gd name="connsiteY5" fmla="*/ 0 h 528917"/>
                <a:gd name="connsiteX0-1" fmla="*/ 0 w 3469341"/>
                <a:gd name="connsiteY0-2" fmla="*/ 0 h 528917"/>
                <a:gd name="connsiteX1-3" fmla="*/ 3339354 w 3469341"/>
                <a:gd name="connsiteY1-4" fmla="*/ 0 h 528917"/>
                <a:gd name="connsiteX2-5" fmla="*/ 3469341 w 3469341"/>
                <a:gd name="connsiteY2-6" fmla="*/ 291353 h 528917"/>
                <a:gd name="connsiteX3-7" fmla="*/ 3339354 w 3469341"/>
                <a:gd name="connsiteY3-8" fmla="*/ 528917 h 528917"/>
                <a:gd name="connsiteX4-9" fmla="*/ 0 w 3469341"/>
                <a:gd name="connsiteY4-10" fmla="*/ 528917 h 528917"/>
                <a:gd name="connsiteX5-11" fmla="*/ 0 w 3469341"/>
                <a:gd name="connsiteY5-12" fmla="*/ 0 h 528917"/>
                <a:gd name="connsiteX0-13" fmla="*/ 0 w 3562548"/>
                <a:gd name="connsiteY0-14" fmla="*/ 0 h 528917"/>
                <a:gd name="connsiteX1-15" fmla="*/ 3339354 w 3562548"/>
                <a:gd name="connsiteY1-16" fmla="*/ 0 h 528917"/>
                <a:gd name="connsiteX2-17" fmla="*/ 3562548 w 3562548"/>
                <a:gd name="connsiteY2-18" fmla="*/ 284167 h 528917"/>
                <a:gd name="connsiteX3-19" fmla="*/ 3339354 w 3562548"/>
                <a:gd name="connsiteY3-20" fmla="*/ 528917 h 528917"/>
                <a:gd name="connsiteX4-21" fmla="*/ 0 w 3562548"/>
                <a:gd name="connsiteY4-22" fmla="*/ 528917 h 528917"/>
                <a:gd name="connsiteX5-23" fmla="*/ 0 w 3562548"/>
                <a:gd name="connsiteY5-24" fmla="*/ 0 h 528917"/>
                <a:gd name="connsiteX0-25" fmla="*/ 0 w 3510766"/>
                <a:gd name="connsiteY0-26" fmla="*/ 0 h 528917"/>
                <a:gd name="connsiteX1-27" fmla="*/ 3339354 w 3510766"/>
                <a:gd name="connsiteY1-28" fmla="*/ 0 h 528917"/>
                <a:gd name="connsiteX2-29" fmla="*/ 3510766 w 3510766"/>
                <a:gd name="connsiteY2-30" fmla="*/ 284167 h 528917"/>
                <a:gd name="connsiteX3-31" fmla="*/ 3339354 w 3510766"/>
                <a:gd name="connsiteY3-32" fmla="*/ 528917 h 528917"/>
                <a:gd name="connsiteX4-33" fmla="*/ 0 w 3510766"/>
                <a:gd name="connsiteY4-34" fmla="*/ 528917 h 528917"/>
                <a:gd name="connsiteX5-35" fmla="*/ 0 w 3510766"/>
                <a:gd name="connsiteY5-36" fmla="*/ 0 h 528917"/>
                <a:gd name="connsiteX0-37" fmla="*/ 0 w 3404711"/>
                <a:gd name="connsiteY0-38" fmla="*/ 0 h 528917"/>
                <a:gd name="connsiteX1-39" fmla="*/ 3339354 w 3404711"/>
                <a:gd name="connsiteY1-40" fmla="*/ 0 h 528917"/>
                <a:gd name="connsiteX2-41" fmla="*/ 3404711 w 3404711"/>
                <a:gd name="connsiteY2-42" fmla="*/ 237542 h 528917"/>
                <a:gd name="connsiteX3-43" fmla="*/ 3339354 w 3404711"/>
                <a:gd name="connsiteY3-44" fmla="*/ 528917 h 528917"/>
                <a:gd name="connsiteX4-45" fmla="*/ 0 w 3404711"/>
                <a:gd name="connsiteY4-46" fmla="*/ 528917 h 528917"/>
                <a:gd name="connsiteX5-47" fmla="*/ 0 w 3404711"/>
                <a:gd name="connsiteY5-48" fmla="*/ 0 h 5289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04711" h="528917">
                  <a:moveTo>
                    <a:pt x="0" y="0"/>
                  </a:moveTo>
                  <a:lnTo>
                    <a:pt x="3339354" y="0"/>
                  </a:lnTo>
                  <a:lnTo>
                    <a:pt x="3404711" y="237542"/>
                  </a:lnTo>
                  <a:lnTo>
                    <a:pt x="3339354" y="528917"/>
                  </a:lnTo>
                  <a:lnTo>
                    <a:pt x="0" y="528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+mn-ea"/>
                </a:rPr>
                <a:t>Rewards </a:t>
              </a:r>
              <a:r>
                <a:rPr lang="zh-CN" altLang="en-US" sz="1800" dirty="0">
                  <a:solidFill>
                    <a:schemeClr val="bg1"/>
                  </a:solidFill>
                  <a:latin typeface="+mn-ea"/>
                </a:rPr>
                <a:t>项目</a:t>
              </a:r>
            </a:p>
          </p:txBody>
        </p:sp>
        <p:sp>
          <p:nvSpPr>
            <p:cNvPr id="30" name="Pentagon 13"/>
            <p:cNvSpPr/>
            <p:nvPr/>
          </p:nvSpPr>
          <p:spPr>
            <a:xfrm>
              <a:off x="5219429" y="2728900"/>
              <a:ext cx="5742820" cy="406776"/>
            </a:xfrm>
            <a:custGeom>
              <a:avLst/>
              <a:gdLst>
                <a:gd name="connsiteX0" fmla="*/ 0 w 3603812"/>
                <a:gd name="connsiteY0" fmla="*/ 0 h 528917"/>
                <a:gd name="connsiteX1" fmla="*/ 3339354 w 3603812"/>
                <a:gd name="connsiteY1" fmla="*/ 0 h 528917"/>
                <a:gd name="connsiteX2" fmla="*/ 3603812 w 3603812"/>
                <a:gd name="connsiteY2" fmla="*/ 264459 h 528917"/>
                <a:gd name="connsiteX3" fmla="*/ 3339354 w 3603812"/>
                <a:gd name="connsiteY3" fmla="*/ 528917 h 528917"/>
                <a:gd name="connsiteX4" fmla="*/ 0 w 3603812"/>
                <a:gd name="connsiteY4" fmla="*/ 528917 h 528917"/>
                <a:gd name="connsiteX5" fmla="*/ 0 w 3603812"/>
                <a:gd name="connsiteY5" fmla="*/ 0 h 528917"/>
                <a:gd name="connsiteX0-1" fmla="*/ 0 w 3469341"/>
                <a:gd name="connsiteY0-2" fmla="*/ 0 h 528917"/>
                <a:gd name="connsiteX1-3" fmla="*/ 3339354 w 3469341"/>
                <a:gd name="connsiteY1-4" fmla="*/ 0 h 528917"/>
                <a:gd name="connsiteX2-5" fmla="*/ 3469341 w 3469341"/>
                <a:gd name="connsiteY2-6" fmla="*/ 291353 h 528917"/>
                <a:gd name="connsiteX3-7" fmla="*/ 3339354 w 3469341"/>
                <a:gd name="connsiteY3-8" fmla="*/ 528917 h 528917"/>
                <a:gd name="connsiteX4-9" fmla="*/ 0 w 3469341"/>
                <a:gd name="connsiteY4-10" fmla="*/ 528917 h 528917"/>
                <a:gd name="connsiteX5-11" fmla="*/ 0 w 3469341"/>
                <a:gd name="connsiteY5-12" fmla="*/ 0 h 528917"/>
                <a:gd name="connsiteX0-13" fmla="*/ 0 w 3562548"/>
                <a:gd name="connsiteY0-14" fmla="*/ 0 h 528917"/>
                <a:gd name="connsiteX1-15" fmla="*/ 3339354 w 3562548"/>
                <a:gd name="connsiteY1-16" fmla="*/ 0 h 528917"/>
                <a:gd name="connsiteX2-17" fmla="*/ 3562548 w 3562548"/>
                <a:gd name="connsiteY2-18" fmla="*/ 284167 h 528917"/>
                <a:gd name="connsiteX3-19" fmla="*/ 3339354 w 3562548"/>
                <a:gd name="connsiteY3-20" fmla="*/ 528917 h 528917"/>
                <a:gd name="connsiteX4-21" fmla="*/ 0 w 3562548"/>
                <a:gd name="connsiteY4-22" fmla="*/ 528917 h 528917"/>
                <a:gd name="connsiteX5-23" fmla="*/ 0 w 3562548"/>
                <a:gd name="connsiteY5-24" fmla="*/ 0 h 528917"/>
                <a:gd name="connsiteX0-25" fmla="*/ 0 w 3510766"/>
                <a:gd name="connsiteY0-26" fmla="*/ 0 h 528917"/>
                <a:gd name="connsiteX1-27" fmla="*/ 3339354 w 3510766"/>
                <a:gd name="connsiteY1-28" fmla="*/ 0 h 528917"/>
                <a:gd name="connsiteX2-29" fmla="*/ 3510766 w 3510766"/>
                <a:gd name="connsiteY2-30" fmla="*/ 284167 h 528917"/>
                <a:gd name="connsiteX3-31" fmla="*/ 3339354 w 3510766"/>
                <a:gd name="connsiteY3-32" fmla="*/ 528917 h 528917"/>
                <a:gd name="connsiteX4-33" fmla="*/ 0 w 3510766"/>
                <a:gd name="connsiteY4-34" fmla="*/ 528917 h 528917"/>
                <a:gd name="connsiteX5-35" fmla="*/ 0 w 3510766"/>
                <a:gd name="connsiteY5-36" fmla="*/ 0 h 528917"/>
                <a:gd name="connsiteX0-37" fmla="*/ 0 w 3404711"/>
                <a:gd name="connsiteY0-38" fmla="*/ 0 h 528917"/>
                <a:gd name="connsiteX1-39" fmla="*/ 3339354 w 3404711"/>
                <a:gd name="connsiteY1-40" fmla="*/ 0 h 528917"/>
                <a:gd name="connsiteX2-41" fmla="*/ 3404711 w 3404711"/>
                <a:gd name="connsiteY2-42" fmla="*/ 237542 h 528917"/>
                <a:gd name="connsiteX3-43" fmla="*/ 3339354 w 3404711"/>
                <a:gd name="connsiteY3-44" fmla="*/ 528917 h 528917"/>
                <a:gd name="connsiteX4-45" fmla="*/ 0 w 3404711"/>
                <a:gd name="connsiteY4-46" fmla="*/ 528917 h 528917"/>
                <a:gd name="connsiteX5-47" fmla="*/ 0 w 3404711"/>
                <a:gd name="connsiteY5-48" fmla="*/ 0 h 5289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04711" h="528917">
                  <a:moveTo>
                    <a:pt x="0" y="0"/>
                  </a:moveTo>
                  <a:lnTo>
                    <a:pt x="3339354" y="0"/>
                  </a:lnTo>
                  <a:lnTo>
                    <a:pt x="3404711" y="237542"/>
                  </a:lnTo>
                  <a:lnTo>
                    <a:pt x="3339354" y="528917"/>
                  </a:lnTo>
                  <a:lnTo>
                    <a:pt x="0" y="528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FFFF"/>
                  </a:solidFill>
                </a:rPr>
                <a:t>Digital </a:t>
              </a:r>
              <a:r>
                <a:rPr lang="zh-CN" altLang="en-US" sz="1800" dirty="0" smtClean="0">
                  <a:solidFill>
                    <a:srgbClr val="FFFFFF"/>
                  </a:solidFill>
                </a:rPr>
                <a:t>体</a:t>
              </a:r>
              <a:r>
                <a:rPr lang="zh-CN" altLang="en-US" sz="1800" dirty="0">
                  <a:solidFill>
                    <a:srgbClr val="FFFFFF"/>
                  </a:solidFill>
                </a:rPr>
                <a:t>验最优化</a:t>
              </a:r>
            </a:p>
          </p:txBody>
        </p:sp>
        <p:sp>
          <p:nvSpPr>
            <p:cNvPr id="31" name="Pentagon 13"/>
            <p:cNvSpPr/>
            <p:nvPr/>
          </p:nvSpPr>
          <p:spPr>
            <a:xfrm>
              <a:off x="8084577" y="3262568"/>
              <a:ext cx="2880526" cy="406776"/>
            </a:xfrm>
            <a:custGeom>
              <a:avLst/>
              <a:gdLst>
                <a:gd name="connsiteX0" fmla="*/ 0 w 3603812"/>
                <a:gd name="connsiteY0" fmla="*/ 0 h 528917"/>
                <a:gd name="connsiteX1" fmla="*/ 3339354 w 3603812"/>
                <a:gd name="connsiteY1" fmla="*/ 0 h 528917"/>
                <a:gd name="connsiteX2" fmla="*/ 3603812 w 3603812"/>
                <a:gd name="connsiteY2" fmla="*/ 264459 h 528917"/>
                <a:gd name="connsiteX3" fmla="*/ 3339354 w 3603812"/>
                <a:gd name="connsiteY3" fmla="*/ 528917 h 528917"/>
                <a:gd name="connsiteX4" fmla="*/ 0 w 3603812"/>
                <a:gd name="connsiteY4" fmla="*/ 528917 h 528917"/>
                <a:gd name="connsiteX5" fmla="*/ 0 w 3603812"/>
                <a:gd name="connsiteY5" fmla="*/ 0 h 528917"/>
                <a:gd name="connsiteX0-1" fmla="*/ 0 w 3469341"/>
                <a:gd name="connsiteY0-2" fmla="*/ 0 h 528917"/>
                <a:gd name="connsiteX1-3" fmla="*/ 3339354 w 3469341"/>
                <a:gd name="connsiteY1-4" fmla="*/ 0 h 528917"/>
                <a:gd name="connsiteX2-5" fmla="*/ 3469341 w 3469341"/>
                <a:gd name="connsiteY2-6" fmla="*/ 291353 h 528917"/>
                <a:gd name="connsiteX3-7" fmla="*/ 3339354 w 3469341"/>
                <a:gd name="connsiteY3-8" fmla="*/ 528917 h 528917"/>
                <a:gd name="connsiteX4-9" fmla="*/ 0 w 3469341"/>
                <a:gd name="connsiteY4-10" fmla="*/ 528917 h 528917"/>
                <a:gd name="connsiteX5-11" fmla="*/ 0 w 3469341"/>
                <a:gd name="connsiteY5-12" fmla="*/ 0 h 528917"/>
                <a:gd name="connsiteX0-13" fmla="*/ 0 w 3562548"/>
                <a:gd name="connsiteY0-14" fmla="*/ 0 h 528917"/>
                <a:gd name="connsiteX1-15" fmla="*/ 3339354 w 3562548"/>
                <a:gd name="connsiteY1-16" fmla="*/ 0 h 528917"/>
                <a:gd name="connsiteX2-17" fmla="*/ 3562548 w 3562548"/>
                <a:gd name="connsiteY2-18" fmla="*/ 284167 h 528917"/>
                <a:gd name="connsiteX3-19" fmla="*/ 3339354 w 3562548"/>
                <a:gd name="connsiteY3-20" fmla="*/ 528917 h 528917"/>
                <a:gd name="connsiteX4-21" fmla="*/ 0 w 3562548"/>
                <a:gd name="connsiteY4-22" fmla="*/ 528917 h 528917"/>
                <a:gd name="connsiteX5-23" fmla="*/ 0 w 3562548"/>
                <a:gd name="connsiteY5-24" fmla="*/ 0 h 528917"/>
                <a:gd name="connsiteX0-25" fmla="*/ 0 w 3510766"/>
                <a:gd name="connsiteY0-26" fmla="*/ 0 h 528917"/>
                <a:gd name="connsiteX1-27" fmla="*/ 3339354 w 3510766"/>
                <a:gd name="connsiteY1-28" fmla="*/ 0 h 528917"/>
                <a:gd name="connsiteX2-29" fmla="*/ 3510766 w 3510766"/>
                <a:gd name="connsiteY2-30" fmla="*/ 284167 h 528917"/>
                <a:gd name="connsiteX3-31" fmla="*/ 3339354 w 3510766"/>
                <a:gd name="connsiteY3-32" fmla="*/ 528917 h 528917"/>
                <a:gd name="connsiteX4-33" fmla="*/ 0 w 3510766"/>
                <a:gd name="connsiteY4-34" fmla="*/ 528917 h 528917"/>
                <a:gd name="connsiteX5-35" fmla="*/ 0 w 3510766"/>
                <a:gd name="connsiteY5-36" fmla="*/ 0 h 528917"/>
                <a:gd name="connsiteX0-37" fmla="*/ 0 w 3404711"/>
                <a:gd name="connsiteY0-38" fmla="*/ 0 h 528917"/>
                <a:gd name="connsiteX1-39" fmla="*/ 3339354 w 3404711"/>
                <a:gd name="connsiteY1-40" fmla="*/ 0 h 528917"/>
                <a:gd name="connsiteX2-41" fmla="*/ 3404711 w 3404711"/>
                <a:gd name="connsiteY2-42" fmla="*/ 237542 h 528917"/>
                <a:gd name="connsiteX3-43" fmla="*/ 3339354 w 3404711"/>
                <a:gd name="connsiteY3-44" fmla="*/ 528917 h 528917"/>
                <a:gd name="connsiteX4-45" fmla="*/ 0 w 3404711"/>
                <a:gd name="connsiteY4-46" fmla="*/ 528917 h 528917"/>
                <a:gd name="connsiteX5-47" fmla="*/ 0 w 3404711"/>
                <a:gd name="connsiteY5-48" fmla="*/ 0 h 528917"/>
                <a:gd name="connsiteX0-49" fmla="*/ 0 w 3455859"/>
                <a:gd name="connsiteY0-50" fmla="*/ 0 h 528917"/>
                <a:gd name="connsiteX1-51" fmla="*/ 3339354 w 3455859"/>
                <a:gd name="connsiteY1-52" fmla="*/ 0 h 528917"/>
                <a:gd name="connsiteX2-53" fmla="*/ 3455859 w 3455859"/>
                <a:gd name="connsiteY2-54" fmla="*/ 272512 h 528917"/>
                <a:gd name="connsiteX3-55" fmla="*/ 3339354 w 3455859"/>
                <a:gd name="connsiteY3-56" fmla="*/ 528917 h 528917"/>
                <a:gd name="connsiteX4-57" fmla="*/ 0 w 3455859"/>
                <a:gd name="connsiteY4-58" fmla="*/ 528917 h 528917"/>
                <a:gd name="connsiteX5-59" fmla="*/ 0 w 3455859"/>
                <a:gd name="connsiteY5-60" fmla="*/ 0 h 528917"/>
                <a:gd name="connsiteX0-61" fmla="*/ 0 w 3459123"/>
                <a:gd name="connsiteY0-62" fmla="*/ 0 h 528917"/>
                <a:gd name="connsiteX1-63" fmla="*/ 3339354 w 3459123"/>
                <a:gd name="connsiteY1-64" fmla="*/ 0 h 528917"/>
                <a:gd name="connsiteX2-65" fmla="*/ 3455859 w 3459123"/>
                <a:gd name="connsiteY2-66" fmla="*/ 272512 h 528917"/>
                <a:gd name="connsiteX3-67" fmla="*/ 3339354 w 3459123"/>
                <a:gd name="connsiteY3-68" fmla="*/ 528917 h 528917"/>
                <a:gd name="connsiteX4-69" fmla="*/ 0 w 3459123"/>
                <a:gd name="connsiteY4-70" fmla="*/ 528917 h 528917"/>
                <a:gd name="connsiteX5-71" fmla="*/ 0 w 3459123"/>
                <a:gd name="connsiteY5-72" fmla="*/ 0 h 5289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59123" h="528917">
                  <a:moveTo>
                    <a:pt x="0" y="0"/>
                  </a:moveTo>
                  <a:lnTo>
                    <a:pt x="3339354" y="0"/>
                  </a:lnTo>
                  <a:cubicBezTo>
                    <a:pt x="3378189" y="90837"/>
                    <a:pt x="3478403" y="204988"/>
                    <a:pt x="3455859" y="272512"/>
                  </a:cubicBezTo>
                  <a:lnTo>
                    <a:pt x="3339354" y="528917"/>
                  </a:lnTo>
                  <a:lnTo>
                    <a:pt x="0" y="528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FFFF"/>
                  </a:solidFill>
                </a:rPr>
                <a:t>Digital </a:t>
              </a:r>
              <a:r>
                <a:rPr lang="zh-CN" altLang="en-US" sz="1800" dirty="0" smtClean="0">
                  <a:solidFill>
                    <a:srgbClr val="FFFFFF"/>
                  </a:solidFill>
                </a:rPr>
                <a:t>体</a:t>
              </a:r>
              <a:r>
                <a:rPr lang="zh-CN" altLang="en-US" sz="1800" dirty="0">
                  <a:solidFill>
                    <a:srgbClr val="FFFFFF"/>
                  </a:solidFill>
                </a:rPr>
                <a:t>验最优化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1949" y="1467558"/>
            <a:ext cx="3438525" cy="8953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259280" y="1951865"/>
            <a:ext cx="1672937" cy="4116427"/>
            <a:chOff x="3633354" y="1951865"/>
            <a:chExt cx="2232000" cy="411642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821354" y="6068291"/>
              <a:ext cx="1044000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533354" y="4779813"/>
              <a:ext cx="1332000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37354" y="3380509"/>
              <a:ext cx="1728000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633354" y="1951865"/>
              <a:ext cx="2232000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会员的诉求也同样因人而异，对不同阶段的会员需要做不同的沟通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61628" y="1024466"/>
          <a:ext cx="41463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69684" y="1690255"/>
            <a:ext cx="1690255" cy="707882"/>
          </a:xfrm>
          <a:prstGeom prst="rect">
            <a:avLst/>
          </a:prstGeom>
          <a:noFill/>
        </p:spPr>
        <p:txBody>
          <a:bodyPr wrap="square" lIns="91424" tIns="45718" rIns="91424" bIns="45718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忠诚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会员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1383" y="5729739"/>
            <a:ext cx="2604655" cy="646327"/>
          </a:xfrm>
          <a:prstGeom prst="rect">
            <a:avLst/>
          </a:prstGeom>
          <a:noFill/>
        </p:spPr>
        <p:txBody>
          <a:bodyPr wrap="square" lIns="91424" tIns="45718" rIns="91424" bIns="45718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latin typeface="+mn-ea"/>
              </a:rPr>
              <a:t>Churn Prevention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及时沟通，避免流失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1382" y="4441259"/>
            <a:ext cx="2604655" cy="646327"/>
          </a:xfrm>
          <a:prstGeom prst="rect">
            <a:avLst/>
          </a:prstGeom>
          <a:noFill/>
        </p:spPr>
        <p:txBody>
          <a:bodyPr wrap="square" lIns="91424" tIns="45718" rIns="91424" bIns="45718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latin typeface="+mn-ea"/>
              </a:rPr>
              <a:t>Frequency Lift-up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新手引导，促进复购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01382" y="3041955"/>
            <a:ext cx="3616039" cy="646327"/>
          </a:xfrm>
          <a:prstGeom prst="rect">
            <a:avLst/>
          </a:prstGeom>
          <a:noFill/>
        </p:spPr>
        <p:txBody>
          <a:bodyPr wrap="square" lIns="91424" tIns="45718" rIns="91424" bIns="45718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latin typeface="+mn-ea"/>
              </a:rPr>
              <a:t>Cross-Channel/Daypart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多场景引导，频次提升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1373" y="1613311"/>
            <a:ext cx="3422075" cy="646327"/>
          </a:xfrm>
          <a:prstGeom prst="rect">
            <a:avLst/>
          </a:prstGeom>
          <a:noFill/>
        </p:spPr>
        <p:txBody>
          <a:bodyPr wrap="square" lIns="91424" tIns="45718" rIns="91424" bIns="45718" rtlCol="0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latin typeface="+mn-ea"/>
              </a:rPr>
              <a:t>推荐拉新，口碑传播</a:t>
            </a:r>
            <a:endParaRPr lang="en-US" altLang="zh-CN" sz="1800" b="1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呼朋唤友，提升</a:t>
            </a:r>
            <a:r>
              <a:rPr lang="en-US" altLang="zh-CN" sz="1800" dirty="0">
                <a:solidFill>
                  <a:srgbClr val="000000"/>
                </a:solidFill>
                <a:latin typeface="+mn-ea"/>
              </a:rPr>
              <a:t>TC</a:t>
            </a:r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latin typeface="+mn-ea"/>
              </a:rPr>
              <a:t>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01765" y="5529681"/>
            <a:ext cx="3124481" cy="1077214"/>
          </a:xfrm>
          <a:prstGeom prst="rect">
            <a:avLst/>
          </a:prstGeom>
          <a:noFill/>
        </p:spPr>
        <p:txBody>
          <a:bodyPr wrap="square" lIns="91424" tIns="45718" rIns="91424" bIns="45718" rtlCol="0">
            <a:spAutoFit/>
          </a:bodyPr>
          <a:lstStyle/>
          <a:p>
            <a:pPr marL="179070" indent="-17907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</a:rPr>
              <a:t>产品体验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179070" indent="-17907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</a:rPr>
              <a:t>服务体验</a:t>
            </a:r>
          </a:p>
          <a:p>
            <a:pPr marL="179070" indent="-17907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</a:rPr>
              <a:t>性</a:t>
            </a:r>
            <a:r>
              <a:rPr lang="zh-CN" altLang="en-US" sz="1600" dirty="0">
                <a:solidFill>
                  <a:srgbClr val="000000"/>
                </a:solidFill>
              </a:rPr>
              <a:t>价比不高（不知道优惠券）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179070" indent="-17907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</a:rPr>
              <a:t>搬家后没有附近的餐厅</a:t>
            </a:r>
            <a:endParaRPr lang="en-US" altLang="zh-CN" sz="1600" dirty="0" smtClean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01765" y="4590697"/>
            <a:ext cx="2923408" cy="338555"/>
          </a:xfrm>
          <a:prstGeom prst="rect">
            <a:avLst/>
          </a:prstGeom>
          <a:noFill/>
        </p:spPr>
        <p:txBody>
          <a:bodyPr wrap="square" lIns="91424" tIns="45718" rIns="91424" bIns="45718" rtlCol="0">
            <a:spAutoFit/>
          </a:bodyPr>
          <a:lstStyle/>
          <a:p>
            <a:pPr marL="179070" indent="-17907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</a:rPr>
              <a:t>推荐优惠活动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01765" y="3211233"/>
            <a:ext cx="3124481" cy="338555"/>
          </a:xfrm>
          <a:prstGeom prst="rect">
            <a:avLst/>
          </a:prstGeom>
          <a:noFill/>
        </p:spPr>
        <p:txBody>
          <a:bodyPr wrap="square" lIns="91424" tIns="45718" rIns="91424" bIns="45718" rtlCol="0">
            <a:spAutoFit/>
          </a:bodyPr>
          <a:lstStyle/>
          <a:p>
            <a:pPr marL="179070" indent="-17907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</a:rPr>
              <a:t>推荐更多就餐场景并提供折扣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01765" y="1613321"/>
            <a:ext cx="2923408" cy="584775"/>
          </a:xfrm>
          <a:prstGeom prst="rect">
            <a:avLst/>
          </a:prstGeom>
          <a:noFill/>
        </p:spPr>
        <p:txBody>
          <a:bodyPr wrap="square" lIns="91424" tIns="45718" rIns="91424" bIns="45718" rtlCol="0">
            <a:spAutoFit/>
          </a:bodyPr>
          <a:lstStyle/>
          <a:p>
            <a:pPr marL="179070" indent="-17907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更好的服务体验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marL="179070" indent="-17907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买的越多，优惠越多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62900" y="920779"/>
            <a:ext cx="3457575" cy="3847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lIns="91424" tIns="45718" rIns="91424" bIns="45718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消费者诉求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81949" y="2975280"/>
            <a:ext cx="3438525" cy="8953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81950" y="4332139"/>
            <a:ext cx="3438525" cy="8953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81950" y="5511496"/>
            <a:ext cx="3438525" cy="10954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073" y="0"/>
            <a:ext cx="12192023" cy="841248"/>
          </a:xfrm>
        </p:spPr>
        <p:txBody>
          <a:bodyPr>
            <a:normAutofit/>
          </a:bodyPr>
          <a:lstStyle/>
          <a:p>
            <a:r>
              <a:rPr lang="zh-CN" altLang="en-US" dirty="0"/>
              <a:t>基于会员的诉求，目前我们主要通过线上实现智能生命周期管理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2376" y="1574782"/>
            <a:ext cx="7915836" cy="5085994"/>
            <a:chOff x="148073" y="1574782"/>
            <a:chExt cx="8492766" cy="5452502"/>
          </a:xfrm>
        </p:grpSpPr>
        <p:sp>
          <p:nvSpPr>
            <p:cNvPr id="103" name="Freeform 5"/>
            <p:cNvSpPr/>
            <p:nvPr/>
          </p:nvSpPr>
          <p:spPr bwMode="auto">
            <a:xfrm rot="10800000">
              <a:off x="4865071" y="1574782"/>
              <a:ext cx="819955" cy="72654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rgbClr val="FFFFFF"/>
                  </a:gs>
                </a:gsLst>
                <a:lin ang="2700000" scaled="1"/>
              </a:gradFill>
            </a:ln>
            <a:effectLst>
              <a:outerShdw blurRad="127000" dist="508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24" tIns="45718" rIns="91424" bIns="45718" numCol="1" anchor="t" anchorCtr="0" compatLnSpc="1"/>
            <a:lstStyle/>
            <a:p>
              <a:pPr defTabSz="913765">
                <a:defRPr/>
              </a:pPr>
              <a:endParaRPr lang="zh-CN" altLang="en-US" sz="1800" ker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04" name="Group 8"/>
            <p:cNvGrpSpPr>
              <a:grpSpLocks noChangeAspect="1"/>
            </p:cNvGrpSpPr>
            <p:nvPr/>
          </p:nvGrpSpPr>
          <p:grpSpPr>
            <a:xfrm>
              <a:off x="5116549" y="1703467"/>
              <a:ext cx="330983" cy="362583"/>
              <a:chOff x="3437" y="2282"/>
              <a:chExt cx="679" cy="744"/>
            </a:xfrm>
            <a:solidFill>
              <a:srgbClr val="FFB850"/>
            </a:solidFill>
          </p:grpSpPr>
          <p:sp>
            <p:nvSpPr>
              <p:cNvPr id="105" name="Freeform 9"/>
              <p:cNvSpPr/>
              <p:nvPr/>
            </p:nvSpPr>
            <p:spPr bwMode="auto">
              <a:xfrm>
                <a:off x="3595" y="2282"/>
                <a:ext cx="364" cy="379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rgbClr val="BC36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3765">
                  <a:defRPr/>
                </a:pPr>
                <a:endParaRPr lang="zh-CN" altLang="en-US" sz="18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Freeform 10"/>
              <p:cNvSpPr/>
              <p:nvPr/>
            </p:nvSpPr>
            <p:spPr bwMode="auto">
              <a:xfrm>
                <a:off x="3437" y="2633"/>
                <a:ext cx="679" cy="393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rgbClr val="BC36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3765">
                  <a:defRPr/>
                </a:pPr>
                <a:endParaRPr lang="zh-CN" altLang="en-US" sz="18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9" name="组合 90"/>
            <p:cNvGrpSpPr/>
            <p:nvPr/>
          </p:nvGrpSpPr>
          <p:grpSpPr>
            <a:xfrm>
              <a:off x="2694741" y="2359780"/>
              <a:ext cx="2971836" cy="726543"/>
              <a:chOff x="3830803" y="2491947"/>
              <a:chExt cx="2971836" cy="726710"/>
            </a:xfrm>
          </p:grpSpPr>
          <p:grpSp>
            <p:nvGrpSpPr>
              <p:cNvPr id="110" name="组合 91"/>
              <p:cNvGrpSpPr/>
              <p:nvPr/>
            </p:nvGrpSpPr>
            <p:grpSpPr>
              <a:xfrm>
                <a:off x="3830803" y="2789949"/>
                <a:ext cx="2011197" cy="109703"/>
                <a:chOff x="5149433" y="1674310"/>
                <a:chExt cx="2274606" cy="109703"/>
              </a:xfrm>
            </p:grpSpPr>
            <p:cxnSp>
              <p:nvCxnSpPr>
                <p:cNvPr id="116" name="直接连接符 98"/>
                <p:cNvCxnSpPr/>
                <p:nvPr/>
              </p:nvCxnSpPr>
              <p:spPr>
                <a:xfrm flipV="1">
                  <a:off x="5149433" y="1718973"/>
                  <a:ext cx="215814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ysDot"/>
                </a:ln>
                <a:effectLst/>
              </p:spPr>
            </p:cxnSp>
            <p:sp>
              <p:nvSpPr>
                <p:cNvPr id="117" name="椭圆 100"/>
                <p:cNvSpPr/>
                <p:nvPr/>
              </p:nvSpPr>
              <p:spPr>
                <a:xfrm>
                  <a:off x="7314336" y="1674310"/>
                  <a:ext cx="109703" cy="109703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2" name="Freeform 5"/>
              <p:cNvSpPr/>
              <p:nvPr/>
            </p:nvSpPr>
            <p:spPr bwMode="auto">
              <a:xfrm rot="10800000">
                <a:off x="5982684" y="2491947"/>
                <a:ext cx="819955" cy="72671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</a:gradFill>
              </a:ln>
              <a:effectLst>
                <a:outerShdw blurRad="127000" dist="508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3765">
                  <a:defRPr/>
                </a:pPr>
                <a:endParaRPr lang="zh-CN" altLang="en-US" sz="18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8" name="组合 101"/>
            <p:cNvGrpSpPr/>
            <p:nvPr/>
          </p:nvGrpSpPr>
          <p:grpSpPr>
            <a:xfrm>
              <a:off x="3084741" y="3199792"/>
              <a:ext cx="2567980" cy="726541"/>
              <a:chOff x="4234658" y="3470753"/>
              <a:chExt cx="2567981" cy="726710"/>
            </a:xfrm>
          </p:grpSpPr>
          <p:grpSp>
            <p:nvGrpSpPr>
              <p:cNvPr id="119" name="组合 102"/>
              <p:cNvGrpSpPr/>
              <p:nvPr/>
            </p:nvGrpSpPr>
            <p:grpSpPr>
              <a:xfrm>
                <a:off x="4234658" y="3786898"/>
                <a:ext cx="1607342" cy="109703"/>
                <a:chOff x="5606181" y="1674310"/>
                <a:chExt cx="1817858" cy="109703"/>
              </a:xfrm>
            </p:grpSpPr>
            <p:cxnSp>
              <p:nvCxnSpPr>
                <p:cNvPr id="128" name="直接连接符 119"/>
                <p:cNvCxnSpPr/>
                <p:nvPr/>
              </p:nvCxnSpPr>
              <p:spPr>
                <a:xfrm flipV="1">
                  <a:off x="5606181" y="1718973"/>
                  <a:ext cx="170140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ysDot"/>
                </a:ln>
                <a:effectLst/>
              </p:spPr>
            </p:cxnSp>
            <p:sp>
              <p:nvSpPr>
                <p:cNvPr id="129" name="椭圆 120"/>
                <p:cNvSpPr/>
                <p:nvPr/>
              </p:nvSpPr>
              <p:spPr>
                <a:xfrm>
                  <a:off x="7314336" y="1674310"/>
                  <a:ext cx="109703" cy="109703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1" name="Freeform 5"/>
              <p:cNvSpPr/>
              <p:nvPr/>
            </p:nvSpPr>
            <p:spPr bwMode="auto">
              <a:xfrm rot="10800000">
                <a:off x="5982684" y="3470753"/>
                <a:ext cx="819955" cy="72671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</a:gradFill>
              </a:ln>
              <a:effectLst>
                <a:outerShdw blurRad="127000" dist="508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3765">
                  <a:defRPr/>
                </a:pPr>
                <a:endParaRPr lang="zh-CN" altLang="en-US" sz="18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3" name="Freeform 5"/>
            <p:cNvSpPr/>
            <p:nvPr/>
          </p:nvSpPr>
          <p:spPr bwMode="auto">
            <a:xfrm rot="10800000">
              <a:off x="4874333" y="4166902"/>
              <a:ext cx="819956" cy="72654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rgbClr val="FFFFFF"/>
                  </a:gs>
                </a:gsLst>
                <a:lin ang="2700000" scaled="1"/>
              </a:gradFill>
            </a:ln>
            <a:effectLst>
              <a:outerShdw blurRad="127000" dist="508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24" tIns="45718" rIns="91424" bIns="45718" numCol="1" anchor="t" anchorCtr="0" compatLnSpc="1"/>
            <a:lstStyle/>
            <a:p>
              <a:pPr defTabSz="913765">
                <a:defRPr/>
              </a:pPr>
              <a:endParaRPr lang="zh-CN" altLang="en-US" sz="1800" ker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87" name="组合 2"/>
            <p:cNvGrpSpPr/>
            <p:nvPr/>
          </p:nvGrpSpPr>
          <p:grpSpPr>
            <a:xfrm>
              <a:off x="1642988" y="5869305"/>
              <a:ext cx="4040529" cy="726545"/>
              <a:chOff x="1991929" y="4593500"/>
              <a:chExt cx="3030791" cy="544909"/>
            </a:xfrm>
          </p:grpSpPr>
          <p:sp>
            <p:nvSpPr>
              <p:cNvPr id="188" name="Freeform 5"/>
              <p:cNvSpPr/>
              <p:nvPr/>
            </p:nvSpPr>
            <p:spPr bwMode="auto">
              <a:xfrm rot="10800000">
                <a:off x="4407673" y="4593500"/>
                <a:ext cx="615047" cy="54490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</a:gradFill>
              </a:ln>
              <a:effectLst>
                <a:outerShdw blurRad="127000" dist="508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3765">
                  <a:defRPr/>
                </a:pPr>
                <a:endParaRPr lang="zh-CN" altLang="en-US" sz="18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190" name="组合 145"/>
              <p:cNvGrpSpPr/>
              <p:nvPr/>
            </p:nvGrpSpPr>
            <p:grpSpPr>
              <a:xfrm>
                <a:off x="1991929" y="4832466"/>
                <a:ext cx="2297191" cy="82259"/>
                <a:chOff x="3960417" y="1674310"/>
                <a:chExt cx="3463622" cy="109703"/>
              </a:xfrm>
            </p:grpSpPr>
            <p:cxnSp>
              <p:nvCxnSpPr>
                <p:cNvPr id="191" name="直接连接符 227"/>
                <p:cNvCxnSpPr/>
                <p:nvPr/>
              </p:nvCxnSpPr>
              <p:spPr>
                <a:xfrm flipV="1">
                  <a:off x="3960417" y="1718973"/>
                  <a:ext cx="334716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ysDot"/>
                </a:ln>
                <a:effectLst/>
              </p:spPr>
            </p:cxnSp>
            <p:sp>
              <p:nvSpPr>
                <p:cNvPr id="192" name="椭圆 228"/>
                <p:cNvSpPr/>
                <p:nvPr/>
              </p:nvSpPr>
              <p:spPr>
                <a:xfrm>
                  <a:off x="7314336" y="1674310"/>
                  <a:ext cx="109703" cy="109703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00" name="组合 27"/>
            <p:cNvGrpSpPr/>
            <p:nvPr/>
          </p:nvGrpSpPr>
          <p:grpSpPr>
            <a:xfrm>
              <a:off x="5052797" y="2484867"/>
              <a:ext cx="454132" cy="454132"/>
              <a:chOff x="681038" y="4159250"/>
              <a:chExt cx="1503363" cy="1503363"/>
            </a:xfrm>
          </p:grpSpPr>
          <p:sp>
            <p:nvSpPr>
              <p:cNvPr id="201" name="Freeform 7"/>
              <p:cNvSpPr>
                <a:spLocks noEditPoints="1"/>
              </p:cNvSpPr>
              <p:nvPr/>
            </p:nvSpPr>
            <p:spPr bwMode="auto">
              <a:xfrm>
                <a:off x="681038" y="4159250"/>
                <a:ext cx="1503363" cy="1503363"/>
              </a:xfrm>
              <a:custGeom>
                <a:avLst/>
                <a:gdLst>
                  <a:gd name="T0" fmla="*/ 449 w 947"/>
                  <a:gd name="T1" fmla="*/ 0 h 947"/>
                  <a:gd name="T2" fmla="*/ 378 w 947"/>
                  <a:gd name="T3" fmla="*/ 8 h 947"/>
                  <a:gd name="T4" fmla="*/ 247 w 947"/>
                  <a:gd name="T5" fmla="*/ 57 h 947"/>
                  <a:gd name="T6" fmla="*/ 139 w 947"/>
                  <a:gd name="T7" fmla="*/ 138 h 947"/>
                  <a:gd name="T8" fmla="*/ 58 w 947"/>
                  <a:gd name="T9" fmla="*/ 247 h 947"/>
                  <a:gd name="T10" fmla="*/ 10 w 947"/>
                  <a:gd name="T11" fmla="*/ 378 h 947"/>
                  <a:gd name="T12" fmla="*/ 0 w 947"/>
                  <a:gd name="T13" fmla="*/ 449 h 947"/>
                  <a:gd name="T14" fmla="*/ 0 w 947"/>
                  <a:gd name="T15" fmla="*/ 496 h 947"/>
                  <a:gd name="T16" fmla="*/ 10 w 947"/>
                  <a:gd name="T17" fmla="*/ 567 h 947"/>
                  <a:gd name="T18" fmla="*/ 58 w 947"/>
                  <a:gd name="T19" fmla="*/ 698 h 947"/>
                  <a:gd name="T20" fmla="*/ 139 w 947"/>
                  <a:gd name="T21" fmla="*/ 807 h 947"/>
                  <a:gd name="T22" fmla="*/ 247 w 947"/>
                  <a:gd name="T23" fmla="*/ 890 h 947"/>
                  <a:gd name="T24" fmla="*/ 378 w 947"/>
                  <a:gd name="T25" fmla="*/ 937 h 947"/>
                  <a:gd name="T26" fmla="*/ 449 w 947"/>
                  <a:gd name="T27" fmla="*/ 945 h 947"/>
                  <a:gd name="T28" fmla="*/ 499 w 947"/>
                  <a:gd name="T29" fmla="*/ 945 h 947"/>
                  <a:gd name="T30" fmla="*/ 570 w 947"/>
                  <a:gd name="T31" fmla="*/ 937 h 947"/>
                  <a:gd name="T32" fmla="*/ 698 w 947"/>
                  <a:gd name="T33" fmla="*/ 890 h 947"/>
                  <a:gd name="T34" fmla="*/ 809 w 947"/>
                  <a:gd name="T35" fmla="*/ 807 h 947"/>
                  <a:gd name="T36" fmla="*/ 890 w 947"/>
                  <a:gd name="T37" fmla="*/ 698 h 947"/>
                  <a:gd name="T38" fmla="*/ 938 w 947"/>
                  <a:gd name="T39" fmla="*/ 567 h 947"/>
                  <a:gd name="T40" fmla="*/ 947 w 947"/>
                  <a:gd name="T41" fmla="*/ 496 h 947"/>
                  <a:gd name="T42" fmla="*/ 947 w 947"/>
                  <a:gd name="T43" fmla="*/ 449 h 947"/>
                  <a:gd name="T44" fmla="*/ 938 w 947"/>
                  <a:gd name="T45" fmla="*/ 378 h 947"/>
                  <a:gd name="T46" fmla="*/ 890 w 947"/>
                  <a:gd name="T47" fmla="*/ 247 h 947"/>
                  <a:gd name="T48" fmla="*/ 809 w 947"/>
                  <a:gd name="T49" fmla="*/ 138 h 947"/>
                  <a:gd name="T50" fmla="*/ 698 w 947"/>
                  <a:gd name="T51" fmla="*/ 57 h 947"/>
                  <a:gd name="T52" fmla="*/ 570 w 947"/>
                  <a:gd name="T53" fmla="*/ 8 h 947"/>
                  <a:gd name="T54" fmla="*/ 499 w 947"/>
                  <a:gd name="T55" fmla="*/ 0 h 947"/>
                  <a:gd name="T56" fmla="*/ 473 w 947"/>
                  <a:gd name="T57" fmla="*/ 900 h 947"/>
                  <a:gd name="T58" fmla="*/ 388 w 947"/>
                  <a:gd name="T59" fmla="*/ 892 h 947"/>
                  <a:gd name="T60" fmla="*/ 269 w 947"/>
                  <a:gd name="T61" fmla="*/ 848 h 947"/>
                  <a:gd name="T62" fmla="*/ 170 w 947"/>
                  <a:gd name="T63" fmla="*/ 775 h 947"/>
                  <a:gd name="T64" fmla="*/ 97 w 947"/>
                  <a:gd name="T65" fmla="*/ 676 h 947"/>
                  <a:gd name="T66" fmla="*/ 54 w 947"/>
                  <a:gd name="T67" fmla="*/ 559 h 947"/>
                  <a:gd name="T68" fmla="*/ 46 w 947"/>
                  <a:gd name="T69" fmla="*/ 473 h 947"/>
                  <a:gd name="T70" fmla="*/ 66 w 947"/>
                  <a:gd name="T71" fmla="*/ 346 h 947"/>
                  <a:gd name="T72" fmla="*/ 119 w 947"/>
                  <a:gd name="T73" fmla="*/ 233 h 947"/>
                  <a:gd name="T74" fmla="*/ 202 w 947"/>
                  <a:gd name="T75" fmla="*/ 142 h 947"/>
                  <a:gd name="T76" fmla="*/ 307 w 947"/>
                  <a:gd name="T77" fmla="*/ 79 h 947"/>
                  <a:gd name="T78" fmla="*/ 429 w 947"/>
                  <a:gd name="T79" fmla="*/ 47 h 947"/>
                  <a:gd name="T80" fmla="*/ 516 w 947"/>
                  <a:gd name="T81" fmla="*/ 47 h 947"/>
                  <a:gd name="T82" fmla="*/ 639 w 947"/>
                  <a:gd name="T83" fmla="*/ 79 h 947"/>
                  <a:gd name="T84" fmla="*/ 746 w 947"/>
                  <a:gd name="T85" fmla="*/ 142 h 947"/>
                  <a:gd name="T86" fmla="*/ 829 w 947"/>
                  <a:gd name="T87" fmla="*/ 233 h 947"/>
                  <a:gd name="T88" fmla="*/ 882 w 947"/>
                  <a:gd name="T89" fmla="*/ 346 h 947"/>
                  <a:gd name="T90" fmla="*/ 902 w 947"/>
                  <a:gd name="T91" fmla="*/ 473 h 947"/>
                  <a:gd name="T92" fmla="*/ 892 w 947"/>
                  <a:gd name="T93" fmla="*/ 559 h 947"/>
                  <a:gd name="T94" fmla="*/ 851 w 947"/>
                  <a:gd name="T95" fmla="*/ 676 h 947"/>
                  <a:gd name="T96" fmla="*/ 775 w 947"/>
                  <a:gd name="T97" fmla="*/ 775 h 947"/>
                  <a:gd name="T98" fmla="*/ 677 w 947"/>
                  <a:gd name="T99" fmla="*/ 848 h 947"/>
                  <a:gd name="T100" fmla="*/ 560 w 947"/>
                  <a:gd name="T101" fmla="*/ 892 h 947"/>
                  <a:gd name="T102" fmla="*/ 473 w 947"/>
                  <a:gd name="T103" fmla="*/ 90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47" h="947">
                    <a:moveTo>
                      <a:pt x="473" y="0"/>
                    </a:moveTo>
                    <a:lnTo>
                      <a:pt x="473" y="0"/>
                    </a:lnTo>
                    <a:lnTo>
                      <a:pt x="449" y="0"/>
                    </a:lnTo>
                    <a:lnTo>
                      <a:pt x="425" y="2"/>
                    </a:lnTo>
                    <a:lnTo>
                      <a:pt x="402" y="4"/>
                    </a:lnTo>
                    <a:lnTo>
                      <a:pt x="378" y="8"/>
                    </a:lnTo>
                    <a:lnTo>
                      <a:pt x="333" y="20"/>
                    </a:lnTo>
                    <a:lnTo>
                      <a:pt x="289" y="36"/>
                    </a:lnTo>
                    <a:lnTo>
                      <a:pt x="247" y="57"/>
                    </a:lnTo>
                    <a:lnTo>
                      <a:pt x="210" y="81"/>
                    </a:lnTo>
                    <a:lnTo>
                      <a:pt x="172" y="107"/>
                    </a:lnTo>
                    <a:lnTo>
                      <a:pt x="139" y="138"/>
                    </a:lnTo>
                    <a:lnTo>
                      <a:pt x="109" y="172"/>
                    </a:lnTo>
                    <a:lnTo>
                      <a:pt x="81" y="208"/>
                    </a:lnTo>
                    <a:lnTo>
                      <a:pt x="58" y="247"/>
                    </a:lnTo>
                    <a:lnTo>
                      <a:pt x="38" y="289"/>
                    </a:lnTo>
                    <a:lnTo>
                      <a:pt x="22" y="332"/>
                    </a:lnTo>
                    <a:lnTo>
                      <a:pt x="10" y="378"/>
                    </a:lnTo>
                    <a:lnTo>
                      <a:pt x="6" y="401"/>
                    </a:lnTo>
                    <a:lnTo>
                      <a:pt x="2" y="425"/>
                    </a:lnTo>
                    <a:lnTo>
                      <a:pt x="0" y="449"/>
                    </a:lnTo>
                    <a:lnTo>
                      <a:pt x="0" y="473"/>
                    </a:lnTo>
                    <a:lnTo>
                      <a:pt x="0" y="473"/>
                    </a:lnTo>
                    <a:lnTo>
                      <a:pt x="0" y="496"/>
                    </a:lnTo>
                    <a:lnTo>
                      <a:pt x="2" y="522"/>
                    </a:lnTo>
                    <a:lnTo>
                      <a:pt x="6" y="546"/>
                    </a:lnTo>
                    <a:lnTo>
                      <a:pt x="10" y="567"/>
                    </a:lnTo>
                    <a:lnTo>
                      <a:pt x="22" y="613"/>
                    </a:lnTo>
                    <a:lnTo>
                      <a:pt x="38" y="656"/>
                    </a:lnTo>
                    <a:lnTo>
                      <a:pt x="58" y="698"/>
                    </a:lnTo>
                    <a:lnTo>
                      <a:pt x="81" y="737"/>
                    </a:lnTo>
                    <a:lnTo>
                      <a:pt x="109" y="773"/>
                    </a:lnTo>
                    <a:lnTo>
                      <a:pt x="139" y="807"/>
                    </a:lnTo>
                    <a:lnTo>
                      <a:pt x="172" y="838"/>
                    </a:lnTo>
                    <a:lnTo>
                      <a:pt x="210" y="866"/>
                    </a:lnTo>
                    <a:lnTo>
                      <a:pt x="247" y="890"/>
                    </a:lnTo>
                    <a:lnTo>
                      <a:pt x="289" y="909"/>
                    </a:lnTo>
                    <a:lnTo>
                      <a:pt x="333" y="925"/>
                    </a:lnTo>
                    <a:lnTo>
                      <a:pt x="378" y="937"/>
                    </a:lnTo>
                    <a:lnTo>
                      <a:pt x="402" y="941"/>
                    </a:lnTo>
                    <a:lnTo>
                      <a:pt x="425" y="943"/>
                    </a:lnTo>
                    <a:lnTo>
                      <a:pt x="449" y="945"/>
                    </a:lnTo>
                    <a:lnTo>
                      <a:pt x="473" y="947"/>
                    </a:lnTo>
                    <a:lnTo>
                      <a:pt x="473" y="947"/>
                    </a:lnTo>
                    <a:lnTo>
                      <a:pt x="499" y="945"/>
                    </a:lnTo>
                    <a:lnTo>
                      <a:pt x="522" y="943"/>
                    </a:lnTo>
                    <a:lnTo>
                      <a:pt x="546" y="941"/>
                    </a:lnTo>
                    <a:lnTo>
                      <a:pt x="570" y="937"/>
                    </a:lnTo>
                    <a:lnTo>
                      <a:pt x="615" y="925"/>
                    </a:lnTo>
                    <a:lnTo>
                      <a:pt x="657" y="909"/>
                    </a:lnTo>
                    <a:lnTo>
                      <a:pt x="698" y="890"/>
                    </a:lnTo>
                    <a:lnTo>
                      <a:pt x="738" y="866"/>
                    </a:lnTo>
                    <a:lnTo>
                      <a:pt x="775" y="838"/>
                    </a:lnTo>
                    <a:lnTo>
                      <a:pt x="809" y="807"/>
                    </a:lnTo>
                    <a:lnTo>
                      <a:pt x="839" y="773"/>
                    </a:lnTo>
                    <a:lnTo>
                      <a:pt x="866" y="737"/>
                    </a:lnTo>
                    <a:lnTo>
                      <a:pt x="890" y="698"/>
                    </a:lnTo>
                    <a:lnTo>
                      <a:pt x="910" y="656"/>
                    </a:lnTo>
                    <a:lnTo>
                      <a:pt x="926" y="613"/>
                    </a:lnTo>
                    <a:lnTo>
                      <a:pt x="938" y="567"/>
                    </a:lnTo>
                    <a:lnTo>
                      <a:pt x="942" y="546"/>
                    </a:lnTo>
                    <a:lnTo>
                      <a:pt x="946" y="522"/>
                    </a:lnTo>
                    <a:lnTo>
                      <a:pt x="947" y="496"/>
                    </a:lnTo>
                    <a:lnTo>
                      <a:pt x="947" y="473"/>
                    </a:lnTo>
                    <a:lnTo>
                      <a:pt x="947" y="473"/>
                    </a:lnTo>
                    <a:lnTo>
                      <a:pt x="947" y="449"/>
                    </a:lnTo>
                    <a:lnTo>
                      <a:pt x="946" y="425"/>
                    </a:lnTo>
                    <a:lnTo>
                      <a:pt x="942" y="401"/>
                    </a:lnTo>
                    <a:lnTo>
                      <a:pt x="938" y="378"/>
                    </a:lnTo>
                    <a:lnTo>
                      <a:pt x="926" y="332"/>
                    </a:lnTo>
                    <a:lnTo>
                      <a:pt x="910" y="289"/>
                    </a:lnTo>
                    <a:lnTo>
                      <a:pt x="890" y="247"/>
                    </a:lnTo>
                    <a:lnTo>
                      <a:pt x="866" y="208"/>
                    </a:lnTo>
                    <a:lnTo>
                      <a:pt x="839" y="172"/>
                    </a:lnTo>
                    <a:lnTo>
                      <a:pt x="809" y="138"/>
                    </a:lnTo>
                    <a:lnTo>
                      <a:pt x="775" y="107"/>
                    </a:lnTo>
                    <a:lnTo>
                      <a:pt x="738" y="81"/>
                    </a:lnTo>
                    <a:lnTo>
                      <a:pt x="698" y="57"/>
                    </a:lnTo>
                    <a:lnTo>
                      <a:pt x="657" y="36"/>
                    </a:lnTo>
                    <a:lnTo>
                      <a:pt x="615" y="20"/>
                    </a:lnTo>
                    <a:lnTo>
                      <a:pt x="570" y="8"/>
                    </a:lnTo>
                    <a:lnTo>
                      <a:pt x="546" y="4"/>
                    </a:lnTo>
                    <a:lnTo>
                      <a:pt x="522" y="2"/>
                    </a:lnTo>
                    <a:lnTo>
                      <a:pt x="499" y="0"/>
                    </a:lnTo>
                    <a:lnTo>
                      <a:pt x="473" y="0"/>
                    </a:lnTo>
                    <a:lnTo>
                      <a:pt x="473" y="0"/>
                    </a:lnTo>
                    <a:close/>
                    <a:moveTo>
                      <a:pt x="473" y="900"/>
                    </a:moveTo>
                    <a:lnTo>
                      <a:pt x="473" y="900"/>
                    </a:lnTo>
                    <a:lnTo>
                      <a:pt x="429" y="898"/>
                    </a:lnTo>
                    <a:lnTo>
                      <a:pt x="388" y="892"/>
                    </a:lnTo>
                    <a:lnTo>
                      <a:pt x="346" y="882"/>
                    </a:lnTo>
                    <a:lnTo>
                      <a:pt x="307" y="866"/>
                    </a:lnTo>
                    <a:lnTo>
                      <a:pt x="269" y="848"/>
                    </a:lnTo>
                    <a:lnTo>
                      <a:pt x="234" y="826"/>
                    </a:lnTo>
                    <a:lnTo>
                      <a:pt x="202" y="803"/>
                    </a:lnTo>
                    <a:lnTo>
                      <a:pt x="170" y="775"/>
                    </a:lnTo>
                    <a:lnTo>
                      <a:pt x="145" y="745"/>
                    </a:lnTo>
                    <a:lnTo>
                      <a:pt x="119" y="712"/>
                    </a:lnTo>
                    <a:lnTo>
                      <a:pt x="97" y="676"/>
                    </a:lnTo>
                    <a:lnTo>
                      <a:pt x="79" y="639"/>
                    </a:lnTo>
                    <a:lnTo>
                      <a:pt x="66" y="599"/>
                    </a:lnTo>
                    <a:lnTo>
                      <a:pt x="54" y="559"/>
                    </a:lnTo>
                    <a:lnTo>
                      <a:pt x="48" y="516"/>
                    </a:lnTo>
                    <a:lnTo>
                      <a:pt x="46" y="473"/>
                    </a:lnTo>
                    <a:lnTo>
                      <a:pt x="46" y="473"/>
                    </a:lnTo>
                    <a:lnTo>
                      <a:pt x="48" y="429"/>
                    </a:lnTo>
                    <a:lnTo>
                      <a:pt x="54" y="387"/>
                    </a:lnTo>
                    <a:lnTo>
                      <a:pt x="66" y="346"/>
                    </a:lnTo>
                    <a:lnTo>
                      <a:pt x="79" y="306"/>
                    </a:lnTo>
                    <a:lnTo>
                      <a:pt x="97" y="269"/>
                    </a:lnTo>
                    <a:lnTo>
                      <a:pt x="119" y="233"/>
                    </a:lnTo>
                    <a:lnTo>
                      <a:pt x="145" y="202"/>
                    </a:lnTo>
                    <a:lnTo>
                      <a:pt x="170" y="170"/>
                    </a:lnTo>
                    <a:lnTo>
                      <a:pt x="202" y="142"/>
                    </a:lnTo>
                    <a:lnTo>
                      <a:pt x="234" y="119"/>
                    </a:lnTo>
                    <a:lnTo>
                      <a:pt x="269" y="97"/>
                    </a:lnTo>
                    <a:lnTo>
                      <a:pt x="307" y="79"/>
                    </a:lnTo>
                    <a:lnTo>
                      <a:pt x="346" y="65"/>
                    </a:lnTo>
                    <a:lnTo>
                      <a:pt x="388" y="53"/>
                    </a:lnTo>
                    <a:lnTo>
                      <a:pt x="429" y="47"/>
                    </a:lnTo>
                    <a:lnTo>
                      <a:pt x="473" y="45"/>
                    </a:lnTo>
                    <a:lnTo>
                      <a:pt x="473" y="45"/>
                    </a:lnTo>
                    <a:lnTo>
                      <a:pt x="516" y="47"/>
                    </a:lnTo>
                    <a:lnTo>
                      <a:pt x="560" y="53"/>
                    </a:lnTo>
                    <a:lnTo>
                      <a:pt x="601" y="65"/>
                    </a:lnTo>
                    <a:lnTo>
                      <a:pt x="639" y="79"/>
                    </a:lnTo>
                    <a:lnTo>
                      <a:pt x="677" y="97"/>
                    </a:lnTo>
                    <a:lnTo>
                      <a:pt x="712" y="119"/>
                    </a:lnTo>
                    <a:lnTo>
                      <a:pt x="746" y="142"/>
                    </a:lnTo>
                    <a:lnTo>
                      <a:pt x="775" y="170"/>
                    </a:lnTo>
                    <a:lnTo>
                      <a:pt x="803" y="202"/>
                    </a:lnTo>
                    <a:lnTo>
                      <a:pt x="829" y="233"/>
                    </a:lnTo>
                    <a:lnTo>
                      <a:pt x="851" y="269"/>
                    </a:lnTo>
                    <a:lnTo>
                      <a:pt x="868" y="306"/>
                    </a:lnTo>
                    <a:lnTo>
                      <a:pt x="882" y="346"/>
                    </a:lnTo>
                    <a:lnTo>
                      <a:pt x="892" y="387"/>
                    </a:lnTo>
                    <a:lnTo>
                      <a:pt x="900" y="429"/>
                    </a:lnTo>
                    <a:lnTo>
                      <a:pt x="902" y="473"/>
                    </a:lnTo>
                    <a:lnTo>
                      <a:pt x="902" y="473"/>
                    </a:lnTo>
                    <a:lnTo>
                      <a:pt x="900" y="516"/>
                    </a:lnTo>
                    <a:lnTo>
                      <a:pt x="892" y="559"/>
                    </a:lnTo>
                    <a:lnTo>
                      <a:pt x="882" y="599"/>
                    </a:lnTo>
                    <a:lnTo>
                      <a:pt x="868" y="639"/>
                    </a:lnTo>
                    <a:lnTo>
                      <a:pt x="851" y="676"/>
                    </a:lnTo>
                    <a:lnTo>
                      <a:pt x="829" y="712"/>
                    </a:lnTo>
                    <a:lnTo>
                      <a:pt x="803" y="745"/>
                    </a:lnTo>
                    <a:lnTo>
                      <a:pt x="775" y="775"/>
                    </a:lnTo>
                    <a:lnTo>
                      <a:pt x="746" y="803"/>
                    </a:lnTo>
                    <a:lnTo>
                      <a:pt x="712" y="826"/>
                    </a:lnTo>
                    <a:lnTo>
                      <a:pt x="677" y="848"/>
                    </a:lnTo>
                    <a:lnTo>
                      <a:pt x="639" y="866"/>
                    </a:lnTo>
                    <a:lnTo>
                      <a:pt x="601" y="882"/>
                    </a:lnTo>
                    <a:lnTo>
                      <a:pt x="560" y="892"/>
                    </a:lnTo>
                    <a:lnTo>
                      <a:pt x="516" y="898"/>
                    </a:lnTo>
                    <a:lnTo>
                      <a:pt x="473" y="900"/>
                    </a:lnTo>
                    <a:lnTo>
                      <a:pt x="473" y="90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Freeform 8"/>
              <p:cNvSpPr>
                <a:spLocks noEditPoints="1"/>
              </p:cNvSpPr>
              <p:nvPr/>
            </p:nvSpPr>
            <p:spPr bwMode="auto">
              <a:xfrm>
                <a:off x="860426" y="4338638"/>
                <a:ext cx="1146175" cy="1141413"/>
              </a:xfrm>
              <a:custGeom>
                <a:avLst/>
                <a:gdLst>
                  <a:gd name="T0" fmla="*/ 392 w 722"/>
                  <a:gd name="T1" fmla="*/ 680 h 719"/>
                  <a:gd name="T2" fmla="*/ 382 w 722"/>
                  <a:gd name="T3" fmla="*/ 658 h 719"/>
                  <a:gd name="T4" fmla="*/ 360 w 722"/>
                  <a:gd name="T5" fmla="*/ 650 h 719"/>
                  <a:gd name="T6" fmla="*/ 348 w 722"/>
                  <a:gd name="T7" fmla="*/ 652 h 719"/>
                  <a:gd name="T8" fmla="*/ 330 w 722"/>
                  <a:gd name="T9" fmla="*/ 674 h 719"/>
                  <a:gd name="T10" fmla="*/ 328 w 722"/>
                  <a:gd name="T11" fmla="*/ 719 h 719"/>
                  <a:gd name="T12" fmla="*/ 235 w 722"/>
                  <a:gd name="T13" fmla="*/ 700 h 719"/>
                  <a:gd name="T14" fmla="*/ 152 w 722"/>
                  <a:gd name="T15" fmla="*/ 654 h 719"/>
                  <a:gd name="T16" fmla="*/ 83 w 722"/>
                  <a:gd name="T17" fmla="*/ 591 h 719"/>
                  <a:gd name="T18" fmla="*/ 34 w 722"/>
                  <a:gd name="T19" fmla="*/ 514 h 719"/>
                  <a:gd name="T20" fmla="*/ 4 w 722"/>
                  <a:gd name="T21" fmla="*/ 423 h 719"/>
                  <a:gd name="T22" fmla="*/ 40 w 722"/>
                  <a:gd name="T23" fmla="*/ 389 h 719"/>
                  <a:gd name="T24" fmla="*/ 61 w 722"/>
                  <a:gd name="T25" fmla="*/ 381 h 719"/>
                  <a:gd name="T26" fmla="*/ 69 w 722"/>
                  <a:gd name="T27" fmla="*/ 360 h 719"/>
                  <a:gd name="T28" fmla="*/ 67 w 722"/>
                  <a:gd name="T29" fmla="*/ 348 h 719"/>
                  <a:gd name="T30" fmla="*/ 46 w 722"/>
                  <a:gd name="T31" fmla="*/ 330 h 719"/>
                  <a:gd name="T32" fmla="*/ 0 w 722"/>
                  <a:gd name="T33" fmla="*/ 328 h 719"/>
                  <a:gd name="T34" fmla="*/ 22 w 722"/>
                  <a:gd name="T35" fmla="*/ 235 h 719"/>
                  <a:gd name="T36" fmla="*/ 65 w 722"/>
                  <a:gd name="T37" fmla="*/ 152 h 719"/>
                  <a:gd name="T38" fmla="*/ 129 w 722"/>
                  <a:gd name="T39" fmla="*/ 83 h 719"/>
                  <a:gd name="T40" fmla="*/ 206 w 722"/>
                  <a:gd name="T41" fmla="*/ 33 h 719"/>
                  <a:gd name="T42" fmla="*/ 297 w 722"/>
                  <a:gd name="T43" fmla="*/ 4 h 719"/>
                  <a:gd name="T44" fmla="*/ 328 w 722"/>
                  <a:gd name="T45" fmla="*/ 39 h 719"/>
                  <a:gd name="T46" fmla="*/ 338 w 722"/>
                  <a:gd name="T47" fmla="*/ 61 h 719"/>
                  <a:gd name="T48" fmla="*/ 360 w 722"/>
                  <a:gd name="T49" fmla="*/ 69 h 719"/>
                  <a:gd name="T50" fmla="*/ 372 w 722"/>
                  <a:gd name="T51" fmla="*/ 67 h 719"/>
                  <a:gd name="T52" fmla="*/ 390 w 722"/>
                  <a:gd name="T53" fmla="*/ 45 h 719"/>
                  <a:gd name="T54" fmla="*/ 392 w 722"/>
                  <a:gd name="T55" fmla="*/ 0 h 719"/>
                  <a:gd name="T56" fmla="*/ 484 w 722"/>
                  <a:gd name="T57" fmla="*/ 19 h 719"/>
                  <a:gd name="T58" fmla="*/ 568 w 722"/>
                  <a:gd name="T59" fmla="*/ 65 h 719"/>
                  <a:gd name="T60" fmla="*/ 637 w 722"/>
                  <a:gd name="T61" fmla="*/ 126 h 719"/>
                  <a:gd name="T62" fmla="*/ 688 w 722"/>
                  <a:gd name="T63" fmla="*/ 205 h 719"/>
                  <a:gd name="T64" fmla="*/ 716 w 722"/>
                  <a:gd name="T65" fmla="*/ 296 h 719"/>
                  <a:gd name="T66" fmla="*/ 680 w 722"/>
                  <a:gd name="T67" fmla="*/ 328 h 719"/>
                  <a:gd name="T68" fmla="*/ 659 w 722"/>
                  <a:gd name="T69" fmla="*/ 338 h 719"/>
                  <a:gd name="T70" fmla="*/ 651 w 722"/>
                  <a:gd name="T71" fmla="*/ 360 h 719"/>
                  <a:gd name="T72" fmla="*/ 653 w 722"/>
                  <a:gd name="T73" fmla="*/ 371 h 719"/>
                  <a:gd name="T74" fmla="*/ 674 w 722"/>
                  <a:gd name="T75" fmla="*/ 389 h 719"/>
                  <a:gd name="T76" fmla="*/ 722 w 722"/>
                  <a:gd name="T77" fmla="*/ 391 h 719"/>
                  <a:gd name="T78" fmla="*/ 700 w 722"/>
                  <a:gd name="T79" fmla="*/ 484 h 719"/>
                  <a:gd name="T80" fmla="*/ 657 w 722"/>
                  <a:gd name="T81" fmla="*/ 567 h 719"/>
                  <a:gd name="T82" fmla="*/ 593 w 722"/>
                  <a:gd name="T83" fmla="*/ 636 h 719"/>
                  <a:gd name="T84" fmla="*/ 514 w 722"/>
                  <a:gd name="T85" fmla="*/ 688 h 719"/>
                  <a:gd name="T86" fmla="*/ 423 w 722"/>
                  <a:gd name="T87" fmla="*/ 715 h 719"/>
                  <a:gd name="T88" fmla="*/ 504 w 722"/>
                  <a:gd name="T89" fmla="*/ 95 h 719"/>
                  <a:gd name="T90" fmla="*/ 490 w 722"/>
                  <a:gd name="T91" fmla="*/ 99 h 719"/>
                  <a:gd name="T92" fmla="*/ 303 w 722"/>
                  <a:gd name="T93" fmla="*/ 348 h 719"/>
                  <a:gd name="T94" fmla="*/ 299 w 722"/>
                  <a:gd name="T95" fmla="*/ 356 h 719"/>
                  <a:gd name="T96" fmla="*/ 297 w 722"/>
                  <a:gd name="T97" fmla="*/ 367 h 719"/>
                  <a:gd name="T98" fmla="*/ 297 w 722"/>
                  <a:gd name="T99" fmla="*/ 373 h 719"/>
                  <a:gd name="T100" fmla="*/ 303 w 722"/>
                  <a:gd name="T101" fmla="*/ 383 h 719"/>
                  <a:gd name="T102" fmla="*/ 429 w 722"/>
                  <a:gd name="T103" fmla="*/ 533 h 719"/>
                  <a:gd name="T104" fmla="*/ 447 w 722"/>
                  <a:gd name="T105" fmla="*/ 539 h 719"/>
                  <a:gd name="T106" fmla="*/ 467 w 722"/>
                  <a:gd name="T107" fmla="*/ 533 h 719"/>
                  <a:gd name="T108" fmla="*/ 475 w 722"/>
                  <a:gd name="T109" fmla="*/ 524 h 719"/>
                  <a:gd name="T110" fmla="*/ 479 w 722"/>
                  <a:gd name="T111" fmla="*/ 512 h 719"/>
                  <a:gd name="T112" fmla="*/ 475 w 722"/>
                  <a:gd name="T113" fmla="*/ 494 h 719"/>
                  <a:gd name="T114" fmla="*/ 528 w 722"/>
                  <a:gd name="T115" fmla="*/ 144 h 719"/>
                  <a:gd name="T116" fmla="*/ 534 w 722"/>
                  <a:gd name="T117" fmla="*/ 134 h 719"/>
                  <a:gd name="T118" fmla="*/ 526 w 722"/>
                  <a:gd name="T119" fmla="*/ 104 h 719"/>
                  <a:gd name="T120" fmla="*/ 514 w 722"/>
                  <a:gd name="T121" fmla="*/ 97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22" h="719">
                    <a:moveTo>
                      <a:pt x="392" y="719"/>
                    </a:moveTo>
                    <a:lnTo>
                      <a:pt x="392" y="680"/>
                    </a:lnTo>
                    <a:lnTo>
                      <a:pt x="392" y="680"/>
                    </a:lnTo>
                    <a:lnTo>
                      <a:pt x="390" y="674"/>
                    </a:lnTo>
                    <a:lnTo>
                      <a:pt x="388" y="668"/>
                    </a:lnTo>
                    <a:lnTo>
                      <a:pt x="382" y="658"/>
                    </a:lnTo>
                    <a:lnTo>
                      <a:pt x="372" y="652"/>
                    </a:lnTo>
                    <a:lnTo>
                      <a:pt x="366" y="650"/>
                    </a:lnTo>
                    <a:lnTo>
                      <a:pt x="360" y="650"/>
                    </a:lnTo>
                    <a:lnTo>
                      <a:pt x="360" y="650"/>
                    </a:lnTo>
                    <a:lnTo>
                      <a:pt x="354" y="650"/>
                    </a:lnTo>
                    <a:lnTo>
                      <a:pt x="348" y="652"/>
                    </a:lnTo>
                    <a:lnTo>
                      <a:pt x="338" y="658"/>
                    </a:lnTo>
                    <a:lnTo>
                      <a:pt x="332" y="668"/>
                    </a:lnTo>
                    <a:lnTo>
                      <a:pt x="330" y="674"/>
                    </a:lnTo>
                    <a:lnTo>
                      <a:pt x="328" y="680"/>
                    </a:lnTo>
                    <a:lnTo>
                      <a:pt x="328" y="719"/>
                    </a:lnTo>
                    <a:lnTo>
                      <a:pt x="328" y="719"/>
                    </a:lnTo>
                    <a:lnTo>
                      <a:pt x="297" y="715"/>
                    </a:lnTo>
                    <a:lnTo>
                      <a:pt x="265" y="709"/>
                    </a:lnTo>
                    <a:lnTo>
                      <a:pt x="235" y="700"/>
                    </a:lnTo>
                    <a:lnTo>
                      <a:pt x="206" y="686"/>
                    </a:lnTo>
                    <a:lnTo>
                      <a:pt x="178" y="672"/>
                    </a:lnTo>
                    <a:lnTo>
                      <a:pt x="152" y="654"/>
                    </a:lnTo>
                    <a:lnTo>
                      <a:pt x="129" y="636"/>
                    </a:lnTo>
                    <a:lnTo>
                      <a:pt x="105" y="615"/>
                    </a:lnTo>
                    <a:lnTo>
                      <a:pt x="83" y="591"/>
                    </a:lnTo>
                    <a:lnTo>
                      <a:pt x="65" y="567"/>
                    </a:lnTo>
                    <a:lnTo>
                      <a:pt x="47" y="541"/>
                    </a:lnTo>
                    <a:lnTo>
                      <a:pt x="34" y="514"/>
                    </a:lnTo>
                    <a:lnTo>
                      <a:pt x="22" y="484"/>
                    </a:lnTo>
                    <a:lnTo>
                      <a:pt x="12" y="454"/>
                    </a:lnTo>
                    <a:lnTo>
                      <a:pt x="4" y="423"/>
                    </a:lnTo>
                    <a:lnTo>
                      <a:pt x="0" y="389"/>
                    </a:lnTo>
                    <a:lnTo>
                      <a:pt x="40" y="389"/>
                    </a:lnTo>
                    <a:lnTo>
                      <a:pt x="40" y="389"/>
                    </a:lnTo>
                    <a:lnTo>
                      <a:pt x="46" y="389"/>
                    </a:lnTo>
                    <a:lnTo>
                      <a:pt x="51" y="387"/>
                    </a:lnTo>
                    <a:lnTo>
                      <a:pt x="61" y="381"/>
                    </a:lnTo>
                    <a:lnTo>
                      <a:pt x="67" y="371"/>
                    </a:lnTo>
                    <a:lnTo>
                      <a:pt x="69" y="365"/>
                    </a:lnTo>
                    <a:lnTo>
                      <a:pt x="69" y="360"/>
                    </a:lnTo>
                    <a:lnTo>
                      <a:pt x="69" y="360"/>
                    </a:lnTo>
                    <a:lnTo>
                      <a:pt x="69" y="354"/>
                    </a:lnTo>
                    <a:lnTo>
                      <a:pt x="67" y="348"/>
                    </a:lnTo>
                    <a:lnTo>
                      <a:pt x="61" y="338"/>
                    </a:lnTo>
                    <a:lnTo>
                      <a:pt x="51" y="332"/>
                    </a:lnTo>
                    <a:lnTo>
                      <a:pt x="46" y="330"/>
                    </a:lnTo>
                    <a:lnTo>
                      <a:pt x="40" y="328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4" y="296"/>
                    </a:lnTo>
                    <a:lnTo>
                      <a:pt x="12" y="265"/>
                    </a:lnTo>
                    <a:lnTo>
                      <a:pt x="22" y="235"/>
                    </a:lnTo>
                    <a:lnTo>
                      <a:pt x="34" y="205"/>
                    </a:lnTo>
                    <a:lnTo>
                      <a:pt x="47" y="178"/>
                    </a:lnTo>
                    <a:lnTo>
                      <a:pt x="65" y="152"/>
                    </a:lnTo>
                    <a:lnTo>
                      <a:pt x="85" y="128"/>
                    </a:lnTo>
                    <a:lnTo>
                      <a:pt x="105" y="104"/>
                    </a:lnTo>
                    <a:lnTo>
                      <a:pt x="129" y="83"/>
                    </a:lnTo>
                    <a:lnTo>
                      <a:pt x="152" y="65"/>
                    </a:lnTo>
                    <a:lnTo>
                      <a:pt x="178" y="47"/>
                    </a:lnTo>
                    <a:lnTo>
                      <a:pt x="206" y="33"/>
                    </a:lnTo>
                    <a:lnTo>
                      <a:pt x="235" y="21"/>
                    </a:lnTo>
                    <a:lnTo>
                      <a:pt x="265" y="12"/>
                    </a:lnTo>
                    <a:lnTo>
                      <a:pt x="297" y="4"/>
                    </a:lnTo>
                    <a:lnTo>
                      <a:pt x="328" y="0"/>
                    </a:lnTo>
                    <a:lnTo>
                      <a:pt x="328" y="39"/>
                    </a:lnTo>
                    <a:lnTo>
                      <a:pt x="328" y="39"/>
                    </a:lnTo>
                    <a:lnTo>
                      <a:pt x="330" y="45"/>
                    </a:lnTo>
                    <a:lnTo>
                      <a:pt x="332" y="51"/>
                    </a:lnTo>
                    <a:lnTo>
                      <a:pt x="338" y="61"/>
                    </a:lnTo>
                    <a:lnTo>
                      <a:pt x="348" y="67"/>
                    </a:lnTo>
                    <a:lnTo>
                      <a:pt x="354" y="69"/>
                    </a:lnTo>
                    <a:lnTo>
                      <a:pt x="360" y="69"/>
                    </a:lnTo>
                    <a:lnTo>
                      <a:pt x="360" y="69"/>
                    </a:lnTo>
                    <a:lnTo>
                      <a:pt x="366" y="69"/>
                    </a:lnTo>
                    <a:lnTo>
                      <a:pt x="372" y="67"/>
                    </a:lnTo>
                    <a:lnTo>
                      <a:pt x="382" y="61"/>
                    </a:lnTo>
                    <a:lnTo>
                      <a:pt x="388" y="51"/>
                    </a:lnTo>
                    <a:lnTo>
                      <a:pt x="390" y="45"/>
                    </a:lnTo>
                    <a:lnTo>
                      <a:pt x="392" y="39"/>
                    </a:lnTo>
                    <a:lnTo>
                      <a:pt x="392" y="0"/>
                    </a:lnTo>
                    <a:lnTo>
                      <a:pt x="392" y="0"/>
                    </a:lnTo>
                    <a:lnTo>
                      <a:pt x="423" y="4"/>
                    </a:lnTo>
                    <a:lnTo>
                      <a:pt x="455" y="12"/>
                    </a:lnTo>
                    <a:lnTo>
                      <a:pt x="484" y="19"/>
                    </a:lnTo>
                    <a:lnTo>
                      <a:pt x="514" y="33"/>
                    </a:lnTo>
                    <a:lnTo>
                      <a:pt x="542" y="47"/>
                    </a:lnTo>
                    <a:lnTo>
                      <a:pt x="568" y="65"/>
                    </a:lnTo>
                    <a:lnTo>
                      <a:pt x="593" y="83"/>
                    </a:lnTo>
                    <a:lnTo>
                      <a:pt x="615" y="104"/>
                    </a:lnTo>
                    <a:lnTo>
                      <a:pt x="637" y="126"/>
                    </a:lnTo>
                    <a:lnTo>
                      <a:pt x="657" y="152"/>
                    </a:lnTo>
                    <a:lnTo>
                      <a:pt x="672" y="178"/>
                    </a:lnTo>
                    <a:lnTo>
                      <a:pt x="688" y="205"/>
                    </a:lnTo>
                    <a:lnTo>
                      <a:pt x="700" y="235"/>
                    </a:lnTo>
                    <a:lnTo>
                      <a:pt x="710" y="265"/>
                    </a:lnTo>
                    <a:lnTo>
                      <a:pt x="716" y="296"/>
                    </a:lnTo>
                    <a:lnTo>
                      <a:pt x="722" y="328"/>
                    </a:lnTo>
                    <a:lnTo>
                      <a:pt x="680" y="328"/>
                    </a:lnTo>
                    <a:lnTo>
                      <a:pt x="680" y="328"/>
                    </a:lnTo>
                    <a:lnTo>
                      <a:pt x="674" y="330"/>
                    </a:lnTo>
                    <a:lnTo>
                      <a:pt x="668" y="332"/>
                    </a:lnTo>
                    <a:lnTo>
                      <a:pt x="659" y="338"/>
                    </a:lnTo>
                    <a:lnTo>
                      <a:pt x="653" y="348"/>
                    </a:lnTo>
                    <a:lnTo>
                      <a:pt x="651" y="354"/>
                    </a:lnTo>
                    <a:lnTo>
                      <a:pt x="651" y="360"/>
                    </a:lnTo>
                    <a:lnTo>
                      <a:pt x="651" y="360"/>
                    </a:lnTo>
                    <a:lnTo>
                      <a:pt x="651" y="365"/>
                    </a:lnTo>
                    <a:lnTo>
                      <a:pt x="653" y="371"/>
                    </a:lnTo>
                    <a:lnTo>
                      <a:pt x="659" y="381"/>
                    </a:lnTo>
                    <a:lnTo>
                      <a:pt x="668" y="387"/>
                    </a:lnTo>
                    <a:lnTo>
                      <a:pt x="674" y="389"/>
                    </a:lnTo>
                    <a:lnTo>
                      <a:pt x="680" y="391"/>
                    </a:lnTo>
                    <a:lnTo>
                      <a:pt x="722" y="391"/>
                    </a:lnTo>
                    <a:lnTo>
                      <a:pt x="722" y="391"/>
                    </a:lnTo>
                    <a:lnTo>
                      <a:pt x="716" y="423"/>
                    </a:lnTo>
                    <a:lnTo>
                      <a:pt x="710" y="454"/>
                    </a:lnTo>
                    <a:lnTo>
                      <a:pt x="700" y="484"/>
                    </a:lnTo>
                    <a:lnTo>
                      <a:pt x="688" y="514"/>
                    </a:lnTo>
                    <a:lnTo>
                      <a:pt x="672" y="541"/>
                    </a:lnTo>
                    <a:lnTo>
                      <a:pt x="657" y="567"/>
                    </a:lnTo>
                    <a:lnTo>
                      <a:pt x="637" y="593"/>
                    </a:lnTo>
                    <a:lnTo>
                      <a:pt x="617" y="615"/>
                    </a:lnTo>
                    <a:lnTo>
                      <a:pt x="593" y="636"/>
                    </a:lnTo>
                    <a:lnTo>
                      <a:pt x="568" y="656"/>
                    </a:lnTo>
                    <a:lnTo>
                      <a:pt x="542" y="672"/>
                    </a:lnTo>
                    <a:lnTo>
                      <a:pt x="514" y="688"/>
                    </a:lnTo>
                    <a:lnTo>
                      <a:pt x="484" y="700"/>
                    </a:lnTo>
                    <a:lnTo>
                      <a:pt x="455" y="709"/>
                    </a:lnTo>
                    <a:lnTo>
                      <a:pt x="423" y="715"/>
                    </a:lnTo>
                    <a:lnTo>
                      <a:pt x="392" y="719"/>
                    </a:lnTo>
                    <a:lnTo>
                      <a:pt x="392" y="719"/>
                    </a:lnTo>
                    <a:close/>
                    <a:moveTo>
                      <a:pt x="504" y="95"/>
                    </a:moveTo>
                    <a:lnTo>
                      <a:pt x="504" y="95"/>
                    </a:lnTo>
                    <a:lnTo>
                      <a:pt x="496" y="97"/>
                    </a:lnTo>
                    <a:lnTo>
                      <a:pt x="490" y="99"/>
                    </a:lnTo>
                    <a:lnTo>
                      <a:pt x="484" y="102"/>
                    </a:lnTo>
                    <a:lnTo>
                      <a:pt x="479" y="108"/>
                    </a:lnTo>
                    <a:lnTo>
                      <a:pt x="303" y="348"/>
                    </a:lnTo>
                    <a:lnTo>
                      <a:pt x="303" y="348"/>
                    </a:lnTo>
                    <a:lnTo>
                      <a:pt x="299" y="356"/>
                    </a:lnTo>
                    <a:lnTo>
                      <a:pt x="299" y="356"/>
                    </a:lnTo>
                    <a:lnTo>
                      <a:pt x="297" y="361"/>
                    </a:lnTo>
                    <a:lnTo>
                      <a:pt x="297" y="361"/>
                    </a:lnTo>
                    <a:lnTo>
                      <a:pt x="297" y="367"/>
                    </a:lnTo>
                    <a:lnTo>
                      <a:pt x="297" y="367"/>
                    </a:lnTo>
                    <a:lnTo>
                      <a:pt x="297" y="373"/>
                    </a:lnTo>
                    <a:lnTo>
                      <a:pt x="297" y="373"/>
                    </a:lnTo>
                    <a:lnTo>
                      <a:pt x="299" y="379"/>
                    </a:lnTo>
                    <a:lnTo>
                      <a:pt x="299" y="379"/>
                    </a:lnTo>
                    <a:lnTo>
                      <a:pt x="303" y="383"/>
                    </a:lnTo>
                    <a:lnTo>
                      <a:pt x="423" y="530"/>
                    </a:lnTo>
                    <a:lnTo>
                      <a:pt x="423" y="530"/>
                    </a:lnTo>
                    <a:lnTo>
                      <a:pt x="429" y="533"/>
                    </a:lnTo>
                    <a:lnTo>
                      <a:pt x="435" y="537"/>
                    </a:lnTo>
                    <a:lnTo>
                      <a:pt x="441" y="539"/>
                    </a:lnTo>
                    <a:lnTo>
                      <a:pt x="447" y="539"/>
                    </a:lnTo>
                    <a:lnTo>
                      <a:pt x="447" y="539"/>
                    </a:lnTo>
                    <a:lnTo>
                      <a:pt x="459" y="539"/>
                    </a:lnTo>
                    <a:lnTo>
                      <a:pt x="467" y="533"/>
                    </a:lnTo>
                    <a:lnTo>
                      <a:pt x="467" y="533"/>
                    </a:lnTo>
                    <a:lnTo>
                      <a:pt x="473" y="530"/>
                    </a:lnTo>
                    <a:lnTo>
                      <a:pt x="475" y="524"/>
                    </a:lnTo>
                    <a:lnTo>
                      <a:pt x="477" y="518"/>
                    </a:lnTo>
                    <a:lnTo>
                      <a:pt x="479" y="512"/>
                    </a:lnTo>
                    <a:lnTo>
                      <a:pt x="479" y="512"/>
                    </a:lnTo>
                    <a:lnTo>
                      <a:pt x="479" y="506"/>
                    </a:lnTo>
                    <a:lnTo>
                      <a:pt x="477" y="500"/>
                    </a:lnTo>
                    <a:lnTo>
                      <a:pt x="475" y="494"/>
                    </a:lnTo>
                    <a:lnTo>
                      <a:pt x="471" y="490"/>
                    </a:lnTo>
                    <a:lnTo>
                      <a:pt x="366" y="365"/>
                    </a:lnTo>
                    <a:lnTo>
                      <a:pt x="528" y="144"/>
                    </a:lnTo>
                    <a:lnTo>
                      <a:pt x="528" y="144"/>
                    </a:lnTo>
                    <a:lnTo>
                      <a:pt x="532" y="138"/>
                    </a:lnTo>
                    <a:lnTo>
                      <a:pt x="534" y="134"/>
                    </a:lnTo>
                    <a:lnTo>
                      <a:pt x="534" y="122"/>
                    </a:lnTo>
                    <a:lnTo>
                      <a:pt x="530" y="110"/>
                    </a:lnTo>
                    <a:lnTo>
                      <a:pt x="526" y="104"/>
                    </a:lnTo>
                    <a:lnTo>
                      <a:pt x="522" y="101"/>
                    </a:lnTo>
                    <a:lnTo>
                      <a:pt x="522" y="101"/>
                    </a:lnTo>
                    <a:lnTo>
                      <a:pt x="514" y="97"/>
                    </a:lnTo>
                    <a:lnTo>
                      <a:pt x="504" y="95"/>
                    </a:lnTo>
                    <a:lnTo>
                      <a:pt x="504" y="95"/>
                    </a:lnTo>
                    <a:close/>
                  </a:path>
                </a:pathLst>
              </a:custGeom>
              <a:solidFill>
                <a:srgbClr val="1A3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3" name="组合 206"/>
            <p:cNvGrpSpPr/>
            <p:nvPr/>
          </p:nvGrpSpPr>
          <p:grpSpPr>
            <a:xfrm>
              <a:off x="5012517" y="3253405"/>
              <a:ext cx="506999" cy="507867"/>
              <a:chOff x="6845312" y="6469395"/>
              <a:chExt cx="366050" cy="366677"/>
            </a:xfrm>
            <a:solidFill>
              <a:srgbClr val="FCE18B"/>
            </a:solidFill>
          </p:grpSpPr>
          <p:sp>
            <p:nvSpPr>
              <p:cNvPr id="204" name="AutoShape 33"/>
              <p:cNvSpPr/>
              <p:nvPr/>
            </p:nvSpPr>
            <p:spPr bwMode="auto">
              <a:xfrm>
                <a:off x="6845312" y="6607056"/>
                <a:ext cx="366050" cy="229016"/>
              </a:xfrm>
              <a:custGeom>
                <a:avLst/>
                <a:gdLst>
                  <a:gd name="T0" fmla="*/ 10752 w 21505"/>
                  <a:gd name="T1" fmla="*/ 10800 h 21600"/>
                  <a:gd name="T2" fmla="*/ 10752 w 21505"/>
                  <a:gd name="T3" fmla="*/ 10800 h 21600"/>
                  <a:gd name="T4" fmla="*/ 10752 w 21505"/>
                  <a:gd name="T5" fmla="*/ 10800 h 21600"/>
                  <a:gd name="T6" fmla="*/ 10752 w 21505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05" h="21600">
                    <a:moveTo>
                      <a:pt x="17472" y="17279"/>
                    </a:moveTo>
                    <a:lnTo>
                      <a:pt x="17472" y="18899"/>
                    </a:lnTo>
                    <a:cubicBezTo>
                      <a:pt x="17472" y="19198"/>
                      <a:pt x="17321" y="19439"/>
                      <a:pt x="17136" y="19439"/>
                    </a:cubicBezTo>
                    <a:lnTo>
                      <a:pt x="4368" y="19439"/>
                    </a:lnTo>
                    <a:cubicBezTo>
                      <a:pt x="4182" y="19439"/>
                      <a:pt x="4032" y="19198"/>
                      <a:pt x="4032" y="18899"/>
                    </a:cubicBezTo>
                    <a:lnTo>
                      <a:pt x="4032" y="17279"/>
                    </a:lnTo>
                    <a:lnTo>
                      <a:pt x="1344" y="12419"/>
                    </a:lnTo>
                    <a:cubicBezTo>
                      <a:pt x="1344" y="12121"/>
                      <a:pt x="1494" y="11879"/>
                      <a:pt x="1680" y="11879"/>
                    </a:cubicBezTo>
                    <a:lnTo>
                      <a:pt x="3360" y="11879"/>
                    </a:lnTo>
                    <a:lnTo>
                      <a:pt x="4032" y="11879"/>
                    </a:lnTo>
                    <a:lnTo>
                      <a:pt x="4704" y="11879"/>
                    </a:lnTo>
                    <a:lnTo>
                      <a:pt x="5376" y="11879"/>
                    </a:lnTo>
                    <a:lnTo>
                      <a:pt x="6048" y="11879"/>
                    </a:lnTo>
                    <a:lnTo>
                      <a:pt x="6720" y="11879"/>
                    </a:lnTo>
                    <a:lnTo>
                      <a:pt x="7392" y="11879"/>
                    </a:lnTo>
                    <a:lnTo>
                      <a:pt x="8064" y="11879"/>
                    </a:lnTo>
                    <a:lnTo>
                      <a:pt x="8736" y="11879"/>
                    </a:lnTo>
                    <a:lnTo>
                      <a:pt x="12768" y="11879"/>
                    </a:lnTo>
                    <a:lnTo>
                      <a:pt x="13440" y="11879"/>
                    </a:lnTo>
                    <a:lnTo>
                      <a:pt x="14112" y="11879"/>
                    </a:lnTo>
                    <a:lnTo>
                      <a:pt x="14784" y="11879"/>
                    </a:lnTo>
                    <a:lnTo>
                      <a:pt x="15456" y="11879"/>
                    </a:lnTo>
                    <a:lnTo>
                      <a:pt x="16128" y="11879"/>
                    </a:lnTo>
                    <a:lnTo>
                      <a:pt x="16800" y="11879"/>
                    </a:lnTo>
                    <a:lnTo>
                      <a:pt x="17472" y="11879"/>
                    </a:lnTo>
                    <a:lnTo>
                      <a:pt x="18144" y="11879"/>
                    </a:lnTo>
                    <a:lnTo>
                      <a:pt x="19824" y="11879"/>
                    </a:lnTo>
                    <a:cubicBezTo>
                      <a:pt x="20009" y="11879"/>
                      <a:pt x="20160" y="12121"/>
                      <a:pt x="20160" y="12419"/>
                    </a:cubicBezTo>
                    <a:cubicBezTo>
                      <a:pt x="20160" y="12419"/>
                      <a:pt x="17472" y="17279"/>
                      <a:pt x="17472" y="17279"/>
                    </a:cubicBezTo>
                    <a:close/>
                    <a:moveTo>
                      <a:pt x="10752" y="4320"/>
                    </a:moveTo>
                    <a:cubicBezTo>
                      <a:pt x="8625" y="4320"/>
                      <a:pt x="6826" y="6601"/>
                      <a:pt x="6246" y="9719"/>
                    </a:cubicBezTo>
                    <a:lnTo>
                      <a:pt x="5552" y="9719"/>
                    </a:lnTo>
                    <a:cubicBezTo>
                      <a:pt x="6152" y="6000"/>
                      <a:pt x="8252" y="3239"/>
                      <a:pt x="10752" y="3239"/>
                    </a:cubicBezTo>
                    <a:cubicBezTo>
                      <a:pt x="12934" y="3239"/>
                      <a:pt x="14813" y="5344"/>
                      <a:pt x="15654" y="8353"/>
                    </a:cubicBezTo>
                    <a:lnTo>
                      <a:pt x="15054" y="8835"/>
                    </a:lnTo>
                    <a:cubicBezTo>
                      <a:pt x="14323" y="6180"/>
                      <a:pt x="12671" y="4320"/>
                      <a:pt x="10752" y="4320"/>
                    </a:cubicBezTo>
                    <a:moveTo>
                      <a:pt x="10752" y="8639"/>
                    </a:moveTo>
                    <a:cubicBezTo>
                      <a:pt x="10158" y="8639"/>
                      <a:pt x="9630" y="9061"/>
                      <a:pt x="9260" y="9719"/>
                    </a:cubicBezTo>
                    <a:lnTo>
                      <a:pt x="8437" y="9719"/>
                    </a:lnTo>
                    <a:cubicBezTo>
                      <a:pt x="8904" y="8435"/>
                      <a:pt x="9761" y="7560"/>
                      <a:pt x="10752" y="7560"/>
                    </a:cubicBezTo>
                    <a:cubicBezTo>
                      <a:pt x="11742" y="7560"/>
                      <a:pt x="12600" y="8435"/>
                      <a:pt x="13066" y="9719"/>
                    </a:cubicBezTo>
                    <a:lnTo>
                      <a:pt x="12244" y="9719"/>
                    </a:lnTo>
                    <a:cubicBezTo>
                      <a:pt x="11874" y="9061"/>
                      <a:pt x="11345" y="8639"/>
                      <a:pt x="10752" y="8639"/>
                    </a:cubicBezTo>
                    <a:moveTo>
                      <a:pt x="13827" y="9719"/>
                    </a:moveTo>
                    <a:cubicBezTo>
                      <a:pt x="13307" y="7816"/>
                      <a:pt x="12126" y="6479"/>
                      <a:pt x="10752" y="6479"/>
                    </a:cubicBezTo>
                    <a:cubicBezTo>
                      <a:pt x="9378" y="6479"/>
                      <a:pt x="8197" y="7816"/>
                      <a:pt x="7676" y="9719"/>
                    </a:cubicBezTo>
                    <a:lnTo>
                      <a:pt x="6955" y="9719"/>
                    </a:lnTo>
                    <a:cubicBezTo>
                      <a:pt x="7510" y="7207"/>
                      <a:pt x="9001" y="5400"/>
                      <a:pt x="10752" y="5400"/>
                    </a:cubicBezTo>
                    <a:cubicBezTo>
                      <a:pt x="12409" y="5400"/>
                      <a:pt x="13834" y="7015"/>
                      <a:pt x="14454" y="9317"/>
                    </a:cubicBezTo>
                    <a:lnTo>
                      <a:pt x="13953" y="9719"/>
                    </a:lnTo>
                    <a:cubicBezTo>
                      <a:pt x="13953" y="9719"/>
                      <a:pt x="13827" y="9719"/>
                      <a:pt x="13827" y="9719"/>
                    </a:cubicBezTo>
                    <a:close/>
                    <a:moveTo>
                      <a:pt x="10752" y="1080"/>
                    </a:moveTo>
                    <a:cubicBezTo>
                      <a:pt x="13459" y="1080"/>
                      <a:pt x="15792" y="3672"/>
                      <a:pt x="16856" y="7388"/>
                    </a:cubicBezTo>
                    <a:lnTo>
                      <a:pt x="16256" y="7869"/>
                    </a:lnTo>
                    <a:cubicBezTo>
                      <a:pt x="15305" y="4504"/>
                      <a:pt x="13201" y="2160"/>
                      <a:pt x="10752" y="2160"/>
                    </a:cubicBezTo>
                    <a:cubicBezTo>
                      <a:pt x="7874" y="2160"/>
                      <a:pt x="5470" y="5392"/>
                      <a:pt x="4858" y="9719"/>
                    </a:cubicBezTo>
                    <a:lnTo>
                      <a:pt x="4167" y="9719"/>
                    </a:lnTo>
                    <a:cubicBezTo>
                      <a:pt x="4792" y="4796"/>
                      <a:pt x="7507" y="1080"/>
                      <a:pt x="10752" y="1080"/>
                    </a:cubicBezTo>
                    <a:moveTo>
                      <a:pt x="17336" y="9719"/>
                    </a:moveTo>
                    <a:lnTo>
                      <a:pt x="16958" y="9719"/>
                    </a:lnTo>
                    <a:lnTo>
                      <a:pt x="17294" y="9449"/>
                    </a:lnTo>
                    <a:cubicBezTo>
                      <a:pt x="17307" y="9540"/>
                      <a:pt x="17325" y="9628"/>
                      <a:pt x="17336" y="9719"/>
                    </a:cubicBezTo>
                    <a:moveTo>
                      <a:pt x="19824" y="9719"/>
                    </a:moveTo>
                    <a:lnTo>
                      <a:pt x="18016" y="9719"/>
                    </a:lnTo>
                    <a:cubicBezTo>
                      <a:pt x="17986" y="9461"/>
                      <a:pt x="17948" y="9209"/>
                      <a:pt x="17908" y="8957"/>
                    </a:cubicBezTo>
                    <a:lnTo>
                      <a:pt x="21132" y="6366"/>
                    </a:lnTo>
                    <a:cubicBezTo>
                      <a:pt x="21464" y="6099"/>
                      <a:pt x="21599" y="5450"/>
                      <a:pt x="21433" y="4916"/>
                    </a:cubicBezTo>
                    <a:cubicBezTo>
                      <a:pt x="21267" y="4383"/>
                      <a:pt x="20864" y="4169"/>
                      <a:pt x="20532" y="4433"/>
                    </a:cubicBezTo>
                    <a:lnTo>
                      <a:pt x="17456" y="6905"/>
                    </a:lnTo>
                    <a:cubicBezTo>
                      <a:pt x="16282" y="2836"/>
                      <a:pt x="13721" y="0"/>
                      <a:pt x="10752" y="0"/>
                    </a:cubicBezTo>
                    <a:cubicBezTo>
                      <a:pt x="7135" y="0"/>
                      <a:pt x="4122" y="4198"/>
                      <a:pt x="3488" y="9719"/>
                    </a:cubicBezTo>
                    <a:lnTo>
                      <a:pt x="1680" y="9719"/>
                    </a:lnTo>
                    <a:cubicBezTo>
                      <a:pt x="754" y="9719"/>
                      <a:pt x="0" y="10930"/>
                      <a:pt x="0" y="12419"/>
                    </a:cubicBezTo>
                    <a:cubicBezTo>
                      <a:pt x="0" y="12949"/>
                      <a:pt x="121" y="13459"/>
                      <a:pt x="339" y="13855"/>
                    </a:cubicBezTo>
                    <a:lnTo>
                      <a:pt x="2688" y="18101"/>
                    </a:lnTo>
                    <a:lnTo>
                      <a:pt x="2688" y="18899"/>
                    </a:lnTo>
                    <a:cubicBezTo>
                      <a:pt x="2688" y="20389"/>
                      <a:pt x="3442" y="21599"/>
                      <a:pt x="4368" y="21599"/>
                    </a:cubicBezTo>
                    <a:lnTo>
                      <a:pt x="17136" y="21599"/>
                    </a:lnTo>
                    <a:cubicBezTo>
                      <a:pt x="18062" y="21599"/>
                      <a:pt x="18816" y="20389"/>
                      <a:pt x="18816" y="18899"/>
                    </a:cubicBezTo>
                    <a:lnTo>
                      <a:pt x="18816" y="18101"/>
                    </a:lnTo>
                    <a:lnTo>
                      <a:pt x="21165" y="13855"/>
                    </a:lnTo>
                    <a:cubicBezTo>
                      <a:pt x="21383" y="13459"/>
                      <a:pt x="21504" y="12949"/>
                      <a:pt x="21504" y="12419"/>
                    </a:cubicBezTo>
                    <a:cubicBezTo>
                      <a:pt x="21504" y="10930"/>
                      <a:pt x="20750" y="9719"/>
                      <a:pt x="19824" y="9719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205" name="AutoShape 34"/>
              <p:cNvSpPr/>
              <p:nvPr/>
            </p:nvSpPr>
            <p:spPr bwMode="auto">
              <a:xfrm>
                <a:off x="6936670" y="6515700"/>
                <a:ext cx="26281" cy="85724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47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6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1" y="20691"/>
                      <a:pt x="1719" y="20730"/>
                      <a:pt x="1763" y="2077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206" name="AutoShape 35"/>
              <p:cNvSpPr/>
              <p:nvPr/>
            </p:nvSpPr>
            <p:spPr bwMode="auto">
              <a:xfrm>
                <a:off x="7074330" y="6515700"/>
                <a:ext cx="25655" cy="85724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50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6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1" y="20691"/>
                      <a:pt x="1719" y="20730"/>
                      <a:pt x="1763" y="2077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rgbClr val="F0F0F0">
                      <a:lumMod val="25000"/>
                    </a:srgb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207" name="AutoShape 36"/>
              <p:cNvSpPr/>
              <p:nvPr/>
            </p:nvSpPr>
            <p:spPr bwMode="auto">
              <a:xfrm>
                <a:off x="7016763" y="6469395"/>
                <a:ext cx="26281" cy="86350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50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9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5" y="20691"/>
                      <a:pt x="1719" y="20730"/>
                      <a:pt x="1763" y="2077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208" name="Freeform 95"/>
            <p:cNvSpPr>
              <a:spLocks noEditPoints="1"/>
            </p:cNvSpPr>
            <p:nvPr/>
          </p:nvSpPr>
          <p:spPr bwMode="auto">
            <a:xfrm>
              <a:off x="5128523" y="6034095"/>
              <a:ext cx="242539" cy="396948"/>
            </a:xfrm>
            <a:custGeom>
              <a:avLst/>
              <a:gdLst>
                <a:gd name="T0" fmla="*/ 165 w 175"/>
                <a:gd name="T1" fmla="*/ 0 h 286"/>
                <a:gd name="T2" fmla="*/ 156 w 175"/>
                <a:gd name="T3" fmla="*/ 0 h 286"/>
                <a:gd name="T4" fmla="*/ 10 w 175"/>
                <a:gd name="T5" fmla="*/ 0 h 286"/>
                <a:gd name="T6" fmla="*/ 0 w 175"/>
                <a:gd name="T7" fmla="*/ 11 h 286"/>
                <a:gd name="T8" fmla="*/ 0 w 175"/>
                <a:gd name="T9" fmla="*/ 273 h 286"/>
                <a:gd name="T10" fmla="*/ 11 w 175"/>
                <a:gd name="T11" fmla="*/ 286 h 286"/>
                <a:gd name="T12" fmla="*/ 26 w 175"/>
                <a:gd name="T13" fmla="*/ 286 h 286"/>
                <a:gd name="T14" fmla="*/ 165 w 175"/>
                <a:gd name="T15" fmla="*/ 286 h 286"/>
                <a:gd name="T16" fmla="*/ 175 w 175"/>
                <a:gd name="T17" fmla="*/ 274 h 286"/>
                <a:gd name="T18" fmla="*/ 175 w 175"/>
                <a:gd name="T19" fmla="*/ 12 h 286"/>
                <a:gd name="T20" fmla="*/ 165 w 175"/>
                <a:gd name="T21" fmla="*/ 0 h 286"/>
                <a:gd name="T22" fmla="*/ 70 w 175"/>
                <a:gd name="T23" fmla="*/ 8 h 286"/>
                <a:gd name="T24" fmla="*/ 106 w 175"/>
                <a:gd name="T25" fmla="*/ 8 h 286"/>
                <a:gd name="T26" fmla="*/ 107 w 175"/>
                <a:gd name="T27" fmla="*/ 8 h 286"/>
                <a:gd name="T28" fmla="*/ 105 w 175"/>
                <a:gd name="T29" fmla="*/ 10 h 286"/>
                <a:gd name="T30" fmla="*/ 71 w 175"/>
                <a:gd name="T31" fmla="*/ 10 h 286"/>
                <a:gd name="T32" fmla="*/ 69 w 175"/>
                <a:gd name="T33" fmla="*/ 8 h 286"/>
                <a:gd name="T34" fmla="*/ 70 w 175"/>
                <a:gd name="T35" fmla="*/ 8 h 286"/>
                <a:gd name="T36" fmla="*/ 99 w 175"/>
                <a:gd name="T37" fmla="*/ 275 h 286"/>
                <a:gd name="T38" fmla="*/ 97 w 175"/>
                <a:gd name="T39" fmla="*/ 277 h 286"/>
                <a:gd name="T40" fmla="*/ 84 w 175"/>
                <a:gd name="T41" fmla="*/ 277 h 286"/>
                <a:gd name="T42" fmla="*/ 78 w 175"/>
                <a:gd name="T43" fmla="*/ 277 h 286"/>
                <a:gd name="T44" fmla="*/ 76 w 175"/>
                <a:gd name="T45" fmla="*/ 275 h 286"/>
                <a:gd name="T46" fmla="*/ 76 w 175"/>
                <a:gd name="T47" fmla="*/ 266 h 286"/>
                <a:gd name="T48" fmla="*/ 78 w 175"/>
                <a:gd name="T49" fmla="*/ 264 h 286"/>
                <a:gd name="T50" fmla="*/ 89 w 175"/>
                <a:gd name="T51" fmla="*/ 264 h 286"/>
                <a:gd name="T52" fmla="*/ 97 w 175"/>
                <a:gd name="T53" fmla="*/ 264 h 286"/>
                <a:gd name="T54" fmla="*/ 99 w 175"/>
                <a:gd name="T55" fmla="*/ 266 h 286"/>
                <a:gd name="T56" fmla="*/ 99 w 175"/>
                <a:gd name="T57" fmla="*/ 275 h 286"/>
                <a:gd name="T58" fmla="*/ 164 w 175"/>
                <a:gd name="T59" fmla="*/ 256 h 286"/>
                <a:gd name="T60" fmla="*/ 13 w 175"/>
                <a:gd name="T61" fmla="*/ 256 h 286"/>
                <a:gd name="T62" fmla="*/ 13 w 175"/>
                <a:gd name="T63" fmla="*/ 25 h 286"/>
                <a:gd name="T64" fmla="*/ 164 w 175"/>
                <a:gd name="T65" fmla="*/ 25 h 286"/>
                <a:gd name="T66" fmla="*/ 164 w 175"/>
                <a:gd name="T67" fmla="*/ 25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86">
                  <a:moveTo>
                    <a:pt x="165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1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0"/>
                    <a:pt x="5" y="286"/>
                    <a:pt x="11" y="286"/>
                  </a:cubicBezTo>
                  <a:cubicBezTo>
                    <a:pt x="26" y="286"/>
                    <a:pt x="26" y="286"/>
                    <a:pt x="26" y="286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71" y="286"/>
                    <a:pt x="175" y="281"/>
                    <a:pt x="175" y="274"/>
                  </a:cubicBezTo>
                  <a:cubicBezTo>
                    <a:pt x="175" y="12"/>
                    <a:pt x="175" y="12"/>
                    <a:pt x="175" y="12"/>
                  </a:cubicBezTo>
                  <a:cubicBezTo>
                    <a:pt x="175" y="5"/>
                    <a:pt x="171" y="0"/>
                    <a:pt x="165" y="0"/>
                  </a:cubicBezTo>
                  <a:close/>
                  <a:moveTo>
                    <a:pt x="70" y="8"/>
                  </a:move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7" y="8"/>
                    <a:pt x="107" y="8"/>
                  </a:cubicBezTo>
                  <a:cubicBezTo>
                    <a:pt x="107" y="9"/>
                    <a:pt x="106" y="10"/>
                    <a:pt x="105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0" y="10"/>
                    <a:pt x="69" y="9"/>
                    <a:pt x="69" y="8"/>
                  </a:cubicBezTo>
                  <a:cubicBezTo>
                    <a:pt x="69" y="8"/>
                    <a:pt x="70" y="8"/>
                    <a:pt x="70" y="8"/>
                  </a:cubicBezTo>
                  <a:close/>
                  <a:moveTo>
                    <a:pt x="99" y="275"/>
                  </a:moveTo>
                  <a:cubicBezTo>
                    <a:pt x="99" y="277"/>
                    <a:pt x="98" y="277"/>
                    <a:pt x="97" y="277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7" y="277"/>
                    <a:pt x="76" y="277"/>
                    <a:pt x="76" y="275"/>
                  </a:cubicBezTo>
                  <a:cubicBezTo>
                    <a:pt x="76" y="266"/>
                    <a:pt x="76" y="266"/>
                    <a:pt x="76" y="266"/>
                  </a:cubicBezTo>
                  <a:cubicBezTo>
                    <a:pt x="76" y="265"/>
                    <a:pt x="77" y="264"/>
                    <a:pt x="78" y="264"/>
                  </a:cubicBezTo>
                  <a:cubicBezTo>
                    <a:pt x="89" y="264"/>
                    <a:pt x="89" y="264"/>
                    <a:pt x="89" y="264"/>
                  </a:cubicBezTo>
                  <a:cubicBezTo>
                    <a:pt x="97" y="264"/>
                    <a:pt x="97" y="264"/>
                    <a:pt x="97" y="264"/>
                  </a:cubicBezTo>
                  <a:cubicBezTo>
                    <a:pt x="98" y="264"/>
                    <a:pt x="99" y="265"/>
                    <a:pt x="99" y="266"/>
                  </a:cubicBezTo>
                  <a:lnTo>
                    <a:pt x="99" y="275"/>
                  </a:lnTo>
                  <a:close/>
                  <a:moveTo>
                    <a:pt x="164" y="256"/>
                  </a:moveTo>
                  <a:cubicBezTo>
                    <a:pt x="13" y="256"/>
                    <a:pt x="13" y="256"/>
                    <a:pt x="13" y="25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4" y="25"/>
                    <a:pt x="164" y="25"/>
                    <a:pt x="164" y="25"/>
                  </a:cubicBezTo>
                  <a:lnTo>
                    <a:pt x="164" y="25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24" tIns="45718" rIns="91424" bIns="45718" numCol="1" anchor="t" anchorCtr="0" compatLnSpc="1"/>
            <a:lstStyle/>
            <a:p>
              <a:pPr defTabSz="60960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12" name="Freeform 11"/>
            <p:cNvSpPr>
              <a:spLocks noEditPoints="1"/>
            </p:cNvSpPr>
            <p:nvPr/>
          </p:nvSpPr>
          <p:spPr bwMode="auto">
            <a:xfrm>
              <a:off x="5116280" y="4386891"/>
              <a:ext cx="322833" cy="324532"/>
            </a:xfrm>
            <a:custGeom>
              <a:avLst/>
              <a:gdLst>
                <a:gd name="T0" fmla="*/ 381 w 402"/>
                <a:gd name="T1" fmla="*/ 10 h 404"/>
                <a:gd name="T2" fmla="*/ 365 w 402"/>
                <a:gd name="T3" fmla="*/ 3 h 404"/>
                <a:gd name="T4" fmla="*/ 358 w 402"/>
                <a:gd name="T5" fmla="*/ 18 h 404"/>
                <a:gd name="T6" fmla="*/ 312 w 402"/>
                <a:gd name="T7" fmla="*/ 133 h 404"/>
                <a:gd name="T8" fmla="*/ 301 w 402"/>
                <a:gd name="T9" fmla="*/ 116 h 404"/>
                <a:gd name="T10" fmla="*/ 282 w 402"/>
                <a:gd name="T11" fmla="*/ 106 h 404"/>
                <a:gd name="T12" fmla="*/ 219 w 402"/>
                <a:gd name="T13" fmla="*/ 107 h 404"/>
                <a:gd name="T14" fmla="*/ 197 w 402"/>
                <a:gd name="T15" fmla="*/ 113 h 404"/>
                <a:gd name="T16" fmla="*/ 11 w 402"/>
                <a:gd name="T17" fmla="*/ 245 h 404"/>
                <a:gd name="T18" fmla="*/ 6 w 402"/>
                <a:gd name="T19" fmla="*/ 273 h 404"/>
                <a:gd name="T20" fmla="*/ 91 w 402"/>
                <a:gd name="T21" fmla="*/ 395 h 404"/>
                <a:gd name="T22" fmla="*/ 116 w 402"/>
                <a:gd name="T23" fmla="*/ 397 h 404"/>
                <a:gd name="T24" fmla="*/ 302 w 402"/>
                <a:gd name="T25" fmla="*/ 265 h 404"/>
                <a:gd name="T26" fmla="*/ 316 w 402"/>
                <a:gd name="T27" fmla="*/ 247 h 404"/>
                <a:gd name="T28" fmla="*/ 336 w 402"/>
                <a:gd name="T29" fmla="*/ 184 h 404"/>
                <a:gd name="T30" fmla="*/ 333 w 402"/>
                <a:gd name="T31" fmla="*/ 163 h 404"/>
                <a:gd name="T32" fmla="*/ 326 w 402"/>
                <a:gd name="T33" fmla="*/ 153 h 404"/>
                <a:gd name="T34" fmla="*/ 381 w 402"/>
                <a:gd name="T35" fmla="*/ 10 h 404"/>
                <a:gd name="T36" fmla="*/ 294 w 402"/>
                <a:gd name="T37" fmla="*/ 197 h 404"/>
                <a:gd name="T38" fmla="*/ 250 w 402"/>
                <a:gd name="T39" fmla="*/ 189 h 404"/>
                <a:gd name="T40" fmla="*/ 258 w 402"/>
                <a:gd name="T41" fmla="*/ 144 h 404"/>
                <a:gd name="T42" fmla="*/ 295 w 402"/>
                <a:gd name="T43" fmla="*/ 145 h 404"/>
                <a:gd name="T44" fmla="*/ 285 w 402"/>
                <a:gd name="T45" fmla="*/ 150 h 404"/>
                <a:gd name="T46" fmla="*/ 279 w 402"/>
                <a:gd name="T47" fmla="*/ 166 h 404"/>
                <a:gd name="T48" fmla="*/ 290 w 402"/>
                <a:gd name="T49" fmla="*/ 173 h 404"/>
                <a:gd name="T50" fmla="*/ 295 w 402"/>
                <a:gd name="T51" fmla="*/ 172 h 404"/>
                <a:gd name="T52" fmla="*/ 307 w 402"/>
                <a:gd name="T53" fmla="*/ 165 h 404"/>
                <a:gd name="T54" fmla="*/ 294 w 402"/>
                <a:gd name="T55" fmla="*/ 19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2" h="402">
                  <a:moveTo>
                    <a:pt x="381" y="10"/>
                  </a:moveTo>
                  <a:cubicBezTo>
                    <a:pt x="378" y="4"/>
                    <a:pt x="372" y="0"/>
                    <a:pt x="365" y="3"/>
                  </a:cubicBezTo>
                  <a:cubicBezTo>
                    <a:pt x="359" y="5"/>
                    <a:pt x="356" y="12"/>
                    <a:pt x="358" y="18"/>
                  </a:cubicBezTo>
                  <a:cubicBezTo>
                    <a:pt x="376" y="71"/>
                    <a:pt x="340" y="111"/>
                    <a:pt x="312" y="133"/>
                  </a:cubicBezTo>
                  <a:cubicBezTo>
                    <a:pt x="301" y="116"/>
                    <a:pt x="301" y="116"/>
                    <a:pt x="301" y="116"/>
                  </a:cubicBezTo>
                  <a:cubicBezTo>
                    <a:pt x="297" y="111"/>
                    <a:pt x="289" y="106"/>
                    <a:pt x="282" y="106"/>
                  </a:cubicBezTo>
                  <a:cubicBezTo>
                    <a:pt x="219" y="107"/>
                    <a:pt x="219" y="107"/>
                    <a:pt x="219" y="107"/>
                  </a:cubicBezTo>
                  <a:cubicBezTo>
                    <a:pt x="212" y="106"/>
                    <a:pt x="203" y="109"/>
                    <a:pt x="197" y="113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2" y="251"/>
                    <a:pt x="0" y="264"/>
                    <a:pt x="6" y="273"/>
                  </a:cubicBezTo>
                  <a:cubicBezTo>
                    <a:pt x="91" y="395"/>
                    <a:pt x="91" y="395"/>
                    <a:pt x="91" y="395"/>
                  </a:cubicBezTo>
                  <a:cubicBezTo>
                    <a:pt x="97" y="404"/>
                    <a:pt x="107" y="403"/>
                    <a:pt x="116" y="397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8" y="261"/>
                    <a:pt x="314" y="253"/>
                    <a:pt x="316" y="247"/>
                  </a:cubicBezTo>
                  <a:cubicBezTo>
                    <a:pt x="336" y="184"/>
                    <a:pt x="336" y="184"/>
                    <a:pt x="336" y="184"/>
                  </a:cubicBezTo>
                  <a:cubicBezTo>
                    <a:pt x="338" y="178"/>
                    <a:pt x="337" y="168"/>
                    <a:pt x="333" y="163"/>
                  </a:cubicBezTo>
                  <a:cubicBezTo>
                    <a:pt x="326" y="153"/>
                    <a:pt x="326" y="153"/>
                    <a:pt x="326" y="153"/>
                  </a:cubicBezTo>
                  <a:cubicBezTo>
                    <a:pt x="363" y="124"/>
                    <a:pt x="402" y="73"/>
                    <a:pt x="381" y="10"/>
                  </a:cubicBezTo>
                  <a:close/>
                  <a:moveTo>
                    <a:pt x="294" y="197"/>
                  </a:moveTo>
                  <a:cubicBezTo>
                    <a:pt x="280" y="207"/>
                    <a:pt x="260" y="204"/>
                    <a:pt x="250" y="189"/>
                  </a:cubicBezTo>
                  <a:cubicBezTo>
                    <a:pt x="240" y="175"/>
                    <a:pt x="243" y="155"/>
                    <a:pt x="258" y="144"/>
                  </a:cubicBezTo>
                  <a:cubicBezTo>
                    <a:pt x="269" y="136"/>
                    <a:pt x="284" y="137"/>
                    <a:pt x="295" y="145"/>
                  </a:cubicBezTo>
                  <a:cubicBezTo>
                    <a:pt x="289" y="148"/>
                    <a:pt x="285" y="150"/>
                    <a:pt x="285" y="150"/>
                  </a:cubicBezTo>
                  <a:cubicBezTo>
                    <a:pt x="279" y="153"/>
                    <a:pt x="276" y="160"/>
                    <a:pt x="279" y="166"/>
                  </a:cubicBezTo>
                  <a:cubicBezTo>
                    <a:pt x="281" y="171"/>
                    <a:pt x="285" y="173"/>
                    <a:pt x="290" y="173"/>
                  </a:cubicBezTo>
                  <a:cubicBezTo>
                    <a:pt x="292" y="173"/>
                    <a:pt x="293" y="173"/>
                    <a:pt x="295" y="172"/>
                  </a:cubicBezTo>
                  <a:cubicBezTo>
                    <a:pt x="299" y="170"/>
                    <a:pt x="303" y="168"/>
                    <a:pt x="307" y="165"/>
                  </a:cubicBezTo>
                  <a:cubicBezTo>
                    <a:pt x="309" y="177"/>
                    <a:pt x="304" y="190"/>
                    <a:pt x="294" y="19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24" tIns="45718" rIns="91424" bIns="45718" numCol="1" anchor="t" anchorCtr="0" compatLnSpc="1"/>
            <a:lstStyle/>
            <a:p>
              <a:pPr defTabSz="60960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4" name="Freeform 5"/>
            <p:cNvSpPr/>
            <p:nvPr/>
          </p:nvSpPr>
          <p:spPr bwMode="auto">
            <a:xfrm rot="10800000">
              <a:off x="4877589" y="5005613"/>
              <a:ext cx="819956" cy="72654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rgbClr val="FFFFFF"/>
                  </a:gs>
                </a:gsLst>
                <a:lin ang="2700000" scaled="1"/>
              </a:gradFill>
            </a:ln>
            <a:effectLst>
              <a:outerShdw blurRad="127000" dist="508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24" tIns="45718" rIns="91424" bIns="45718" numCol="1" anchor="t" anchorCtr="0" compatLnSpc="1"/>
            <a:lstStyle/>
            <a:p>
              <a:pPr defTabSz="913765">
                <a:defRPr/>
              </a:pPr>
              <a:endParaRPr lang="zh-CN" altLang="en-US" sz="1800" ker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48073" y="1578529"/>
              <a:ext cx="4743189" cy="5448755"/>
              <a:chOff x="148073" y="1578529"/>
              <a:chExt cx="4743189" cy="544875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542381" y="5408750"/>
                <a:ext cx="2218968" cy="109679"/>
                <a:chOff x="3534655" y="5030356"/>
                <a:chExt cx="2218968" cy="109678"/>
              </a:xfrm>
            </p:grpSpPr>
            <p:cxnSp>
              <p:nvCxnSpPr>
                <p:cNvPr id="122" name="直接连接符 227"/>
                <p:cNvCxnSpPr/>
                <p:nvPr/>
              </p:nvCxnSpPr>
              <p:spPr>
                <a:xfrm flipV="1">
                  <a:off x="3534655" y="5066300"/>
                  <a:ext cx="21384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ysDot"/>
                </a:ln>
                <a:effectLst/>
              </p:spPr>
            </p:cxnSp>
            <p:sp>
              <p:nvSpPr>
                <p:cNvPr id="123" name="椭圆 142"/>
                <p:cNvSpPr/>
                <p:nvPr/>
              </p:nvSpPr>
              <p:spPr>
                <a:xfrm>
                  <a:off x="5656624" y="5030356"/>
                  <a:ext cx="96999" cy="109678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9" name="任意多边形 66"/>
              <p:cNvSpPr/>
              <p:nvPr/>
            </p:nvSpPr>
            <p:spPr>
              <a:xfrm>
                <a:off x="1015605" y="1995588"/>
                <a:ext cx="1947936" cy="4172619"/>
              </a:xfrm>
              <a:custGeom>
                <a:avLst/>
                <a:gdLst>
                  <a:gd name="connsiteX0" fmla="*/ 0 w 2468160"/>
                  <a:gd name="connsiteY0" fmla="*/ 0 h 4937688"/>
                  <a:gd name="connsiteX1" fmla="*/ 251709 w 2468160"/>
                  <a:gd name="connsiteY1" fmla="*/ 12711 h 4937688"/>
                  <a:gd name="connsiteX2" fmla="*/ 2468160 w 2468160"/>
                  <a:gd name="connsiteY2" fmla="*/ 2468844 h 4937688"/>
                  <a:gd name="connsiteX3" fmla="*/ 251709 w 2468160"/>
                  <a:gd name="connsiteY3" fmla="*/ 4924978 h 4937688"/>
                  <a:gd name="connsiteX4" fmla="*/ 0 w 2468160"/>
                  <a:gd name="connsiteY4" fmla="*/ 4937688 h 4937688"/>
                  <a:gd name="connsiteX5" fmla="*/ 0 w 2468160"/>
                  <a:gd name="connsiteY5" fmla="*/ 4688120 h 4937688"/>
                  <a:gd name="connsiteX6" fmla="*/ 226192 w 2468160"/>
                  <a:gd name="connsiteY6" fmla="*/ 4676698 h 4937688"/>
                  <a:gd name="connsiteX7" fmla="*/ 2218592 w 2468160"/>
                  <a:gd name="connsiteY7" fmla="*/ 2468844 h 4937688"/>
                  <a:gd name="connsiteX8" fmla="*/ 226192 w 2468160"/>
                  <a:gd name="connsiteY8" fmla="*/ 260990 h 4937688"/>
                  <a:gd name="connsiteX9" fmla="*/ 0 w 2468160"/>
                  <a:gd name="connsiteY9" fmla="*/ 249569 h 4937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8160" h="4937688">
                    <a:moveTo>
                      <a:pt x="0" y="0"/>
                    </a:moveTo>
                    <a:lnTo>
                      <a:pt x="251709" y="12711"/>
                    </a:lnTo>
                    <a:cubicBezTo>
                      <a:pt x="1496657" y="139142"/>
                      <a:pt x="2468160" y="1190539"/>
                      <a:pt x="2468160" y="2468844"/>
                    </a:cubicBezTo>
                    <a:cubicBezTo>
                      <a:pt x="2468160" y="3747149"/>
                      <a:pt x="1496657" y="4798546"/>
                      <a:pt x="251709" y="4924978"/>
                    </a:cubicBezTo>
                    <a:lnTo>
                      <a:pt x="0" y="4937688"/>
                    </a:lnTo>
                    <a:lnTo>
                      <a:pt x="0" y="4688120"/>
                    </a:lnTo>
                    <a:lnTo>
                      <a:pt x="226192" y="4676698"/>
                    </a:lnTo>
                    <a:cubicBezTo>
                      <a:pt x="1345293" y="4563047"/>
                      <a:pt x="2218592" y="3617931"/>
                      <a:pt x="2218592" y="2468844"/>
                    </a:cubicBezTo>
                    <a:cubicBezTo>
                      <a:pt x="2218592" y="1319758"/>
                      <a:pt x="1345293" y="374641"/>
                      <a:pt x="226192" y="260990"/>
                    </a:cubicBezTo>
                    <a:lnTo>
                      <a:pt x="0" y="249569"/>
                    </a:ln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 w="25400" cap="flat" cmpd="sng" algn="ctr">
                <a:noFill/>
                <a:prstDash val="solid"/>
              </a:ln>
              <a:effectLst>
                <a:innerShdw blurRad="76200" dist="38100" dir="13500000">
                  <a:prstClr val="black">
                    <a:alpha val="50000"/>
                  </a:prstClr>
                </a:innerShdw>
              </a:effectLst>
            </p:spPr>
            <p:txBody>
              <a:bodyPr lIns="91414" tIns="45714" rIns="91414" bIns="45714" rtlCol="0" anchor="ctr"/>
              <a:lstStyle/>
              <a:p>
                <a:pPr algn="ctr" defTabSz="913765">
                  <a:defRPr/>
                </a:pPr>
                <a:endParaRPr lang="zh-CN" altLang="en-US" sz="1800" kern="0">
                  <a:solidFill>
                    <a:srgbClr val="6A868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101" name="组合 82"/>
              <p:cNvGrpSpPr/>
              <p:nvPr/>
            </p:nvGrpSpPr>
            <p:grpSpPr>
              <a:xfrm>
                <a:off x="1612682" y="1938634"/>
                <a:ext cx="3111711" cy="109679"/>
                <a:chOff x="3904783" y="1674310"/>
                <a:chExt cx="3519256" cy="109703"/>
              </a:xfrm>
            </p:grpSpPr>
            <p:cxnSp>
              <p:nvCxnSpPr>
                <p:cNvPr id="107" name="直接连接符 88"/>
                <p:cNvCxnSpPr/>
                <p:nvPr/>
              </p:nvCxnSpPr>
              <p:spPr>
                <a:xfrm flipV="1">
                  <a:off x="3904783" y="1718973"/>
                  <a:ext cx="340279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ysDot"/>
                </a:ln>
                <a:effectLst/>
              </p:spPr>
            </p:cxnSp>
            <p:sp>
              <p:nvSpPr>
                <p:cNvPr id="108" name="椭圆 89"/>
                <p:cNvSpPr/>
                <p:nvPr/>
              </p:nvSpPr>
              <p:spPr>
                <a:xfrm>
                  <a:off x="7314336" y="1674310"/>
                  <a:ext cx="109703" cy="109703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1" name="组合 122"/>
              <p:cNvGrpSpPr/>
              <p:nvPr/>
            </p:nvGrpSpPr>
            <p:grpSpPr>
              <a:xfrm>
                <a:off x="3142485" y="4522035"/>
                <a:ext cx="1577313" cy="109679"/>
                <a:chOff x="5185725" y="1669886"/>
                <a:chExt cx="1783895" cy="109703"/>
              </a:xfrm>
            </p:grpSpPr>
            <p:cxnSp>
              <p:nvCxnSpPr>
                <p:cNvPr id="150" name="直接连接符 141"/>
                <p:cNvCxnSpPr/>
                <p:nvPr/>
              </p:nvCxnSpPr>
              <p:spPr>
                <a:xfrm>
                  <a:off x="5185725" y="1718973"/>
                  <a:ext cx="166743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ysDot"/>
                </a:ln>
                <a:effectLst/>
              </p:spPr>
            </p:cxnSp>
            <p:sp>
              <p:nvSpPr>
                <p:cNvPr id="151" name="椭圆 142"/>
                <p:cNvSpPr/>
                <p:nvPr/>
              </p:nvSpPr>
              <p:spPr>
                <a:xfrm>
                  <a:off x="6859917" y="1669886"/>
                  <a:ext cx="109703" cy="109703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2" name="组合 150"/>
              <p:cNvGrpSpPr/>
              <p:nvPr/>
            </p:nvGrpSpPr>
            <p:grpSpPr>
              <a:xfrm>
                <a:off x="763013" y="1580188"/>
                <a:ext cx="1143057" cy="1295259"/>
                <a:chOff x="1953260" y="1414909"/>
                <a:chExt cx="1143056" cy="1295559"/>
              </a:xfrm>
            </p:grpSpPr>
            <p:grpSp>
              <p:nvGrpSpPr>
                <p:cNvPr id="153" name="组合 151"/>
                <p:cNvGrpSpPr/>
                <p:nvPr/>
              </p:nvGrpSpPr>
              <p:grpSpPr>
                <a:xfrm>
                  <a:off x="1982184" y="1414909"/>
                  <a:ext cx="1114132" cy="1295559"/>
                  <a:chOff x="3295850" y="2065379"/>
                  <a:chExt cx="3592274" cy="4177307"/>
                </a:xfrm>
              </p:grpSpPr>
              <p:sp>
                <p:nvSpPr>
                  <p:cNvPr id="155" name="圆角矩形 153"/>
                  <p:cNvSpPr/>
                  <p:nvPr/>
                </p:nvSpPr>
                <p:spPr>
                  <a:xfrm rot="2760000">
                    <a:off x="3283362" y="2637924"/>
                    <a:ext cx="4177307" cy="3032217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/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6" name="Freeform 5"/>
                  <p:cNvSpPr/>
                  <p:nvPr/>
                </p:nvSpPr>
                <p:spPr bwMode="auto">
                  <a:xfrm rot="10800000">
                    <a:off x="3295850" y="2263220"/>
                    <a:ext cx="2643765" cy="2343151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73000">
                        <a:srgbClr val="ECECEC"/>
                      </a:gs>
                      <a:gs pos="100000">
                        <a:srgbClr val="D9D9D9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203200" dist="63500" dir="2700000" algn="tl" rotWithShape="0">
                      <a:prstClr val="black">
                        <a:alpha val="32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7" name="圆角矩形 155"/>
                  <p:cNvSpPr/>
                  <p:nvPr/>
                </p:nvSpPr>
                <p:spPr>
                  <a:xfrm rot="2760000">
                    <a:off x="3499201" y="2940762"/>
                    <a:ext cx="3639373" cy="2369532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>
                          <a:alpha val="66000"/>
                        </a:srgbClr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8" name="Freeform 5"/>
                  <p:cNvSpPr/>
                  <p:nvPr/>
                </p:nvSpPr>
                <p:spPr bwMode="auto">
                  <a:xfrm rot="10800000">
                    <a:off x="3589408" y="2523401"/>
                    <a:ext cx="2056648" cy="1822794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60000">
                        <a:srgbClr val="ECECEC"/>
                      </a:gs>
                      <a:gs pos="100000">
                        <a:srgbClr val="D1D1D1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152400" dist="38100" dir="2700000" algn="tl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54" name="文本框 88"/>
                <p:cNvSpPr txBox="1"/>
                <p:nvPr/>
              </p:nvSpPr>
              <p:spPr>
                <a:xfrm>
                  <a:off x="1953260" y="1588201"/>
                  <a:ext cx="876300" cy="369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3765">
                    <a:defRPr/>
                  </a:pPr>
                  <a:r>
                    <a:rPr lang="en-US" altLang="zh-CN" sz="1800" kern="0">
                      <a:solidFill>
                        <a:srgbClr val="6A868F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</a:rPr>
                    <a:t>01</a:t>
                  </a:r>
                  <a:endParaRPr lang="zh-CN" altLang="en-US" sz="1800" kern="0">
                    <a:solidFill>
                      <a:srgbClr val="6A868F"/>
                    </a:solidFill>
                    <a:latin typeface="Impact" panose="020B080603090205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9" name="组合 157"/>
              <p:cNvGrpSpPr/>
              <p:nvPr/>
            </p:nvGrpSpPr>
            <p:grpSpPr>
              <a:xfrm>
                <a:off x="2380961" y="4130477"/>
                <a:ext cx="1146492" cy="1295259"/>
                <a:chOff x="3122624" y="4408754"/>
                <a:chExt cx="1146492" cy="1295559"/>
              </a:xfrm>
            </p:grpSpPr>
            <p:grpSp>
              <p:nvGrpSpPr>
                <p:cNvPr id="160" name="组合 158"/>
                <p:cNvGrpSpPr/>
                <p:nvPr/>
              </p:nvGrpSpPr>
              <p:grpSpPr>
                <a:xfrm>
                  <a:off x="3154984" y="4408754"/>
                  <a:ext cx="1114132" cy="1295559"/>
                  <a:chOff x="3295850" y="2065379"/>
                  <a:chExt cx="3592274" cy="4177307"/>
                </a:xfrm>
              </p:grpSpPr>
              <p:sp>
                <p:nvSpPr>
                  <p:cNvPr id="162" name="圆角矩形 160"/>
                  <p:cNvSpPr/>
                  <p:nvPr/>
                </p:nvSpPr>
                <p:spPr>
                  <a:xfrm rot="2760000">
                    <a:off x="3283362" y="2637924"/>
                    <a:ext cx="4177307" cy="3032217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/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3" name="Freeform 5"/>
                  <p:cNvSpPr/>
                  <p:nvPr/>
                </p:nvSpPr>
                <p:spPr bwMode="auto">
                  <a:xfrm rot="10800000">
                    <a:off x="3295850" y="2263222"/>
                    <a:ext cx="2643765" cy="2343151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73000">
                        <a:srgbClr val="ECECEC"/>
                      </a:gs>
                      <a:gs pos="100000">
                        <a:srgbClr val="D9D9D9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203200" dist="63500" dir="2700000" algn="tl" rotWithShape="0">
                      <a:prstClr val="black">
                        <a:alpha val="32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4" name="圆角矩形 162"/>
                  <p:cNvSpPr/>
                  <p:nvPr/>
                </p:nvSpPr>
                <p:spPr>
                  <a:xfrm rot="2760000">
                    <a:off x="3499201" y="2940762"/>
                    <a:ext cx="3639373" cy="2369532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>
                          <a:alpha val="66000"/>
                        </a:srgbClr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5" name="Freeform 5"/>
                  <p:cNvSpPr/>
                  <p:nvPr/>
                </p:nvSpPr>
                <p:spPr bwMode="auto">
                  <a:xfrm rot="10800000">
                    <a:off x="3589408" y="2523401"/>
                    <a:ext cx="2056648" cy="1822794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60000">
                        <a:srgbClr val="ECECEC"/>
                      </a:gs>
                      <a:gs pos="100000">
                        <a:srgbClr val="D1D1D1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152400" dist="38100" dir="2700000" algn="tl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61" name="文本框 90"/>
                <p:cNvSpPr txBox="1"/>
                <p:nvPr/>
              </p:nvSpPr>
              <p:spPr>
                <a:xfrm>
                  <a:off x="3122624" y="4575486"/>
                  <a:ext cx="876301" cy="369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3765">
                    <a:defRPr/>
                  </a:pPr>
                  <a:r>
                    <a:rPr lang="en-US" altLang="zh-CN" sz="1800" kern="0" dirty="0">
                      <a:solidFill>
                        <a:srgbClr val="6A868F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</a:rPr>
                    <a:t>04</a:t>
                  </a:r>
                  <a:endParaRPr lang="zh-CN" altLang="en-US" sz="1800" kern="0" dirty="0">
                    <a:solidFill>
                      <a:srgbClr val="6A868F"/>
                    </a:solidFill>
                    <a:latin typeface="Impact" panose="020B080603090205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6" name="组合 164"/>
              <p:cNvGrpSpPr/>
              <p:nvPr/>
            </p:nvGrpSpPr>
            <p:grpSpPr>
              <a:xfrm>
                <a:off x="1732203" y="2276793"/>
                <a:ext cx="1127944" cy="1295259"/>
                <a:chOff x="3122624" y="2405662"/>
                <a:chExt cx="1127943" cy="1295559"/>
              </a:xfrm>
            </p:grpSpPr>
            <p:grpSp>
              <p:nvGrpSpPr>
                <p:cNvPr id="167" name="组合 165"/>
                <p:cNvGrpSpPr/>
                <p:nvPr/>
              </p:nvGrpSpPr>
              <p:grpSpPr>
                <a:xfrm>
                  <a:off x="3136435" y="2405662"/>
                  <a:ext cx="1114132" cy="1295559"/>
                  <a:chOff x="3295850" y="2065379"/>
                  <a:chExt cx="3592274" cy="4177307"/>
                </a:xfrm>
              </p:grpSpPr>
              <p:sp>
                <p:nvSpPr>
                  <p:cNvPr id="169" name="圆角矩形 167"/>
                  <p:cNvSpPr/>
                  <p:nvPr/>
                </p:nvSpPr>
                <p:spPr>
                  <a:xfrm rot="2760000">
                    <a:off x="3283362" y="2637924"/>
                    <a:ext cx="4177307" cy="3032217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/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0" name="Freeform 5"/>
                  <p:cNvSpPr/>
                  <p:nvPr/>
                </p:nvSpPr>
                <p:spPr bwMode="auto">
                  <a:xfrm rot="10800000">
                    <a:off x="3295850" y="2263222"/>
                    <a:ext cx="2643765" cy="2343151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73000">
                        <a:srgbClr val="ECECEC"/>
                      </a:gs>
                      <a:gs pos="100000">
                        <a:srgbClr val="D9D9D9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203200" dist="63500" dir="2700000" algn="tl" rotWithShape="0">
                      <a:prstClr val="black">
                        <a:alpha val="32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1" name="圆角矩形 169"/>
                  <p:cNvSpPr/>
                  <p:nvPr/>
                </p:nvSpPr>
                <p:spPr>
                  <a:xfrm rot="2760000">
                    <a:off x="3499201" y="2940762"/>
                    <a:ext cx="3639373" cy="2369532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>
                          <a:alpha val="66000"/>
                        </a:srgbClr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2" name="Freeform 5"/>
                  <p:cNvSpPr/>
                  <p:nvPr/>
                </p:nvSpPr>
                <p:spPr bwMode="auto">
                  <a:xfrm rot="10800000">
                    <a:off x="3589408" y="2523401"/>
                    <a:ext cx="2056648" cy="1822794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60000">
                        <a:srgbClr val="ECECEC"/>
                      </a:gs>
                      <a:gs pos="100000">
                        <a:srgbClr val="D1D1D1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152400" dist="38100" dir="2700000" algn="tl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68" name="文本框 91"/>
                <p:cNvSpPr txBox="1"/>
                <p:nvPr/>
              </p:nvSpPr>
              <p:spPr>
                <a:xfrm>
                  <a:off x="3122624" y="2571384"/>
                  <a:ext cx="876301" cy="369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3765">
                    <a:defRPr/>
                  </a:pPr>
                  <a:r>
                    <a:rPr lang="en-US" altLang="zh-CN" sz="1800" kern="0" dirty="0">
                      <a:solidFill>
                        <a:srgbClr val="6A868F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</a:rPr>
                    <a:t>02</a:t>
                  </a:r>
                  <a:endParaRPr lang="zh-CN" altLang="en-US" sz="1800" kern="0" dirty="0">
                    <a:solidFill>
                      <a:srgbClr val="6A868F"/>
                    </a:solidFill>
                    <a:latin typeface="Impact" panose="020B080603090205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3" name="组合 171"/>
              <p:cNvGrpSpPr/>
              <p:nvPr/>
            </p:nvGrpSpPr>
            <p:grpSpPr>
              <a:xfrm>
                <a:off x="2428003" y="3122481"/>
                <a:ext cx="1137467" cy="1295259"/>
                <a:chOff x="3577919" y="3393414"/>
                <a:chExt cx="1137467" cy="1295559"/>
              </a:xfrm>
            </p:grpSpPr>
            <p:grpSp>
              <p:nvGrpSpPr>
                <p:cNvPr id="174" name="组合 172"/>
                <p:cNvGrpSpPr/>
                <p:nvPr/>
              </p:nvGrpSpPr>
              <p:grpSpPr>
                <a:xfrm>
                  <a:off x="3601254" y="3393414"/>
                  <a:ext cx="1114132" cy="1295559"/>
                  <a:chOff x="3295850" y="2065379"/>
                  <a:chExt cx="3592274" cy="4177307"/>
                </a:xfrm>
              </p:grpSpPr>
              <p:sp>
                <p:nvSpPr>
                  <p:cNvPr id="176" name="圆角矩形 174"/>
                  <p:cNvSpPr/>
                  <p:nvPr/>
                </p:nvSpPr>
                <p:spPr>
                  <a:xfrm rot="2760000">
                    <a:off x="3283362" y="2637924"/>
                    <a:ext cx="4177307" cy="3032217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/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7" name="Freeform 5"/>
                  <p:cNvSpPr/>
                  <p:nvPr/>
                </p:nvSpPr>
                <p:spPr bwMode="auto">
                  <a:xfrm rot="10800000">
                    <a:off x="3295850" y="2263222"/>
                    <a:ext cx="2643765" cy="2343151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73000">
                        <a:srgbClr val="ECECEC"/>
                      </a:gs>
                      <a:gs pos="100000">
                        <a:srgbClr val="D9D9D9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203200" dist="63500" dir="2700000" algn="tl" rotWithShape="0">
                      <a:prstClr val="black">
                        <a:alpha val="32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8" name="圆角矩形 176"/>
                  <p:cNvSpPr/>
                  <p:nvPr/>
                </p:nvSpPr>
                <p:spPr>
                  <a:xfrm rot="2760000">
                    <a:off x="3499201" y="2940762"/>
                    <a:ext cx="3639373" cy="2369532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>
                          <a:alpha val="66000"/>
                        </a:srgbClr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9" name="Freeform 5"/>
                  <p:cNvSpPr/>
                  <p:nvPr/>
                </p:nvSpPr>
                <p:spPr bwMode="auto">
                  <a:xfrm rot="10800000">
                    <a:off x="3589408" y="2523401"/>
                    <a:ext cx="2056648" cy="1822794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60000">
                        <a:srgbClr val="ECECEC"/>
                      </a:gs>
                      <a:gs pos="100000">
                        <a:srgbClr val="D1D1D1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152400" dist="38100" dir="2700000" algn="tl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75" name="文本框 92"/>
                <p:cNvSpPr txBox="1"/>
                <p:nvPr/>
              </p:nvSpPr>
              <p:spPr>
                <a:xfrm>
                  <a:off x="3577919" y="3560637"/>
                  <a:ext cx="876300" cy="369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3765">
                    <a:defRPr/>
                  </a:pPr>
                  <a:r>
                    <a:rPr lang="en-US" altLang="zh-CN" sz="1800" kern="0" dirty="0">
                      <a:solidFill>
                        <a:srgbClr val="6A868F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</a:rPr>
                    <a:t>03</a:t>
                  </a:r>
                  <a:endParaRPr lang="zh-CN" altLang="en-US" sz="1800" kern="0" dirty="0">
                    <a:solidFill>
                      <a:srgbClr val="6A868F"/>
                    </a:solidFill>
                    <a:latin typeface="Impact" panose="020B080603090205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0" name="组合 206"/>
              <p:cNvGrpSpPr/>
              <p:nvPr/>
            </p:nvGrpSpPr>
            <p:grpSpPr>
              <a:xfrm>
                <a:off x="765653" y="5732025"/>
                <a:ext cx="1146492" cy="1295259"/>
                <a:chOff x="3122624" y="4408754"/>
                <a:chExt cx="1146492" cy="1295559"/>
              </a:xfrm>
            </p:grpSpPr>
            <p:grpSp>
              <p:nvGrpSpPr>
                <p:cNvPr id="181" name="组合 207"/>
                <p:cNvGrpSpPr/>
                <p:nvPr/>
              </p:nvGrpSpPr>
              <p:grpSpPr>
                <a:xfrm>
                  <a:off x="3154984" y="4408754"/>
                  <a:ext cx="1114132" cy="1295559"/>
                  <a:chOff x="3295850" y="2065379"/>
                  <a:chExt cx="3592274" cy="4177307"/>
                </a:xfrm>
              </p:grpSpPr>
              <p:sp>
                <p:nvSpPr>
                  <p:cNvPr id="183" name="圆角矩形 209"/>
                  <p:cNvSpPr/>
                  <p:nvPr/>
                </p:nvSpPr>
                <p:spPr>
                  <a:xfrm rot="2760000">
                    <a:off x="3283362" y="2637924"/>
                    <a:ext cx="4177307" cy="3032217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/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" name="Freeform 5"/>
                  <p:cNvSpPr/>
                  <p:nvPr/>
                </p:nvSpPr>
                <p:spPr bwMode="auto">
                  <a:xfrm rot="10800000">
                    <a:off x="3295850" y="2263222"/>
                    <a:ext cx="2643765" cy="2343151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73000">
                        <a:srgbClr val="ECECEC"/>
                      </a:gs>
                      <a:gs pos="100000">
                        <a:srgbClr val="D9D9D9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203200" dist="63500" dir="2700000" algn="tl" rotWithShape="0">
                      <a:prstClr val="black">
                        <a:alpha val="32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5" name="圆角矩形 211"/>
                  <p:cNvSpPr/>
                  <p:nvPr/>
                </p:nvSpPr>
                <p:spPr>
                  <a:xfrm rot="2760000">
                    <a:off x="3499201" y="2940762"/>
                    <a:ext cx="3639373" cy="2369532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>
                          <a:alpha val="66000"/>
                        </a:srgbClr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6" name="Freeform 5"/>
                  <p:cNvSpPr/>
                  <p:nvPr/>
                </p:nvSpPr>
                <p:spPr bwMode="auto">
                  <a:xfrm rot="10800000">
                    <a:off x="3589408" y="2523401"/>
                    <a:ext cx="2056648" cy="1822794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60000">
                        <a:srgbClr val="ECECEC"/>
                      </a:gs>
                      <a:gs pos="100000">
                        <a:srgbClr val="D1D1D1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152400" dist="38100" dir="2700000" algn="tl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82" name="文本框 90"/>
                <p:cNvSpPr txBox="1"/>
                <p:nvPr/>
              </p:nvSpPr>
              <p:spPr>
                <a:xfrm>
                  <a:off x="3122624" y="4575486"/>
                  <a:ext cx="876301" cy="369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3765">
                    <a:defRPr/>
                  </a:pPr>
                  <a:r>
                    <a:rPr lang="en-US" altLang="zh-CN" sz="1800" kern="0" dirty="0">
                      <a:solidFill>
                        <a:srgbClr val="6A868F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</a:rPr>
                    <a:t>06</a:t>
                  </a:r>
                  <a:endParaRPr lang="zh-CN" altLang="en-US" sz="1800" kern="0" dirty="0">
                    <a:solidFill>
                      <a:srgbClr val="6A868F"/>
                    </a:solidFill>
                    <a:latin typeface="Impact" panose="020B080603090205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95" name="TextBox 194"/>
              <p:cNvSpPr txBox="1"/>
              <p:nvPr/>
            </p:nvSpPr>
            <p:spPr>
              <a:xfrm>
                <a:off x="2179640" y="1578529"/>
                <a:ext cx="2381329" cy="369328"/>
              </a:xfrm>
              <a:prstGeom prst="rect">
                <a:avLst/>
              </a:prstGeom>
              <a:noFill/>
            </p:spPr>
            <p:txBody>
              <a:bodyPr wrap="square" lIns="91424" tIns="45718" rIns="91424" bIns="45718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Target Audience</a:t>
                </a:r>
                <a:endParaRPr lang="zh-CN" altLang="en-US" sz="1600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2875171" y="2272987"/>
                <a:ext cx="1718587" cy="369328"/>
              </a:xfrm>
              <a:prstGeom prst="rect">
                <a:avLst/>
              </a:prstGeom>
              <a:noFill/>
            </p:spPr>
            <p:txBody>
              <a:bodyPr wrap="square" lIns="91424" tIns="45718" rIns="91424" bIns="45718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Timing</a:t>
                </a:r>
                <a:endParaRPr lang="zh-CN" altLang="en-US" sz="1600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116179" y="2861238"/>
                <a:ext cx="1718587" cy="646327"/>
              </a:xfrm>
              <a:prstGeom prst="rect">
                <a:avLst/>
              </a:prstGeom>
              <a:noFill/>
            </p:spPr>
            <p:txBody>
              <a:bodyPr wrap="square" lIns="91424" tIns="45718" rIns="91424" bIns="45718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Occasion/</a:t>
                </a:r>
              </a:p>
              <a:p>
                <a:pPr algn="ctr"/>
                <a:r>
                  <a:rPr lang="en-US" altLang="zh-CN" sz="16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Product</a:t>
                </a:r>
                <a:endParaRPr lang="zh-CN" altLang="en-US" sz="1600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3172675" y="4186383"/>
                <a:ext cx="1718587" cy="369328"/>
              </a:xfrm>
              <a:prstGeom prst="rect">
                <a:avLst/>
              </a:prstGeom>
              <a:noFill/>
            </p:spPr>
            <p:txBody>
              <a:bodyPr wrap="square" lIns="91424" tIns="45718" rIns="91424" bIns="45718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Offer</a:t>
                </a:r>
                <a:endParaRPr lang="zh-CN" altLang="en-US" sz="1600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2507737" y="5893307"/>
                <a:ext cx="2101200" cy="646327"/>
              </a:xfrm>
              <a:prstGeom prst="rect">
                <a:avLst/>
              </a:prstGeom>
              <a:noFill/>
            </p:spPr>
            <p:txBody>
              <a:bodyPr wrap="square" lIns="91424" tIns="45718" rIns="91424" bIns="45718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Communication Channel</a:t>
                </a:r>
                <a:endParaRPr lang="zh-CN" altLang="en-US" sz="1600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19" name="组合 35"/>
              <p:cNvGrpSpPr/>
              <p:nvPr/>
            </p:nvGrpSpPr>
            <p:grpSpPr>
              <a:xfrm>
                <a:off x="148073" y="3273076"/>
                <a:ext cx="1841500" cy="1306513"/>
                <a:chOff x="328613" y="4324350"/>
                <a:chExt cx="1841500" cy="1306513"/>
              </a:xfrm>
            </p:grpSpPr>
            <p:sp>
              <p:nvSpPr>
                <p:cNvPr id="220" name="Freeform 219"/>
                <p:cNvSpPr/>
                <p:nvPr/>
              </p:nvSpPr>
              <p:spPr bwMode="auto">
                <a:xfrm>
                  <a:off x="328613" y="5019675"/>
                  <a:ext cx="1385887" cy="611188"/>
                </a:xfrm>
                <a:custGeom>
                  <a:avLst/>
                  <a:gdLst>
                    <a:gd name="T0" fmla="*/ 804 w 873"/>
                    <a:gd name="T1" fmla="*/ 281 h 385"/>
                    <a:gd name="T2" fmla="*/ 804 w 873"/>
                    <a:gd name="T3" fmla="*/ 281 h 385"/>
                    <a:gd name="T4" fmla="*/ 779 w 873"/>
                    <a:gd name="T5" fmla="*/ 279 h 385"/>
                    <a:gd name="T6" fmla="*/ 779 w 873"/>
                    <a:gd name="T7" fmla="*/ 279 h 385"/>
                    <a:gd name="T8" fmla="*/ 750 w 873"/>
                    <a:gd name="T9" fmla="*/ 277 h 385"/>
                    <a:gd name="T10" fmla="*/ 721 w 873"/>
                    <a:gd name="T11" fmla="*/ 268 h 385"/>
                    <a:gd name="T12" fmla="*/ 694 w 873"/>
                    <a:gd name="T13" fmla="*/ 260 h 385"/>
                    <a:gd name="T14" fmla="*/ 667 w 873"/>
                    <a:gd name="T15" fmla="*/ 247 h 385"/>
                    <a:gd name="T16" fmla="*/ 642 w 873"/>
                    <a:gd name="T17" fmla="*/ 233 h 385"/>
                    <a:gd name="T18" fmla="*/ 617 w 873"/>
                    <a:gd name="T19" fmla="*/ 214 h 385"/>
                    <a:gd name="T20" fmla="*/ 596 w 873"/>
                    <a:gd name="T21" fmla="*/ 195 h 385"/>
                    <a:gd name="T22" fmla="*/ 575 w 873"/>
                    <a:gd name="T23" fmla="*/ 172 h 385"/>
                    <a:gd name="T24" fmla="*/ 575 w 873"/>
                    <a:gd name="T25" fmla="*/ 172 h 385"/>
                    <a:gd name="T26" fmla="*/ 554 w 873"/>
                    <a:gd name="T27" fmla="*/ 147 h 385"/>
                    <a:gd name="T28" fmla="*/ 537 w 873"/>
                    <a:gd name="T29" fmla="*/ 118 h 385"/>
                    <a:gd name="T30" fmla="*/ 525 w 873"/>
                    <a:gd name="T31" fmla="*/ 89 h 385"/>
                    <a:gd name="T32" fmla="*/ 515 w 873"/>
                    <a:gd name="T33" fmla="*/ 58 h 385"/>
                    <a:gd name="T34" fmla="*/ 435 w 873"/>
                    <a:gd name="T35" fmla="*/ 147 h 385"/>
                    <a:gd name="T36" fmla="*/ 308 w 873"/>
                    <a:gd name="T37" fmla="*/ 0 h 385"/>
                    <a:gd name="T38" fmla="*/ 308 w 873"/>
                    <a:gd name="T39" fmla="*/ 0 h 385"/>
                    <a:gd name="T40" fmla="*/ 279 w 873"/>
                    <a:gd name="T41" fmla="*/ 12 h 385"/>
                    <a:gd name="T42" fmla="*/ 250 w 873"/>
                    <a:gd name="T43" fmla="*/ 25 h 385"/>
                    <a:gd name="T44" fmla="*/ 223 w 873"/>
                    <a:gd name="T45" fmla="*/ 39 h 385"/>
                    <a:gd name="T46" fmla="*/ 198 w 873"/>
                    <a:gd name="T47" fmla="*/ 58 h 385"/>
                    <a:gd name="T48" fmla="*/ 173 w 873"/>
                    <a:gd name="T49" fmla="*/ 77 h 385"/>
                    <a:gd name="T50" fmla="*/ 150 w 873"/>
                    <a:gd name="T51" fmla="*/ 97 h 385"/>
                    <a:gd name="T52" fmla="*/ 127 w 873"/>
                    <a:gd name="T53" fmla="*/ 120 h 385"/>
                    <a:gd name="T54" fmla="*/ 106 w 873"/>
                    <a:gd name="T55" fmla="*/ 143 h 385"/>
                    <a:gd name="T56" fmla="*/ 87 w 873"/>
                    <a:gd name="T57" fmla="*/ 170 h 385"/>
                    <a:gd name="T58" fmla="*/ 69 w 873"/>
                    <a:gd name="T59" fmla="*/ 197 h 385"/>
                    <a:gd name="T60" fmla="*/ 52 w 873"/>
                    <a:gd name="T61" fmla="*/ 225 h 385"/>
                    <a:gd name="T62" fmla="*/ 40 w 873"/>
                    <a:gd name="T63" fmla="*/ 256 h 385"/>
                    <a:gd name="T64" fmla="*/ 27 w 873"/>
                    <a:gd name="T65" fmla="*/ 285 h 385"/>
                    <a:gd name="T66" fmla="*/ 15 w 873"/>
                    <a:gd name="T67" fmla="*/ 318 h 385"/>
                    <a:gd name="T68" fmla="*/ 6 w 873"/>
                    <a:gd name="T69" fmla="*/ 352 h 385"/>
                    <a:gd name="T70" fmla="*/ 0 w 873"/>
                    <a:gd name="T71" fmla="*/ 385 h 385"/>
                    <a:gd name="T72" fmla="*/ 873 w 873"/>
                    <a:gd name="T73" fmla="*/ 385 h 385"/>
                    <a:gd name="T74" fmla="*/ 873 w 873"/>
                    <a:gd name="T75" fmla="*/ 385 h 385"/>
                    <a:gd name="T76" fmla="*/ 867 w 873"/>
                    <a:gd name="T77" fmla="*/ 358 h 385"/>
                    <a:gd name="T78" fmla="*/ 860 w 873"/>
                    <a:gd name="T79" fmla="*/ 331 h 385"/>
                    <a:gd name="T80" fmla="*/ 852 w 873"/>
                    <a:gd name="T81" fmla="*/ 304 h 385"/>
                    <a:gd name="T82" fmla="*/ 844 w 873"/>
                    <a:gd name="T83" fmla="*/ 279 h 385"/>
                    <a:gd name="T84" fmla="*/ 844 w 873"/>
                    <a:gd name="T85" fmla="*/ 279 h 385"/>
                    <a:gd name="T86" fmla="*/ 823 w 873"/>
                    <a:gd name="T87" fmla="*/ 281 h 385"/>
                    <a:gd name="T88" fmla="*/ 804 w 873"/>
                    <a:gd name="T89" fmla="*/ 281 h 385"/>
                    <a:gd name="T90" fmla="*/ 804 w 873"/>
                    <a:gd name="T91" fmla="*/ 281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873" h="385">
                      <a:moveTo>
                        <a:pt x="804" y="281"/>
                      </a:moveTo>
                      <a:lnTo>
                        <a:pt x="804" y="281"/>
                      </a:lnTo>
                      <a:lnTo>
                        <a:pt x="779" y="279"/>
                      </a:lnTo>
                      <a:lnTo>
                        <a:pt x="779" y="279"/>
                      </a:lnTo>
                      <a:lnTo>
                        <a:pt x="750" y="277"/>
                      </a:lnTo>
                      <a:lnTo>
                        <a:pt x="721" y="268"/>
                      </a:lnTo>
                      <a:lnTo>
                        <a:pt x="694" y="260"/>
                      </a:lnTo>
                      <a:lnTo>
                        <a:pt x="667" y="247"/>
                      </a:lnTo>
                      <a:lnTo>
                        <a:pt x="642" y="233"/>
                      </a:lnTo>
                      <a:lnTo>
                        <a:pt x="617" y="214"/>
                      </a:lnTo>
                      <a:lnTo>
                        <a:pt x="596" y="195"/>
                      </a:lnTo>
                      <a:lnTo>
                        <a:pt x="575" y="172"/>
                      </a:lnTo>
                      <a:lnTo>
                        <a:pt x="575" y="172"/>
                      </a:lnTo>
                      <a:lnTo>
                        <a:pt x="554" y="147"/>
                      </a:lnTo>
                      <a:lnTo>
                        <a:pt x="537" y="118"/>
                      </a:lnTo>
                      <a:lnTo>
                        <a:pt x="525" y="89"/>
                      </a:lnTo>
                      <a:lnTo>
                        <a:pt x="515" y="58"/>
                      </a:lnTo>
                      <a:lnTo>
                        <a:pt x="435" y="147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79" y="12"/>
                      </a:lnTo>
                      <a:lnTo>
                        <a:pt x="250" y="25"/>
                      </a:lnTo>
                      <a:lnTo>
                        <a:pt x="223" y="39"/>
                      </a:lnTo>
                      <a:lnTo>
                        <a:pt x="198" y="58"/>
                      </a:lnTo>
                      <a:lnTo>
                        <a:pt x="173" y="77"/>
                      </a:lnTo>
                      <a:lnTo>
                        <a:pt x="150" y="97"/>
                      </a:lnTo>
                      <a:lnTo>
                        <a:pt x="127" y="120"/>
                      </a:lnTo>
                      <a:lnTo>
                        <a:pt x="106" y="143"/>
                      </a:lnTo>
                      <a:lnTo>
                        <a:pt x="87" y="170"/>
                      </a:lnTo>
                      <a:lnTo>
                        <a:pt x="69" y="197"/>
                      </a:lnTo>
                      <a:lnTo>
                        <a:pt x="52" y="225"/>
                      </a:lnTo>
                      <a:lnTo>
                        <a:pt x="40" y="256"/>
                      </a:lnTo>
                      <a:lnTo>
                        <a:pt x="27" y="285"/>
                      </a:lnTo>
                      <a:lnTo>
                        <a:pt x="15" y="318"/>
                      </a:lnTo>
                      <a:lnTo>
                        <a:pt x="6" y="352"/>
                      </a:lnTo>
                      <a:lnTo>
                        <a:pt x="0" y="385"/>
                      </a:lnTo>
                      <a:lnTo>
                        <a:pt x="873" y="385"/>
                      </a:lnTo>
                      <a:lnTo>
                        <a:pt x="873" y="385"/>
                      </a:lnTo>
                      <a:lnTo>
                        <a:pt x="867" y="358"/>
                      </a:lnTo>
                      <a:lnTo>
                        <a:pt x="860" y="331"/>
                      </a:lnTo>
                      <a:lnTo>
                        <a:pt x="852" y="304"/>
                      </a:lnTo>
                      <a:lnTo>
                        <a:pt x="844" y="279"/>
                      </a:lnTo>
                      <a:lnTo>
                        <a:pt x="844" y="279"/>
                      </a:lnTo>
                      <a:lnTo>
                        <a:pt x="823" y="281"/>
                      </a:lnTo>
                      <a:lnTo>
                        <a:pt x="804" y="281"/>
                      </a:lnTo>
                      <a:lnTo>
                        <a:pt x="804" y="281"/>
                      </a:lnTo>
                      <a:close/>
                    </a:path>
                  </a:pathLst>
                </a:custGeom>
                <a:solidFill>
                  <a:srgbClr val="1A39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1" name="Freeform 220"/>
                <p:cNvSpPr/>
                <p:nvPr/>
              </p:nvSpPr>
              <p:spPr bwMode="auto">
                <a:xfrm>
                  <a:off x="682625" y="4324350"/>
                  <a:ext cx="668337" cy="677863"/>
                </a:xfrm>
                <a:custGeom>
                  <a:avLst/>
                  <a:gdLst>
                    <a:gd name="T0" fmla="*/ 283 w 421"/>
                    <a:gd name="T1" fmla="*/ 392 h 427"/>
                    <a:gd name="T2" fmla="*/ 298 w 421"/>
                    <a:gd name="T3" fmla="*/ 323 h 427"/>
                    <a:gd name="T4" fmla="*/ 327 w 421"/>
                    <a:gd name="T5" fmla="*/ 260 h 427"/>
                    <a:gd name="T6" fmla="*/ 369 w 421"/>
                    <a:gd name="T7" fmla="*/ 208 h 427"/>
                    <a:gd name="T8" fmla="*/ 421 w 421"/>
                    <a:gd name="T9" fmla="*/ 165 h 427"/>
                    <a:gd name="T10" fmla="*/ 417 w 421"/>
                    <a:gd name="T11" fmla="*/ 148 h 427"/>
                    <a:gd name="T12" fmla="*/ 402 w 421"/>
                    <a:gd name="T13" fmla="*/ 115 h 427"/>
                    <a:gd name="T14" fmla="*/ 383 w 421"/>
                    <a:gd name="T15" fmla="*/ 85 h 427"/>
                    <a:gd name="T16" fmla="*/ 360 w 421"/>
                    <a:gd name="T17" fmla="*/ 58 h 427"/>
                    <a:gd name="T18" fmla="*/ 333 w 421"/>
                    <a:gd name="T19" fmla="*/ 37 h 427"/>
                    <a:gd name="T20" fmla="*/ 302 w 421"/>
                    <a:gd name="T21" fmla="*/ 19 h 427"/>
                    <a:gd name="T22" fmla="*/ 269 w 421"/>
                    <a:gd name="T23" fmla="*/ 6 h 427"/>
                    <a:gd name="T24" fmla="*/ 231 w 421"/>
                    <a:gd name="T25" fmla="*/ 0 h 427"/>
                    <a:gd name="T26" fmla="*/ 212 w 421"/>
                    <a:gd name="T27" fmla="*/ 0 h 427"/>
                    <a:gd name="T28" fmla="*/ 171 w 421"/>
                    <a:gd name="T29" fmla="*/ 4 h 427"/>
                    <a:gd name="T30" fmla="*/ 129 w 421"/>
                    <a:gd name="T31" fmla="*/ 17 h 427"/>
                    <a:gd name="T32" fmla="*/ 94 w 421"/>
                    <a:gd name="T33" fmla="*/ 35 h 427"/>
                    <a:gd name="T34" fmla="*/ 62 w 421"/>
                    <a:gd name="T35" fmla="*/ 62 h 427"/>
                    <a:gd name="T36" fmla="*/ 35 w 421"/>
                    <a:gd name="T37" fmla="*/ 94 h 427"/>
                    <a:gd name="T38" fmla="*/ 17 w 421"/>
                    <a:gd name="T39" fmla="*/ 131 h 427"/>
                    <a:gd name="T40" fmla="*/ 4 w 421"/>
                    <a:gd name="T41" fmla="*/ 171 h 427"/>
                    <a:gd name="T42" fmla="*/ 0 w 421"/>
                    <a:gd name="T43" fmla="*/ 212 h 427"/>
                    <a:gd name="T44" fmla="*/ 0 w 421"/>
                    <a:gd name="T45" fmla="*/ 235 h 427"/>
                    <a:gd name="T46" fmla="*/ 8 w 421"/>
                    <a:gd name="T47" fmla="*/ 277 h 427"/>
                    <a:gd name="T48" fmla="*/ 25 w 421"/>
                    <a:gd name="T49" fmla="*/ 315 h 427"/>
                    <a:gd name="T50" fmla="*/ 48 w 421"/>
                    <a:gd name="T51" fmla="*/ 350 h 427"/>
                    <a:gd name="T52" fmla="*/ 77 w 421"/>
                    <a:gd name="T53" fmla="*/ 379 h 427"/>
                    <a:gd name="T54" fmla="*/ 110 w 421"/>
                    <a:gd name="T55" fmla="*/ 402 h 427"/>
                    <a:gd name="T56" fmla="*/ 150 w 421"/>
                    <a:gd name="T57" fmla="*/ 417 h 427"/>
                    <a:gd name="T58" fmla="*/ 192 w 421"/>
                    <a:gd name="T59" fmla="*/ 425 h 427"/>
                    <a:gd name="T60" fmla="*/ 212 w 421"/>
                    <a:gd name="T61" fmla="*/ 427 h 427"/>
                    <a:gd name="T62" fmla="*/ 248 w 421"/>
                    <a:gd name="T63" fmla="*/ 423 h 427"/>
                    <a:gd name="T64" fmla="*/ 281 w 421"/>
                    <a:gd name="T65" fmla="*/ 415 h 427"/>
                    <a:gd name="T66" fmla="*/ 283 w 421"/>
                    <a:gd name="T67" fmla="*/ 392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21" h="427">
                      <a:moveTo>
                        <a:pt x="283" y="392"/>
                      </a:moveTo>
                      <a:lnTo>
                        <a:pt x="283" y="392"/>
                      </a:lnTo>
                      <a:lnTo>
                        <a:pt x="287" y="356"/>
                      </a:lnTo>
                      <a:lnTo>
                        <a:pt x="298" y="323"/>
                      </a:lnTo>
                      <a:lnTo>
                        <a:pt x="310" y="292"/>
                      </a:lnTo>
                      <a:lnTo>
                        <a:pt x="327" y="260"/>
                      </a:lnTo>
                      <a:lnTo>
                        <a:pt x="346" y="233"/>
                      </a:lnTo>
                      <a:lnTo>
                        <a:pt x="369" y="208"/>
                      </a:lnTo>
                      <a:lnTo>
                        <a:pt x="394" y="185"/>
                      </a:lnTo>
                      <a:lnTo>
                        <a:pt x="421" y="165"/>
                      </a:lnTo>
                      <a:lnTo>
                        <a:pt x="421" y="165"/>
                      </a:lnTo>
                      <a:lnTo>
                        <a:pt x="417" y="148"/>
                      </a:lnTo>
                      <a:lnTo>
                        <a:pt x="410" y="131"/>
                      </a:lnTo>
                      <a:lnTo>
                        <a:pt x="402" y="115"/>
                      </a:lnTo>
                      <a:lnTo>
                        <a:pt x="394" y="100"/>
                      </a:lnTo>
                      <a:lnTo>
                        <a:pt x="383" y="85"/>
                      </a:lnTo>
                      <a:lnTo>
                        <a:pt x="373" y="71"/>
                      </a:lnTo>
                      <a:lnTo>
                        <a:pt x="360" y="58"/>
                      </a:lnTo>
                      <a:lnTo>
                        <a:pt x="348" y="48"/>
                      </a:lnTo>
                      <a:lnTo>
                        <a:pt x="333" y="37"/>
                      </a:lnTo>
                      <a:lnTo>
                        <a:pt x="319" y="27"/>
                      </a:lnTo>
                      <a:lnTo>
                        <a:pt x="302" y="19"/>
                      </a:lnTo>
                      <a:lnTo>
                        <a:pt x="285" y="12"/>
                      </a:lnTo>
                      <a:lnTo>
                        <a:pt x="269" y="6"/>
                      </a:lnTo>
                      <a:lnTo>
                        <a:pt x="250" y="2"/>
                      </a:lnTo>
                      <a:lnTo>
                        <a:pt x="231" y="0"/>
                      </a:lnTo>
                      <a:lnTo>
                        <a:pt x="212" y="0"/>
                      </a:lnTo>
                      <a:lnTo>
                        <a:pt x="212" y="0"/>
                      </a:lnTo>
                      <a:lnTo>
                        <a:pt x="192" y="0"/>
                      </a:lnTo>
                      <a:lnTo>
                        <a:pt x="171" y="4"/>
                      </a:lnTo>
                      <a:lnTo>
                        <a:pt x="150" y="10"/>
                      </a:lnTo>
                      <a:lnTo>
                        <a:pt x="129" y="17"/>
                      </a:lnTo>
                      <a:lnTo>
                        <a:pt x="110" y="25"/>
                      </a:lnTo>
                      <a:lnTo>
                        <a:pt x="94" y="35"/>
                      </a:lnTo>
                      <a:lnTo>
                        <a:pt x="77" y="48"/>
                      </a:lnTo>
                      <a:lnTo>
                        <a:pt x="62" y="62"/>
                      </a:lnTo>
                      <a:lnTo>
                        <a:pt x="48" y="77"/>
                      </a:lnTo>
                      <a:lnTo>
                        <a:pt x="35" y="94"/>
                      </a:lnTo>
                      <a:lnTo>
                        <a:pt x="25" y="112"/>
                      </a:lnTo>
                      <a:lnTo>
                        <a:pt x="17" y="131"/>
                      </a:lnTo>
                      <a:lnTo>
                        <a:pt x="8" y="150"/>
                      </a:lnTo>
                      <a:lnTo>
                        <a:pt x="4" y="171"/>
                      </a:lnTo>
                      <a:lnTo>
                        <a:pt x="0" y="192"/>
                      </a:lnTo>
                      <a:lnTo>
                        <a:pt x="0" y="212"/>
                      </a:lnTo>
                      <a:lnTo>
                        <a:pt x="0" y="212"/>
                      </a:lnTo>
                      <a:lnTo>
                        <a:pt x="0" y="235"/>
                      </a:lnTo>
                      <a:lnTo>
                        <a:pt x="4" y="256"/>
                      </a:lnTo>
                      <a:lnTo>
                        <a:pt x="8" y="277"/>
                      </a:lnTo>
                      <a:lnTo>
                        <a:pt x="17" y="296"/>
                      </a:lnTo>
                      <a:lnTo>
                        <a:pt x="25" y="315"/>
                      </a:lnTo>
                      <a:lnTo>
                        <a:pt x="35" y="333"/>
                      </a:lnTo>
                      <a:lnTo>
                        <a:pt x="48" y="350"/>
                      </a:lnTo>
                      <a:lnTo>
                        <a:pt x="62" y="365"/>
                      </a:lnTo>
                      <a:lnTo>
                        <a:pt x="77" y="379"/>
                      </a:lnTo>
                      <a:lnTo>
                        <a:pt x="94" y="390"/>
                      </a:lnTo>
                      <a:lnTo>
                        <a:pt x="110" y="402"/>
                      </a:lnTo>
                      <a:lnTo>
                        <a:pt x="129" y="410"/>
                      </a:lnTo>
                      <a:lnTo>
                        <a:pt x="150" y="417"/>
                      </a:lnTo>
                      <a:lnTo>
                        <a:pt x="171" y="423"/>
                      </a:lnTo>
                      <a:lnTo>
                        <a:pt x="192" y="425"/>
                      </a:lnTo>
                      <a:lnTo>
                        <a:pt x="212" y="427"/>
                      </a:lnTo>
                      <a:lnTo>
                        <a:pt x="212" y="427"/>
                      </a:lnTo>
                      <a:lnTo>
                        <a:pt x="231" y="427"/>
                      </a:lnTo>
                      <a:lnTo>
                        <a:pt x="248" y="423"/>
                      </a:lnTo>
                      <a:lnTo>
                        <a:pt x="264" y="421"/>
                      </a:lnTo>
                      <a:lnTo>
                        <a:pt x="281" y="415"/>
                      </a:lnTo>
                      <a:lnTo>
                        <a:pt x="281" y="415"/>
                      </a:lnTo>
                      <a:lnTo>
                        <a:pt x="283" y="392"/>
                      </a:lnTo>
                      <a:lnTo>
                        <a:pt x="283" y="392"/>
                      </a:lnTo>
                      <a:close/>
                    </a:path>
                  </a:pathLst>
                </a:custGeom>
                <a:solidFill>
                  <a:srgbClr val="1A39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2" name="Freeform 221"/>
                <p:cNvSpPr>
                  <a:spLocks noEditPoints="1"/>
                </p:cNvSpPr>
                <p:nvPr/>
              </p:nvSpPr>
              <p:spPr bwMode="auto">
                <a:xfrm>
                  <a:off x="1195388" y="4578350"/>
                  <a:ext cx="974725" cy="1052513"/>
                </a:xfrm>
                <a:custGeom>
                  <a:avLst/>
                  <a:gdLst>
                    <a:gd name="T0" fmla="*/ 491 w 614"/>
                    <a:gd name="T1" fmla="*/ 371 h 663"/>
                    <a:gd name="T2" fmla="*/ 516 w 614"/>
                    <a:gd name="T3" fmla="*/ 282 h 663"/>
                    <a:gd name="T4" fmla="*/ 506 w 614"/>
                    <a:gd name="T5" fmla="*/ 180 h 663"/>
                    <a:gd name="T6" fmla="*/ 456 w 614"/>
                    <a:gd name="T7" fmla="*/ 92 h 663"/>
                    <a:gd name="T8" fmla="*/ 400 w 614"/>
                    <a:gd name="T9" fmla="*/ 42 h 663"/>
                    <a:gd name="T10" fmla="*/ 306 w 614"/>
                    <a:gd name="T11" fmla="*/ 5 h 663"/>
                    <a:gd name="T12" fmla="*/ 229 w 614"/>
                    <a:gd name="T13" fmla="*/ 2 h 663"/>
                    <a:gd name="T14" fmla="*/ 133 w 614"/>
                    <a:gd name="T15" fmla="*/ 32 h 663"/>
                    <a:gd name="T16" fmla="*/ 58 w 614"/>
                    <a:gd name="T17" fmla="*/ 96 h 663"/>
                    <a:gd name="T18" fmla="*/ 12 w 614"/>
                    <a:gd name="T19" fmla="*/ 184 h 663"/>
                    <a:gd name="T20" fmla="*/ 0 w 614"/>
                    <a:gd name="T21" fmla="*/ 261 h 663"/>
                    <a:gd name="T22" fmla="*/ 21 w 614"/>
                    <a:gd name="T23" fmla="*/ 359 h 663"/>
                    <a:gd name="T24" fmla="*/ 60 w 614"/>
                    <a:gd name="T25" fmla="*/ 423 h 663"/>
                    <a:gd name="T26" fmla="*/ 139 w 614"/>
                    <a:gd name="T27" fmla="*/ 488 h 663"/>
                    <a:gd name="T28" fmla="*/ 237 w 614"/>
                    <a:gd name="T29" fmla="*/ 515 h 663"/>
                    <a:gd name="T30" fmla="*/ 325 w 614"/>
                    <a:gd name="T31" fmla="*/ 509 h 663"/>
                    <a:gd name="T32" fmla="*/ 483 w 614"/>
                    <a:gd name="T33" fmla="*/ 646 h 663"/>
                    <a:gd name="T34" fmla="*/ 527 w 614"/>
                    <a:gd name="T35" fmla="*/ 663 h 663"/>
                    <a:gd name="T36" fmla="*/ 585 w 614"/>
                    <a:gd name="T37" fmla="*/ 644 h 663"/>
                    <a:gd name="T38" fmla="*/ 610 w 614"/>
                    <a:gd name="T39" fmla="*/ 607 h 663"/>
                    <a:gd name="T40" fmla="*/ 604 w 614"/>
                    <a:gd name="T41" fmla="*/ 546 h 663"/>
                    <a:gd name="T42" fmla="*/ 452 w 614"/>
                    <a:gd name="T43" fmla="*/ 275 h 663"/>
                    <a:gd name="T44" fmla="*/ 429 w 614"/>
                    <a:gd name="T45" fmla="*/ 348 h 663"/>
                    <a:gd name="T46" fmla="*/ 383 w 614"/>
                    <a:gd name="T47" fmla="*/ 407 h 663"/>
                    <a:gd name="T48" fmla="*/ 319 w 614"/>
                    <a:gd name="T49" fmla="*/ 442 h 663"/>
                    <a:gd name="T50" fmla="*/ 241 w 614"/>
                    <a:gd name="T51" fmla="*/ 450 h 663"/>
                    <a:gd name="T52" fmla="*/ 185 w 614"/>
                    <a:gd name="T53" fmla="*/ 436 h 663"/>
                    <a:gd name="T54" fmla="*/ 125 w 614"/>
                    <a:gd name="T55" fmla="*/ 396 h 663"/>
                    <a:gd name="T56" fmla="*/ 83 w 614"/>
                    <a:gd name="T57" fmla="*/ 334 h 663"/>
                    <a:gd name="T58" fmla="*/ 66 w 614"/>
                    <a:gd name="T59" fmla="*/ 261 h 663"/>
                    <a:gd name="T60" fmla="*/ 75 w 614"/>
                    <a:gd name="T61" fmla="*/ 203 h 663"/>
                    <a:gd name="T62" fmla="*/ 110 w 614"/>
                    <a:gd name="T63" fmla="*/ 136 h 663"/>
                    <a:gd name="T64" fmla="*/ 166 w 614"/>
                    <a:gd name="T65" fmla="*/ 90 h 663"/>
                    <a:gd name="T66" fmla="*/ 237 w 614"/>
                    <a:gd name="T67" fmla="*/ 67 h 663"/>
                    <a:gd name="T68" fmla="*/ 296 w 614"/>
                    <a:gd name="T69" fmla="*/ 69 h 663"/>
                    <a:gd name="T70" fmla="*/ 366 w 614"/>
                    <a:gd name="T71" fmla="*/ 96 h 663"/>
                    <a:gd name="T72" fmla="*/ 419 w 614"/>
                    <a:gd name="T73" fmla="*/ 148 h 663"/>
                    <a:gd name="T74" fmla="*/ 448 w 614"/>
                    <a:gd name="T75" fmla="*/ 217 h 663"/>
                    <a:gd name="T76" fmla="*/ 452 w 614"/>
                    <a:gd name="T77" fmla="*/ 275 h 663"/>
                    <a:gd name="T78" fmla="*/ 260 w 614"/>
                    <a:gd name="T79" fmla="*/ 98 h 663"/>
                    <a:gd name="T80" fmla="*/ 166 w 614"/>
                    <a:gd name="T81" fmla="*/ 132 h 663"/>
                    <a:gd name="T82" fmla="*/ 160 w 614"/>
                    <a:gd name="T83" fmla="*/ 148 h 663"/>
                    <a:gd name="T84" fmla="*/ 173 w 614"/>
                    <a:gd name="T85" fmla="*/ 159 h 663"/>
                    <a:gd name="T86" fmla="*/ 202 w 614"/>
                    <a:gd name="T87" fmla="*/ 144 h 663"/>
                    <a:gd name="T88" fmla="*/ 260 w 614"/>
                    <a:gd name="T89" fmla="*/ 130 h 663"/>
                    <a:gd name="T90" fmla="*/ 316 w 614"/>
                    <a:gd name="T91" fmla="*/ 144 h 663"/>
                    <a:gd name="T92" fmla="*/ 358 w 614"/>
                    <a:gd name="T93" fmla="*/ 175 h 663"/>
                    <a:gd name="T94" fmla="*/ 375 w 614"/>
                    <a:gd name="T95" fmla="*/ 173 h 663"/>
                    <a:gd name="T96" fmla="*/ 375 w 614"/>
                    <a:gd name="T97" fmla="*/ 153 h 663"/>
                    <a:gd name="T98" fmla="*/ 344 w 614"/>
                    <a:gd name="T99" fmla="*/ 123 h 663"/>
                    <a:gd name="T100" fmla="*/ 289 w 614"/>
                    <a:gd name="T101" fmla="*/ 102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14" h="663">
                      <a:moveTo>
                        <a:pt x="596" y="532"/>
                      </a:moveTo>
                      <a:lnTo>
                        <a:pt x="477" y="398"/>
                      </a:lnTo>
                      <a:lnTo>
                        <a:pt x="477" y="398"/>
                      </a:lnTo>
                      <a:lnTo>
                        <a:pt x="491" y="371"/>
                      </a:lnTo>
                      <a:lnTo>
                        <a:pt x="504" y="342"/>
                      </a:lnTo>
                      <a:lnTo>
                        <a:pt x="512" y="313"/>
                      </a:lnTo>
                      <a:lnTo>
                        <a:pt x="516" y="282"/>
                      </a:lnTo>
                      <a:lnTo>
                        <a:pt x="516" y="282"/>
                      </a:lnTo>
                      <a:lnTo>
                        <a:pt x="516" y="255"/>
                      </a:lnTo>
                      <a:lnTo>
                        <a:pt x="516" y="230"/>
                      </a:lnTo>
                      <a:lnTo>
                        <a:pt x="512" y="205"/>
                      </a:lnTo>
                      <a:lnTo>
                        <a:pt x="506" y="180"/>
                      </a:lnTo>
                      <a:lnTo>
                        <a:pt x="496" y="157"/>
                      </a:lnTo>
                      <a:lnTo>
                        <a:pt x="485" y="134"/>
                      </a:lnTo>
                      <a:lnTo>
                        <a:pt x="473" y="113"/>
                      </a:lnTo>
                      <a:lnTo>
                        <a:pt x="456" y="92"/>
                      </a:lnTo>
                      <a:lnTo>
                        <a:pt x="456" y="92"/>
                      </a:lnTo>
                      <a:lnTo>
                        <a:pt x="439" y="73"/>
                      </a:lnTo>
                      <a:lnTo>
                        <a:pt x="421" y="57"/>
                      </a:lnTo>
                      <a:lnTo>
                        <a:pt x="400" y="42"/>
                      </a:lnTo>
                      <a:lnTo>
                        <a:pt x="379" y="30"/>
                      </a:lnTo>
                      <a:lnTo>
                        <a:pt x="356" y="19"/>
                      </a:lnTo>
                      <a:lnTo>
                        <a:pt x="331" y="11"/>
                      </a:lnTo>
                      <a:lnTo>
                        <a:pt x="306" y="5"/>
                      </a:lnTo>
                      <a:lnTo>
                        <a:pt x="281" y="0"/>
                      </a:lnTo>
                      <a:lnTo>
                        <a:pt x="281" y="0"/>
                      </a:lnTo>
                      <a:lnTo>
                        <a:pt x="256" y="0"/>
                      </a:lnTo>
                      <a:lnTo>
                        <a:pt x="229" y="2"/>
                      </a:lnTo>
                      <a:lnTo>
                        <a:pt x="204" y="7"/>
                      </a:lnTo>
                      <a:lnTo>
                        <a:pt x="179" y="13"/>
                      </a:lnTo>
                      <a:lnTo>
                        <a:pt x="156" y="21"/>
                      </a:lnTo>
                      <a:lnTo>
                        <a:pt x="133" y="32"/>
                      </a:lnTo>
                      <a:lnTo>
                        <a:pt x="112" y="46"/>
                      </a:lnTo>
                      <a:lnTo>
                        <a:pt x="94" y="61"/>
                      </a:lnTo>
                      <a:lnTo>
                        <a:pt x="75" y="77"/>
                      </a:lnTo>
                      <a:lnTo>
                        <a:pt x="58" y="96"/>
                      </a:lnTo>
                      <a:lnTo>
                        <a:pt x="44" y="115"/>
                      </a:lnTo>
                      <a:lnTo>
                        <a:pt x="31" y="138"/>
                      </a:lnTo>
                      <a:lnTo>
                        <a:pt x="21" y="161"/>
                      </a:lnTo>
                      <a:lnTo>
                        <a:pt x="12" y="184"/>
                      </a:lnTo>
                      <a:lnTo>
                        <a:pt x="6" y="209"/>
                      </a:lnTo>
                      <a:lnTo>
                        <a:pt x="2" y="236"/>
                      </a:lnTo>
                      <a:lnTo>
                        <a:pt x="2" y="236"/>
                      </a:lnTo>
                      <a:lnTo>
                        <a:pt x="0" y="261"/>
                      </a:lnTo>
                      <a:lnTo>
                        <a:pt x="2" y="286"/>
                      </a:lnTo>
                      <a:lnTo>
                        <a:pt x="6" y="311"/>
                      </a:lnTo>
                      <a:lnTo>
                        <a:pt x="12" y="336"/>
                      </a:lnTo>
                      <a:lnTo>
                        <a:pt x="21" y="359"/>
                      </a:lnTo>
                      <a:lnTo>
                        <a:pt x="33" y="382"/>
                      </a:lnTo>
                      <a:lnTo>
                        <a:pt x="46" y="405"/>
                      </a:lnTo>
                      <a:lnTo>
                        <a:pt x="60" y="423"/>
                      </a:lnTo>
                      <a:lnTo>
                        <a:pt x="60" y="423"/>
                      </a:lnTo>
                      <a:lnTo>
                        <a:pt x="79" y="442"/>
                      </a:lnTo>
                      <a:lnTo>
                        <a:pt x="98" y="461"/>
                      </a:lnTo>
                      <a:lnTo>
                        <a:pt x="119" y="475"/>
                      </a:lnTo>
                      <a:lnTo>
                        <a:pt x="139" y="488"/>
                      </a:lnTo>
                      <a:lnTo>
                        <a:pt x="162" y="498"/>
                      </a:lnTo>
                      <a:lnTo>
                        <a:pt x="187" y="507"/>
                      </a:lnTo>
                      <a:lnTo>
                        <a:pt x="210" y="513"/>
                      </a:lnTo>
                      <a:lnTo>
                        <a:pt x="237" y="515"/>
                      </a:lnTo>
                      <a:lnTo>
                        <a:pt x="237" y="515"/>
                      </a:lnTo>
                      <a:lnTo>
                        <a:pt x="266" y="517"/>
                      </a:lnTo>
                      <a:lnTo>
                        <a:pt x="296" y="513"/>
                      </a:lnTo>
                      <a:lnTo>
                        <a:pt x="325" y="509"/>
                      </a:lnTo>
                      <a:lnTo>
                        <a:pt x="352" y="498"/>
                      </a:lnTo>
                      <a:lnTo>
                        <a:pt x="473" y="636"/>
                      </a:lnTo>
                      <a:lnTo>
                        <a:pt x="473" y="636"/>
                      </a:lnTo>
                      <a:lnTo>
                        <a:pt x="483" y="646"/>
                      </a:lnTo>
                      <a:lnTo>
                        <a:pt x="498" y="655"/>
                      </a:lnTo>
                      <a:lnTo>
                        <a:pt x="512" y="661"/>
                      </a:lnTo>
                      <a:lnTo>
                        <a:pt x="527" y="663"/>
                      </a:lnTo>
                      <a:lnTo>
                        <a:pt x="527" y="663"/>
                      </a:lnTo>
                      <a:lnTo>
                        <a:pt x="544" y="663"/>
                      </a:lnTo>
                      <a:lnTo>
                        <a:pt x="558" y="661"/>
                      </a:lnTo>
                      <a:lnTo>
                        <a:pt x="573" y="655"/>
                      </a:lnTo>
                      <a:lnTo>
                        <a:pt x="585" y="644"/>
                      </a:lnTo>
                      <a:lnTo>
                        <a:pt x="585" y="644"/>
                      </a:lnTo>
                      <a:lnTo>
                        <a:pt x="598" y="634"/>
                      </a:lnTo>
                      <a:lnTo>
                        <a:pt x="606" y="619"/>
                      </a:lnTo>
                      <a:lnTo>
                        <a:pt x="610" y="607"/>
                      </a:lnTo>
                      <a:lnTo>
                        <a:pt x="614" y="590"/>
                      </a:lnTo>
                      <a:lnTo>
                        <a:pt x="614" y="575"/>
                      </a:lnTo>
                      <a:lnTo>
                        <a:pt x="610" y="561"/>
                      </a:lnTo>
                      <a:lnTo>
                        <a:pt x="604" y="546"/>
                      </a:lnTo>
                      <a:lnTo>
                        <a:pt x="596" y="532"/>
                      </a:lnTo>
                      <a:lnTo>
                        <a:pt x="596" y="532"/>
                      </a:lnTo>
                      <a:close/>
                      <a:moveTo>
                        <a:pt x="452" y="275"/>
                      </a:moveTo>
                      <a:lnTo>
                        <a:pt x="452" y="275"/>
                      </a:lnTo>
                      <a:lnTo>
                        <a:pt x="448" y="294"/>
                      </a:lnTo>
                      <a:lnTo>
                        <a:pt x="444" y="313"/>
                      </a:lnTo>
                      <a:lnTo>
                        <a:pt x="437" y="332"/>
                      </a:lnTo>
                      <a:lnTo>
                        <a:pt x="429" y="348"/>
                      </a:lnTo>
                      <a:lnTo>
                        <a:pt x="421" y="365"/>
                      </a:lnTo>
                      <a:lnTo>
                        <a:pt x="408" y="380"/>
                      </a:lnTo>
                      <a:lnTo>
                        <a:pt x="396" y="392"/>
                      </a:lnTo>
                      <a:lnTo>
                        <a:pt x="383" y="407"/>
                      </a:lnTo>
                      <a:lnTo>
                        <a:pt x="369" y="417"/>
                      </a:lnTo>
                      <a:lnTo>
                        <a:pt x="352" y="428"/>
                      </a:lnTo>
                      <a:lnTo>
                        <a:pt x="335" y="436"/>
                      </a:lnTo>
                      <a:lnTo>
                        <a:pt x="319" y="442"/>
                      </a:lnTo>
                      <a:lnTo>
                        <a:pt x="300" y="446"/>
                      </a:lnTo>
                      <a:lnTo>
                        <a:pt x="281" y="450"/>
                      </a:lnTo>
                      <a:lnTo>
                        <a:pt x="262" y="450"/>
                      </a:lnTo>
                      <a:lnTo>
                        <a:pt x="241" y="450"/>
                      </a:lnTo>
                      <a:lnTo>
                        <a:pt x="241" y="450"/>
                      </a:lnTo>
                      <a:lnTo>
                        <a:pt x="223" y="448"/>
                      </a:lnTo>
                      <a:lnTo>
                        <a:pt x="204" y="442"/>
                      </a:lnTo>
                      <a:lnTo>
                        <a:pt x="185" y="436"/>
                      </a:lnTo>
                      <a:lnTo>
                        <a:pt x="169" y="428"/>
                      </a:lnTo>
                      <a:lnTo>
                        <a:pt x="152" y="419"/>
                      </a:lnTo>
                      <a:lnTo>
                        <a:pt x="137" y="409"/>
                      </a:lnTo>
                      <a:lnTo>
                        <a:pt x="125" y="396"/>
                      </a:lnTo>
                      <a:lnTo>
                        <a:pt x="112" y="382"/>
                      </a:lnTo>
                      <a:lnTo>
                        <a:pt x="100" y="367"/>
                      </a:lnTo>
                      <a:lnTo>
                        <a:pt x="91" y="350"/>
                      </a:lnTo>
                      <a:lnTo>
                        <a:pt x="83" y="334"/>
                      </a:lnTo>
                      <a:lnTo>
                        <a:pt x="75" y="317"/>
                      </a:lnTo>
                      <a:lnTo>
                        <a:pt x="71" y="298"/>
                      </a:lnTo>
                      <a:lnTo>
                        <a:pt x="69" y="280"/>
                      </a:lnTo>
                      <a:lnTo>
                        <a:pt x="66" y="261"/>
                      </a:lnTo>
                      <a:lnTo>
                        <a:pt x="66" y="242"/>
                      </a:lnTo>
                      <a:lnTo>
                        <a:pt x="66" y="242"/>
                      </a:lnTo>
                      <a:lnTo>
                        <a:pt x="71" y="221"/>
                      </a:lnTo>
                      <a:lnTo>
                        <a:pt x="75" y="203"/>
                      </a:lnTo>
                      <a:lnTo>
                        <a:pt x="81" y="186"/>
                      </a:lnTo>
                      <a:lnTo>
                        <a:pt x="89" y="167"/>
                      </a:lnTo>
                      <a:lnTo>
                        <a:pt x="98" y="153"/>
                      </a:lnTo>
                      <a:lnTo>
                        <a:pt x="110" y="136"/>
                      </a:lnTo>
                      <a:lnTo>
                        <a:pt x="121" y="123"/>
                      </a:lnTo>
                      <a:lnTo>
                        <a:pt x="135" y="111"/>
                      </a:lnTo>
                      <a:lnTo>
                        <a:pt x="150" y="98"/>
                      </a:lnTo>
                      <a:lnTo>
                        <a:pt x="166" y="90"/>
                      </a:lnTo>
                      <a:lnTo>
                        <a:pt x="183" y="82"/>
                      </a:lnTo>
                      <a:lnTo>
                        <a:pt x="200" y="75"/>
                      </a:lnTo>
                      <a:lnTo>
                        <a:pt x="219" y="69"/>
                      </a:lnTo>
                      <a:lnTo>
                        <a:pt x="237" y="67"/>
                      </a:lnTo>
                      <a:lnTo>
                        <a:pt x="256" y="65"/>
                      </a:lnTo>
                      <a:lnTo>
                        <a:pt x="277" y="65"/>
                      </a:lnTo>
                      <a:lnTo>
                        <a:pt x="277" y="65"/>
                      </a:lnTo>
                      <a:lnTo>
                        <a:pt x="296" y="69"/>
                      </a:lnTo>
                      <a:lnTo>
                        <a:pt x="314" y="73"/>
                      </a:lnTo>
                      <a:lnTo>
                        <a:pt x="333" y="80"/>
                      </a:lnTo>
                      <a:lnTo>
                        <a:pt x="350" y="88"/>
                      </a:lnTo>
                      <a:lnTo>
                        <a:pt x="366" y="96"/>
                      </a:lnTo>
                      <a:lnTo>
                        <a:pt x="381" y="109"/>
                      </a:lnTo>
                      <a:lnTo>
                        <a:pt x="394" y="121"/>
                      </a:lnTo>
                      <a:lnTo>
                        <a:pt x="406" y="134"/>
                      </a:lnTo>
                      <a:lnTo>
                        <a:pt x="419" y="148"/>
                      </a:lnTo>
                      <a:lnTo>
                        <a:pt x="427" y="165"/>
                      </a:lnTo>
                      <a:lnTo>
                        <a:pt x="435" y="182"/>
                      </a:lnTo>
                      <a:lnTo>
                        <a:pt x="444" y="198"/>
                      </a:lnTo>
                      <a:lnTo>
                        <a:pt x="448" y="217"/>
                      </a:lnTo>
                      <a:lnTo>
                        <a:pt x="450" y="236"/>
                      </a:lnTo>
                      <a:lnTo>
                        <a:pt x="452" y="255"/>
                      </a:lnTo>
                      <a:lnTo>
                        <a:pt x="452" y="275"/>
                      </a:lnTo>
                      <a:lnTo>
                        <a:pt x="452" y="275"/>
                      </a:lnTo>
                      <a:close/>
                      <a:moveTo>
                        <a:pt x="273" y="100"/>
                      </a:moveTo>
                      <a:lnTo>
                        <a:pt x="273" y="100"/>
                      </a:lnTo>
                      <a:lnTo>
                        <a:pt x="260" y="98"/>
                      </a:lnTo>
                      <a:lnTo>
                        <a:pt x="260" y="98"/>
                      </a:lnTo>
                      <a:lnTo>
                        <a:pt x="233" y="100"/>
                      </a:lnTo>
                      <a:lnTo>
                        <a:pt x="210" y="107"/>
                      </a:lnTo>
                      <a:lnTo>
                        <a:pt x="187" y="117"/>
                      </a:lnTo>
                      <a:lnTo>
                        <a:pt x="166" y="132"/>
                      </a:lnTo>
                      <a:lnTo>
                        <a:pt x="166" y="132"/>
                      </a:lnTo>
                      <a:lnTo>
                        <a:pt x="162" y="136"/>
                      </a:lnTo>
                      <a:lnTo>
                        <a:pt x="160" y="142"/>
                      </a:lnTo>
                      <a:lnTo>
                        <a:pt x="160" y="148"/>
                      </a:lnTo>
                      <a:lnTo>
                        <a:pt x="162" y="153"/>
                      </a:lnTo>
                      <a:lnTo>
                        <a:pt x="162" y="153"/>
                      </a:lnTo>
                      <a:lnTo>
                        <a:pt x="169" y="157"/>
                      </a:lnTo>
                      <a:lnTo>
                        <a:pt x="173" y="159"/>
                      </a:lnTo>
                      <a:lnTo>
                        <a:pt x="179" y="159"/>
                      </a:lnTo>
                      <a:lnTo>
                        <a:pt x="185" y="155"/>
                      </a:lnTo>
                      <a:lnTo>
                        <a:pt x="185" y="155"/>
                      </a:lnTo>
                      <a:lnTo>
                        <a:pt x="202" y="144"/>
                      </a:lnTo>
                      <a:lnTo>
                        <a:pt x="219" y="136"/>
                      </a:lnTo>
                      <a:lnTo>
                        <a:pt x="239" y="132"/>
                      </a:lnTo>
                      <a:lnTo>
                        <a:pt x="260" y="130"/>
                      </a:lnTo>
                      <a:lnTo>
                        <a:pt x="260" y="130"/>
                      </a:lnTo>
                      <a:lnTo>
                        <a:pt x="271" y="130"/>
                      </a:lnTo>
                      <a:lnTo>
                        <a:pt x="271" y="130"/>
                      </a:lnTo>
                      <a:lnTo>
                        <a:pt x="294" y="136"/>
                      </a:lnTo>
                      <a:lnTo>
                        <a:pt x="316" y="144"/>
                      </a:lnTo>
                      <a:lnTo>
                        <a:pt x="335" y="157"/>
                      </a:lnTo>
                      <a:lnTo>
                        <a:pt x="352" y="171"/>
                      </a:lnTo>
                      <a:lnTo>
                        <a:pt x="352" y="171"/>
                      </a:lnTo>
                      <a:lnTo>
                        <a:pt x="358" y="175"/>
                      </a:lnTo>
                      <a:lnTo>
                        <a:pt x="364" y="178"/>
                      </a:lnTo>
                      <a:lnTo>
                        <a:pt x="371" y="175"/>
                      </a:lnTo>
                      <a:lnTo>
                        <a:pt x="375" y="173"/>
                      </a:lnTo>
                      <a:lnTo>
                        <a:pt x="375" y="173"/>
                      </a:lnTo>
                      <a:lnTo>
                        <a:pt x="377" y="169"/>
                      </a:lnTo>
                      <a:lnTo>
                        <a:pt x="379" y="163"/>
                      </a:lnTo>
                      <a:lnTo>
                        <a:pt x="379" y="157"/>
                      </a:lnTo>
                      <a:lnTo>
                        <a:pt x="375" y="153"/>
                      </a:lnTo>
                      <a:lnTo>
                        <a:pt x="375" y="153"/>
                      </a:lnTo>
                      <a:lnTo>
                        <a:pt x="366" y="142"/>
                      </a:lnTo>
                      <a:lnTo>
                        <a:pt x="354" y="132"/>
                      </a:lnTo>
                      <a:lnTo>
                        <a:pt x="344" y="123"/>
                      </a:lnTo>
                      <a:lnTo>
                        <a:pt x="331" y="117"/>
                      </a:lnTo>
                      <a:lnTo>
                        <a:pt x="316" y="111"/>
                      </a:lnTo>
                      <a:lnTo>
                        <a:pt x="304" y="105"/>
                      </a:lnTo>
                      <a:lnTo>
                        <a:pt x="289" y="102"/>
                      </a:lnTo>
                      <a:lnTo>
                        <a:pt x="273" y="100"/>
                      </a:lnTo>
                      <a:lnTo>
                        <a:pt x="273" y="10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1" name="组合 206"/>
              <p:cNvGrpSpPr/>
              <p:nvPr/>
            </p:nvGrpSpPr>
            <p:grpSpPr>
              <a:xfrm>
                <a:off x="1823413" y="5024933"/>
                <a:ext cx="1146492" cy="1295259"/>
                <a:chOff x="3122624" y="4408754"/>
                <a:chExt cx="1146492" cy="1295559"/>
              </a:xfrm>
            </p:grpSpPr>
            <p:grpSp>
              <p:nvGrpSpPr>
                <p:cNvPr id="92" name="组合 207"/>
                <p:cNvGrpSpPr/>
                <p:nvPr/>
              </p:nvGrpSpPr>
              <p:grpSpPr>
                <a:xfrm>
                  <a:off x="3154984" y="4408754"/>
                  <a:ext cx="1114132" cy="1295559"/>
                  <a:chOff x="3295850" y="2065379"/>
                  <a:chExt cx="3592274" cy="4177307"/>
                </a:xfrm>
              </p:grpSpPr>
              <p:sp>
                <p:nvSpPr>
                  <p:cNvPr id="94" name="圆角矩形 209"/>
                  <p:cNvSpPr/>
                  <p:nvPr/>
                </p:nvSpPr>
                <p:spPr>
                  <a:xfrm rot="2760000">
                    <a:off x="3283362" y="2637924"/>
                    <a:ext cx="4177307" cy="3032217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/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5" name="Freeform 5"/>
                  <p:cNvSpPr/>
                  <p:nvPr/>
                </p:nvSpPr>
                <p:spPr bwMode="auto">
                  <a:xfrm rot="10800000">
                    <a:off x="3295850" y="2263222"/>
                    <a:ext cx="2643765" cy="2343151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73000">
                        <a:srgbClr val="ECECEC"/>
                      </a:gs>
                      <a:gs pos="100000">
                        <a:srgbClr val="D9D9D9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203200" dist="63500" dir="2700000" algn="tl" rotWithShape="0">
                      <a:prstClr val="black">
                        <a:alpha val="32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6" name="圆角矩形 211"/>
                  <p:cNvSpPr/>
                  <p:nvPr/>
                </p:nvSpPr>
                <p:spPr>
                  <a:xfrm rot="2760000">
                    <a:off x="3499201" y="2940762"/>
                    <a:ext cx="3639373" cy="2369532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>
                          <a:alpha val="66000"/>
                        </a:srgbClr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7" name="Freeform 5"/>
                  <p:cNvSpPr/>
                  <p:nvPr/>
                </p:nvSpPr>
                <p:spPr bwMode="auto">
                  <a:xfrm rot="10800000">
                    <a:off x="3589408" y="2523401"/>
                    <a:ext cx="2056648" cy="1822794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60000">
                        <a:srgbClr val="ECECEC"/>
                      </a:gs>
                      <a:gs pos="100000">
                        <a:srgbClr val="D1D1D1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152400" dist="38100" dir="2700000" algn="tl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93" name="文本框 90"/>
                <p:cNvSpPr txBox="1"/>
                <p:nvPr/>
              </p:nvSpPr>
              <p:spPr>
                <a:xfrm>
                  <a:off x="3122624" y="4575486"/>
                  <a:ext cx="876301" cy="369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3765">
                    <a:defRPr/>
                  </a:pPr>
                  <a:r>
                    <a:rPr lang="en-US" altLang="zh-CN" sz="1800" kern="0" dirty="0">
                      <a:solidFill>
                        <a:srgbClr val="6A868F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</a:rPr>
                    <a:t>05</a:t>
                  </a:r>
                  <a:endParaRPr lang="zh-CN" altLang="en-US" sz="1800" kern="0" dirty="0">
                    <a:solidFill>
                      <a:srgbClr val="6A868F"/>
                    </a:solidFill>
                    <a:latin typeface="Impact" panose="020B080603090205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2608513" y="5041022"/>
                <a:ext cx="2181039" cy="369328"/>
              </a:xfrm>
              <a:prstGeom prst="rect">
                <a:avLst/>
              </a:prstGeom>
              <a:noFill/>
            </p:spPr>
            <p:txBody>
              <a:bodyPr wrap="square" lIns="91424" tIns="45718" rIns="91424" bIns="45718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Service</a:t>
                </a:r>
                <a:endParaRPr lang="zh-CN" altLang="en-US" sz="1600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35" name="组合 83"/>
            <p:cNvGrpSpPr/>
            <p:nvPr/>
          </p:nvGrpSpPr>
          <p:grpSpPr>
            <a:xfrm>
              <a:off x="5128533" y="5233372"/>
              <a:ext cx="331455" cy="331456"/>
              <a:chOff x="6845312" y="5004568"/>
              <a:chExt cx="366050" cy="366051"/>
            </a:xfrm>
            <a:solidFill>
              <a:srgbClr val="C00000"/>
            </a:solidFill>
          </p:grpSpPr>
          <p:sp>
            <p:nvSpPr>
              <p:cNvPr id="136" name="AutoShape 81"/>
              <p:cNvSpPr/>
              <p:nvPr/>
            </p:nvSpPr>
            <p:spPr bwMode="auto">
              <a:xfrm>
                <a:off x="6845312" y="5004568"/>
                <a:ext cx="366050" cy="366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137" name="AutoShape 82"/>
              <p:cNvSpPr/>
              <p:nvPr/>
            </p:nvSpPr>
            <p:spPr bwMode="auto">
              <a:xfrm>
                <a:off x="6879726" y="5301789"/>
                <a:ext cx="34415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830723" y="1757391"/>
              <a:ext cx="2790509" cy="36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355" indent="-173355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000000"/>
                  </a:solidFill>
                  <a:latin typeface="+mn-ea"/>
                </a:rPr>
                <a:t>AI</a:t>
              </a: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算法标签及选人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830723" y="2560409"/>
              <a:ext cx="2790509" cy="36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355" indent="-173355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000000"/>
                  </a:solidFill>
                  <a:latin typeface="+mn-ea"/>
                </a:rPr>
                <a:t>AI</a:t>
              </a: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选择对的时间点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830723" y="3356825"/>
              <a:ext cx="2790509" cy="36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355" indent="-173355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000000"/>
                  </a:solidFill>
                  <a:latin typeface="+mn-ea"/>
                </a:rPr>
                <a:t>AI</a:t>
              </a: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推荐对的场景或产品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50330" y="4326708"/>
              <a:ext cx="2790509" cy="36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355" indent="-173355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000000"/>
                  </a:solidFill>
                  <a:latin typeface="+mn-ea"/>
                </a:rPr>
                <a:t>AI</a:t>
              </a: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选择对的机制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042699" y="5193898"/>
              <a:ext cx="1934498" cy="36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无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830723" y="6018605"/>
              <a:ext cx="2790509" cy="36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355" indent="-173355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线上渠道（</a:t>
              </a:r>
              <a:r>
                <a:rPr lang="en-US" altLang="zh-CN" sz="1600" dirty="0">
                  <a:solidFill>
                    <a:srgbClr val="000000"/>
                  </a:solidFill>
                  <a:latin typeface="+mn-ea"/>
                </a:rPr>
                <a:t>APP/</a:t>
              </a: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短信）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8381996" y="3208724"/>
            <a:ext cx="279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355" indent="-173355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C00000"/>
                </a:solidFill>
                <a:latin typeface="+mn-ea"/>
              </a:rPr>
              <a:t>根据顾客喜好推</a:t>
            </a:r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荐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81996" y="4037435"/>
            <a:ext cx="3290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355" indent="-173355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C00000"/>
                </a:solidFill>
                <a:latin typeface="+mn-ea"/>
              </a:rPr>
              <a:t>给</a:t>
            </a:r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到客人期望</a:t>
            </a:r>
            <a:r>
              <a:rPr lang="zh-CN" altLang="en-US" sz="1800" dirty="0" smtClean="0">
                <a:solidFill>
                  <a:srgbClr val="C00000"/>
                </a:solidFill>
                <a:latin typeface="+mn-ea"/>
              </a:rPr>
              <a:t>的优惠，</a:t>
            </a:r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提升满意度及复购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381996" y="4932697"/>
            <a:ext cx="279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355" indent="-173355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个性化用心服务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381995" y="5737667"/>
            <a:ext cx="279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355" indent="-173355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线下强触点沟通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173973" y="953445"/>
            <a:ext cx="3457575" cy="384721"/>
          </a:xfrm>
          <a:prstGeom prst="rect">
            <a:avLst/>
          </a:prstGeom>
          <a:solidFill>
            <a:schemeClr val="tx1"/>
          </a:solidFill>
        </p:spPr>
        <p:txBody>
          <a:bodyPr wrap="square" lIns="91424" tIns="45718" rIns="91424" bIns="45718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缺失门店场景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23" cy="841248"/>
          </a:xfrm>
        </p:spPr>
        <p:txBody>
          <a:bodyPr>
            <a:normAutofit/>
          </a:bodyPr>
          <a:lstStyle/>
          <a:p>
            <a:r>
              <a:rPr lang="zh-CN" altLang="en-US" dirty="0"/>
              <a:t>基于顾客信息，</a:t>
            </a:r>
            <a:r>
              <a:rPr lang="zh-CN" altLang="en-US" sz="3200" dirty="0">
                <a:solidFill>
                  <a:srgbClr val="C00000"/>
                </a:solidFill>
              </a:rPr>
              <a:t>店内</a:t>
            </a:r>
            <a:r>
              <a:rPr lang="zh-CN" altLang="en-US" dirty="0"/>
              <a:t>提升顾客</a:t>
            </a:r>
            <a:r>
              <a:rPr lang="zh-CN" altLang="en-US" sz="3200" dirty="0">
                <a:solidFill>
                  <a:srgbClr val="C00000"/>
                </a:solidFill>
              </a:rPr>
              <a:t>体验</a:t>
            </a:r>
            <a:r>
              <a:rPr lang="zh-CN" altLang="en-US" dirty="0"/>
              <a:t>，</a:t>
            </a:r>
            <a:r>
              <a:rPr lang="zh-CN" altLang="en-US" sz="3200" dirty="0">
                <a:solidFill>
                  <a:srgbClr val="C00000"/>
                </a:solidFill>
              </a:rPr>
              <a:t>店外</a:t>
            </a:r>
            <a:r>
              <a:rPr lang="zh-CN" altLang="en-US" dirty="0"/>
              <a:t>建立与顾客的</a:t>
            </a:r>
            <a:r>
              <a:rPr lang="zh-CN" altLang="en-US" sz="3200" dirty="0">
                <a:solidFill>
                  <a:srgbClr val="C00000"/>
                </a:solidFill>
              </a:rPr>
              <a:t>连接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173973" y="953445"/>
            <a:ext cx="3457575" cy="384721"/>
          </a:xfrm>
          <a:prstGeom prst="rect">
            <a:avLst/>
          </a:prstGeom>
          <a:solidFill>
            <a:schemeClr val="tx1"/>
          </a:solidFill>
        </p:spPr>
        <p:txBody>
          <a:bodyPr wrap="square" lIns="91424" tIns="45718" rIns="91424" bIns="45718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补强</a:t>
            </a:r>
            <a:r>
              <a:rPr lang="zh-CN" altLang="en-US" b="1" dirty="0" smtClean="0">
                <a:solidFill>
                  <a:schemeClr val="bg1"/>
                </a:solidFill>
              </a:rPr>
              <a:t>门</a:t>
            </a:r>
            <a:r>
              <a:rPr lang="zh-CN" altLang="en-US" b="1" dirty="0">
                <a:solidFill>
                  <a:schemeClr val="bg1"/>
                </a:solidFill>
              </a:rPr>
              <a:t>店场景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412376" y="1574782"/>
            <a:ext cx="7915836" cy="5085994"/>
            <a:chOff x="148073" y="1574782"/>
            <a:chExt cx="8492766" cy="5452502"/>
          </a:xfrm>
        </p:grpSpPr>
        <p:sp>
          <p:nvSpPr>
            <p:cNvPr id="141" name="Freeform 5"/>
            <p:cNvSpPr/>
            <p:nvPr/>
          </p:nvSpPr>
          <p:spPr bwMode="auto">
            <a:xfrm rot="10800000">
              <a:off x="4865071" y="1574782"/>
              <a:ext cx="819955" cy="72654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rgbClr val="FFFFFF"/>
                  </a:gs>
                </a:gsLst>
                <a:lin ang="2700000" scaled="1"/>
              </a:gradFill>
            </a:ln>
            <a:effectLst>
              <a:outerShdw blurRad="127000" dist="508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24" tIns="45718" rIns="91424" bIns="45718" numCol="1" anchor="t" anchorCtr="0" compatLnSpc="1"/>
            <a:lstStyle/>
            <a:p>
              <a:pPr defTabSz="913765">
                <a:defRPr/>
              </a:pPr>
              <a:endParaRPr lang="zh-CN" altLang="en-US" sz="1800" ker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42" name="Group 8"/>
            <p:cNvGrpSpPr>
              <a:grpSpLocks noChangeAspect="1"/>
            </p:cNvGrpSpPr>
            <p:nvPr/>
          </p:nvGrpSpPr>
          <p:grpSpPr>
            <a:xfrm>
              <a:off x="5116549" y="1703467"/>
              <a:ext cx="330983" cy="362583"/>
              <a:chOff x="3437" y="2282"/>
              <a:chExt cx="679" cy="744"/>
            </a:xfrm>
            <a:solidFill>
              <a:srgbClr val="FFB850"/>
            </a:solidFill>
          </p:grpSpPr>
          <p:sp>
            <p:nvSpPr>
              <p:cNvPr id="303" name="Freeform 9"/>
              <p:cNvSpPr/>
              <p:nvPr/>
            </p:nvSpPr>
            <p:spPr bwMode="auto">
              <a:xfrm>
                <a:off x="3595" y="2282"/>
                <a:ext cx="364" cy="379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rgbClr val="BC36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3765">
                  <a:defRPr/>
                </a:pPr>
                <a:endParaRPr lang="zh-CN" altLang="en-US" sz="18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4" name="Freeform 10"/>
              <p:cNvSpPr/>
              <p:nvPr/>
            </p:nvSpPr>
            <p:spPr bwMode="auto">
              <a:xfrm>
                <a:off x="3437" y="2633"/>
                <a:ext cx="679" cy="393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rgbClr val="BC36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3765">
                  <a:defRPr/>
                </a:pPr>
                <a:endParaRPr lang="zh-CN" altLang="en-US" sz="18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3" name="组合 90"/>
            <p:cNvGrpSpPr/>
            <p:nvPr/>
          </p:nvGrpSpPr>
          <p:grpSpPr>
            <a:xfrm>
              <a:off x="2694741" y="2359780"/>
              <a:ext cx="2971836" cy="726543"/>
              <a:chOff x="3830803" y="2491947"/>
              <a:chExt cx="2971836" cy="726710"/>
            </a:xfrm>
          </p:grpSpPr>
          <p:grpSp>
            <p:nvGrpSpPr>
              <p:cNvPr id="299" name="组合 91"/>
              <p:cNvGrpSpPr/>
              <p:nvPr/>
            </p:nvGrpSpPr>
            <p:grpSpPr>
              <a:xfrm>
                <a:off x="3830803" y="2789949"/>
                <a:ext cx="2011197" cy="109703"/>
                <a:chOff x="5149433" y="1674310"/>
                <a:chExt cx="2274606" cy="109703"/>
              </a:xfrm>
            </p:grpSpPr>
            <p:cxnSp>
              <p:nvCxnSpPr>
                <p:cNvPr id="301" name="直接连接符 98"/>
                <p:cNvCxnSpPr/>
                <p:nvPr/>
              </p:nvCxnSpPr>
              <p:spPr>
                <a:xfrm flipV="1">
                  <a:off x="5149433" y="1718973"/>
                  <a:ext cx="215814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ysDot"/>
                </a:ln>
                <a:effectLst/>
              </p:spPr>
            </p:cxnSp>
            <p:sp>
              <p:nvSpPr>
                <p:cNvPr id="302" name="椭圆 100"/>
                <p:cNvSpPr/>
                <p:nvPr/>
              </p:nvSpPr>
              <p:spPr>
                <a:xfrm>
                  <a:off x="7314336" y="1674310"/>
                  <a:ext cx="109703" cy="109703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00" name="Freeform 5"/>
              <p:cNvSpPr/>
              <p:nvPr/>
            </p:nvSpPr>
            <p:spPr bwMode="auto">
              <a:xfrm rot="10800000">
                <a:off x="5982684" y="2491947"/>
                <a:ext cx="819955" cy="72671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</a:gradFill>
              </a:ln>
              <a:effectLst>
                <a:outerShdw blurRad="127000" dist="508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3765">
                  <a:defRPr/>
                </a:pPr>
                <a:endParaRPr lang="zh-CN" altLang="en-US" sz="18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4" name="组合 101"/>
            <p:cNvGrpSpPr/>
            <p:nvPr/>
          </p:nvGrpSpPr>
          <p:grpSpPr>
            <a:xfrm>
              <a:off x="3084741" y="3199792"/>
              <a:ext cx="2567980" cy="726541"/>
              <a:chOff x="4234658" y="3470753"/>
              <a:chExt cx="2567981" cy="726710"/>
            </a:xfrm>
          </p:grpSpPr>
          <p:grpSp>
            <p:nvGrpSpPr>
              <p:cNvPr id="295" name="组合 102"/>
              <p:cNvGrpSpPr/>
              <p:nvPr/>
            </p:nvGrpSpPr>
            <p:grpSpPr>
              <a:xfrm>
                <a:off x="4234658" y="3786898"/>
                <a:ext cx="1607342" cy="109703"/>
                <a:chOff x="5606181" y="1674310"/>
                <a:chExt cx="1817858" cy="109703"/>
              </a:xfrm>
            </p:grpSpPr>
            <p:cxnSp>
              <p:nvCxnSpPr>
                <p:cNvPr id="297" name="直接连接符 119"/>
                <p:cNvCxnSpPr/>
                <p:nvPr/>
              </p:nvCxnSpPr>
              <p:spPr>
                <a:xfrm flipV="1">
                  <a:off x="5606181" y="1718973"/>
                  <a:ext cx="170140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ysDot"/>
                </a:ln>
                <a:effectLst/>
              </p:spPr>
            </p:cxnSp>
            <p:sp>
              <p:nvSpPr>
                <p:cNvPr id="298" name="椭圆 120"/>
                <p:cNvSpPr/>
                <p:nvPr/>
              </p:nvSpPr>
              <p:spPr>
                <a:xfrm>
                  <a:off x="7314336" y="1674310"/>
                  <a:ext cx="109703" cy="109703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96" name="Freeform 5"/>
              <p:cNvSpPr/>
              <p:nvPr/>
            </p:nvSpPr>
            <p:spPr bwMode="auto">
              <a:xfrm rot="10800000">
                <a:off x="5982684" y="3470753"/>
                <a:ext cx="819955" cy="72671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</a:gradFill>
              </a:ln>
              <a:effectLst>
                <a:outerShdw blurRad="127000" dist="508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3765">
                  <a:defRPr/>
                </a:pPr>
                <a:endParaRPr lang="zh-CN" altLang="en-US" sz="18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5" name="Freeform 5"/>
            <p:cNvSpPr/>
            <p:nvPr/>
          </p:nvSpPr>
          <p:spPr bwMode="auto">
            <a:xfrm rot="10800000">
              <a:off x="4874333" y="4166902"/>
              <a:ext cx="819956" cy="72654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rgbClr val="FFFFFF"/>
                  </a:gs>
                </a:gsLst>
                <a:lin ang="2700000" scaled="1"/>
              </a:gradFill>
            </a:ln>
            <a:effectLst>
              <a:outerShdw blurRad="127000" dist="508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24" tIns="45718" rIns="91424" bIns="45718" numCol="1" anchor="t" anchorCtr="0" compatLnSpc="1"/>
            <a:lstStyle/>
            <a:p>
              <a:pPr defTabSz="913765">
                <a:defRPr/>
              </a:pPr>
              <a:endParaRPr lang="zh-CN" altLang="en-US" sz="1800" ker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46" name="组合 2"/>
            <p:cNvGrpSpPr/>
            <p:nvPr/>
          </p:nvGrpSpPr>
          <p:grpSpPr>
            <a:xfrm>
              <a:off x="1642988" y="5869305"/>
              <a:ext cx="4040529" cy="726545"/>
              <a:chOff x="1991929" y="4593500"/>
              <a:chExt cx="3030791" cy="544909"/>
            </a:xfrm>
          </p:grpSpPr>
          <p:sp>
            <p:nvSpPr>
              <p:cNvPr id="291" name="Freeform 5"/>
              <p:cNvSpPr/>
              <p:nvPr/>
            </p:nvSpPr>
            <p:spPr bwMode="auto">
              <a:xfrm rot="10800000">
                <a:off x="4407673" y="4593500"/>
                <a:ext cx="615047" cy="54490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</a:gradFill>
              </a:ln>
              <a:effectLst>
                <a:outerShdw blurRad="127000" dist="508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3765">
                  <a:defRPr/>
                </a:pPr>
                <a:endParaRPr lang="zh-CN" altLang="en-US" sz="1800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292" name="组合 145"/>
              <p:cNvGrpSpPr/>
              <p:nvPr/>
            </p:nvGrpSpPr>
            <p:grpSpPr>
              <a:xfrm>
                <a:off x="1991929" y="4832466"/>
                <a:ext cx="2297191" cy="82259"/>
                <a:chOff x="3960417" y="1674310"/>
                <a:chExt cx="3463622" cy="109703"/>
              </a:xfrm>
            </p:grpSpPr>
            <p:cxnSp>
              <p:nvCxnSpPr>
                <p:cNvPr id="293" name="直接连接符 227"/>
                <p:cNvCxnSpPr/>
                <p:nvPr/>
              </p:nvCxnSpPr>
              <p:spPr>
                <a:xfrm flipV="1">
                  <a:off x="3960417" y="1718973"/>
                  <a:ext cx="334716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ysDot"/>
                </a:ln>
                <a:effectLst/>
              </p:spPr>
            </p:cxnSp>
            <p:sp>
              <p:nvSpPr>
                <p:cNvPr id="294" name="椭圆 228"/>
                <p:cNvSpPr/>
                <p:nvPr/>
              </p:nvSpPr>
              <p:spPr>
                <a:xfrm>
                  <a:off x="7314336" y="1674310"/>
                  <a:ext cx="109703" cy="109703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47" name="组合 27"/>
            <p:cNvGrpSpPr/>
            <p:nvPr/>
          </p:nvGrpSpPr>
          <p:grpSpPr>
            <a:xfrm>
              <a:off x="5052797" y="2484867"/>
              <a:ext cx="454132" cy="454132"/>
              <a:chOff x="681038" y="4159250"/>
              <a:chExt cx="1503363" cy="1503363"/>
            </a:xfrm>
          </p:grpSpPr>
          <p:sp>
            <p:nvSpPr>
              <p:cNvPr id="289" name="Freeform 7"/>
              <p:cNvSpPr>
                <a:spLocks noEditPoints="1"/>
              </p:cNvSpPr>
              <p:nvPr/>
            </p:nvSpPr>
            <p:spPr bwMode="auto">
              <a:xfrm>
                <a:off x="681038" y="4159250"/>
                <a:ext cx="1503363" cy="1503363"/>
              </a:xfrm>
              <a:custGeom>
                <a:avLst/>
                <a:gdLst>
                  <a:gd name="T0" fmla="*/ 449 w 947"/>
                  <a:gd name="T1" fmla="*/ 0 h 947"/>
                  <a:gd name="T2" fmla="*/ 378 w 947"/>
                  <a:gd name="T3" fmla="*/ 8 h 947"/>
                  <a:gd name="T4" fmla="*/ 247 w 947"/>
                  <a:gd name="T5" fmla="*/ 57 h 947"/>
                  <a:gd name="T6" fmla="*/ 139 w 947"/>
                  <a:gd name="T7" fmla="*/ 138 h 947"/>
                  <a:gd name="T8" fmla="*/ 58 w 947"/>
                  <a:gd name="T9" fmla="*/ 247 h 947"/>
                  <a:gd name="T10" fmla="*/ 10 w 947"/>
                  <a:gd name="T11" fmla="*/ 378 h 947"/>
                  <a:gd name="T12" fmla="*/ 0 w 947"/>
                  <a:gd name="T13" fmla="*/ 449 h 947"/>
                  <a:gd name="T14" fmla="*/ 0 w 947"/>
                  <a:gd name="T15" fmla="*/ 496 h 947"/>
                  <a:gd name="T16" fmla="*/ 10 w 947"/>
                  <a:gd name="T17" fmla="*/ 567 h 947"/>
                  <a:gd name="T18" fmla="*/ 58 w 947"/>
                  <a:gd name="T19" fmla="*/ 698 h 947"/>
                  <a:gd name="T20" fmla="*/ 139 w 947"/>
                  <a:gd name="T21" fmla="*/ 807 h 947"/>
                  <a:gd name="T22" fmla="*/ 247 w 947"/>
                  <a:gd name="T23" fmla="*/ 890 h 947"/>
                  <a:gd name="T24" fmla="*/ 378 w 947"/>
                  <a:gd name="T25" fmla="*/ 937 h 947"/>
                  <a:gd name="T26" fmla="*/ 449 w 947"/>
                  <a:gd name="T27" fmla="*/ 945 h 947"/>
                  <a:gd name="T28" fmla="*/ 499 w 947"/>
                  <a:gd name="T29" fmla="*/ 945 h 947"/>
                  <a:gd name="T30" fmla="*/ 570 w 947"/>
                  <a:gd name="T31" fmla="*/ 937 h 947"/>
                  <a:gd name="T32" fmla="*/ 698 w 947"/>
                  <a:gd name="T33" fmla="*/ 890 h 947"/>
                  <a:gd name="T34" fmla="*/ 809 w 947"/>
                  <a:gd name="T35" fmla="*/ 807 h 947"/>
                  <a:gd name="T36" fmla="*/ 890 w 947"/>
                  <a:gd name="T37" fmla="*/ 698 h 947"/>
                  <a:gd name="T38" fmla="*/ 938 w 947"/>
                  <a:gd name="T39" fmla="*/ 567 h 947"/>
                  <a:gd name="T40" fmla="*/ 947 w 947"/>
                  <a:gd name="T41" fmla="*/ 496 h 947"/>
                  <a:gd name="T42" fmla="*/ 947 w 947"/>
                  <a:gd name="T43" fmla="*/ 449 h 947"/>
                  <a:gd name="T44" fmla="*/ 938 w 947"/>
                  <a:gd name="T45" fmla="*/ 378 h 947"/>
                  <a:gd name="T46" fmla="*/ 890 w 947"/>
                  <a:gd name="T47" fmla="*/ 247 h 947"/>
                  <a:gd name="T48" fmla="*/ 809 w 947"/>
                  <a:gd name="T49" fmla="*/ 138 h 947"/>
                  <a:gd name="T50" fmla="*/ 698 w 947"/>
                  <a:gd name="T51" fmla="*/ 57 h 947"/>
                  <a:gd name="T52" fmla="*/ 570 w 947"/>
                  <a:gd name="T53" fmla="*/ 8 h 947"/>
                  <a:gd name="T54" fmla="*/ 499 w 947"/>
                  <a:gd name="T55" fmla="*/ 0 h 947"/>
                  <a:gd name="T56" fmla="*/ 473 w 947"/>
                  <a:gd name="T57" fmla="*/ 900 h 947"/>
                  <a:gd name="T58" fmla="*/ 388 w 947"/>
                  <a:gd name="T59" fmla="*/ 892 h 947"/>
                  <a:gd name="T60" fmla="*/ 269 w 947"/>
                  <a:gd name="T61" fmla="*/ 848 h 947"/>
                  <a:gd name="T62" fmla="*/ 170 w 947"/>
                  <a:gd name="T63" fmla="*/ 775 h 947"/>
                  <a:gd name="T64" fmla="*/ 97 w 947"/>
                  <a:gd name="T65" fmla="*/ 676 h 947"/>
                  <a:gd name="T66" fmla="*/ 54 w 947"/>
                  <a:gd name="T67" fmla="*/ 559 h 947"/>
                  <a:gd name="T68" fmla="*/ 46 w 947"/>
                  <a:gd name="T69" fmla="*/ 473 h 947"/>
                  <a:gd name="T70" fmla="*/ 66 w 947"/>
                  <a:gd name="T71" fmla="*/ 346 h 947"/>
                  <a:gd name="T72" fmla="*/ 119 w 947"/>
                  <a:gd name="T73" fmla="*/ 233 h 947"/>
                  <a:gd name="T74" fmla="*/ 202 w 947"/>
                  <a:gd name="T75" fmla="*/ 142 h 947"/>
                  <a:gd name="T76" fmla="*/ 307 w 947"/>
                  <a:gd name="T77" fmla="*/ 79 h 947"/>
                  <a:gd name="T78" fmla="*/ 429 w 947"/>
                  <a:gd name="T79" fmla="*/ 47 h 947"/>
                  <a:gd name="T80" fmla="*/ 516 w 947"/>
                  <a:gd name="T81" fmla="*/ 47 h 947"/>
                  <a:gd name="T82" fmla="*/ 639 w 947"/>
                  <a:gd name="T83" fmla="*/ 79 h 947"/>
                  <a:gd name="T84" fmla="*/ 746 w 947"/>
                  <a:gd name="T85" fmla="*/ 142 h 947"/>
                  <a:gd name="T86" fmla="*/ 829 w 947"/>
                  <a:gd name="T87" fmla="*/ 233 h 947"/>
                  <a:gd name="T88" fmla="*/ 882 w 947"/>
                  <a:gd name="T89" fmla="*/ 346 h 947"/>
                  <a:gd name="T90" fmla="*/ 902 w 947"/>
                  <a:gd name="T91" fmla="*/ 473 h 947"/>
                  <a:gd name="T92" fmla="*/ 892 w 947"/>
                  <a:gd name="T93" fmla="*/ 559 h 947"/>
                  <a:gd name="T94" fmla="*/ 851 w 947"/>
                  <a:gd name="T95" fmla="*/ 676 h 947"/>
                  <a:gd name="T96" fmla="*/ 775 w 947"/>
                  <a:gd name="T97" fmla="*/ 775 h 947"/>
                  <a:gd name="T98" fmla="*/ 677 w 947"/>
                  <a:gd name="T99" fmla="*/ 848 h 947"/>
                  <a:gd name="T100" fmla="*/ 560 w 947"/>
                  <a:gd name="T101" fmla="*/ 892 h 947"/>
                  <a:gd name="T102" fmla="*/ 473 w 947"/>
                  <a:gd name="T103" fmla="*/ 90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47" h="947">
                    <a:moveTo>
                      <a:pt x="473" y="0"/>
                    </a:moveTo>
                    <a:lnTo>
                      <a:pt x="473" y="0"/>
                    </a:lnTo>
                    <a:lnTo>
                      <a:pt x="449" y="0"/>
                    </a:lnTo>
                    <a:lnTo>
                      <a:pt x="425" y="2"/>
                    </a:lnTo>
                    <a:lnTo>
                      <a:pt x="402" y="4"/>
                    </a:lnTo>
                    <a:lnTo>
                      <a:pt x="378" y="8"/>
                    </a:lnTo>
                    <a:lnTo>
                      <a:pt x="333" y="20"/>
                    </a:lnTo>
                    <a:lnTo>
                      <a:pt x="289" y="36"/>
                    </a:lnTo>
                    <a:lnTo>
                      <a:pt x="247" y="57"/>
                    </a:lnTo>
                    <a:lnTo>
                      <a:pt x="210" y="81"/>
                    </a:lnTo>
                    <a:lnTo>
                      <a:pt x="172" y="107"/>
                    </a:lnTo>
                    <a:lnTo>
                      <a:pt x="139" y="138"/>
                    </a:lnTo>
                    <a:lnTo>
                      <a:pt x="109" y="172"/>
                    </a:lnTo>
                    <a:lnTo>
                      <a:pt x="81" y="208"/>
                    </a:lnTo>
                    <a:lnTo>
                      <a:pt x="58" y="247"/>
                    </a:lnTo>
                    <a:lnTo>
                      <a:pt x="38" y="289"/>
                    </a:lnTo>
                    <a:lnTo>
                      <a:pt x="22" y="332"/>
                    </a:lnTo>
                    <a:lnTo>
                      <a:pt x="10" y="378"/>
                    </a:lnTo>
                    <a:lnTo>
                      <a:pt x="6" y="401"/>
                    </a:lnTo>
                    <a:lnTo>
                      <a:pt x="2" y="425"/>
                    </a:lnTo>
                    <a:lnTo>
                      <a:pt x="0" y="449"/>
                    </a:lnTo>
                    <a:lnTo>
                      <a:pt x="0" y="473"/>
                    </a:lnTo>
                    <a:lnTo>
                      <a:pt x="0" y="473"/>
                    </a:lnTo>
                    <a:lnTo>
                      <a:pt x="0" y="496"/>
                    </a:lnTo>
                    <a:lnTo>
                      <a:pt x="2" y="522"/>
                    </a:lnTo>
                    <a:lnTo>
                      <a:pt x="6" y="546"/>
                    </a:lnTo>
                    <a:lnTo>
                      <a:pt x="10" y="567"/>
                    </a:lnTo>
                    <a:lnTo>
                      <a:pt x="22" y="613"/>
                    </a:lnTo>
                    <a:lnTo>
                      <a:pt x="38" y="656"/>
                    </a:lnTo>
                    <a:lnTo>
                      <a:pt x="58" y="698"/>
                    </a:lnTo>
                    <a:lnTo>
                      <a:pt x="81" y="737"/>
                    </a:lnTo>
                    <a:lnTo>
                      <a:pt x="109" y="773"/>
                    </a:lnTo>
                    <a:lnTo>
                      <a:pt x="139" y="807"/>
                    </a:lnTo>
                    <a:lnTo>
                      <a:pt x="172" y="838"/>
                    </a:lnTo>
                    <a:lnTo>
                      <a:pt x="210" y="866"/>
                    </a:lnTo>
                    <a:lnTo>
                      <a:pt x="247" y="890"/>
                    </a:lnTo>
                    <a:lnTo>
                      <a:pt x="289" y="909"/>
                    </a:lnTo>
                    <a:lnTo>
                      <a:pt x="333" y="925"/>
                    </a:lnTo>
                    <a:lnTo>
                      <a:pt x="378" y="937"/>
                    </a:lnTo>
                    <a:lnTo>
                      <a:pt x="402" y="941"/>
                    </a:lnTo>
                    <a:lnTo>
                      <a:pt x="425" y="943"/>
                    </a:lnTo>
                    <a:lnTo>
                      <a:pt x="449" y="945"/>
                    </a:lnTo>
                    <a:lnTo>
                      <a:pt x="473" y="947"/>
                    </a:lnTo>
                    <a:lnTo>
                      <a:pt x="473" y="947"/>
                    </a:lnTo>
                    <a:lnTo>
                      <a:pt x="499" y="945"/>
                    </a:lnTo>
                    <a:lnTo>
                      <a:pt x="522" y="943"/>
                    </a:lnTo>
                    <a:lnTo>
                      <a:pt x="546" y="941"/>
                    </a:lnTo>
                    <a:lnTo>
                      <a:pt x="570" y="937"/>
                    </a:lnTo>
                    <a:lnTo>
                      <a:pt x="615" y="925"/>
                    </a:lnTo>
                    <a:lnTo>
                      <a:pt x="657" y="909"/>
                    </a:lnTo>
                    <a:lnTo>
                      <a:pt x="698" y="890"/>
                    </a:lnTo>
                    <a:lnTo>
                      <a:pt x="738" y="866"/>
                    </a:lnTo>
                    <a:lnTo>
                      <a:pt x="775" y="838"/>
                    </a:lnTo>
                    <a:lnTo>
                      <a:pt x="809" y="807"/>
                    </a:lnTo>
                    <a:lnTo>
                      <a:pt x="839" y="773"/>
                    </a:lnTo>
                    <a:lnTo>
                      <a:pt x="866" y="737"/>
                    </a:lnTo>
                    <a:lnTo>
                      <a:pt x="890" y="698"/>
                    </a:lnTo>
                    <a:lnTo>
                      <a:pt x="910" y="656"/>
                    </a:lnTo>
                    <a:lnTo>
                      <a:pt x="926" y="613"/>
                    </a:lnTo>
                    <a:lnTo>
                      <a:pt x="938" y="567"/>
                    </a:lnTo>
                    <a:lnTo>
                      <a:pt x="942" y="546"/>
                    </a:lnTo>
                    <a:lnTo>
                      <a:pt x="946" y="522"/>
                    </a:lnTo>
                    <a:lnTo>
                      <a:pt x="947" y="496"/>
                    </a:lnTo>
                    <a:lnTo>
                      <a:pt x="947" y="473"/>
                    </a:lnTo>
                    <a:lnTo>
                      <a:pt x="947" y="473"/>
                    </a:lnTo>
                    <a:lnTo>
                      <a:pt x="947" y="449"/>
                    </a:lnTo>
                    <a:lnTo>
                      <a:pt x="946" y="425"/>
                    </a:lnTo>
                    <a:lnTo>
                      <a:pt x="942" y="401"/>
                    </a:lnTo>
                    <a:lnTo>
                      <a:pt x="938" y="378"/>
                    </a:lnTo>
                    <a:lnTo>
                      <a:pt x="926" y="332"/>
                    </a:lnTo>
                    <a:lnTo>
                      <a:pt x="910" y="289"/>
                    </a:lnTo>
                    <a:lnTo>
                      <a:pt x="890" y="247"/>
                    </a:lnTo>
                    <a:lnTo>
                      <a:pt x="866" y="208"/>
                    </a:lnTo>
                    <a:lnTo>
                      <a:pt x="839" y="172"/>
                    </a:lnTo>
                    <a:lnTo>
                      <a:pt x="809" y="138"/>
                    </a:lnTo>
                    <a:lnTo>
                      <a:pt x="775" y="107"/>
                    </a:lnTo>
                    <a:lnTo>
                      <a:pt x="738" y="81"/>
                    </a:lnTo>
                    <a:lnTo>
                      <a:pt x="698" y="57"/>
                    </a:lnTo>
                    <a:lnTo>
                      <a:pt x="657" y="36"/>
                    </a:lnTo>
                    <a:lnTo>
                      <a:pt x="615" y="20"/>
                    </a:lnTo>
                    <a:lnTo>
                      <a:pt x="570" y="8"/>
                    </a:lnTo>
                    <a:lnTo>
                      <a:pt x="546" y="4"/>
                    </a:lnTo>
                    <a:lnTo>
                      <a:pt x="522" y="2"/>
                    </a:lnTo>
                    <a:lnTo>
                      <a:pt x="499" y="0"/>
                    </a:lnTo>
                    <a:lnTo>
                      <a:pt x="473" y="0"/>
                    </a:lnTo>
                    <a:lnTo>
                      <a:pt x="473" y="0"/>
                    </a:lnTo>
                    <a:close/>
                    <a:moveTo>
                      <a:pt x="473" y="900"/>
                    </a:moveTo>
                    <a:lnTo>
                      <a:pt x="473" y="900"/>
                    </a:lnTo>
                    <a:lnTo>
                      <a:pt x="429" y="898"/>
                    </a:lnTo>
                    <a:lnTo>
                      <a:pt x="388" y="892"/>
                    </a:lnTo>
                    <a:lnTo>
                      <a:pt x="346" y="882"/>
                    </a:lnTo>
                    <a:lnTo>
                      <a:pt x="307" y="866"/>
                    </a:lnTo>
                    <a:lnTo>
                      <a:pt x="269" y="848"/>
                    </a:lnTo>
                    <a:lnTo>
                      <a:pt x="234" y="826"/>
                    </a:lnTo>
                    <a:lnTo>
                      <a:pt x="202" y="803"/>
                    </a:lnTo>
                    <a:lnTo>
                      <a:pt x="170" y="775"/>
                    </a:lnTo>
                    <a:lnTo>
                      <a:pt x="145" y="745"/>
                    </a:lnTo>
                    <a:lnTo>
                      <a:pt x="119" y="712"/>
                    </a:lnTo>
                    <a:lnTo>
                      <a:pt x="97" y="676"/>
                    </a:lnTo>
                    <a:lnTo>
                      <a:pt x="79" y="639"/>
                    </a:lnTo>
                    <a:lnTo>
                      <a:pt x="66" y="599"/>
                    </a:lnTo>
                    <a:lnTo>
                      <a:pt x="54" y="559"/>
                    </a:lnTo>
                    <a:lnTo>
                      <a:pt x="48" y="516"/>
                    </a:lnTo>
                    <a:lnTo>
                      <a:pt x="46" y="473"/>
                    </a:lnTo>
                    <a:lnTo>
                      <a:pt x="46" y="473"/>
                    </a:lnTo>
                    <a:lnTo>
                      <a:pt x="48" y="429"/>
                    </a:lnTo>
                    <a:lnTo>
                      <a:pt x="54" y="387"/>
                    </a:lnTo>
                    <a:lnTo>
                      <a:pt x="66" y="346"/>
                    </a:lnTo>
                    <a:lnTo>
                      <a:pt x="79" y="306"/>
                    </a:lnTo>
                    <a:lnTo>
                      <a:pt x="97" y="269"/>
                    </a:lnTo>
                    <a:lnTo>
                      <a:pt x="119" y="233"/>
                    </a:lnTo>
                    <a:lnTo>
                      <a:pt x="145" y="202"/>
                    </a:lnTo>
                    <a:lnTo>
                      <a:pt x="170" y="170"/>
                    </a:lnTo>
                    <a:lnTo>
                      <a:pt x="202" y="142"/>
                    </a:lnTo>
                    <a:lnTo>
                      <a:pt x="234" y="119"/>
                    </a:lnTo>
                    <a:lnTo>
                      <a:pt x="269" y="97"/>
                    </a:lnTo>
                    <a:lnTo>
                      <a:pt x="307" y="79"/>
                    </a:lnTo>
                    <a:lnTo>
                      <a:pt x="346" y="65"/>
                    </a:lnTo>
                    <a:lnTo>
                      <a:pt x="388" y="53"/>
                    </a:lnTo>
                    <a:lnTo>
                      <a:pt x="429" y="47"/>
                    </a:lnTo>
                    <a:lnTo>
                      <a:pt x="473" y="45"/>
                    </a:lnTo>
                    <a:lnTo>
                      <a:pt x="473" y="45"/>
                    </a:lnTo>
                    <a:lnTo>
                      <a:pt x="516" y="47"/>
                    </a:lnTo>
                    <a:lnTo>
                      <a:pt x="560" y="53"/>
                    </a:lnTo>
                    <a:lnTo>
                      <a:pt x="601" y="65"/>
                    </a:lnTo>
                    <a:lnTo>
                      <a:pt x="639" y="79"/>
                    </a:lnTo>
                    <a:lnTo>
                      <a:pt x="677" y="97"/>
                    </a:lnTo>
                    <a:lnTo>
                      <a:pt x="712" y="119"/>
                    </a:lnTo>
                    <a:lnTo>
                      <a:pt x="746" y="142"/>
                    </a:lnTo>
                    <a:lnTo>
                      <a:pt x="775" y="170"/>
                    </a:lnTo>
                    <a:lnTo>
                      <a:pt x="803" y="202"/>
                    </a:lnTo>
                    <a:lnTo>
                      <a:pt x="829" y="233"/>
                    </a:lnTo>
                    <a:lnTo>
                      <a:pt x="851" y="269"/>
                    </a:lnTo>
                    <a:lnTo>
                      <a:pt x="868" y="306"/>
                    </a:lnTo>
                    <a:lnTo>
                      <a:pt x="882" y="346"/>
                    </a:lnTo>
                    <a:lnTo>
                      <a:pt x="892" y="387"/>
                    </a:lnTo>
                    <a:lnTo>
                      <a:pt x="900" y="429"/>
                    </a:lnTo>
                    <a:lnTo>
                      <a:pt x="902" y="473"/>
                    </a:lnTo>
                    <a:lnTo>
                      <a:pt x="902" y="473"/>
                    </a:lnTo>
                    <a:lnTo>
                      <a:pt x="900" y="516"/>
                    </a:lnTo>
                    <a:lnTo>
                      <a:pt x="892" y="559"/>
                    </a:lnTo>
                    <a:lnTo>
                      <a:pt x="882" y="599"/>
                    </a:lnTo>
                    <a:lnTo>
                      <a:pt x="868" y="639"/>
                    </a:lnTo>
                    <a:lnTo>
                      <a:pt x="851" y="676"/>
                    </a:lnTo>
                    <a:lnTo>
                      <a:pt x="829" y="712"/>
                    </a:lnTo>
                    <a:lnTo>
                      <a:pt x="803" y="745"/>
                    </a:lnTo>
                    <a:lnTo>
                      <a:pt x="775" y="775"/>
                    </a:lnTo>
                    <a:lnTo>
                      <a:pt x="746" y="803"/>
                    </a:lnTo>
                    <a:lnTo>
                      <a:pt x="712" y="826"/>
                    </a:lnTo>
                    <a:lnTo>
                      <a:pt x="677" y="848"/>
                    </a:lnTo>
                    <a:lnTo>
                      <a:pt x="639" y="866"/>
                    </a:lnTo>
                    <a:lnTo>
                      <a:pt x="601" y="882"/>
                    </a:lnTo>
                    <a:lnTo>
                      <a:pt x="560" y="892"/>
                    </a:lnTo>
                    <a:lnTo>
                      <a:pt x="516" y="898"/>
                    </a:lnTo>
                    <a:lnTo>
                      <a:pt x="473" y="900"/>
                    </a:lnTo>
                    <a:lnTo>
                      <a:pt x="473" y="90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0" name="Freeform 8"/>
              <p:cNvSpPr>
                <a:spLocks noEditPoints="1"/>
              </p:cNvSpPr>
              <p:nvPr/>
            </p:nvSpPr>
            <p:spPr bwMode="auto">
              <a:xfrm>
                <a:off x="860426" y="4338638"/>
                <a:ext cx="1146175" cy="1141413"/>
              </a:xfrm>
              <a:custGeom>
                <a:avLst/>
                <a:gdLst>
                  <a:gd name="T0" fmla="*/ 392 w 722"/>
                  <a:gd name="T1" fmla="*/ 680 h 719"/>
                  <a:gd name="T2" fmla="*/ 382 w 722"/>
                  <a:gd name="T3" fmla="*/ 658 h 719"/>
                  <a:gd name="T4" fmla="*/ 360 w 722"/>
                  <a:gd name="T5" fmla="*/ 650 h 719"/>
                  <a:gd name="T6" fmla="*/ 348 w 722"/>
                  <a:gd name="T7" fmla="*/ 652 h 719"/>
                  <a:gd name="T8" fmla="*/ 330 w 722"/>
                  <a:gd name="T9" fmla="*/ 674 h 719"/>
                  <a:gd name="T10" fmla="*/ 328 w 722"/>
                  <a:gd name="T11" fmla="*/ 719 h 719"/>
                  <a:gd name="T12" fmla="*/ 235 w 722"/>
                  <a:gd name="T13" fmla="*/ 700 h 719"/>
                  <a:gd name="T14" fmla="*/ 152 w 722"/>
                  <a:gd name="T15" fmla="*/ 654 h 719"/>
                  <a:gd name="T16" fmla="*/ 83 w 722"/>
                  <a:gd name="T17" fmla="*/ 591 h 719"/>
                  <a:gd name="T18" fmla="*/ 34 w 722"/>
                  <a:gd name="T19" fmla="*/ 514 h 719"/>
                  <a:gd name="T20" fmla="*/ 4 w 722"/>
                  <a:gd name="T21" fmla="*/ 423 h 719"/>
                  <a:gd name="T22" fmla="*/ 40 w 722"/>
                  <a:gd name="T23" fmla="*/ 389 h 719"/>
                  <a:gd name="T24" fmla="*/ 61 w 722"/>
                  <a:gd name="T25" fmla="*/ 381 h 719"/>
                  <a:gd name="T26" fmla="*/ 69 w 722"/>
                  <a:gd name="T27" fmla="*/ 360 h 719"/>
                  <a:gd name="T28" fmla="*/ 67 w 722"/>
                  <a:gd name="T29" fmla="*/ 348 h 719"/>
                  <a:gd name="T30" fmla="*/ 46 w 722"/>
                  <a:gd name="T31" fmla="*/ 330 h 719"/>
                  <a:gd name="T32" fmla="*/ 0 w 722"/>
                  <a:gd name="T33" fmla="*/ 328 h 719"/>
                  <a:gd name="T34" fmla="*/ 22 w 722"/>
                  <a:gd name="T35" fmla="*/ 235 h 719"/>
                  <a:gd name="T36" fmla="*/ 65 w 722"/>
                  <a:gd name="T37" fmla="*/ 152 h 719"/>
                  <a:gd name="T38" fmla="*/ 129 w 722"/>
                  <a:gd name="T39" fmla="*/ 83 h 719"/>
                  <a:gd name="T40" fmla="*/ 206 w 722"/>
                  <a:gd name="T41" fmla="*/ 33 h 719"/>
                  <a:gd name="T42" fmla="*/ 297 w 722"/>
                  <a:gd name="T43" fmla="*/ 4 h 719"/>
                  <a:gd name="T44" fmla="*/ 328 w 722"/>
                  <a:gd name="T45" fmla="*/ 39 h 719"/>
                  <a:gd name="T46" fmla="*/ 338 w 722"/>
                  <a:gd name="T47" fmla="*/ 61 h 719"/>
                  <a:gd name="T48" fmla="*/ 360 w 722"/>
                  <a:gd name="T49" fmla="*/ 69 h 719"/>
                  <a:gd name="T50" fmla="*/ 372 w 722"/>
                  <a:gd name="T51" fmla="*/ 67 h 719"/>
                  <a:gd name="T52" fmla="*/ 390 w 722"/>
                  <a:gd name="T53" fmla="*/ 45 h 719"/>
                  <a:gd name="T54" fmla="*/ 392 w 722"/>
                  <a:gd name="T55" fmla="*/ 0 h 719"/>
                  <a:gd name="T56" fmla="*/ 484 w 722"/>
                  <a:gd name="T57" fmla="*/ 19 h 719"/>
                  <a:gd name="T58" fmla="*/ 568 w 722"/>
                  <a:gd name="T59" fmla="*/ 65 h 719"/>
                  <a:gd name="T60" fmla="*/ 637 w 722"/>
                  <a:gd name="T61" fmla="*/ 126 h 719"/>
                  <a:gd name="T62" fmla="*/ 688 w 722"/>
                  <a:gd name="T63" fmla="*/ 205 h 719"/>
                  <a:gd name="T64" fmla="*/ 716 w 722"/>
                  <a:gd name="T65" fmla="*/ 296 h 719"/>
                  <a:gd name="T66" fmla="*/ 680 w 722"/>
                  <a:gd name="T67" fmla="*/ 328 h 719"/>
                  <a:gd name="T68" fmla="*/ 659 w 722"/>
                  <a:gd name="T69" fmla="*/ 338 h 719"/>
                  <a:gd name="T70" fmla="*/ 651 w 722"/>
                  <a:gd name="T71" fmla="*/ 360 h 719"/>
                  <a:gd name="T72" fmla="*/ 653 w 722"/>
                  <a:gd name="T73" fmla="*/ 371 h 719"/>
                  <a:gd name="T74" fmla="*/ 674 w 722"/>
                  <a:gd name="T75" fmla="*/ 389 h 719"/>
                  <a:gd name="T76" fmla="*/ 722 w 722"/>
                  <a:gd name="T77" fmla="*/ 391 h 719"/>
                  <a:gd name="T78" fmla="*/ 700 w 722"/>
                  <a:gd name="T79" fmla="*/ 484 h 719"/>
                  <a:gd name="T80" fmla="*/ 657 w 722"/>
                  <a:gd name="T81" fmla="*/ 567 h 719"/>
                  <a:gd name="T82" fmla="*/ 593 w 722"/>
                  <a:gd name="T83" fmla="*/ 636 h 719"/>
                  <a:gd name="T84" fmla="*/ 514 w 722"/>
                  <a:gd name="T85" fmla="*/ 688 h 719"/>
                  <a:gd name="T86" fmla="*/ 423 w 722"/>
                  <a:gd name="T87" fmla="*/ 715 h 719"/>
                  <a:gd name="T88" fmla="*/ 504 w 722"/>
                  <a:gd name="T89" fmla="*/ 95 h 719"/>
                  <a:gd name="T90" fmla="*/ 490 w 722"/>
                  <a:gd name="T91" fmla="*/ 99 h 719"/>
                  <a:gd name="T92" fmla="*/ 303 w 722"/>
                  <a:gd name="T93" fmla="*/ 348 h 719"/>
                  <a:gd name="T94" fmla="*/ 299 w 722"/>
                  <a:gd name="T95" fmla="*/ 356 h 719"/>
                  <a:gd name="T96" fmla="*/ 297 w 722"/>
                  <a:gd name="T97" fmla="*/ 367 h 719"/>
                  <a:gd name="T98" fmla="*/ 297 w 722"/>
                  <a:gd name="T99" fmla="*/ 373 h 719"/>
                  <a:gd name="T100" fmla="*/ 303 w 722"/>
                  <a:gd name="T101" fmla="*/ 383 h 719"/>
                  <a:gd name="T102" fmla="*/ 429 w 722"/>
                  <a:gd name="T103" fmla="*/ 533 h 719"/>
                  <a:gd name="T104" fmla="*/ 447 w 722"/>
                  <a:gd name="T105" fmla="*/ 539 h 719"/>
                  <a:gd name="T106" fmla="*/ 467 w 722"/>
                  <a:gd name="T107" fmla="*/ 533 h 719"/>
                  <a:gd name="T108" fmla="*/ 475 w 722"/>
                  <a:gd name="T109" fmla="*/ 524 h 719"/>
                  <a:gd name="T110" fmla="*/ 479 w 722"/>
                  <a:gd name="T111" fmla="*/ 512 h 719"/>
                  <a:gd name="T112" fmla="*/ 475 w 722"/>
                  <a:gd name="T113" fmla="*/ 494 h 719"/>
                  <a:gd name="T114" fmla="*/ 528 w 722"/>
                  <a:gd name="T115" fmla="*/ 144 h 719"/>
                  <a:gd name="T116" fmla="*/ 534 w 722"/>
                  <a:gd name="T117" fmla="*/ 134 h 719"/>
                  <a:gd name="T118" fmla="*/ 526 w 722"/>
                  <a:gd name="T119" fmla="*/ 104 h 719"/>
                  <a:gd name="T120" fmla="*/ 514 w 722"/>
                  <a:gd name="T121" fmla="*/ 97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22" h="719">
                    <a:moveTo>
                      <a:pt x="392" y="719"/>
                    </a:moveTo>
                    <a:lnTo>
                      <a:pt x="392" y="680"/>
                    </a:lnTo>
                    <a:lnTo>
                      <a:pt x="392" y="680"/>
                    </a:lnTo>
                    <a:lnTo>
                      <a:pt x="390" y="674"/>
                    </a:lnTo>
                    <a:lnTo>
                      <a:pt x="388" y="668"/>
                    </a:lnTo>
                    <a:lnTo>
                      <a:pt x="382" y="658"/>
                    </a:lnTo>
                    <a:lnTo>
                      <a:pt x="372" y="652"/>
                    </a:lnTo>
                    <a:lnTo>
                      <a:pt x="366" y="650"/>
                    </a:lnTo>
                    <a:lnTo>
                      <a:pt x="360" y="650"/>
                    </a:lnTo>
                    <a:lnTo>
                      <a:pt x="360" y="650"/>
                    </a:lnTo>
                    <a:lnTo>
                      <a:pt x="354" y="650"/>
                    </a:lnTo>
                    <a:lnTo>
                      <a:pt x="348" y="652"/>
                    </a:lnTo>
                    <a:lnTo>
                      <a:pt x="338" y="658"/>
                    </a:lnTo>
                    <a:lnTo>
                      <a:pt x="332" y="668"/>
                    </a:lnTo>
                    <a:lnTo>
                      <a:pt x="330" y="674"/>
                    </a:lnTo>
                    <a:lnTo>
                      <a:pt x="328" y="680"/>
                    </a:lnTo>
                    <a:lnTo>
                      <a:pt x="328" y="719"/>
                    </a:lnTo>
                    <a:lnTo>
                      <a:pt x="328" y="719"/>
                    </a:lnTo>
                    <a:lnTo>
                      <a:pt x="297" y="715"/>
                    </a:lnTo>
                    <a:lnTo>
                      <a:pt x="265" y="709"/>
                    </a:lnTo>
                    <a:lnTo>
                      <a:pt x="235" y="700"/>
                    </a:lnTo>
                    <a:lnTo>
                      <a:pt x="206" y="686"/>
                    </a:lnTo>
                    <a:lnTo>
                      <a:pt x="178" y="672"/>
                    </a:lnTo>
                    <a:lnTo>
                      <a:pt x="152" y="654"/>
                    </a:lnTo>
                    <a:lnTo>
                      <a:pt x="129" y="636"/>
                    </a:lnTo>
                    <a:lnTo>
                      <a:pt x="105" y="615"/>
                    </a:lnTo>
                    <a:lnTo>
                      <a:pt x="83" y="591"/>
                    </a:lnTo>
                    <a:lnTo>
                      <a:pt x="65" y="567"/>
                    </a:lnTo>
                    <a:lnTo>
                      <a:pt x="47" y="541"/>
                    </a:lnTo>
                    <a:lnTo>
                      <a:pt x="34" y="514"/>
                    </a:lnTo>
                    <a:lnTo>
                      <a:pt x="22" y="484"/>
                    </a:lnTo>
                    <a:lnTo>
                      <a:pt x="12" y="454"/>
                    </a:lnTo>
                    <a:lnTo>
                      <a:pt x="4" y="423"/>
                    </a:lnTo>
                    <a:lnTo>
                      <a:pt x="0" y="389"/>
                    </a:lnTo>
                    <a:lnTo>
                      <a:pt x="40" y="389"/>
                    </a:lnTo>
                    <a:lnTo>
                      <a:pt x="40" y="389"/>
                    </a:lnTo>
                    <a:lnTo>
                      <a:pt x="46" y="389"/>
                    </a:lnTo>
                    <a:lnTo>
                      <a:pt x="51" y="387"/>
                    </a:lnTo>
                    <a:lnTo>
                      <a:pt x="61" y="381"/>
                    </a:lnTo>
                    <a:lnTo>
                      <a:pt x="67" y="371"/>
                    </a:lnTo>
                    <a:lnTo>
                      <a:pt x="69" y="365"/>
                    </a:lnTo>
                    <a:lnTo>
                      <a:pt x="69" y="360"/>
                    </a:lnTo>
                    <a:lnTo>
                      <a:pt x="69" y="360"/>
                    </a:lnTo>
                    <a:lnTo>
                      <a:pt x="69" y="354"/>
                    </a:lnTo>
                    <a:lnTo>
                      <a:pt x="67" y="348"/>
                    </a:lnTo>
                    <a:lnTo>
                      <a:pt x="61" y="338"/>
                    </a:lnTo>
                    <a:lnTo>
                      <a:pt x="51" y="332"/>
                    </a:lnTo>
                    <a:lnTo>
                      <a:pt x="46" y="330"/>
                    </a:lnTo>
                    <a:lnTo>
                      <a:pt x="40" y="328"/>
                    </a:lnTo>
                    <a:lnTo>
                      <a:pt x="0" y="328"/>
                    </a:lnTo>
                    <a:lnTo>
                      <a:pt x="0" y="328"/>
                    </a:lnTo>
                    <a:lnTo>
                      <a:pt x="4" y="296"/>
                    </a:lnTo>
                    <a:lnTo>
                      <a:pt x="12" y="265"/>
                    </a:lnTo>
                    <a:lnTo>
                      <a:pt x="22" y="235"/>
                    </a:lnTo>
                    <a:lnTo>
                      <a:pt x="34" y="205"/>
                    </a:lnTo>
                    <a:lnTo>
                      <a:pt x="47" y="178"/>
                    </a:lnTo>
                    <a:lnTo>
                      <a:pt x="65" y="152"/>
                    </a:lnTo>
                    <a:lnTo>
                      <a:pt x="85" y="128"/>
                    </a:lnTo>
                    <a:lnTo>
                      <a:pt x="105" y="104"/>
                    </a:lnTo>
                    <a:lnTo>
                      <a:pt x="129" y="83"/>
                    </a:lnTo>
                    <a:lnTo>
                      <a:pt x="152" y="65"/>
                    </a:lnTo>
                    <a:lnTo>
                      <a:pt x="178" y="47"/>
                    </a:lnTo>
                    <a:lnTo>
                      <a:pt x="206" y="33"/>
                    </a:lnTo>
                    <a:lnTo>
                      <a:pt x="235" y="21"/>
                    </a:lnTo>
                    <a:lnTo>
                      <a:pt x="265" y="12"/>
                    </a:lnTo>
                    <a:lnTo>
                      <a:pt x="297" y="4"/>
                    </a:lnTo>
                    <a:lnTo>
                      <a:pt x="328" y="0"/>
                    </a:lnTo>
                    <a:lnTo>
                      <a:pt x="328" y="39"/>
                    </a:lnTo>
                    <a:lnTo>
                      <a:pt x="328" y="39"/>
                    </a:lnTo>
                    <a:lnTo>
                      <a:pt x="330" y="45"/>
                    </a:lnTo>
                    <a:lnTo>
                      <a:pt x="332" y="51"/>
                    </a:lnTo>
                    <a:lnTo>
                      <a:pt x="338" y="61"/>
                    </a:lnTo>
                    <a:lnTo>
                      <a:pt x="348" y="67"/>
                    </a:lnTo>
                    <a:lnTo>
                      <a:pt x="354" y="69"/>
                    </a:lnTo>
                    <a:lnTo>
                      <a:pt x="360" y="69"/>
                    </a:lnTo>
                    <a:lnTo>
                      <a:pt x="360" y="69"/>
                    </a:lnTo>
                    <a:lnTo>
                      <a:pt x="366" y="69"/>
                    </a:lnTo>
                    <a:lnTo>
                      <a:pt x="372" y="67"/>
                    </a:lnTo>
                    <a:lnTo>
                      <a:pt x="382" y="61"/>
                    </a:lnTo>
                    <a:lnTo>
                      <a:pt x="388" y="51"/>
                    </a:lnTo>
                    <a:lnTo>
                      <a:pt x="390" y="45"/>
                    </a:lnTo>
                    <a:lnTo>
                      <a:pt x="392" y="39"/>
                    </a:lnTo>
                    <a:lnTo>
                      <a:pt x="392" y="0"/>
                    </a:lnTo>
                    <a:lnTo>
                      <a:pt x="392" y="0"/>
                    </a:lnTo>
                    <a:lnTo>
                      <a:pt x="423" y="4"/>
                    </a:lnTo>
                    <a:lnTo>
                      <a:pt x="455" y="12"/>
                    </a:lnTo>
                    <a:lnTo>
                      <a:pt x="484" y="19"/>
                    </a:lnTo>
                    <a:lnTo>
                      <a:pt x="514" y="33"/>
                    </a:lnTo>
                    <a:lnTo>
                      <a:pt x="542" y="47"/>
                    </a:lnTo>
                    <a:lnTo>
                      <a:pt x="568" y="65"/>
                    </a:lnTo>
                    <a:lnTo>
                      <a:pt x="593" y="83"/>
                    </a:lnTo>
                    <a:lnTo>
                      <a:pt x="615" y="104"/>
                    </a:lnTo>
                    <a:lnTo>
                      <a:pt x="637" y="126"/>
                    </a:lnTo>
                    <a:lnTo>
                      <a:pt x="657" y="152"/>
                    </a:lnTo>
                    <a:lnTo>
                      <a:pt x="672" y="178"/>
                    </a:lnTo>
                    <a:lnTo>
                      <a:pt x="688" y="205"/>
                    </a:lnTo>
                    <a:lnTo>
                      <a:pt x="700" y="235"/>
                    </a:lnTo>
                    <a:lnTo>
                      <a:pt x="710" y="265"/>
                    </a:lnTo>
                    <a:lnTo>
                      <a:pt x="716" y="296"/>
                    </a:lnTo>
                    <a:lnTo>
                      <a:pt x="722" y="328"/>
                    </a:lnTo>
                    <a:lnTo>
                      <a:pt x="680" y="328"/>
                    </a:lnTo>
                    <a:lnTo>
                      <a:pt x="680" y="328"/>
                    </a:lnTo>
                    <a:lnTo>
                      <a:pt x="674" y="330"/>
                    </a:lnTo>
                    <a:lnTo>
                      <a:pt x="668" y="332"/>
                    </a:lnTo>
                    <a:lnTo>
                      <a:pt x="659" y="338"/>
                    </a:lnTo>
                    <a:lnTo>
                      <a:pt x="653" y="348"/>
                    </a:lnTo>
                    <a:lnTo>
                      <a:pt x="651" y="354"/>
                    </a:lnTo>
                    <a:lnTo>
                      <a:pt x="651" y="360"/>
                    </a:lnTo>
                    <a:lnTo>
                      <a:pt x="651" y="360"/>
                    </a:lnTo>
                    <a:lnTo>
                      <a:pt x="651" y="365"/>
                    </a:lnTo>
                    <a:lnTo>
                      <a:pt x="653" y="371"/>
                    </a:lnTo>
                    <a:lnTo>
                      <a:pt x="659" y="381"/>
                    </a:lnTo>
                    <a:lnTo>
                      <a:pt x="668" y="387"/>
                    </a:lnTo>
                    <a:lnTo>
                      <a:pt x="674" y="389"/>
                    </a:lnTo>
                    <a:lnTo>
                      <a:pt x="680" y="391"/>
                    </a:lnTo>
                    <a:lnTo>
                      <a:pt x="722" y="391"/>
                    </a:lnTo>
                    <a:lnTo>
                      <a:pt x="722" y="391"/>
                    </a:lnTo>
                    <a:lnTo>
                      <a:pt x="716" y="423"/>
                    </a:lnTo>
                    <a:lnTo>
                      <a:pt x="710" y="454"/>
                    </a:lnTo>
                    <a:lnTo>
                      <a:pt x="700" y="484"/>
                    </a:lnTo>
                    <a:lnTo>
                      <a:pt x="688" y="514"/>
                    </a:lnTo>
                    <a:lnTo>
                      <a:pt x="672" y="541"/>
                    </a:lnTo>
                    <a:lnTo>
                      <a:pt x="657" y="567"/>
                    </a:lnTo>
                    <a:lnTo>
                      <a:pt x="637" y="593"/>
                    </a:lnTo>
                    <a:lnTo>
                      <a:pt x="617" y="615"/>
                    </a:lnTo>
                    <a:lnTo>
                      <a:pt x="593" y="636"/>
                    </a:lnTo>
                    <a:lnTo>
                      <a:pt x="568" y="656"/>
                    </a:lnTo>
                    <a:lnTo>
                      <a:pt x="542" y="672"/>
                    </a:lnTo>
                    <a:lnTo>
                      <a:pt x="514" y="688"/>
                    </a:lnTo>
                    <a:lnTo>
                      <a:pt x="484" y="700"/>
                    </a:lnTo>
                    <a:lnTo>
                      <a:pt x="455" y="709"/>
                    </a:lnTo>
                    <a:lnTo>
                      <a:pt x="423" y="715"/>
                    </a:lnTo>
                    <a:lnTo>
                      <a:pt x="392" y="719"/>
                    </a:lnTo>
                    <a:lnTo>
                      <a:pt x="392" y="719"/>
                    </a:lnTo>
                    <a:close/>
                    <a:moveTo>
                      <a:pt x="504" y="95"/>
                    </a:moveTo>
                    <a:lnTo>
                      <a:pt x="504" y="95"/>
                    </a:lnTo>
                    <a:lnTo>
                      <a:pt x="496" y="97"/>
                    </a:lnTo>
                    <a:lnTo>
                      <a:pt x="490" y="99"/>
                    </a:lnTo>
                    <a:lnTo>
                      <a:pt x="484" y="102"/>
                    </a:lnTo>
                    <a:lnTo>
                      <a:pt x="479" y="108"/>
                    </a:lnTo>
                    <a:lnTo>
                      <a:pt x="303" y="348"/>
                    </a:lnTo>
                    <a:lnTo>
                      <a:pt x="303" y="348"/>
                    </a:lnTo>
                    <a:lnTo>
                      <a:pt x="299" y="356"/>
                    </a:lnTo>
                    <a:lnTo>
                      <a:pt x="299" y="356"/>
                    </a:lnTo>
                    <a:lnTo>
                      <a:pt x="297" y="361"/>
                    </a:lnTo>
                    <a:lnTo>
                      <a:pt x="297" y="361"/>
                    </a:lnTo>
                    <a:lnTo>
                      <a:pt x="297" y="367"/>
                    </a:lnTo>
                    <a:lnTo>
                      <a:pt x="297" y="367"/>
                    </a:lnTo>
                    <a:lnTo>
                      <a:pt x="297" y="373"/>
                    </a:lnTo>
                    <a:lnTo>
                      <a:pt x="297" y="373"/>
                    </a:lnTo>
                    <a:lnTo>
                      <a:pt x="299" y="379"/>
                    </a:lnTo>
                    <a:lnTo>
                      <a:pt x="299" y="379"/>
                    </a:lnTo>
                    <a:lnTo>
                      <a:pt x="303" y="383"/>
                    </a:lnTo>
                    <a:lnTo>
                      <a:pt x="423" y="530"/>
                    </a:lnTo>
                    <a:lnTo>
                      <a:pt x="423" y="530"/>
                    </a:lnTo>
                    <a:lnTo>
                      <a:pt x="429" y="533"/>
                    </a:lnTo>
                    <a:lnTo>
                      <a:pt x="435" y="537"/>
                    </a:lnTo>
                    <a:lnTo>
                      <a:pt x="441" y="539"/>
                    </a:lnTo>
                    <a:lnTo>
                      <a:pt x="447" y="539"/>
                    </a:lnTo>
                    <a:lnTo>
                      <a:pt x="447" y="539"/>
                    </a:lnTo>
                    <a:lnTo>
                      <a:pt x="459" y="539"/>
                    </a:lnTo>
                    <a:lnTo>
                      <a:pt x="467" y="533"/>
                    </a:lnTo>
                    <a:lnTo>
                      <a:pt x="467" y="533"/>
                    </a:lnTo>
                    <a:lnTo>
                      <a:pt x="473" y="530"/>
                    </a:lnTo>
                    <a:lnTo>
                      <a:pt x="475" y="524"/>
                    </a:lnTo>
                    <a:lnTo>
                      <a:pt x="477" y="518"/>
                    </a:lnTo>
                    <a:lnTo>
                      <a:pt x="479" y="512"/>
                    </a:lnTo>
                    <a:lnTo>
                      <a:pt x="479" y="512"/>
                    </a:lnTo>
                    <a:lnTo>
                      <a:pt x="479" y="506"/>
                    </a:lnTo>
                    <a:lnTo>
                      <a:pt x="477" y="500"/>
                    </a:lnTo>
                    <a:lnTo>
                      <a:pt x="475" y="494"/>
                    </a:lnTo>
                    <a:lnTo>
                      <a:pt x="471" y="490"/>
                    </a:lnTo>
                    <a:lnTo>
                      <a:pt x="366" y="365"/>
                    </a:lnTo>
                    <a:lnTo>
                      <a:pt x="528" y="144"/>
                    </a:lnTo>
                    <a:lnTo>
                      <a:pt x="528" y="144"/>
                    </a:lnTo>
                    <a:lnTo>
                      <a:pt x="532" y="138"/>
                    </a:lnTo>
                    <a:lnTo>
                      <a:pt x="534" y="134"/>
                    </a:lnTo>
                    <a:lnTo>
                      <a:pt x="534" y="122"/>
                    </a:lnTo>
                    <a:lnTo>
                      <a:pt x="530" y="110"/>
                    </a:lnTo>
                    <a:lnTo>
                      <a:pt x="526" y="104"/>
                    </a:lnTo>
                    <a:lnTo>
                      <a:pt x="522" y="101"/>
                    </a:lnTo>
                    <a:lnTo>
                      <a:pt x="522" y="101"/>
                    </a:lnTo>
                    <a:lnTo>
                      <a:pt x="514" y="97"/>
                    </a:lnTo>
                    <a:lnTo>
                      <a:pt x="504" y="95"/>
                    </a:lnTo>
                    <a:lnTo>
                      <a:pt x="504" y="95"/>
                    </a:lnTo>
                    <a:close/>
                  </a:path>
                </a:pathLst>
              </a:custGeom>
              <a:solidFill>
                <a:srgbClr val="1A3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8" name="组合 206"/>
            <p:cNvGrpSpPr/>
            <p:nvPr/>
          </p:nvGrpSpPr>
          <p:grpSpPr>
            <a:xfrm>
              <a:off x="5012517" y="3253405"/>
              <a:ext cx="506999" cy="507867"/>
              <a:chOff x="6845312" y="6469395"/>
              <a:chExt cx="366050" cy="366677"/>
            </a:xfrm>
            <a:solidFill>
              <a:srgbClr val="FCE18B"/>
            </a:solidFill>
          </p:grpSpPr>
          <p:sp>
            <p:nvSpPr>
              <p:cNvPr id="285" name="AutoShape 33"/>
              <p:cNvSpPr/>
              <p:nvPr/>
            </p:nvSpPr>
            <p:spPr bwMode="auto">
              <a:xfrm>
                <a:off x="6845312" y="6607056"/>
                <a:ext cx="366050" cy="229016"/>
              </a:xfrm>
              <a:custGeom>
                <a:avLst/>
                <a:gdLst>
                  <a:gd name="T0" fmla="*/ 10752 w 21505"/>
                  <a:gd name="T1" fmla="*/ 10800 h 21600"/>
                  <a:gd name="T2" fmla="*/ 10752 w 21505"/>
                  <a:gd name="T3" fmla="*/ 10800 h 21600"/>
                  <a:gd name="T4" fmla="*/ 10752 w 21505"/>
                  <a:gd name="T5" fmla="*/ 10800 h 21600"/>
                  <a:gd name="T6" fmla="*/ 10752 w 21505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05" h="21600">
                    <a:moveTo>
                      <a:pt x="17472" y="17279"/>
                    </a:moveTo>
                    <a:lnTo>
                      <a:pt x="17472" y="18899"/>
                    </a:lnTo>
                    <a:cubicBezTo>
                      <a:pt x="17472" y="19198"/>
                      <a:pt x="17321" y="19439"/>
                      <a:pt x="17136" y="19439"/>
                    </a:cubicBezTo>
                    <a:lnTo>
                      <a:pt x="4368" y="19439"/>
                    </a:lnTo>
                    <a:cubicBezTo>
                      <a:pt x="4182" y="19439"/>
                      <a:pt x="4032" y="19198"/>
                      <a:pt x="4032" y="18899"/>
                    </a:cubicBezTo>
                    <a:lnTo>
                      <a:pt x="4032" y="17279"/>
                    </a:lnTo>
                    <a:lnTo>
                      <a:pt x="1344" y="12419"/>
                    </a:lnTo>
                    <a:cubicBezTo>
                      <a:pt x="1344" y="12121"/>
                      <a:pt x="1494" y="11879"/>
                      <a:pt x="1680" y="11879"/>
                    </a:cubicBezTo>
                    <a:lnTo>
                      <a:pt x="3360" y="11879"/>
                    </a:lnTo>
                    <a:lnTo>
                      <a:pt x="4032" y="11879"/>
                    </a:lnTo>
                    <a:lnTo>
                      <a:pt x="4704" y="11879"/>
                    </a:lnTo>
                    <a:lnTo>
                      <a:pt x="5376" y="11879"/>
                    </a:lnTo>
                    <a:lnTo>
                      <a:pt x="6048" y="11879"/>
                    </a:lnTo>
                    <a:lnTo>
                      <a:pt x="6720" y="11879"/>
                    </a:lnTo>
                    <a:lnTo>
                      <a:pt x="7392" y="11879"/>
                    </a:lnTo>
                    <a:lnTo>
                      <a:pt x="8064" y="11879"/>
                    </a:lnTo>
                    <a:lnTo>
                      <a:pt x="8736" y="11879"/>
                    </a:lnTo>
                    <a:lnTo>
                      <a:pt x="12768" y="11879"/>
                    </a:lnTo>
                    <a:lnTo>
                      <a:pt x="13440" y="11879"/>
                    </a:lnTo>
                    <a:lnTo>
                      <a:pt x="14112" y="11879"/>
                    </a:lnTo>
                    <a:lnTo>
                      <a:pt x="14784" y="11879"/>
                    </a:lnTo>
                    <a:lnTo>
                      <a:pt x="15456" y="11879"/>
                    </a:lnTo>
                    <a:lnTo>
                      <a:pt x="16128" y="11879"/>
                    </a:lnTo>
                    <a:lnTo>
                      <a:pt x="16800" y="11879"/>
                    </a:lnTo>
                    <a:lnTo>
                      <a:pt x="17472" y="11879"/>
                    </a:lnTo>
                    <a:lnTo>
                      <a:pt x="18144" y="11879"/>
                    </a:lnTo>
                    <a:lnTo>
                      <a:pt x="19824" y="11879"/>
                    </a:lnTo>
                    <a:cubicBezTo>
                      <a:pt x="20009" y="11879"/>
                      <a:pt x="20160" y="12121"/>
                      <a:pt x="20160" y="12419"/>
                    </a:cubicBezTo>
                    <a:cubicBezTo>
                      <a:pt x="20160" y="12419"/>
                      <a:pt x="17472" y="17279"/>
                      <a:pt x="17472" y="17279"/>
                    </a:cubicBezTo>
                    <a:close/>
                    <a:moveTo>
                      <a:pt x="10752" y="4320"/>
                    </a:moveTo>
                    <a:cubicBezTo>
                      <a:pt x="8625" y="4320"/>
                      <a:pt x="6826" y="6601"/>
                      <a:pt x="6246" y="9719"/>
                    </a:cubicBezTo>
                    <a:lnTo>
                      <a:pt x="5552" y="9719"/>
                    </a:lnTo>
                    <a:cubicBezTo>
                      <a:pt x="6152" y="6000"/>
                      <a:pt x="8252" y="3239"/>
                      <a:pt x="10752" y="3239"/>
                    </a:cubicBezTo>
                    <a:cubicBezTo>
                      <a:pt x="12934" y="3239"/>
                      <a:pt x="14813" y="5344"/>
                      <a:pt x="15654" y="8353"/>
                    </a:cubicBezTo>
                    <a:lnTo>
                      <a:pt x="15054" y="8835"/>
                    </a:lnTo>
                    <a:cubicBezTo>
                      <a:pt x="14323" y="6180"/>
                      <a:pt x="12671" y="4320"/>
                      <a:pt x="10752" y="4320"/>
                    </a:cubicBezTo>
                    <a:moveTo>
                      <a:pt x="10752" y="8639"/>
                    </a:moveTo>
                    <a:cubicBezTo>
                      <a:pt x="10158" y="8639"/>
                      <a:pt x="9630" y="9061"/>
                      <a:pt x="9260" y="9719"/>
                    </a:cubicBezTo>
                    <a:lnTo>
                      <a:pt x="8437" y="9719"/>
                    </a:lnTo>
                    <a:cubicBezTo>
                      <a:pt x="8904" y="8435"/>
                      <a:pt x="9761" y="7560"/>
                      <a:pt x="10752" y="7560"/>
                    </a:cubicBezTo>
                    <a:cubicBezTo>
                      <a:pt x="11742" y="7560"/>
                      <a:pt x="12600" y="8435"/>
                      <a:pt x="13066" y="9719"/>
                    </a:cubicBezTo>
                    <a:lnTo>
                      <a:pt x="12244" y="9719"/>
                    </a:lnTo>
                    <a:cubicBezTo>
                      <a:pt x="11874" y="9061"/>
                      <a:pt x="11345" y="8639"/>
                      <a:pt x="10752" y="8639"/>
                    </a:cubicBezTo>
                    <a:moveTo>
                      <a:pt x="13827" y="9719"/>
                    </a:moveTo>
                    <a:cubicBezTo>
                      <a:pt x="13307" y="7816"/>
                      <a:pt x="12126" y="6479"/>
                      <a:pt x="10752" y="6479"/>
                    </a:cubicBezTo>
                    <a:cubicBezTo>
                      <a:pt x="9378" y="6479"/>
                      <a:pt x="8197" y="7816"/>
                      <a:pt x="7676" y="9719"/>
                    </a:cubicBezTo>
                    <a:lnTo>
                      <a:pt x="6955" y="9719"/>
                    </a:lnTo>
                    <a:cubicBezTo>
                      <a:pt x="7510" y="7207"/>
                      <a:pt x="9001" y="5400"/>
                      <a:pt x="10752" y="5400"/>
                    </a:cubicBezTo>
                    <a:cubicBezTo>
                      <a:pt x="12409" y="5400"/>
                      <a:pt x="13834" y="7015"/>
                      <a:pt x="14454" y="9317"/>
                    </a:cubicBezTo>
                    <a:lnTo>
                      <a:pt x="13953" y="9719"/>
                    </a:lnTo>
                    <a:cubicBezTo>
                      <a:pt x="13953" y="9719"/>
                      <a:pt x="13827" y="9719"/>
                      <a:pt x="13827" y="9719"/>
                    </a:cubicBezTo>
                    <a:close/>
                    <a:moveTo>
                      <a:pt x="10752" y="1080"/>
                    </a:moveTo>
                    <a:cubicBezTo>
                      <a:pt x="13459" y="1080"/>
                      <a:pt x="15792" y="3672"/>
                      <a:pt x="16856" y="7388"/>
                    </a:cubicBezTo>
                    <a:lnTo>
                      <a:pt x="16256" y="7869"/>
                    </a:lnTo>
                    <a:cubicBezTo>
                      <a:pt x="15305" y="4504"/>
                      <a:pt x="13201" y="2160"/>
                      <a:pt x="10752" y="2160"/>
                    </a:cubicBezTo>
                    <a:cubicBezTo>
                      <a:pt x="7874" y="2160"/>
                      <a:pt x="5470" y="5392"/>
                      <a:pt x="4858" y="9719"/>
                    </a:cubicBezTo>
                    <a:lnTo>
                      <a:pt x="4167" y="9719"/>
                    </a:lnTo>
                    <a:cubicBezTo>
                      <a:pt x="4792" y="4796"/>
                      <a:pt x="7507" y="1080"/>
                      <a:pt x="10752" y="1080"/>
                    </a:cubicBezTo>
                    <a:moveTo>
                      <a:pt x="17336" y="9719"/>
                    </a:moveTo>
                    <a:lnTo>
                      <a:pt x="16958" y="9719"/>
                    </a:lnTo>
                    <a:lnTo>
                      <a:pt x="17294" y="9449"/>
                    </a:lnTo>
                    <a:cubicBezTo>
                      <a:pt x="17307" y="9540"/>
                      <a:pt x="17325" y="9628"/>
                      <a:pt x="17336" y="9719"/>
                    </a:cubicBezTo>
                    <a:moveTo>
                      <a:pt x="19824" y="9719"/>
                    </a:moveTo>
                    <a:lnTo>
                      <a:pt x="18016" y="9719"/>
                    </a:lnTo>
                    <a:cubicBezTo>
                      <a:pt x="17986" y="9461"/>
                      <a:pt x="17948" y="9209"/>
                      <a:pt x="17908" y="8957"/>
                    </a:cubicBezTo>
                    <a:lnTo>
                      <a:pt x="21132" y="6366"/>
                    </a:lnTo>
                    <a:cubicBezTo>
                      <a:pt x="21464" y="6099"/>
                      <a:pt x="21599" y="5450"/>
                      <a:pt x="21433" y="4916"/>
                    </a:cubicBezTo>
                    <a:cubicBezTo>
                      <a:pt x="21267" y="4383"/>
                      <a:pt x="20864" y="4169"/>
                      <a:pt x="20532" y="4433"/>
                    </a:cubicBezTo>
                    <a:lnTo>
                      <a:pt x="17456" y="6905"/>
                    </a:lnTo>
                    <a:cubicBezTo>
                      <a:pt x="16282" y="2836"/>
                      <a:pt x="13721" y="0"/>
                      <a:pt x="10752" y="0"/>
                    </a:cubicBezTo>
                    <a:cubicBezTo>
                      <a:pt x="7135" y="0"/>
                      <a:pt x="4122" y="4198"/>
                      <a:pt x="3488" y="9719"/>
                    </a:cubicBezTo>
                    <a:lnTo>
                      <a:pt x="1680" y="9719"/>
                    </a:lnTo>
                    <a:cubicBezTo>
                      <a:pt x="754" y="9719"/>
                      <a:pt x="0" y="10930"/>
                      <a:pt x="0" y="12419"/>
                    </a:cubicBezTo>
                    <a:cubicBezTo>
                      <a:pt x="0" y="12949"/>
                      <a:pt x="121" y="13459"/>
                      <a:pt x="339" y="13855"/>
                    </a:cubicBezTo>
                    <a:lnTo>
                      <a:pt x="2688" y="18101"/>
                    </a:lnTo>
                    <a:lnTo>
                      <a:pt x="2688" y="18899"/>
                    </a:lnTo>
                    <a:cubicBezTo>
                      <a:pt x="2688" y="20389"/>
                      <a:pt x="3442" y="21599"/>
                      <a:pt x="4368" y="21599"/>
                    </a:cubicBezTo>
                    <a:lnTo>
                      <a:pt x="17136" y="21599"/>
                    </a:lnTo>
                    <a:cubicBezTo>
                      <a:pt x="18062" y="21599"/>
                      <a:pt x="18816" y="20389"/>
                      <a:pt x="18816" y="18899"/>
                    </a:cubicBezTo>
                    <a:lnTo>
                      <a:pt x="18816" y="18101"/>
                    </a:lnTo>
                    <a:lnTo>
                      <a:pt x="21165" y="13855"/>
                    </a:lnTo>
                    <a:cubicBezTo>
                      <a:pt x="21383" y="13459"/>
                      <a:pt x="21504" y="12949"/>
                      <a:pt x="21504" y="12419"/>
                    </a:cubicBezTo>
                    <a:cubicBezTo>
                      <a:pt x="21504" y="10930"/>
                      <a:pt x="20750" y="9719"/>
                      <a:pt x="19824" y="9719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286" name="AutoShape 34"/>
              <p:cNvSpPr/>
              <p:nvPr/>
            </p:nvSpPr>
            <p:spPr bwMode="auto">
              <a:xfrm>
                <a:off x="6936670" y="6515700"/>
                <a:ext cx="26281" cy="85724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47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6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1" y="20691"/>
                      <a:pt x="1719" y="20730"/>
                      <a:pt x="1763" y="2077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287" name="AutoShape 35"/>
              <p:cNvSpPr/>
              <p:nvPr/>
            </p:nvSpPr>
            <p:spPr bwMode="auto">
              <a:xfrm>
                <a:off x="7074330" y="6515700"/>
                <a:ext cx="25655" cy="85724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50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6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1" y="20691"/>
                      <a:pt x="1719" y="20730"/>
                      <a:pt x="1763" y="2077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rgbClr val="F0F0F0">
                      <a:lumMod val="25000"/>
                    </a:srgb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288" name="AutoShape 36"/>
              <p:cNvSpPr/>
              <p:nvPr/>
            </p:nvSpPr>
            <p:spPr bwMode="auto">
              <a:xfrm>
                <a:off x="7016763" y="6469395"/>
                <a:ext cx="26281" cy="86350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50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9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5" y="20691"/>
                      <a:pt x="1719" y="20730"/>
                      <a:pt x="1763" y="2077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49" name="Freeform 95"/>
            <p:cNvSpPr>
              <a:spLocks noEditPoints="1"/>
            </p:cNvSpPr>
            <p:nvPr/>
          </p:nvSpPr>
          <p:spPr bwMode="auto">
            <a:xfrm>
              <a:off x="5128523" y="6034095"/>
              <a:ext cx="242539" cy="396948"/>
            </a:xfrm>
            <a:custGeom>
              <a:avLst/>
              <a:gdLst>
                <a:gd name="T0" fmla="*/ 165 w 175"/>
                <a:gd name="T1" fmla="*/ 0 h 286"/>
                <a:gd name="T2" fmla="*/ 156 w 175"/>
                <a:gd name="T3" fmla="*/ 0 h 286"/>
                <a:gd name="T4" fmla="*/ 10 w 175"/>
                <a:gd name="T5" fmla="*/ 0 h 286"/>
                <a:gd name="T6" fmla="*/ 0 w 175"/>
                <a:gd name="T7" fmla="*/ 11 h 286"/>
                <a:gd name="T8" fmla="*/ 0 w 175"/>
                <a:gd name="T9" fmla="*/ 273 h 286"/>
                <a:gd name="T10" fmla="*/ 11 w 175"/>
                <a:gd name="T11" fmla="*/ 286 h 286"/>
                <a:gd name="T12" fmla="*/ 26 w 175"/>
                <a:gd name="T13" fmla="*/ 286 h 286"/>
                <a:gd name="T14" fmla="*/ 165 w 175"/>
                <a:gd name="T15" fmla="*/ 286 h 286"/>
                <a:gd name="T16" fmla="*/ 175 w 175"/>
                <a:gd name="T17" fmla="*/ 274 h 286"/>
                <a:gd name="T18" fmla="*/ 175 w 175"/>
                <a:gd name="T19" fmla="*/ 12 h 286"/>
                <a:gd name="T20" fmla="*/ 165 w 175"/>
                <a:gd name="T21" fmla="*/ 0 h 286"/>
                <a:gd name="T22" fmla="*/ 70 w 175"/>
                <a:gd name="T23" fmla="*/ 8 h 286"/>
                <a:gd name="T24" fmla="*/ 106 w 175"/>
                <a:gd name="T25" fmla="*/ 8 h 286"/>
                <a:gd name="T26" fmla="*/ 107 w 175"/>
                <a:gd name="T27" fmla="*/ 8 h 286"/>
                <a:gd name="T28" fmla="*/ 105 w 175"/>
                <a:gd name="T29" fmla="*/ 10 h 286"/>
                <a:gd name="T30" fmla="*/ 71 w 175"/>
                <a:gd name="T31" fmla="*/ 10 h 286"/>
                <a:gd name="T32" fmla="*/ 69 w 175"/>
                <a:gd name="T33" fmla="*/ 8 h 286"/>
                <a:gd name="T34" fmla="*/ 70 w 175"/>
                <a:gd name="T35" fmla="*/ 8 h 286"/>
                <a:gd name="T36" fmla="*/ 99 w 175"/>
                <a:gd name="T37" fmla="*/ 275 h 286"/>
                <a:gd name="T38" fmla="*/ 97 w 175"/>
                <a:gd name="T39" fmla="*/ 277 h 286"/>
                <a:gd name="T40" fmla="*/ 84 w 175"/>
                <a:gd name="T41" fmla="*/ 277 h 286"/>
                <a:gd name="T42" fmla="*/ 78 w 175"/>
                <a:gd name="T43" fmla="*/ 277 h 286"/>
                <a:gd name="T44" fmla="*/ 76 w 175"/>
                <a:gd name="T45" fmla="*/ 275 h 286"/>
                <a:gd name="T46" fmla="*/ 76 w 175"/>
                <a:gd name="T47" fmla="*/ 266 h 286"/>
                <a:gd name="T48" fmla="*/ 78 w 175"/>
                <a:gd name="T49" fmla="*/ 264 h 286"/>
                <a:gd name="T50" fmla="*/ 89 w 175"/>
                <a:gd name="T51" fmla="*/ 264 h 286"/>
                <a:gd name="T52" fmla="*/ 97 w 175"/>
                <a:gd name="T53" fmla="*/ 264 h 286"/>
                <a:gd name="T54" fmla="*/ 99 w 175"/>
                <a:gd name="T55" fmla="*/ 266 h 286"/>
                <a:gd name="T56" fmla="*/ 99 w 175"/>
                <a:gd name="T57" fmla="*/ 275 h 286"/>
                <a:gd name="T58" fmla="*/ 164 w 175"/>
                <a:gd name="T59" fmla="*/ 256 h 286"/>
                <a:gd name="T60" fmla="*/ 13 w 175"/>
                <a:gd name="T61" fmla="*/ 256 h 286"/>
                <a:gd name="T62" fmla="*/ 13 w 175"/>
                <a:gd name="T63" fmla="*/ 25 h 286"/>
                <a:gd name="T64" fmla="*/ 164 w 175"/>
                <a:gd name="T65" fmla="*/ 25 h 286"/>
                <a:gd name="T66" fmla="*/ 164 w 175"/>
                <a:gd name="T67" fmla="*/ 25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86">
                  <a:moveTo>
                    <a:pt x="165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1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0"/>
                    <a:pt x="5" y="286"/>
                    <a:pt x="11" y="286"/>
                  </a:cubicBezTo>
                  <a:cubicBezTo>
                    <a:pt x="26" y="286"/>
                    <a:pt x="26" y="286"/>
                    <a:pt x="26" y="286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71" y="286"/>
                    <a:pt x="175" y="281"/>
                    <a:pt x="175" y="274"/>
                  </a:cubicBezTo>
                  <a:cubicBezTo>
                    <a:pt x="175" y="12"/>
                    <a:pt x="175" y="12"/>
                    <a:pt x="175" y="12"/>
                  </a:cubicBezTo>
                  <a:cubicBezTo>
                    <a:pt x="175" y="5"/>
                    <a:pt x="171" y="0"/>
                    <a:pt x="165" y="0"/>
                  </a:cubicBezTo>
                  <a:close/>
                  <a:moveTo>
                    <a:pt x="70" y="8"/>
                  </a:move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7" y="8"/>
                    <a:pt x="107" y="8"/>
                  </a:cubicBezTo>
                  <a:cubicBezTo>
                    <a:pt x="107" y="9"/>
                    <a:pt x="106" y="10"/>
                    <a:pt x="105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0" y="10"/>
                    <a:pt x="69" y="9"/>
                    <a:pt x="69" y="8"/>
                  </a:cubicBezTo>
                  <a:cubicBezTo>
                    <a:pt x="69" y="8"/>
                    <a:pt x="70" y="8"/>
                    <a:pt x="70" y="8"/>
                  </a:cubicBezTo>
                  <a:close/>
                  <a:moveTo>
                    <a:pt x="99" y="275"/>
                  </a:moveTo>
                  <a:cubicBezTo>
                    <a:pt x="99" y="277"/>
                    <a:pt x="98" y="277"/>
                    <a:pt x="97" y="277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7" y="277"/>
                    <a:pt x="76" y="277"/>
                    <a:pt x="76" y="275"/>
                  </a:cubicBezTo>
                  <a:cubicBezTo>
                    <a:pt x="76" y="266"/>
                    <a:pt x="76" y="266"/>
                    <a:pt x="76" y="266"/>
                  </a:cubicBezTo>
                  <a:cubicBezTo>
                    <a:pt x="76" y="265"/>
                    <a:pt x="77" y="264"/>
                    <a:pt x="78" y="264"/>
                  </a:cubicBezTo>
                  <a:cubicBezTo>
                    <a:pt x="89" y="264"/>
                    <a:pt x="89" y="264"/>
                    <a:pt x="89" y="264"/>
                  </a:cubicBezTo>
                  <a:cubicBezTo>
                    <a:pt x="97" y="264"/>
                    <a:pt x="97" y="264"/>
                    <a:pt x="97" y="264"/>
                  </a:cubicBezTo>
                  <a:cubicBezTo>
                    <a:pt x="98" y="264"/>
                    <a:pt x="99" y="265"/>
                    <a:pt x="99" y="266"/>
                  </a:cubicBezTo>
                  <a:lnTo>
                    <a:pt x="99" y="275"/>
                  </a:lnTo>
                  <a:close/>
                  <a:moveTo>
                    <a:pt x="164" y="256"/>
                  </a:moveTo>
                  <a:cubicBezTo>
                    <a:pt x="13" y="256"/>
                    <a:pt x="13" y="256"/>
                    <a:pt x="13" y="25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4" y="25"/>
                    <a:pt x="164" y="25"/>
                    <a:pt x="164" y="25"/>
                  </a:cubicBezTo>
                  <a:lnTo>
                    <a:pt x="164" y="25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24" tIns="45718" rIns="91424" bIns="45718" numCol="1" anchor="t" anchorCtr="0" compatLnSpc="1"/>
            <a:lstStyle/>
            <a:p>
              <a:pPr defTabSz="60960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11"/>
            <p:cNvSpPr>
              <a:spLocks noEditPoints="1"/>
            </p:cNvSpPr>
            <p:nvPr/>
          </p:nvSpPr>
          <p:spPr bwMode="auto">
            <a:xfrm>
              <a:off x="5116280" y="4386891"/>
              <a:ext cx="322833" cy="324532"/>
            </a:xfrm>
            <a:custGeom>
              <a:avLst/>
              <a:gdLst>
                <a:gd name="T0" fmla="*/ 381 w 402"/>
                <a:gd name="T1" fmla="*/ 10 h 404"/>
                <a:gd name="T2" fmla="*/ 365 w 402"/>
                <a:gd name="T3" fmla="*/ 3 h 404"/>
                <a:gd name="T4" fmla="*/ 358 w 402"/>
                <a:gd name="T5" fmla="*/ 18 h 404"/>
                <a:gd name="T6" fmla="*/ 312 w 402"/>
                <a:gd name="T7" fmla="*/ 133 h 404"/>
                <a:gd name="T8" fmla="*/ 301 w 402"/>
                <a:gd name="T9" fmla="*/ 116 h 404"/>
                <a:gd name="T10" fmla="*/ 282 w 402"/>
                <a:gd name="T11" fmla="*/ 106 h 404"/>
                <a:gd name="T12" fmla="*/ 219 w 402"/>
                <a:gd name="T13" fmla="*/ 107 h 404"/>
                <a:gd name="T14" fmla="*/ 197 w 402"/>
                <a:gd name="T15" fmla="*/ 113 h 404"/>
                <a:gd name="T16" fmla="*/ 11 w 402"/>
                <a:gd name="T17" fmla="*/ 245 h 404"/>
                <a:gd name="T18" fmla="*/ 6 w 402"/>
                <a:gd name="T19" fmla="*/ 273 h 404"/>
                <a:gd name="T20" fmla="*/ 91 w 402"/>
                <a:gd name="T21" fmla="*/ 395 h 404"/>
                <a:gd name="T22" fmla="*/ 116 w 402"/>
                <a:gd name="T23" fmla="*/ 397 h 404"/>
                <a:gd name="T24" fmla="*/ 302 w 402"/>
                <a:gd name="T25" fmla="*/ 265 h 404"/>
                <a:gd name="T26" fmla="*/ 316 w 402"/>
                <a:gd name="T27" fmla="*/ 247 h 404"/>
                <a:gd name="T28" fmla="*/ 336 w 402"/>
                <a:gd name="T29" fmla="*/ 184 h 404"/>
                <a:gd name="T30" fmla="*/ 333 w 402"/>
                <a:gd name="T31" fmla="*/ 163 h 404"/>
                <a:gd name="T32" fmla="*/ 326 w 402"/>
                <a:gd name="T33" fmla="*/ 153 h 404"/>
                <a:gd name="T34" fmla="*/ 381 w 402"/>
                <a:gd name="T35" fmla="*/ 10 h 404"/>
                <a:gd name="T36" fmla="*/ 294 w 402"/>
                <a:gd name="T37" fmla="*/ 197 h 404"/>
                <a:gd name="T38" fmla="*/ 250 w 402"/>
                <a:gd name="T39" fmla="*/ 189 h 404"/>
                <a:gd name="T40" fmla="*/ 258 w 402"/>
                <a:gd name="T41" fmla="*/ 144 h 404"/>
                <a:gd name="T42" fmla="*/ 295 w 402"/>
                <a:gd name="T43" fmla="*/ 145 h 404"/>
                <a:gd name="T44" fmla="*/ 285 w 402"/>
                <a:gd name="T45" fmla="*/ 150 h 404"/>
                <a:gd name="T46" fmla="*/ 279 w 402"/>
                <a:gd name="T47" fmla="*/ 166 h 404"/>
                <a:gd name="T48" fmla="*/ 290 w 402"/>
                <a:gd name="T49" fmla="*/ 173 h 404"/>
                <a:gd name="T50" fmla="*/ 295 w 402"/>
                <a:gd name="T51" fmla="*/ 172 h 404"/>
                <a:gd name="T52" fmla="*/ 307 w 402"/>
                <a:gd name="T53" fmla="*/ 165 h 404"/>
                <a:gd name="T54" fmla="*/ 294 w 402"/>
                <a:gd name="T55" fmla="*/ 19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2" h="402">
                  <a:moveTo>
                    <a:pt x="381" y="10"/>
                  </a:moveTo>
                  <a:cubicBezTo>
                    <a:pt x="378" y="4"/>
                    <a:pt x="372" y="0"/>
                    <a:pt x="365" y="3"/>
                  </a:cubicBezTo>
                  <a:cubicBezTo>
                    <a:pt x="359" y="5"/>
                    <a:pt x="356" y="12"/>
                    <a:pt x="358" y="18"/>
                  </a:cubicBezTo>
                  <a:cubicBezTo>
                    <a:pt x="376" y="71"/>
                    <a:pt x="340" y="111"/>
                    <a:pt x="312" y="133"/>
                  </a:cubicBezTo>
                  <a:cubicBezTo>
                    <a:pt x="301" y="116"/>
                    <a:pt x="301" y="116"/>
                    <a:pt x="301" y="116"/>
                  </a:cubicBezTo>
                  <a:cubicBezTo>
                    <a:pt x="297" y="111"/>
                    <a:pt x="289" y="106"/>
                    <a:pt x="282" y="106"/>
                  </a:cubicBezTo>
                  <a:cubicBezTo>
                    <a:pt x="219" y="107"/>
                    <a:pt x="219" y="107"/>
                    <a:pt x="219" y="107"/>
                  </a:cubicBezTo>
                  <a:cubicBezTo>
                    <a:pt x="212" y="106"/>
                    <a:pt x="203" y="109"/>
                    <a:pt x="197" y="113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2" y="251"/>
                    <a:pt x="0" y="264"/>
                    <a:pt x="6" y="273"/>
                  </a:cubicBezTo>
                  <a:cubicBezTo>
                    <a:pt x="91" y="395"/>
                    <a:pt x="91" y="395"/>
                    <a:pt x="91" y="395"/>
                  </a:cubicBezTo>
                  <a:cubicBezTo>
                    <a:pt x="97" y="404"/>
                    <a:pt x="107" y="403"/>
                    <a:pt x="116" y="397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8" y="261"/>
                    <a:pt x="314" y="253"/>
                    <a:pt x="316" y="247"/>
                  </a:cubicBezTo>
                  <a:cubicBezTo>
                    <a:pt x="336" y="184"/>
                    <a:pt x="336" y="184"/>
                    <a:pt x="336" y="184"/>
                  </a:cubicBezTo>
                  <a:cubicBezTo>
                    <a:pt x="338" y="178"/>
                    <a:pt x="337" y="168"/>
                    <a:pt x="333" y="163"/>
                  </a:cubicBezTo>
                  <a:cubicBezTo>
                    <a:pt x="326" y="153"/>
                    <a:pt x="326" y="153"/>
                    <a:pt x="326" y="153"/>
                  </a:cubicBezTo>
                  <a:cubicBezTo>
                    <a:pt x="363" y="124"/>
                    <a:pt x="402" y="73"/>
                    <a:pt x="381" y="10"/>
                  </a:cubicBezTo>
                  <a:close/>
                  <a:moveTo>
                    <a:pt x="294" y="197"/>
                  </a:moveTo>
                  <a:cubicBezTo>
                    <a:pt x="280" y="207"/>
                    <a:pt x="260" y="204"/>
                    <a:pt x="250" y="189"/>
                  </a:cubicBezTo>
                  <a:cubicBezTo>
                    <a:pt x="240" y="175"/>
                    <a:pt x="243" y="155"/>
                    <a:pt x="258" y="144"/>
                  </a:cubicBezTo>
                  <a:cubicBezTo>
                    <a:pt x="269" y="136"/>
                    <a:pt x="284" y="137"/>
                    <a:pt x="295" y="145"/>
                  </a:cubicBezTo>
                  <a:cubicBezTo>
                    <a:pt x="289" y="148"/>
                    <a:pt x="285" y="150"/>
                    <a:pt x="285" y="150"/>
                  </a:cubicBezTo>
                  <a:cubicBezTo>
                    <a:pt x="279" y="153"/>
                    <a:pt x="276" y="160"/>
                    <a:pt x="279" y="166"/>
                  </a:cubicBezTo>
                  <a:cubicBezTo>
                    <a:pt x="281" y="171"/>
                    <a:pt x="285" y="173"/>
                    <a:pt x="290" y="173"/>
                  </a:cubicBezTo>
                  <a:cubicBezTo>
                    <a:pt x="292" y="173"/>
                    <a:pt x="293" y="173"/>
                    <a:pt x="295" y="172"/>
                  </a:cubicBezTo>
                  <a:cubicBezTo>
                    <a:pt x="299" y="170"/>
                    <a:pt x="303" y="168"/>
                    <a:pt x="307" y="165"/>
                  </a:cubicBezTo>
                  <a:cubicBezTo>
                    <a:pt x="309" y="177"/>
                    <a:pt x="304" y="190"/>
                    <a:pt x="294" y="19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24" tIns="45718" rIns="91424" bIns="45718" numCol="1" anchor="t" anchorCtr="0" compatLnSpc="1"/>
            <a:lstStyle/>
            <a:p>
              <a:pPr defTabSz="60960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93" name="Freeform 5"/>
            <p:cNvSpPr/>
            <p:nvPr/>
          </p:nvSpPr>
          <p:spPr bwMode="auto">
            <a:xfrm rot="10800000">
              <a:off x="4877589" y="5005613"/>
              <a:ext cx="819956" cy="72654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rgbClr val="FFFFFF"/>
                  </a:gs>
                </a:gsLst>
                <a:lin ang="2700000" scaled="1"/>
              </a:gradFill>
            </a:ln>
            <a:effectLst>
              <a:outerShdw blurRad="127000" dist="508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24" tIns="45718" rIns="91424" bIns="45718" numCol="1" anchor="t" anchorCtr="0" compatLnSpc="1"/>
            <a:lstStyle/>
            <a:p>
              <a:pPr defTabSz="913765">
                <a:defRPr/>
              </a:pPr>
              <a:endParaRPr lang="zh-CN" altLang="en-US" sz="1800" ker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148073" y="1578529"/>
              <a:ext cx="4743189" cy="5448755"/>
              <a:chOff x="148073" y="1578529"/>
              <a:chExt cx="4743189" cy="5448755"/>
            </a:xfrm>
          </p:grpSpPr>
          <p:grpSp>
            <p:nvGrpSpPr>
              <p:cNvPr id="223" name="Group 222"/>
              <p:cNvGrpSpPr/>
              <p:nvPr/>
            </p:nvGrpSpPr>
            <p:grpSpPr>
              <a:xfrm>
                <a:off x="2542381" y="5408750"/>
                <a:ext cx="2218968" cy="109679"/>
                <a:chOff x="3534655" y="5030356"/>
                <a:chExt cx="2218968" cy="109678"/>
              </a:xfrm>
            </p:grpSpPr>
            <p:cxnSp>
              <p:nvCxnSpPr>
                <p:cNvPr id="283" name="直接连接符 227"/>
                <p:cNvCxnSpPr/>
                <p:nvPr/>
              </p:nvCxnSpPr>
              <p:spPr>
                <a:xfrm flipV="1">
                  <a:off x="3534655" y="5066300"/>
                  <a:ext cx="21384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ysDot"/>
                </a:ln>
                <a:effectLst/>
              </p:spPr>
            </p:cxnSp>
            <p:sp>
              <p:nvSpPr>
                <p:cNvPr id="284" name="椭圆 142"/>
                <p:cNvSpPr/>
                <p:nvPr/>
              </p:nvSpPr>
              <p:spPr>
                <a:xfrm>
                  <a:off x="5656624" y="5030356"/>
                  <a:ext cx="96999" cy="109678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24" name="任意多边形 66"/>
              <p:cNvSpPr/>
              <p:nvPr/>
            </p:nvSpPr>
            <p:spPr>
              <a:xfrm>
                <a:off x="1015605" y="1995588"/>
                <a:ext cx="1947936" cy="4172619"/>
              </a:xfrm>
              <a:custGeom>
                <a:avLst/>
                <a:gdLst>
                  <a:gd name="connsiteX0" fmla="*/ 0 w 2468160"/>
                  <a:gd name="connsiteY0" fmla="*/ 0 h 4937688"/>
                  <a:gd name="connsiteX1" fmla="*/ 251709 w 2468160"/>
                  <a:gd name="connsiteY1" fmla="*/ 12711 h 4937688"/>
                  <a:gd name="connsiteX2" fmla="*/ 2468160 w 2468160"/>
                  <a:gd name="connsiteY2" fmla="*/ 2468844 h 4937688"/>
                  <a:gd name="connsiteX3" fmla="*/ 251709 w 2468160"/>
                  <a:gd name="connsiteY3" fmla="*/ 4924978 h 4937688"/>
                  <a:gd name="connsiteX4" fmla="*/ 0 w 2468160"/>
                  <a:gd name="connsiteY4" fmla="*/ 4937688 h 4937688"/>
                  <a:gd name="connsiteX5" fmla="*/ 0 w 2468160"/>
                  <a:gd name="connsiteY5" fmla="*/ 4688120 h 4937688"/>
                  <a:gd name="connsiteX6" fmla="*/ 226192 w 2468160"/>
                  <a:gd name="connsiteY6" fmla="*/ 4676698 h 4937688"/>
                  <a:gd name="connsiteX7" fmla="*/ 2218592 w 2468160"/>
                  <a:gd name="connsiteY7" fmla="*/ 2468844 h 4937688"/>
                  <a:gd name="connsiteX8" fmla="*/ 226192 w 2468160"/>
                  <a:gd name="connsiteY8" fmla="*/ 260990 h 4937688"/>
                  <a:gd name="connsiteX9" fmla="*/ 0 w 2468160"/>
                  <a:gd name="connsiteY9" fmla="*/ 249569 h 4937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8160" h="4937688">
                    <a:moveTo>
                      <a:pt x="0" y="0"/>
                    </a:moveTo>
                    <a:lnTo>
                      <a:pt x="251709" y="12711"/>
                    </a:lnTo>
                    <a:cubicBezTo>
                      <a:pt x="1496657" y="139142"/>
                      <a:pt x="2468160" y="1190539"/>
                      <a:pt x="2468160" y="2468844"/>
                    </a:cubicBezTo>
                    <a:cubicBezTo>
                      <a:pt x="2468160" y="3747149"/>
                      <a:pt x="1496657" y="4798546"/>
                      <a:pt x="251709" y="4924978"/>
                    </a:cubicBezTo>
                    <a:lnTo>
                      <a:pt x="0" y="4937688"/>
                    </a:lnTo>
                    <a:lnTo>
                      <a:pt x="0" y="4688120"/>
                    </a:lnTo>
                    <a:lnTo>
                      <a:pt x="226192" y="4676698"/>
                    </a:lnTo>
                    <a:cubicBezTo>
                      <a:pt x="1345293" y="4563047"/>
                      <a:pt x="2218592" y="3617931"/>
                      <a:pt x="2218592" y="2468844"/>
                    </a:cubicBezTo>
                    <a:cubicBezTo>
                      <a:pt x="2218592" y="1319758"/>
                      <a:pt x="1345293" y="374641"/>
                      <a:pt x="226192" y="260990"/>
                    </a:cubicBezTo>
                    <a:lnTo>
                      <a:pt x="0" y="249569"/>
                    </a:ln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 w="25400" cap="flat" cmpd="sng" algn="ctr">
                <a:noFill/>
                <a:prstDash val="solid"/>
              </a:ln>
              <a:effectLst>
                <a:innerShdw blurRad="76200" dist="38100" dir="13500000">
                  <a:prstClr val="black">
                    <a:alpha val="50000"/>
                  </a:prstClr>
                </a:innerShdw>
              </a:effectLst>
            </p:spPr>
            <p:txBody>
              <a:bodyPr lIns="91414" tIns="45714" rIns="91414" bIns="45714" rtlCol="0" anchor="ctr"/>
              <a:lstStyle/>
              <a:p>
                <a:pPr algn="ctr" defTabSz="913765">
                  <a:defRPr/>
                </a:pPr>
                <a:endParaRPr lang="zh-CN" altLang="en-US" sz="1800" kern="0">
                  <a:solidFill>
                    <a:srgbClr val="6A868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225" name="组合 82"/>
              <p:cNvGrpSpPr/>
              <p:nvPr/>
            </p:nvGrpSpPr>
            <p:grpSpPr>
              <a:xfrm>
                <a:off x="1612682" y="1938634"/>
                <a:ext cx="3111711" cy="109679"/>
                <a:chOff x="3904783" y="1674310"/>
                <a:chExt cx="3519256" cy="109703"/>
              </a:xfrm>
            </p:grpSpPr>
            <p:cxnSp>
              <p:nvCxnSpPr>
                <p:cNvPr id="281" name="直接连接符 88"/>
                <p:cNvCxnSpPr/>
                <p:nvPr/>
              </p:nvCxnSpPr>
              <p:spPr>
                <a:xfrm flipV="1">
                  <a:off x="3904783" y="1718973"/>
                  <a:ext cx="340279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ysDot"/>
                </a:ln>
                <a:effectLst/>
              </p:spPr>
            </p:cxnSp>
            <p:sp>
              <p:nvSpPr>
                <p:cNvPr id="282" name="椭圆 89"/>
                <p:cNvSpPr/>
                <p:nvPr/>
              </p:nvSpPr>
              <p:spPr>
                <a:xfrm>
                  <a:off x="7314336" y="1674310"/>
                  <a:ext cx="109703" cy="109703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26" name="组合 122"/>
              <p:cNvGrpSpPr/>
              <p:nvPr/>
            </p:nvGrpSpPr>
            <p:grpSpPr>
              <a:xfrm>
                <a:off x="3142485" y="4522035"/>
                <a:ext cx="1577313" cy="109679"/>
                <a:chOff x="5185725" y="1669886"/>
                <a:chExt cx="1783895" cy="109703"/>
              </a:xfrm>
            </p:grpSpPr>
            <p:cxnSp>
              <p:nvCxnSpPr>
                <p:cNvPr id="279" name="直接连接符 141"/>
                <p:cNvCxnSpPr/>
                <p:nvPr/>
              </p:nvCxnSpPr>
              <p:spPr>
                <a:xfrm>
                  <a:off x="5185725" y="1718973"/>
                  <a:ext cx="166743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FFFF">
                      <a:lumMod val="50000"/>
                    </a:srgbClr>
                  </a:solidFill>
                  <a:prstDash val="sysDot"/>
                </a:ln>
                <a:effectLst/>
              </p:spPr>
            </p:cxnSp>
            <p:sp>
              <p:nvSpPr>
                <p:cNvPr id="280" name="椭圆 142"/>
                <p:cNvSpPr/>
                <p:nvPr/>
              </p:nvSpPr>
              <p:spPr>
                <a:xfrm>
                  <a:off x="6859917" y="1669886"/>
                  <a:ext cx="109703" cy="109703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3765">
                    <a:defRPr/>
                  </a:pPr>
                  <a:endParaRPr lang="zh-CN" altLang="en-US" sz="18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27" name="组合 150"/>
              <p:cNvGrpSpPr/>
              <p:nvPr/>
            </p:nvGrpSpPr>
            <p:grpSpPr>
              <a:xfrm>
                <a:off x="763013" y="1580188"/>
                <a:ext cx="1143057" cy="1295259"/>
                <a:chOff x="1953260" y="1414909"/>
                <a:chExt cx="1143056" cy="1295559"/>
              </a:xfrm>
            </p:grpSpPr>
            <p:grpSp>
              <p:nvGrpSpPr>
                <p:cNvPr id="273" name="组合 151"/>
                <p:cNvGrpSpPr/>
                <p:nvPr/>
              </p:nvGrpSpPr>
              <p:grpSpPr>
                <a:xfrm>
                  <a:off x="1982184" y="1414909"/>
                  <a:ext cx="1114132" cy="1295559"/>
                  <a:chOff x="3295850" y="2065379"/>
                  <a:chExt cx="3592274" cy="4177307"/>
                </a:xfrm>
              </p:grpSpPr>
              <p:sp>
                <p:nvSpPr>
                  <p:cNvPr id="275" name="圆角矩形 153"/>
                  <p:cNvSpPr/>
                  <p:nvPr/>
                </p:nvSpPr>
                <p:spPr>
                  <a:xfrm rot="2760000">
                    <a:off x="3283362" y="2637924"/>
                    <a:ext cx="4177307" cy="3032217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/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76" name="Freeform 5"/>
                  <p:cNvSpPr/>
                  <p:nvPr/>
                </p:nvSpPr>
                <p:spPr bwMode="auto">
                  <a:xfrm rot="10800000">
                    <a:off x="3295850" y="2263220"/>
                    <a:ext cx="2643765" cy="2343151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73000">
                        <a:srgbClr val="ECECEC"/>
                      </a:gs>
                      <a:gs pos="100000">
                        <a:srgbClr val="D9D9D9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203200" dist="63500" dir="2700000" algn="tl" rotWithShape="0">
                      <a:prstClr val="black">
                        <a:alpha val="32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77" name="圆角矩形 155"/>
                  <p:cNvSpPr/>
                  <p:nvPr/>
                </p:nvSpPr>
                <p:spPr>
                  <a:xfrm rot="2760000">
                    <a:off x="3499201" y="2940762"/>
                    <a:ext cx="3639373" cy="2369532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>
                          <a:alpha val="66000"/>
                        </a:srgbClr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78" name="Freeform 5"/>
                  <p:cNvSpPr/>
                  <p:nvPr/>
                </p:nvSpPr>
                <p:spPr bwMode="auto">
                  <a:xfrm rot="10800000">
                    <a:off x="3589408" y="2523401"/>
                    <a:ext cx="2056648" cy="1822794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60000">
                        <a:srgbClr val="ECECEC"/>
                      </a:gs>
                      <a:gs pos="100000">
                        <a:srgbClr val="D1D1D1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152400" dist="38100" dir="2700000" algn="tl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74" name="文本框 88"/>
                <p:cNvSpPr txBox="1"/>
                <p:nvPr/>
              </p:nvSpPr>
              <p:spPr>
                <a:xfrm>
                  <a:off x="1953260" y="1588201"/>
                  <a:ext cx="876300" cy="369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3765">
                    <a:defRPr/>
                  </a:pPr>
                  <a:r>
                    <a:rPr lang="en-US" altLang="zh-CN" sz="1800" kern="0">
                      <a:solidFill>
                        <a:srgbClr val="6A868F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</a:rPr>
                    <a:t>01</a:t>
                  </a:r>
                  <a:endParaRPr lang="zh-CN" altLang="en-US" sz="1800" kern="0">
                    <a:solidFill>
                      <a:srgbClr val="6A868F"/>
                    </a:solidFill>
                    <a:latin typeface="Impact" panose="020B080603090205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28" name="组合 157"/>
              <p:cNvGrpSpPr/>
              <p:nvPr/>
            </p:nvGrpSpPr>
            <p:grpSpPr>
              <a:xfrm>
                <a:off x="2380961" y="4130477"/>
                <a:ext cx="1146492" cy="1295259"/>
                <a:chOff x="3122624" y="4408754"/>
                <a:chExt cx="1146492" cy="1295559"/>
              </a:xfrm>
            </p:grpSpPr>
            <p:grpSp>
              <p:nvGrpSpPr>
                <p:cNvPr id="267" name="组合 158"/>
                <p:cNvGrpSpPr/>
                <p:nvPr/>
              </p:nvGrpSpPr>
              <p:grpSpPr>
                <a:xfrm>
                  <a:off x="3154984" y="4408754"/>
                  <a:ext cx="1114132" cy="1295559"/>
                  <a:chOff x="3295850" y="2065379"/>
                  <a:chExt cx="3592274" cy="4177307"/>
                </a:xfrm>
              </p:grpSpPr>
              <p:sp>
                <p:nvSpPr>
                  <p:cNvPr id="269" name="圆角矩形 160"/>
                  <p:cNvSpPr/>
                  <p:nvPr/>
                </p:nvSpPr>
                <p:spPr>
                  <a:xfrm rot="2760000">
                    <a:off x="3283362" y="2637924"/>
                    <a:ext cx="4177307" cy="3032217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/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70" name="Freeform 5"/>
                  <p:cNvSpPr/>
                  <p:nvPr/>
                </p:nvSpPr>
                <p:spPr bwMode="auto">
                  <a:xfrm rot="10800000">
                    <a:off x="3295850" y="2263222"/>
                    <a:ext cx="2643765" cy="2343151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73000">
                        <a:srgbClr val="ECECEC"/>
                      </a:gs>
                      <a:gs pos="100000">
                        <a:srgbClr val="D9D9D9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203200" dist="63500" dir="2700000" algn="tl" rotWithShape="0">
                      <a:prstClr val="black">
                        <a:alpha val="32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71" name="圆角矩形 162"/>
                  <p:cNvSpPr/>
                  <p:nvPr/>
                </p:nvSpPr>
                <p:spPr>
                  <a:xfrm rot="2760000">
                    <a:off x="3499201" y="2940762"/>
                    <a:ext cx="3639373" cy="2369532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>
                          <a:alpha val="66000"/>
                        </a:srgbClr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72" name="Freeform 5"/>
                  <p:cNvSpPr/>
                  <p:nvPr/>
                </p:nvSpPr>
                <p:spPr bwMode="auto">
                  <a:xfrm rot="10800000">
                    <a:off x="3589408" y="2523401"/>
                    <a:ext cx="2056648" cy="1822794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60000">
                        <a:srgbClr val="ECECEC"/>
                      </a:gs>
                      <a:gs pos="100000">
                        <a:srgbClr val="D1D1D1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152400" dist="38100" dir="2700000" algn="tl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68" name="文本框 90"/>
                <p:cNvSpPr txBox="1"/>
                <p:nvPr/>
              </p:nvSpPr>
              <p:spPr>
                <a:xfrm>
                  <a:off x="3122624" y="4575486"/>
                  <a:ext cx="876301" cy="369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3765">
                    <a:defRPr/>
                  </a:pPr>
                  <a:r>
                    <a:rPr lang="en-US" altLang="zh-CN" sz="1800" kern="0" dirty="0">
                      <a:solidFill>
                        <a:srgbClr val="6A868F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</a:rPr>
                    <a:t>04</a:t>
                  </a:r>
                  <a:endParaRPr lang="zh-CN" altLang="en-US" sz="1800" kern="0" dirty="0">
                    <a:solidFill>
                      <a:srgbClr val="6A868F"/>
                    </a:solidFill>
                    <a:latin typeface="Impact" panose="020B080603090205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29" name="组合 164"/>
              <p:cNvGrpSpPr/>
              <p:nvPr/>
            </p:nvGrpSpPr>
            <p:grpSpPr>
              <a:xfrm>
                <a:off x="1732203" y="2276793"/>
                <a:ext cx="1127944" cy="1295259"/>
                <a:chOff x="3122624" y="2405662"/>
                <a:chExt cx="1127943" cy="1295559"/>
              </a:xfrm>
            </p:grpSpPr>
            <p:grpSp>
              <p:nvGrpSpPr>
                <p:cNvPr id="261" name="组合 165"/>
                <p:cNvGrpSpPr/>
                <p:nvPr/>
              </p:nvGrpSpPr>
              <p:grpSpPr>
                <a:xfrm>
                  <a:off x="3136435" y="2405662"/>
                  <a:ext cx="1114132" cy="1295559"/>
                  <a:chOff x="3295850" y="2065379"/>
                  <a:chExt cx="3592274" cy="4177307"/>
                </a:xfrm>
              </p:grpSpPr>
              <p:sp>
                <p:nvSpPr>
                  <p:cNvPr id="263" name="圆角矩形 167"/>
                  <p:cNvSpPr/>
                  <p:nvPr/>
                </p:nvSpPr>
                <p:spPr>
                  <a:xfrm rot="2760000">
                    <a:off x="3283362" y="2637924"/>
                    <a:ext cx="4177307" cy="3032217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/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4" name="Freeform 5"/>
                  <p:cNvSpPr/>
                  <p:nvPr/>
                </p:nvSpPr>
                <p:spPr bwMode="auto">
                  <a:xfrm rot="10800000">
                    <a:off x="3295850" y="2263222"/>
                    <a:ext cx="2643765" cy="2343151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73000">
                        <a:srgbClr val="ECECEC"/>
                      </a:gs>
                      <a:gs pos="100000">
                        <a:srgbClr val="D9D9D9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203200" dist="63500" dir="2700000" algn="tl" rotWithShape="0">
                      <a:prstClr val="black">
                        <a:alpha val="32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5" name="圆角矩形 169"/>
                  <p:cNvSpPr/>
                  <p:nvPr/>
                </p:nvSpPr>
                <p:spPr>
                  <a:xfrm rot="2760000">
                    <a:off x="3499201" y="2940762"/>
                    <a:ext cx="3639373" cy="2369532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>
                          <a:alpha val="66000"/>
                        </a:srgbClr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6" name="Freeform 5"/>
                  <p:cNvSpPr/>
                  <p:nvPr/>
                </p:nvSpPr>
                <p:spPr bwMode="auto">
                  <a:xfrm rot="10800000">
                    <a:off x="3589408" y="2523401"/>
                    <a:ext cx="2056648" cy="1822794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60000">
                        <a:srgbClr val="ECECEC"/>
                      </a:gs>
                      <a:gs pos="100000">
                        <a:srgbClr val="D1D1D1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152400" dist="38100" dir="2700000" algn="tl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62" name="文本框 91"/>
                <p:cNvSpPr txBox="1"/>
                <p:nvPr/>
              </p:nvSpPr>
              <p:spPr>
                <a:xfrm>
                  <a:off x="3122624" y="2571384"/>
                  <a:ext cx="876301" cy="369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3765">
                    <a:defRPr/>
                  </a:pPr>
                  <a:r>
                    <a:rPr lang="en-US" altLang="zh-CN" sz="1800" kern="0" dirty="0">
                      <a:solidFill>
                        <a:srgbClr val="6A868F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</a:rPr>
                    <a:t>02</a:t>
                  </a:r>
                  <a:endParaRPr lang="zh-CN" altLang="en-US" sz="1800" kern="0" dirty="0">
                    <a:solidFill>
                      <a:srgbClr val="6A868F"/>
                    </a:solidFill>
                    <a:latin typeface="Impact" panose="020B080603090205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0" name="组合 171"/>
              <p:cNvGrpSpPr/>
              <p:nvPr/>
            </p:nvGrpSpPr>
            <p:grpSpPr>
              <a:xfrm>
                <a:off x="2428003" y="3122481"/>
                <a:ext cx="1137467" cy="1295259"/>
                <a:chOff x="3577919" y="3393414"/>
                <a:chExt cx="1137467" cy="1295559"/>
              </a:xfrm>
            </p:grpSpPr>
            <p:grpSp>
              <p:nvGrpSpPr>
                <p:cNvPr id="255" name="组合 172"/>
                <p:cNvGrpSpPr/>
                <p:nvPr/>
              </p:nvGrpSpPr>
              <p:grpSpPr>
                <a:xfrm>
                  <a:off x="3601254" y="3393414"/>
                  <a:ext cx="1114132" cy="1295559"/>
                  <a:chOff x="3295850" y="2065379"/>
                  <a:chExt cx="3592274" cy="4177307"/>
                </a:xfrm>
              </p:grpSpPr>
              <p:sp>
                <p:nvSpPr>
                  <p:cNvPr id="257" name="圆角矩形 174"/>
                  <p:cNvSpPr/>
                  <p:nvPr/>
                </p:nvSpPr>
                <p:spPr>
                  <a:xfrm rot="2760000">
                    <a:off x="3283362" y="2637924"/>
                    <a:ext cx="4177307" cy="3032217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/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8" name="Freeform 5"/>
                  <p:cNvSpPr/>
                  <p:nvPr/>
                </p:nvSpPr>
                <p:spPr bwMode="auto">
                  <a:xfrm rot="10800000">
                    <a:off x="3295850" y="2263222"/>
                    <a:ext cx="2643765" cy="2343151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73000">
                        <a:srgbClr val="ECECEC"/>
                      </a:gs>
                      <a:gs pos="100000">
                        <a:srgbClr val="D9D9D9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203200" dist="63500" dir="2700000" algn="tl" rotWithShape="0">
                      <a:prstClr val="black">
                        <a:alpha val="32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9" name="圆角矩形 176"/>
                  <p:cNvSpPr/>
                  <p:nvPr/>
                </p:nvSpPr>
                <p:spPr>
                  <a:xfrm rot="2760000">
                    <a:off x="3499201" y="2940762"/>
                    <a:ext cx="3639373" cy="2369532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>
                          <a:alpha val="66000"/>
                        </a:srgbClr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0" name="Freeform 5"/>
                  <p:cNvSpPr/>
                  <p:nvPr/>
                </p:nvSpPr>
                <p:spPr bwMode="auto">
                  <a:xfrm rot="10800000">
                    <a:off x="3589408" y="2523401"/>
                    <a:ext cx="2056648" cy="1822794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60000">
                        <a:srgbClr val="ECECEC"/>
                      </a:gs>
                      <a:gs pos="100000">
                        <a:srgbClr val="D1D1D1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152400" dist="38100" dir="2700000" algn="tl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56" name="文本框 92"/>
                <p:cNvSpPr txBox="1"/>
                <p:nvPr/>
              </p:nvSpPr>
              <p:spPr>
                <a:xfrm>
                  <a:off x="3577919" y="3560637"/>
                  <a:ext cx="876300" cy="369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3765">
                    <a:defRPr/>
                  </a:pPr>
                  <a:r>
                    <a:rPr lang="en-US" altLang="zh-CN" sz="1800" kern="0" dirty="0">
                      <a:solidFill>
                        <a:srgbClr val="6A868F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</a:rPr>
                    <a:t>03</a:t>
                  </a:r>
                  <a:endParaRPr lang="zh-CN" altLang="en-US" sz="1800" kern="0" dirty="0">
                    <a:solidFill>
                      <a:srgbClr val="6A868F"/>
                    </a:solidFill>
                    <a:latin typeface="Impact" panose="020B080603090205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1" name="组合 206"/>
              <p:cNvGrpSpPr/>
              <p:nvPr/>
            </p:nvGrpSpPr>
            <p:grpSpPr>
              <a:xfrm>
                <a:off x="765653" y="5732025"/>
                <a:ext cx="1146492" cy="1295259"/>
                <a:chOff x="3122624" y="4408754"/>
                <a:chExt cx="1146492" cy="1295559"/>
              </a:xfrm>
            </p:grpSpPr>
            <p:grpSp>
              <p:nvGrpSpPr>
                <p:cNvPr id="249" name="组合 207"/>
                <p:cNvGrpSpPr/>
                <p:nvPr/>
              </p:nvGrpSpPr>
              <p:grpSpPr>
                <a:xfrm>
                  <a:off x="3154984" y="4408754"/>
                  <a:ext cx="1114132" cy="1295559"/>
                  <a:chOff x="3295850" y="2065379"/>
                  <a:chExt cx="3592274" cy="4177307"/>
                </a:xfrm>
              </p:grpSpPr>
              <p:sp>
                <p:nvSpPr>
                  <p:cNvPr id="251" name="圆角矩形 209"/>
                  <p:cNvSpPr/>
                  <p:nvPr/>
                </p:nvSpPr>
                <p:spPr>
                  <a:xfrm rot="2760000">
                    <a:off x="3283362" y="2637924"/>
                    <a:ext cx="4177307" cy="3032217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/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2" name="Freeform 5"/>
                  <p:cNvSpPr/>
                  <p:nvPr/>
                </p:nvSpPr>
                <p:spPr bwMode="auto">
                  <a:xfrm rot="10800000">
                    <a:off x="3295850" y="2263222"/>
                    <a:ext cx="2643765" cy="2343151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73000">
                        <a:srgbClr val="ECECEC"/>
                      </a:gs>
                      <a:gs pos="100000">
                        <a:srgbClr val="D9D9D9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203200" dist="63500" dir="2700000" algn="tl" rotWithShape="0">
                      <a:prstClr val="black">
                        <a:alpha val="32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3" name="圆角矩形 211"/>
                  <p:cNvSpPr/>
                  <p:nvPr/>
                </p:nvSpPr>
                <p:spPr>
                  <a:xfrm rot="2760000">
                    <a:off x="3499201" y="2940762"/>
                    <a:ext cx="3639373" cy="2369532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>
                          <a:alpha val="66000"/>
                        </a:srgbClr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4" name="Freeform 5"/>
                  <p:cNvSpPr/>
                  <p:nvPr/>
                </p:nvSpPr>
                <p:spPr bwMode="auto">
                  <a:xfrm rot="10800000">
                    <a:off x="3589408" y="2523401"/>
                    <a:ext cx="2056648" cy="1822794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60000">
                        <a:srgbClr val="ECECEC"/>
                      </a:gs>
                      <a:gs pos="100000">
                        <a:srgbClr val="D1D1D1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152400" dist="38100" dir="2700000" algn="tl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50" name="文本框 90"/>
                <p:cNvSpPr txBox="1"/>
                <p:nvPr/>
              </p:nvSpPr>
              <p:spPr>
                <a:xfrm>
                  <a:off x="3122624" y="4575486"/>
                  <a:ext cx="876301" cy="369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3765">
                    <a:defRPr/>
                  </a:pPr>
                  <a:r>
                    <a:rPr lang="en-US" altLang="zh-CN" sz="1800" kern="0" dirty="0">
                      <a:solidFill>
                        <a:srgbClr val="6A868F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</a:rPr>
                    <a:t>06</a:t>
                  </a:r>
                  <a:endParaRPr lang="zh-CN" altLang="en-US" sz="1800" kern="0" dirty="0">
                    <a:solidFill>
                      <a:srgbClr val="6A868F"/>
                    </a:solidFill>
                    <a:latin typeface="Impact" panose="020B080603090205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2" name="TextBox 231"/>
              <p:cNvSpPr txBox="1"/>
              <p:nvPr/>
            </p:nvSpPr>
            <p:spPr>
              <a:xfrm>
                <a:off x="2179640" y="1578529"/>
                <a:ext cx="2381329" cy="369328"/>
              </a:xfrm>
              <a:prstGeom prst="rect">
                <a:avLst/>
              </a:prstGeom>
              <a:noFill/>
            </p:spPr>
            <p:txBody>
              <a:bodyPr wrap="square" lIns="91424" tIns="45718" rIns="91424" bIns="45718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Target Audience</a:t>
                </a:r>
                <a:endParaRPr lang="zh-CN" altLang="en-US" sz="1600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2875171" y="2272987"/>
                <a:ext cx="1718587" cy="369328"/>
              </a:xfrm>
              <a:prstGeom prst="rect">
                <a:avLst/>
              </a:prstGeom>
              <a:noFill/>
            </p:spPr>
            <p:txBody>
              <a:bodyPr wrap="square" lIns="91424" tIns="45718" rIns="91424" bIns="45718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Timing</a:t>
                </a:r>
                <a:endParaRPr lang="zh-CN" altLang="en-US" sz="1600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3116179" y="2861238"/>
                <a:ext cx="1718587" cy="646327"/>
              </a:xfrm>
              <a:prstGeom prst="rect">
                <a:avLst/>
              </a:prstGeom>
              <a:noFill/>
            </p:spPr>
            <p:txBody>
              <a:bodyPr wrap="square" lIns="91424" tIns="45718" rIns="91424" bIns="45718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Occasion/</a:t>
                </a:r>
              </a:p>
              <a:p>
                <a:pPr algn="ctr"/>
                <a:r>
                  <a:rPr lang="en-US" altLang="zh-CN" sz="16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Product</a:t>
                </a:r>
                <a:endParaRPr lang="zh-CN" altLang="en-US" sz="1600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3172675" y="4186383"/>
                <a:ext cx="1718587" cy="369328"/>
              </a:xfrm>
              <a:prstGeom prst="rect">
                <a:avLst/>
              </a:prstGeom>
              <a:noFill/>
            </p:spPr>
            <p:txBody>
              <a:bodyPr wrap="square" lIns="91424" tIns="45718" rIns="91424" bIns="45718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Offer</a:t>
                </a:r>
                <a:endParaRPr lang="zh-CN" altLang="en-US" sz="1600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2507737" y="5893307"/>
                <a:ext cx="2101200" cy="646327"/>
              </a:xfrm>
              <a:prstGeom prst="rect">
                <a:avLst/>
              </a:prstGeom>
              <a:noFill/>
            </p:spPr>
            <p:txBody>
              <a:bodyPr wrap="square" lIns="91424" tIns="45718" rIns="91424" bIns="45718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Communication Channel</a:t>
                </a:r>
                <a:endParaRPr lang="zh-CN" altLang="en-US" sz="1600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37" name="组合 35"/>
              <p:cNvGrpSpPr/>
              <p:nvPr/>
            </p:nvGrpSpPr>
            <p:grpSpPr>
              <a:xfrm>
                <a:off x="148073" y="3273076"/>
                <a:ext cx="1841500" cy="1306513"/>
                <a:chOff x="328613" y="4324350"/>
                <a:chExt cx="1841500" cy="1306513"/>
              </a:xfrm>
            </p:grpSpPr>
            <p:sp>
              <p:nvSpPr>
                <p:cNvPr id="246" name="Freeform 245"/>
                <p:cNvSpPr/>
                <p:nvPr/>
              </p:nvSpPr>
              <p:spPr bwMode="auto">
                <a:xfrm>
                  <a:off x="328613" y="5019675"/>
                  <a:ext cx="1385887" cy="611188"/>
                </a:xfrm>
                <a:custGeom>
                  <a:avLst/>
                  <a:gdLst>
                    <a:gd name="T0" fmla="*/ 804 w 873"/>
                    <a:gd name="T1" fmla="*/ 281 h 385"/>
                    <a:gd name="T2" fmla="*/ 804 w 873"/>
                    <a:gd name="T3" fmla="*/ 281 h 385"/>
                    <a:gd name="T4" fmla="*/ 779 w 873"/>
                    <a:gd name="T5" fmla="*/ 279 h 385"/>
                    <a:gd name="T6" fmla="*/ 779 w 873"/>
                    <a:gd name="T7" fmla="*/ 279 h 385"/>
                    <a:gd name="T8" fmla="*/ 750 w 873"/>
                    <a:gd name="T9" fmla="*/ 277 h 385"/>
                    <a:gd name="T10" fmla="*/ 721 w 873"/>
                    <a:gd name="T11" fmla="*/ 268 h 385"/>
                    <a:gd name="T12" fmla="*/ 694 w 873"/>
                    <a:gd name="T13" fmla="*/ 260 h 385"/>
                    <a:gd name="T14" fmla="*/ 667 w 873"/>
                    <a:gd name="T15" fmla="*/ 247 h 385"/>
                    <a:gd name="T16" fmla="*/ 642 w 873"/>
                    <a:gd name="T17" fmla="*/ 233 h 385"/>
                    <a:gd name="T18" fmla="*/ 617 w 873"/>
                    <a:gd name="T19" fmla="*/ 214 h 385"/>
                    <a:gd name="T20" fmla="*/ 596 w 873"/>
                    <a:gd name="T21" fmla="*/ 195 h 385"/>
                    <a:gd name="T22" fmla="*/ 575 w 873"/>
                    <a:gd name="T23" fmla="*/ 172 h 385"/>
                    <a:gd name="T24" fmla="*/ 575 w 873"/>
                    <a:gd name="T25" fmla="*/ 172 h 385"/>
                    <a:gd name="T26" fmla="*/ 554 w 873"/>
                    <a:gd name="T27" fmla="*/ 147 h 385"/>
                    <a:gd name="T28" fmla="*/ 537 w 873"/>
                    <a:gd name="T29" fmla="*/ 118 h 385"/>
                    <a:gd name="T30" fmla="*/ 525 w 873"/>
                    <a:gd name="T31" fmla="*/ 89 h 385"/>
                    <a:gd name="T32" fmla="*/ 515 w 873"/>
                    <a:gd name="T33" fmla="*/ 58 h 385"/>
                    <a:gd name="T34" fmla="*/ 435 w 873"/>
                    <a:gd name="T35" fmla="*/ 147 h 385"/>
                    <a:gd name="T36" fmla="*/ 308 w 873"/>
                    <a:gd name="T37" fmla="*/ 0 h 385"/>
                    <a:gd name="T38" fmla="*/ 308 w 873"/>
                    <a:gd name="T39" fmla="*/ 0 h 385"/>
                    <a:gd name="T40" fmla="*/ 279 w 873"/>
                    <a:gd name="T41" fmla="*/ 12 h 385"/>
                    <a:gd name="T42" fmla="*/ 250 w 873"/>
                    <a:gd name="T43" fmla="*/ 25 h 385"/>
                    <a:gd name="T44" fmla="*/ 223 w 873"/>
                    <a:gd name="T45" fmla="*/ 39 h 385"/>
                    <a:gd name="T46" fmla="*/ 198 w 873"/>
                    <a:gd name="T47" fmla="*/ 58 h 385"/>
                    <a:gd name="T48" fmla="*/ 173 w 873"/>
                    <a:gd name="T49" fmla="*/ 77 h 385"/>
                    <a:gd name="T50" fmla="*/ 150 w 873"/>
                    <a:gd name="T51" fmla="*/ 97 h 385"/>
                    <a:gd name="T52" fmla="*/ 127 w 873"/>
                    <a:gd name="T53" fmla="*/ 120 h 385"/>
                    <a:gd name="T54" fmla="*/ 106 w 873"/>
                    <a:gd name="T55" fmla="*/ 143 h 385"/>
                    <a:gd name="T56" fmla="*/ 87 w 873"/>
                    <a:gd name="T57" fmla="*/ 170 h 385"/>
                    <a:gd name="T58" fmla="*/ 69 w 873"/>
                    <a:gd name="T59" fmla="*/ 197 h 385"/>
                    <a:gd name="T60" fmla="*/ 52 w 873"/>
                    <a:gd name="T61" fmla="*/ 225 h 385"/>
                    <a:gd name="T62" fmla="*/ 40 w 873"/>
                    <a:gd name="T63" fmla="*/ 256 h 385"/>
                    <a:gd name="T64" fmla="*/ 27 w 873"/>
                    <a:gd name="T65" fmla="*/ 285 h 385"/>
                    <a:gd name="T66" fmla="*/ 15 w 873"/>
                    <a:gd name="T67" fmla="*/ 318 h 385"/>
                    <a:gd name="T68" fmla="*/ 6 w 873"/>
                    <a:gd name="T69" fmla="*/ 352 h 385"/>
                    <a:gd name="T70" fmla="*/ 0 w 873"/>
                    <a:gd name="T71" fmla="*/ 385 h 385"/>
                    <a:gd name="T72" fmla="*/ 873 w 873"/>
                    <a:gd name="T73" fmla="*/ 385 h 385"/>
                    <a:gd name="T74" fmla="*/ 873 w 873"/>
                    <a:gd name="T75" fmla="*/ 385 h 385"/>
                    <a:gd name="T76" fmla="*/ 867 w 873"/>
                    <a:gd name="T77" fmla="*/ 358 h 385"/>
                    <a:gd name="T78" fmla="*/ 860 w 873"/>
                    <a:gd name="T79" fmla="*/ 331 h 385"/>
                    <a:gd name="T80" fmla="*/ 852 w 873"/>
                    <a:gd name="T81" fmla="*/ 304 h 385"/>
                    <a:gd name="T82" fmla="*/ 844 w 873"/>
                    <a:gd name="T83" fmla="*/ 279 h 385"/>
                    <a:gd name="T84" fmla="*/ 844 w 873"/>
                    <a:gd name="T85" fmla="*/ 279 h 385"/>
                    <a:gd name="T86" fmla="*/ 823 w 873"/>
                    <a:gd name="T87" fmla="*/ 281 h 385"/>
                    <a:gd name="T88" fmla="*/ 804 w 873"/>
                    <a:gd name="T89" fmla="*/ 281 h 385"/>
                    <a:gd name="T90" fmla="*/ 804 w 873"/>
                    <a:gd name="T91" fmla="*/ 281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873" h="385">
                      <a:moveTo>
                        <a:pt x="804" y="281"/>
                      </a:moveTo>
                      <a:lnTo>
                        <a:pt x="804" y="281"/>
                      </a:lnTo>
                      <a:lnTo>
                        <a:pt x="779" y="279"/>
                      </a:lnTo>
                      <a:lnTo>
                        <a:pt x="779" y="279"/>
                      </a:lnTo>
                      <a:lnTo>
                        <a:pt x="750" y="277"/>
                      </a:lnTo>
                      <a:lnTo>
                        <a:pt x="721" y="268"/>
                      </a:lnTo>
                      <a:lnTo>
                        <a:pt x="694" y="260"/>
                      </a:lnTo>
                      <a:lnTo>
                        <a:pt x="667" y="247"/>
                      </a:lnTo>
                      <a:lnTo>
                        <a:pt x="642" y="233"/>
                      </a:lnTo>
                      <a:lnTo>
                        <a:pt x="617" y="214"/>
                      </a:lnTo>
                      <a:lnTo>
                        <a:pt x="596" y="195"/>
                      </a:lnTo>
                      <a:lnTo>
                        <a:pt x="575" y="172"/>
                      </a:lnTo>
                      <a:lnTo>
                        <a:pt x="575" y="172"/>
                      </a:lnTo>
                      <a:lnTo>
                        <a:pt x="554" y="147"/>
                      </a:lnTo>
                      <a:lnTo>
                        <a:pt x="537" y="118"/>
                      </a:lnTo>
                      <a:lnTo>
                        <a:pt x="525" y="89"/>
                      </a:lnTo>
                      <a:lnTo>
                        <a:pt x="515" y="58"/>
                      </a:lnTo>
                      <a:lnTo>
                        <a:pt x="435" y="147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79" y="12"/>
                      </a:lnTo>
                      <a:lnTo>
                        <a:pt x="250" y="25"/>
                      </a:lnTo>
                      <a:lnTo>
                        <a:pt x="223" y="39"/>
                      </a:lnTo>
                      <a:lnTo>
                        <a:pt x="198" y="58"/>
                      </a:lnTo>
                      <a:lnTo>
                        <a:pt x="173" y="77"/>
                      </a:lnTo>
                      <a:lnTo>
                        <a:pt x="150" y="97"/>
                      </a:lnTo>
                      <a:lnTo>
                        <a:pt x="127" y="120"/>
                      </a:lnTo>
                      <a:lnTo>
                        <a:pt x="106" y="143"/>
                      </a:lnTo>
                      <a:lnTo>
                        <a:pt x="87" y="170"/>
                      </a:lnTo>
                      <a:lnTo>
                        <a:pt x="69" y="197"/>
                      </a:lnTo>
                      <a:lnTo>
                        <a:pt x="52" y="225"/>
                      </a:lnTo>
                      <a:lnTo>
                        <a:pt x="40" y="256"/>
                      </a:lnTo>
                      <a:lnTo>
                        <a:pt x="27" y="285"/>
                      </a:lnTo>
                      <a:lnTo>
                        <a:pt x="15" y="318"/>
                      </a:lnTo>
                      <a:lnTo>
                        <a:pt x="6" y="352"/>
                      </a:lnTo>
                      <a:lnTo>
                        <a:pt x="0" y="385"/>
                      </a:lnTo>
                      <a:lnTo>
                        <a:pt x="873" y="385"/>
                      </a:lnTo>
                      <a:lnTo>
                        <a:pt x="873" y="385"/>
                      </a:lnTo>
                      <a:lnTo>
                        <a:pt x="867" y="358"/>
                      </a:lnTo>
                      <a:lnTo>
                        <a:pt x="860" y="331"/>
                      </a:lnTo>
                      <a:lnTo>
                        <a:pt x="852" y="304"/>
                      </a:lnTo>
                      <a:lnTo>
                        <a:pt x="844" y="279"/>
                      </a:lnTo>
                      <a:lnTo>
                        <a:pt x="844" y="279"/>
                      </a:lnTo>
                      <a:lnTo>
                        <a:pt x="823" y="281"/>
                      </a:lnTo>
                      <a:lnTo>
                        <a:pt x="804" y="281"/>
                      </a:lnTo>
                      <a:lnTo>
                        <a:pt x="804" y="281"/>
                      </a:lnTo>
                      <a:close/>
                    </a:path>
                  </a:pathLst>
                </a:custGeom>
                <a:solidFill>
                  <a:srgbClr val="1A39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7" name="Freeform 246"/>
                <p:cNvSpPr/>
                <p:nvPr/>
              </p:nvSpPr>
              <p:spPr bwMode="auto">
                <a:xfrm>
                  <a:off x="682625" y="4324350"/>
                  <a:ext cx="668337" cy="677863"/>
                </a:xfrm>
                <a:custGeom>
                  <a:avLst/>
                  <a:gdLst>
                    <a:gd name="T0" fmla="*/ 283 w 421"/>
                    <a:gd name="T1" fmla="*/ 392 h 427"/>
                    <a:gd name="T2" fmla="*/ 298 w 421"/>
                    <a:gd name="T3" fmla="*/ 323 h 427"/>
                    <a:gd name="T4" fmla="*/ 327 w 421"/>
                    <a:gd name="T5" fmla="*/ 260 h 427"/>
                    <a:gd name="T6" fmla="*/ 369 w 421"/>
                    <a:gd name="T7" fmla="*/ 208 h 427"/>
                    <a:gd name="T8" fmla="*/ 421 w 421"/>
                    <a:gd name="T9" fmla="*/ 165 h 427"/>
                    <a:gd name="T10" fmla="*/ 417 w 421"/>
                    <a:gd name="T11" fmla="*/ 148 h 427"/>
                    <a:gd name="T12" fmla="*/ 402 w 421"/>
                    <a:gd name="T13" fmla="*/ 115 h 427"/>
                    <a:gd name="T14" fmla="*/ 383 w 421"/>
                    <a:gd name="T15" fmla="*/ 85 h 427"/>
                    <a:gd name="T16" fmla="*/ 360 w 421"/>
                    <a:gd name="T17" fmla="*/ 58 h 427"/>
                    <a:gd name="T18" fmla="*/ 333 w 421"/>
                    <a:gd name="T19" fmla="*/ 37 h 427"/>
                    <a:gd name="T20" fmla="*/ 302 w 421"/>
                    <a:gd name="T21" fmla="*/ 19 h 427"/>
                    <a:gd name="T22" fmla="*/ 269 w 421"/>
                    <a:gd name="T23" fmla="*/ 6 h 427"/>
                    <a:gd name="T24" fmla="*/ 231 w 421"/>
                    <a:gd name="T25" fmla="*/ 0 h 427"/>
                    <a:gd name="T26" fmla="*/ 212 w 421"/>
                    <a:gd name="T27" fmla="*/ 0 h 427"/>
                    <a:gd name="T28" fmla="*/ 171 w 421"/>
                    <a:gd name="T29" fmla="*/ 4 h 427"/>
                    <a:gd name="T30" fmla="*/ 129 w 421"/>
                    <a:gd name="T31" fmla="*/ 17 h 427"/>
                    <a:gd name="T32" fmla="*/ 94 w 421"/>
                    <a:gd name="T33" fmla="*/ 35 h 427"/>
                    <a:gd name="T34" fmla="*/ 62 w 421"/>
                    <a:gd name="T35" fmla="*/ 62 h 427"/>
                    <a:gd name="T36" fmla="*/ 35 w 421"/>
                    <a:gd name="T37" fmla="*/ 94 h 427"/>
                    <a:gd name="T38" fmla="*/ 17 w 421"/>
                    <a:gd name="T39" fmla="*/ 131 h 427"/>
                    <a:gd name="T40" fmla="*/ 4 w 421"/>
                    <a:gd name="T41" fmla="*/ 171 h 427"/>
                    <a:gd name="T42" fmla="*/ 0 w 421"/>
                    <a:gd name="T43" fmla="*/ 212 h 427"/>
                    <a:gd name="T44" fmla="*/ 0 w 421"/>
                    <a:gd name="T45" fmla="*/ 235 h 427"/>
                    <a:gd name="T46" fmla="*/ 8 w 421"/>
                    <a:gd name="T47" fmla="*/ 277 h 427"/>
                    <a:gd name="T48" fmla="*/ 25 w 421"/>
                    <a:gd name="T49" fmla="*/ 315 h 427"/>
                    <a:gd name="T50" fmla="*/ 48 w 421"/>
                    <a:gd name="T51" fmla="*/ 350 h 427"/>
                    <a:gd name="T52" fmla="*/ 77 w 421"/>
                    <a:gd name="T53" fmla="*/ 379 h 427"/>
                    <a:gd name="T54" fmla="*/ 110 w 421"/>
                    <a:gd name="T55" fmla="*/ 402 h 427"/>
                    <a:gd name="T56" fmla="*/ 150 w 421"/>
                    <a:gd name="T57" fmla="*/ 417 h 427"/>
                    <a:gd name="T58" fmla="*/ 192 w 421"/>
                    <a:gd name="T59" fmla="*/ 425 h 427"/>
                    <a:gd name="T60" fmla="*/ 212 w 421"/>
                    <a:gd name="T61" fmla="*/ 427 h 427"/>
                    <a:gd name="T62" fmla="*/ 248 w 421"/>
                    <a:gd name="T63" fmla="*/ 423 h 427"/>
                    <a:gd name="T64" fmla="*/ 281 w 421"/>
                    <a:gd name="T65" fmla="*/ 415 h 427"/>
                    <a:gd name="T66" fmla="*/ 283 w 421"/>
                    <a:gd name="T67" fmla="*/ 392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21" h="427">
                      <a:moveTo>
                        <a:pt x="283" y="392"/>
                      </a:moveTo>
                      <a:lnTo>
                        <a:pt x="283" y="392"/>
                      </a:lnTo>
                      <a:lnTo>
                        <a:pt x="287" y="356"/>
                      </a:lnTo>
                      <a:lnTo>
                        <a:pt x="298" y="323"/>
                      </a:lnTo>
                      <a:lnTo>
                        <a:pt x="310" y="292"/>
                      </a:lnTo>
                      <a:lnTo>
                        <a:pt x="327" y="260"/>
                      </a:lnTo>
                      <a:lnTo>
                        <a:pt x="346" y="233"/>
                      </a:lnTo>
                      <a:lnTo>
                        <a:pt x="369" y="208"/>
                      </a:lnTo>
                      <a:lnTo>
                        <a:pt x="394" y="185"/>
                      </a:lnTo>
                      <a:lnTo>
                        <a:pt x="421" y="165"/>
                      </a:lnTo>
                      <a:lnTo>
                        <a:pt x="421" y="165"/>
                      </a:lnTo>
                      <a:lnTo>
                        <a:pt x="417" y="148"/>
                      </a:lnTo>
                      <a:lnTo>
                        <a:pt x="410" y="131"/>
                      </a:lnTo>
                      <a:lnTo>
                        <a:pt x="402" y="115"/>
                      </a:lnTo>
                      <a:lnTo>
                        <a:pt x="394" y="100"/>
                      </a:lnTo>
                      <a:lnTo>
                        <a:pt x="383" y="85"/>
                      </a:lnTo>
                      <a:lnTo>
                        <a:pt x="373" y="71"/>
                      </a:lnTo>
                      <a:lnTo>
                        <a:pt x="360" y="58"/>
                      </a:lnTo>
                      <a:lnTo>
                        <a:pt x="348" y="48"/>
                      </a:lnTo>
                      <a:lnTo>
                        <a:pt x="333" y="37"/>
                      </a:lnTo>
                      <a:lnTo>
                        <a:pt x="319" y="27"/>
                      </a:lnTo>
                      <a:lnTo>
                        <a:pt x="302" y="19"/>
                      </a:lnTo>
                      <a:lnTo>
                        <a:pt x="285" y="12"/>
                      </a:lnTo>
                      <a:lnTo>
                        <a:pt x="269" y="6"/>
                      </a:lnTo>
                      <a:lnTo>
                        <a:pt x="250" y="2"/>
                      </a:lnTo>
                      <a:lnTo>
                        <a:pt x="231" y="0"/>
                      </a:lnTo>
                      <a:lnTo>
                        <a:pt x="212" y="0"/>
                      </a:lnTo>
                      <a:lnTo>
                        <a:pt x="212" y="0"/>
                      </a:lnTo>
                      <a:lnTo>
                        <a:pt x="192" y="0"/>
                      </a:lnTo>
                      <a:lnTo>
                        <a:pt x="171" y="4"/>
                      </a:lnTo>
                      <a:lnTo>
                        <a:pt x="150" y="10"/>
                      </a:lnTo>
                      <a:lnTo>
                        <a:pt x="129" y="17"/>
                      </a:lnTo>
                      <a:lnTo>
                        <a:pt x="110" y="25"/>
                      </a:lnTo>
                      <a:lnTo>
                        <a:pt x="94" y="35"/>
                      </a:lnTo>
                      <a:lnTo>
                        <a:pt x="77" y="48"/>
                      </a:lnTo>
                      <a:lnTo>
                        <a:pt x="62" y="62"/>
                      </a:lnTo>
                      <a:lnTo>
                        <a:pt x="48" y="77"/>
                      </a:lnTo>
                      <a:lnTo>
                        <a:pt x="35" y="94"/>
                      </a:lnTo>
                      <a:lnTo>
                        <a:pt x="25" y="112"/>
                      </a:lnTo>
                      <a:lnTo>
                        <a:pt x="17" y="131"/>
                      </a:lnTo>
                      <a:lnTo>
                        <a:pt x="8" y="150"/>
                      </a:lnTo>
                      <a:lnTo>
                        <a:pt x="4" y="171"/>
                      </a:lnTo>
                      <a:lnTo>
                        <a:pt x="0" y="192"/>
                      </a:lnTo>
                      <a:lnTo>
                        <a:pt x="0" y="212"/>
                      </a:lnTo>
                      <a:lnTo>
                        <a:pt x="0" y="212"/>
                      </a:lnTo>
                      <a:lnTo>
                        <a:pt x="0" y="235"/>
                      </a:lnTo>
                      <a:lnTo>
                        <a:pt x="4" y="256"/>
                      </a:lnTo>
                      <a:lnTo>
                        <a:pt x="8" y="277"/>
                      </a:lnTo>
                      <a:lnTo>
                        <a:pt x="17" y="296"/>
                      </a:lnTo>
                      <a:lnTo>
                        <a:pt x="25" y="315"/>
                      </a:lnTo>
                      <a:lnTo>
                        <a:pt x="35" y="333"/>
                      </a:lnTo>
                      <a:lnTo>
                        <a:pt x="48" y="350"/>
                      </a:lnTo>
                      <a:lnTo>
                        <a:pt x="62" y="365"/>
                      </a:lnTo>
                      <a:lnTo>
                        <a:pt x="77" y="379"/>
                      </a:lnTo>
                      <a:lnTo>
                        <a:pt x="94" y="390"/>
                      </a:lnTo>
                      <a:lnTo>
                        <a:pt x="110" y="402"/>
                      </a:lnTo>
                      <a:lnTo>
                        <a:pt x="129" y="410"/>
                      </a:lnTo>
                      <a:lnTo>
                        <a:pt x="150" y="417"/>
                      </a:lnTo>
                      <a:lnTo>
                        <a:pt x="171" y="423"/>
                      </a:lnTo>
                      <a:lnTo>
                        <a:pt x="192" y="425"/>
                      </a:lnTo>
                      <a:lnTo>
                        <a:pt x="212" y="427"/>
                      </a:lnTo>
                      <a:lnTo>
                        <a:pt x="212" y="427"/>
                      </a:lnTo>
                      <a:lnTo>
                        <a:pt x="231" y="427"/>
                      </a:lnTo>
                      <a:lnTo>
                        <a:pt x="248" y="423"/>
                      </a:lnTo>
                      <a:lnTo>
                        <a:pt x="264" y="421"/>
                      </a:lnTo>
                      <a:lnTo>
                        <a:pt x="281" y="415"/>
                      </a:lnTo>
                      <a:lnTo>
                        <a:pt x="281" y="415"/>
                      </a:lnTo>
                      <a:lnTo>
                        <a:pt x="283" y="392"/>
                      </a:lnTo>
                      <a:lnTo>
                        <a:pt x="283" y="392"/>
                      </a:lnTo>
                      <a:close/>
                    </a:path>
                  </a:pathLst>
                </a:custGeom>
                <a:solidFill>
                  <a:srgbClr val="1A39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8" name="Freeform 247"/>
                <p:cNvSpPr>
                  <a:spLocks noEditPoints="1"/>
                </p:cNvSpPr>
                <p:nvPr/>
              </p:nvSpPr>
              <p:spPr bwMode="auto">
                <a:xfrm>
                  <a:off x="1195388" y="4578350"/>
                  <a:ext cx="974725" cy="1052513"/>
                </a:xfrm>
                <a:custGeom>
                  <a:avLst/>
                  <a:gdLst>
                    <a:gd name="T0" fmla="*/ 491 w 614"/>
                    <a:gd name="T1" fmla="*/ 371 h 663"/>
                    <a:gd name="T2" fmla="*/ 516 w 614"/>
                    <a:gd name="T3" fmla="*/ 282 h 663"/>
                    <a:gd name="T4" fmla="*/ 506 w 614"/>
                    <a:gd name="T5" fmla="*/ 180 h 663"/>
                    <a:gd name="T6" fmla="*/ 456 w 614"/>
                    <a:gd name="T7" fmla="*/ 92 h 663"/>
                    <a:gd name="T8" fmla="*/ 400 w 614"/>
                    <a:gd name="T9" fmla="*/ 42 h 663"/>
                    <a:gd name="T10" fmla="*/ 306 w 614"/>
                    <a:gd name="T11" fmla="*/ 5 h 663"/>
                    <a:gd name="T12" fmla="*/ 229 w 614"/>
                    <a:gd name="T13" fmla="*/ 2 h 663"/>
                    <a:gd name="T14" fmla="*/ 133 w 614"/>
                    <a:gd name="T15" fmla="*/ 32 h 663"/>
                    <a:gd name="T16" fmla="*/ 58 w 614"/>
                    <a:gd name="T17" fmla="*/ 96 h 663"/>
                    <a:gd name="T18" fmla="*/ 12 w 614"/>
                    <a:gd name="T19" fmla="*/ 184 h 663"/>
                    <a:gd name="T20" fmla="*/ 0 w 614"/>
                    <a:gd name="T21" fmla="*/ 261 h 663"/>
                    <a:gd name="T22" fmla="*/ 21 w 614"/>
                    <a:gd name="T23" fmla="*/ 359 h 663"/>
                    <a:gd name="T24" fmla="*/ 60 w 614"/>
                    <a:gd name="T25" fmla="*/ 423 h 663"/>
                    <a:gd name="T26" fmla="*/ 139 w 614"/>
                    <a:gd name="T27" fmla="*/ 488 h 663"/>
                    <a:gd name="T28" fmla="*/ 237 w 614"/>
                    <a:gd name="T29" fmla="*/ 515 h 663"/>
                    <a:gd name="T30" fmla="*/ 325 w 614"/>
                    <a:gd name="T31" fmla="*/ 509 h 663"/>
                    <a:gd name="T32" fmla="*/ 483 w 614"/>
                    <a:gd name="T33" fmla="*/ 646 h 663"/>
                    <a:gd name="T34" fmla="*/ 527 w 614"/>
                    <a:gd name="T35" fmla="*/ 663 h 663"/>
                    <a:gd name="T36" fmla="*/ 585 w 614"/>
                    <a:gd name="T37" fmla="*/ 644 h 663"/>
                    <a:gd name="T38" fmla="*/ 610 w 614"/>
                    <a:gd name="T39" fmla="*/ 607 h 663"/>
                    <a:gd name="T40" fmla="*/ 604 w 614"/>
                    <a:gd name="T41" fmla="*/ 546 h 663"/>
                    <a:gd name="T42" fmla="*/ 452 w 614"/>
                    <a:gd name="T43" fmla="*/ 275 h 663"/>
                    <a:gd name="T44" fmla="*/ 429 w 614"/>
                    <a:gd name="T45" fmla="*/ 348 h 663"/>
                    <a:gd name="T46" fmla="*/ 383 w 614"/>
                    <a:gd name="T47" fmla="*/ 407 h 663"/>
                    <a:gd name="T48" fmla="*/ 319 w 614"/>
                    <a:gd name="T49" fmla="*/ 442 h 663"/>
                    <a:gd name="T50" fmla="*/ 241 w 614"/>
                    <a:gd name="T51" fmla="*/ 450 h 663"/>
                    <a:gd name="T52" fmla="*/ 185 w 614"/>
                    <a:gd name="T53" fmla="*/ 436 h 663"/>
                    <a:gd name="T54" fmla="*/ 125 w 614"/>
                    <a:gd name="T55" fmla="*/ 396 h 663"/>
                    <a:gd name="T56" fmla="*/ 83 w 614"/>
                    <a:gd name="T57" fmla="*/ 334 h 663"/>
                    <a:gd name="T58" fmla="*/ 66 w 614"/>
                    <a:gd name="T59" fmla="*/ 261 h 663"/>
                    <a:gd name="T60" fmla="*/ 75 w 614"/>
                    <a:gd name="T61" fmla="*/ 203 h 663"/>
                    <a:gd name="T62" fmla="*/ 110 w 614"/>
                    <a:gd name="T63" fmla="*/ 136 h 663"/>
                    <a:gd name="T64" fmla="*/ 166 w 614"/>
                    <a:gd name="T65" fmla="*/ 90 h 663"/>
                    <a:gd name="T66" fmla="*/ 237 w 614"/>
                    <a:gd name="T67" fmla="*/ 67 h 663"/>
                    <a:gd name="T68" fmla="*/ 296 w 614"/>
                    <a:gd name="T69" fmla="*/ 69 h 663"/>
                    <a:gd name="T70" fmla="*/ 366 w 614"/>
                    <a:gd name="T71" fmla="*/ 96 h 663"/>
                    <a:gd name="T72" fmla="*/ 419 w 614"/>
                    <a:gd name="T73" fmla="*/ 148 h 663"/>
                    <a:gd name="T74" fmla="*/ 448 w 614"/>
                    <a:gd name="T75" fmla="*/ 217 h 663"/>
                    <a:gd name="T76" fmla="*/ 452 w 614"/>
                    <a:gd name="T77" fmla="*/ 275 h 663"/>
                    <a:gd name="T78" fmla="*/ 260 w 614"/>
                    <a:gd name="T79" fmla="*/ 98 h 663"/>
                    <a:gd name="T80" fmla="*/ 166 w 614"/>
                    <a:gd name="T81" fmla="*/ 132 h 663"/>
                    <a:gd name="T82" fmla="*/ 160 w 614"/>
                    <a:gd name="T83" fmla="*/ 148 h 663"/>
                    <a:gd name="T84" fmla="*/ 173 w 614"/>
                    <a:gd name="T85" fmla="*/ 159 h 663"/>
                    <a:gd name="T86" fmla="*/ 202 w 614"/>
                    <a:gd name="T87" fmla="*/ 144 h 663"/>
                    <a:gd name="T88" fmla="*/ 260 w 614"/>
                    <a:gd name="T89" fmla="*/ 130 h 663"/>
                    <a:gd name="T90" fmla="*/ 316 w 614"/>
                    <a:gd name="T91" fmla="*/ 144 h 663"/>
                    <a:gd name="T92" fmla="*/ 358 w 614"/>
                    <a:gd name="T93" fmla="*/ 175 h 663"/>
                    <a:gd name="T94" fmla="*/ 375 w 614"/>
                    <a:gd name="T95" fmla="*/ 173 h 663"/>
                    <a:gd name="T96" fmla="*/ 375 w 614"/>
                    <a:gd name="T97" fmla="*/ 153 h 663"/>
                    <a:gd name="T98" fmla="*/ 344 w 614"/>
                    <a:gd name="T99" fmla="*/ 123 h 663"/>
                    <a:gd name="T100" fmla="*/ 289 w 614"/>
                    <a:gd name="T101" fmla="*/ 102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14" h="663">
                      <a:moveTo>
                        <a:pt x="596" y="532"/>
                      </a:moveTo>
                      <a:lnTo>
                        <a:pt x="477" y="398"/>
                      </a:lnTo>
                      <a:lnTo>
                        <a:pt x="477" y="398"/>
                      </a:lnTo>
                      <a:lnTo>
                        <a:pt x="491" y="371"/>
                      </a:lnTo>
                      <a:lnTo>
                        <a:pt x="504" y="342"/>
                      </a:lnTo>
                      <a:lnTo>
                        <a:pt x="512" y="313"/>
                      </a:lnTo>
                      <a:lnTo>
                        <a:pt x="516" y="282"/>
                      </a:lnTo>
                      <a:lnTo>
                        <a:pt x="516" y="282"/>
                      </a:lnTo>
                      <a:lnTo>
                        <a:pt x="516" y="255"/>
                      </a:lnTo>
                      <a:lnTo>
                        <a:pt x="516" y="230"/>
                      </a:lnTo>
                      <a:lnTo>
                        <a:pt x="512" y="205"/>
                      </a:lnTo>
                      <a:lnTo>
                        <a:pt x="506" y="180"/>
                      </a:lnTo>
                      <a:lnTo>
                        <a:pt x="496" y="157"/>
                      </a:lnTo>
                      <a:lnTo>
                        <a:pt x="485" y="134"/>
                      </a:lnTo>
                      <a:lnTo>
                        <a:pt x="473" y="113"/>
                      </a:lnTo>
                      <a:lnTo>
                        <a:pt x="456" y="92"/>
                      </a:lnTo>
                      <a:lnTo>
                        <a:pt x="456" y="92"/>
                      </a:lnTo>
                      <a:lnTo>
                        <a:pt x="439" y="73"/>
                      </a:lnTo>
                      <a:lnTo>
                        <a:pt x="421" y="57"/>
                      </a:lnTo>
                      <a:lnTo>
                        <a:pt x="400" y="42"/>
                      </a:lnTo>
                      <a:lnTo>
                        <a:pt x="379" y="30"/>
                      </a:lnTo>
                      <a:lnTo>
                        <a:pt x="356" y="19"/>
                      </a:lnTo>
                      <a:lnTo>
                        <a:pt x="331" y="11"/>
                      </a:lnTo>
                      <a:lnTo>
                        <a:pt x="306" y="5"/>
                      </a:lnTo>
                      <a:lnTo>
                        <a:pt x="281" y="0"/>
                      </a:lnTo>
                      <a:lnTo>
                        <a:pt x="281" y="0"/>
                      </a:lnTo>
                      <a:lnTo>
                        <a:pt x="256" y="0"/>
                      </a:lnTo>
                      <a:lnTo>
                        <a:pt x="229" y="2"/>
                      </a:lnTo>
                      <a:lnTo>
                        <a:pt x="204" y="7"/>
                      </a:lnTo>
                      <a:lnTo>
                        <a:pt x="179" y="13"/>
                      </a:lnTo>
                      <a:lnTo>
                        <a:pt x="156" y="21"/>
                      </a:lnTo>
                      <a:lnTo>
                        <a:pt x="133" y="32"/>
                      </a:lnTo>
                      <a:lnTo>
                        <a:pt x="112" y="46"/>
                      </a:lnTo>
                      <a:lnTo>
                        <a:pt x="94" y="61"/>
                      </a:lnTo>
                      <a:lnTo>
                        <a:pt x="75" y="77"/>
                      </a:lnTo>
                      <a:lnTo>
                        <a:pt x="58" y="96"/>
                      </a:lnTo>
                      <a:lnTo>
                        <a:pt x="44" y="115"/>
                      </a:lnTo>
                      <a:lnTo>
                        <a:pt x="31" y="138"/>
                      </a:lnTo>
                      <a:lnTo>
                        <a:pt x="21" y="161"/>
                      </a:lnTo>
                      <a:lnTo>
                        <a:pt x="12" y="184"/>
                      </a:lnTo>
                      <a:lnTo>
                        <a:pt x="6" y="209"/>
                      </a:lnTo>
                      <a:lnTo>
                        <a:pt x="2" y="236"/>
                      </a:lnTo>
                      <a:lnTo>
                        <a:pt x="2" y="236"/>
                      </a:lnTo>
                      <a:lnTo>
                        <a:pt x="0" y="261"/>
                      </a:lnTo>
                      <a:lnTo>
                        <a:pt x="2" y="286"/>
                      </a:lnTo>
                      <a:lnTo>
                        <a:pt x="6" y="311"/>
                      </a:lnTo>
                      <a:lnTo>
                        <a:pt x="12" y="336"/>
                      </a:lnTo>
                      <a:lnTo>
                        <a:pt x="21" y="359"/>
                      </a:lnTo>
                      <a:lnTo>
                        <a:pt x="33" y="382"/>
                      </a:lnTo>
                      <a:lnTo>
                        <a:pt x="46" y="405"/>
                      </a:lnTo>
                      <a:lnTo>
                        <a:pt x="60" y="423"/>
                      </a:lnTo>
                      <a:lnTo>
                        <a:pt x="60" y="423"/>
                      </a:lnTo>
                      <a:lnTo>
                        <a:pt x="79" y="442"/>
                      </a:lnTo>
                      <a:lnTo>
                        <a:pt x="98" y="461"/>
                      </a:lnTo>
                      <a:lnTo>
                        <a:pt x="119" y="475"/>
                      </a:lnTo>
                      <a:lnTo>
                        <a:pt x="139" y="488"/>
                      </a:lnTo>
                      <a:lnTo>
                        <a:pt x="162" y="498"/>
                      </a:lnTo>
                      <a:lnTo>
                        <a:pt x="187" y="507"/>
                      </a:lnTo>
                      <a:lnTo>
                        <a:pt x="210" y="513"/>
                      </a:lnTo>
                      <a:lnTo>
                        <a:pt x="237" y="515"/>
                      </a:lnTo>
                      <a:lnTo>
                        <a:pt x="237" y="515"/>
                      </a:lnTo>
                      <a:lnTo>
                        <a:pt x="266" y="517"/>
                      </a:lnTo>
                      <a:lnTo>
                        <a:pt x="296" y="513"/>
                      </a:lnTo>
                      <a:lnTo>
                        <a:pt x="325" y="509"/>
                      </a:lnTo>
                      <a:lnTo>
                        <a:pt x="352" y="498"/>
                      </a:lnTo>
                      <a:lnTo>
                        <a:pt x="473" y="636"/>
                      </a:lnTo>
                      <a:lnTo>
                        <a:pt x="473" y="636"/>
                      </a:lnTo>
                      <a:lnTo>
                        <a:pt x="483" y="646"/>
                      </a:lnTo>
                      <a:lnTo>
                        <a:pt x="498" y="655"/>
                      </a:lnTo>
                      <a:lnTo>
                        <a:pt x="512" y="661"/>
                      </a:lnTo>
                      <a:lnTo>
                        <a:pt x="527" y="663"/>
                      </a:lnTo>
                      <a:lnTo>
                        <a:pt x="527" y="663"/>
                      </a:lnTo>
                      <a:lnTo>
                        <a:pt x="544" y="663"/>
                      </a:lnTo>
                      <a:lnTo>
                        <a:pt x="558" y="661"/>
                      </a:lnTo>
                      <a:lnTo>
                        <a:pt x="573" y="655"/>
                      </a:lnTo>
                      <a:lnTo>
                        <a:pt x="585" y="644"/>
                      </a:lnTo>
                      <a:lnTo>
                        <a:pt x="585" y="644"/>
                      </a:lnTo>
                      <a:lnTo>
                        <a:pt x="598" y="634"/>
                      </a:lnTo>
                      <a:lnTo>
                        <a:pt x="606" y="619"/>
                      </a:lnTo>
                      <a:lnTo>
                        <a:pt x="610" y="607"/>
                      </a:lnTo>
                      <a:lnTo>
                        <a:pt x="614" y="590"/>
                      </a:lnTo>
                      <a:lnTo>
                        <a:pt x="614" y="575"/>
                      </a:lnTo>
                      <a:lnTo>
                        <a:pt x="610" y="561"/>
                      </a:lnTo>
                      <a:lnTo>
                        <a:pt x="604" y="546"/>
                      </a:lnTo>
                      <a:lnTo>
                        <a:pt x="596" y="532"/>
                      </a:lnTo>
                      <a:lnTo>
                        <a:pt x="596" y="532"/>
                      </a:lnTo>
                      <a:close/>
                      <a:moveTo>
                        <a:pt x="452" y="275"/>
                      </a:moveTo>
                      <a:lnTo>
                        <a:pt x="452" y="275"/>
                      </a:lnTo>
                      <a:lnTo>
                        <a:pt x="448" y="294"/>
                      </a:lnTo>
                      <a:lnTo>
                        <a:pt x="444" y="313"/>
                      </a:lnTo>
                      <a:lnTo>
                        <a:pt x="437" y="332"/>
                      </a:lnTo>
                      <a:lnTo>
                        <a:pt x="429" y="348"/>
                      </a:lnTo>
                      <a:lnTo>
                        <a:pt x="421" y="365"/>
                      </a:lnTo>
                      <a:lnTo>
                        <a:pt x="408" y="380"/>
                      </a:lnTo>
                      <a:lnTo>
                        <a:pt x="396" y="392"/>
                      </a:lnTo>
                      <a:lnTo>
                        <a:pt x="383" y="407"/>
                      </a:lnTo>
                      <a:lnTo>
                        <a:pt x="369" y="417"/>
                      </a:lnTo>
                      <a:lnTo>
                        <a:pt x="352" y="428"/>
                      </a:lnTo>
                      <a:lnTo>
                        <a:pt x="335" y="436"/>
                      </a:lnTo>
                      <a:lnTo>
                        <a:pt x="319" y="442"/>
                      </a:lnTo>
                      <a:lnTo>
                        <a:pt x="300" y="446"/>
                      </a:lnTo>
                      <a:lnTo>
                        <a:pt x="281" y="450"/>
                      </a:lnTo>
                      <a:lnTo>
                        <a:pt x="262" y="450"/>
                      </a:lnTo>
                      <a:lnTo>
                        <a:pt x="241" y="450"/>
                      </a:lnTo>
                      <a:lnTo>
                        <a:pt x="241" y="450"/>
                      </a:lnTo>
                      <a:lnTo>
                        <a:pt x="223" y="448"/>
                      </a:lnTo>
                      <a:lnTo>
                        <a:pt x="204" y="442"/>
                      </a:lnTo>
                      <a:lnTo>
                        <a:pt x="185" y="436"/>
                      </a:lnTo>
                      <a:lnTo>
                        <a:pt x="169" y="428"/>
                      </a:lnTo>
                      <a:lnTo>
                        <a:pt x="152" y="419"/>
                      </a:lnTo>
                      <a:lnTo>
                        <a:pt x="137" y="409"/>
                      </a:lnTo>
                      <a:lnTo>
                        <a:pt x="125" y="396"/>
                      </a:lnTo>
                      <a:lnTo>
                        <a:pt x="112" y="382"/>
                      </a:lnTo>
                      <a:lnTo>
                        <a:pt x="100" y="367"/>
                      </a:lnTo>
                      <a:lnTo>
                        <a:pt x="91" y="350"/>
                      </a:lnTo>
                      <a:lnTo>
                        <a:pt x="83" y="334"/>
                      </a:lnTo>
                      <a:lnTo>
                        <a:pt x="75" y="317"/>
                      </a:lnTo>
                      <a:lnTo>
                        <a:pt x="71" y="298"/>
                      </a:lnTo>
                      <a:lnTo>
                        <a:pt x="69" y="280"/>
                      </a:lnTo>
                      <a:lnTo>
                        <a:pt x="66" y="261"/>
                      </a:lnTo>
                      <a:lnTo>
                        <a:pt x="66" y="242"/>
                      </a:lnTo>
                      <a:lnTo>
                        <a:pt x="66" y="242"/>
                      </a:lnTo>
                      <a:lnTo>
                        <a:pt x="71" y="221"/>
                      </a:lnTo>
                      <a:lnTo>
                        <a:pt x="75" y="203"/>
                      </a:lnTo>
                      <a:lnTo>
                        <a:pt x="81" y="186"/>
                      </a:lnTo>
                      <a:lnTo>
                        <a:pt x="89" y="167"/>
                      </a:lnTo>
                      <a:lnTo>
                        <a:pt x="98" y="153"/>
                      </a:lnTo>
                      <a:lnTo>
                        <a:pt x="110" y="136"/>
                      </a:lnTo>
                      <a:lnTo>
                        <a:pt x="121" y="123"/>
                      </a:lnTo>
                      <a:lnTo>
                        <a:pt x="135" y="111"/>
                      </a:lnTo>
                      <a:lnTo>
                        <a:pt x="150" y="98"/>
                      </a:lnTo>
                      <a:lnTo>
                        <a:pt x="166" y="90"/>
                      </a:lnTo>
                      <a:lnTo>
                        <a:pt x="183" y="82"/>
                      </a:lnTo>
                      <a:lnTo>
                        <a:pt x="200" y="75"/>
                      </a:lnTo>
                      <a:lnTo>
                        <a:pt x="219" y="69"/>
                      </a:lnTo>
                      <a:lnTo>
                        <a:pt x="237" y="67"/>
                      </a:lnTo>
                      <a:lnTo>
                        <a:pt x="256" y="65"/>
                      </a:lnTo>
                      <a:lnTo>
                        <a:pt x="277" y="65"/>
                      </a:lnTo>
                      <a:lnTo>
                        <a:pt x="277" y="65"/>
                      </a:lnTo>
                      <a:lnTo>
                        <a:pt x="296" y="69"/>
                      </a:lnTo>
                      <a:lnTo>
                        <a:pt x="314" y="73"/>
                      </a:lnTo>
                      <a:lnTo>
                        <a:pt x="333" y="80"/>
                      </a:lnTo>
                      <a:lnTo>
                        <a:pt x="350" y="88"/>
                      </a:lnTo>
                      <a:lnTo>
                        <a:pt x="366" y="96"/>
                      </a:lnTo>
                      <a:lnTo>
                        <a:pt x="381" y="109"/>
                      </a:lnTo>
                      <a:lnTo>
                        <a:pt x="394" y="121"/>
                      </a:lnTo>
                      <a:lnTo>
                        <a:pt x="406" y="134"/>
                      </a:lnTo>
                      <a:lnTo>
                        <a:pt x="419" y="148"/>
                      </a:lnTo>
                      <a:lnTo>
                        <a:pt x="427" y="165"/>
                      </a:lnTo>
                      <a:lnTo>
                        <a:pt x="435" y="182"/>
                      </a:lnTo>
                      <a:lnTo>
                        <a:pt x="444" y="198"/>
                      </a:lnTo>
                      <a:lnTo>
                        <a:pt x="448" y="217"/>
                      </a:lnTo>
                      <a:lnTo>
                        <a:pt x="450" y="236"/>
                      </a:lnTo>
                      <a:lnTo>
                        <a:pt x="452" y="255"/>
                      </a:lnTo>
                      <a:lnTo>
                        <a:pt x="452" y="275"/>
                      </a:lnTo>
                      <a:lnTo>
                        <a:pt x="452" y="275"/>
                      </a:lnTo>
                      <a:close/>
                      <a:moveTo>
                        <a:pt x="273" y="100"/>
                      </a:moveTo>
                      <a:lnTo>
                        <a:pt x="273" y="100"/>
                      </a:lnTo>
                      <a:lnTo>
                        <a:pt x="260" y="98"/>
                      </a:lnTo>
                      <a:lnTo>
                        <a:pt x="260" y="98"/>
                      </a:lnTo>
                      <a:lnTo>
                        <a:pt x="233" y="100"/>
                      </a:lnTo>
                      <a:lnTo>
                        <a:pt x="210" y="107"/>
                      </a:lnTo>
                      <a:lnTo>
                        <a:pt x="187" y="117"/>
                      </a:lnTo>
                      <a:lnTo>
                        <a:pt x="166" y="132"/>
                      </a:lnTo>
                      <a:lnTo>
                        <a:pt x="166" y="132"/>
                      </a:lnTo>
                      <a:lnTo>
                        <a:pt x="162" y="136"/>
                      </a:lnTo>
                      <a:lnTo>
                        <a:pt x="160" y="142"/>
                      </a:lnTo>
                      <a:lnTo>
                        <a:pt x="160" y="148"/>
                      </a:lnTo>
                      <a:lnTo>
                        <a:pt x="162" y="153"/>
                      </a:lnTo>
                      <a:lnTo>
                        <a:pt x="162" y="153"/>
                      </a:lnTo>
                      <a:lnTo>
                        <a:pt x="169" y="157"/>
                      </a:lnTo>
                      <a:lnTo>
                        <a:pt x="173" y="159"/>
                      </a:lnTo>
                      <a:lnTo>
                        <a:pt x="179" y="159"/>
                      </a:lnTo>
                      <a:lnTo>
                        <a:pt x="185" y="155"/>
                      </a:lnTo>
                      <a:lnTo>
                        <a:pt x="185" y="155"/>
                      </a:lnTo>
                      <a:lnTo>
                        <a:pt x="202" y="144"/>
                      </a:lnTo>
                      <a:lnTo>
                        <a:pt x="219" y="136"/>
                      </a:lnTo>
                      <a:lnTo>
                        <a:pt x="239" y="132"/>
                      </a:lnTo>
                      <a:lnTo>
                        <a:pt x="260" y="130"/>
                      </a:lnTo>
                      <a:lnTo>
                        <a:pt x="260" y="130"/>
                      </a:lnTo>
                      <a:lnTo>
                        <a:pt x="271" y="130"/>
                      </a:lnTo>
                      <a:lnTo>
                        <a:pt x="271" y="130"/>
                      </a:lnTo>
                      <a:lnTo>
                        <a:pt x="294" y="136"/>
                      </a:lnTo>
                      <a:lnTo>
                        <a:pt x="316" y="144"/>
                      </a:lnTo>
                      <a:lnTo>
                        <a:pt x="335" y="157"/>
                      </a:lnTo>
                      <a:lnTo>
                        <a:pt x="352" y="171"/>
                      </a:lnTo>
                      <a:lnTo>
                        <a:pt x="352" y="171"/>
                      </a:lnTo>
                      <a:lnTo>
                        <a:pt x="358" y="175"/>
                      </a:lnTo>
                      <a:lnTo>
                        <a:pt x="364" y="178"/>
                      </a:lnTo>
                      <a:lnTo>
                        <a:pt x="371" y="175"/>
                      </a:lnTo>
                      <a:lnTo>
                        <a:pt x="375" y="173"/>
                      </a:lnTo>
                      <a:lnTo>
                        <a:pt x="375" y="173"/>
                      </a:lnTo>
                      <a:lnTo>
                        <a:pt x="377" y="169"/>
                      </a:lnTo>
                      <a:lnTo>
                        <a:pt x="379" y="163"/>
                      </a:lnTo>
                      <a:lnTo>
                        <a:pt x="379" y="157"/>
                      </a:lnTo>
                      <a:lnTo>
                        <a:pt x="375" y="153"/>
                      </a:lnTo>
                      <a:lnTo>
                        <a:pt x="375" y="153"/>
                      </a:lnTo>
                      <a:lnTo>
                        <a:pt x="366" y="142"/>
                      </a:lnTo>
                      <a:lnTo>
                        <a:pt x="354" y="132"/>
                      </a:lnTo>
                      <a:lnTo>
                        <a:pt x="344" y="123"/>
                      </a:lnTo>
                      <a:lnTo>
                        <a:pt x="331" y="117"/>
                      </a:lnTo>
                      <a:lnTo>
                        <a:pt x="316" y="111"/>
                      </a:lnTo>
                      <a:lnTo>
                        <a:pt x="304" y="105"/>
                      </a:lnTo>
                      <a:lnTo>
                        <a:pt x="289" y="102"/>
                      </a:lnTo>
                      <a:lnTo>
                        <a:pt x="273" y="100"/>
                      </a:lnTo>
                      <a:lnTo>
                        <a:pt x="273" y="10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38" name="组合 206"/>
              <p:cNvGrpSpPr/>
              <p:nvPr/>
            </p:nvGrpSpPr>
            <p:grpSpPr>
              <a:xfrm>
                <a:off x="1823413" y="5024933"/>
                <a:ext cx="1146492" cy="1295259"/>
                <a:chOff x="3122624" y="4408754"/>
                <a:chExt cx="1146492" cy="1295559"/>
              </a:xfrm>
            </p:grpSpPr>
            <p:grpSp>
              <p:nvGrpSpPr>
                <p:cNvPr id="240" name="组合 207"/>
                <p:cNvGrpSpPr/>
                <p:nvPr/>
              </p:nvGrpSpPr>
              <p:grpSpPr>
                <a:xfrm>
                  <a:off x="3154984" y="4408754"/>
                  <a:ext cx="1114132" cy="1295559"/>
                  <a:chOff x="3295850" y="2065379"/>
                  <a:chExt cx="3592274" cy="4177307"/>
                </a:xfrm>
              </p:grpSpPr>
              <p:sp>
                <p:nvSpPr>
                  <p:cNvPr id="242" name="圆角矩形 209"/>
                  <p:cNvSpPr/>
                  <p:nvPr/>
                </p:nvSpPr>
                <p:spPr>
                  <a:xfrm rot="2760000">
                    <a:off x="3283362" y="2637924"/>
                    <a:ext cx="4177307" cy="3032217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/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3" name="Freeform 5"/>
                  <p:cNvSpPr/>
                  <p:nvPr/>
                </p:nvSpPr>
                <p:spPr bwMode="auto">
                  <a:xfrm rot="10800000">
                    <a:off x="3295850" y="2263222"/>
                    <a:ext cx="2643765" cy="2343151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73000">
                        <a:srgbClr val="ECECEC"/>
                      </a:gs>
                      <a:gs pos="100000">
                        <a:srgbClr val="D9D9D9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203200" dist="63500" dir="2700000" algn="tl" rotWithShape="0">
                      <a:prstClr val="black">
                        <a:alpha val="32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4" name="圆角矩形 211"/>
                  <p:cNvSpPr/>
                  <p:nvPr/>
                </p:nvSpPr>
                <p:spPr>
                  <a:xfrm rot="2760000">
                    <a:off x="3499201" y="2940762"/>
                    <a:ext cx="3639373" cy="2369532"/>
                  </a:xfrm>
                  <a:prstGeom prst="roundRect">
                    <a:avLst>
                      <a:gd name="adj" fmla="val 47577"/>
                    </a:avLst>
                  </a:prstGeom>
                  <a:gradFill>
                    <a:gsLst>
                      <a:gs pos="0">
                        <a:srgbClr val="000000">
                          <a:alpha val="66000"/>
                        </a:srgbClr>
                      </a:gs>
                      <a:gs pos="100000">
                        <a:srgbClr val="E8E8E8">
                          <a:alpha val="0"/>
                        </a:srgbClr>
                      </a:gs>
                    </a:gsLst>
                    <a:lin ang="0" scaled="0"/>
                  </a:gradFill>
                  <a:ln w="25400" cap="flat" cmpd="sng" algn="ctr">
                    <a:noFill/>
                    <a:prstDash val="solid"/>
                  </a:ln>
                  <a:effectLst>
                    <a:softEdge rad="63500"/>
                  </a:effectLst>
                </p:spPr>
                <p:txBody>
                  <a:bodyPr rtlCol="0" anchor="ctr"/>
                  <a:lstStyle/>
                  <a:p>
                    <a:pPr algn="ctr"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5" name="Freeform 5"/>
                  <p:cNvSpPr/>
                  <p:nvPr/>
                </p:nvSpPr>
                <p:spPr bwMode="auto">
                  <a:xfrm rot="10800000">
                    <a:off x="3589408" y="2523401"/>
                    <a:ext cx="2056648" cy="1822794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/>
                      </a:gs>
                      <a:gs pos="60000">
                        <a:srgbClr val="ECECEC"/>
                      </a:gs>
                      <a:gs pos="100000">
                        <a:srgbClr val="D1D1D1"/>
                      </a:gs>
                    </a:gsLst>
                    <a:lin ang="2700000" scaled="1"/>
                  </a:gradFill>
                  <a:ln w="19050">
                    <a:gradFill flip="none" rotWithShape="1">
                      <a:gsLst>
                        <a:gs pos="29000">
                          <a:srgbClr val="E0E0E0"/>
                        </a:gs>
                        <a:gs pos="0">
                          <a:srgbClr val="999999"/>
                        </a:gs>
                        <a:gs pos="83000">
                          <a:srgbClr val="FFFFFF"/>
                        </a:gs>
                      </a:gsLst>
                      <a:lin ang="2700000" scaled="1"/>
                    </a:gradFill>
                  </a:ln>
                  <a:effectLst>
                    <a:outerShdw blurRad="152400" dist="38100" dir="2700000" algn="tl" rotWithShape="0">
                      <a:prstClr val="black">
                        <a:alpha val="33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defTabSz="913765">
                      <a:defRPr/>
                    </a:pPr>
                    <a:endParaRPr lang="zh-CN" altLang="en-US" sz="1800" kern="0">
                      <a:solidFill>
                        <a:srgbClr val="6A868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41" name="文本框 90"/>
                <p:cNvSpPr txBox="1"/>
                <p:nvPr/>
              </p:nvSpPr>
              <p:spPr>
                <a:xfrm>
                  <a:off x="3122624" y="4575486"/>
                  <a:ext cx="876301" cy="369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3765">
                    <a:defRPr/>
                  </a:pPr>
                  <a:r>
                    <a:rPr lang="en-US" altLang="zh-CN" sz="1800" kern="0" dirty="0">
                      <a:solidFill>
                        <a:srgbClr val="6A868F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</a:rPr>
                    <a:t>05</a:t>
                  </a:r>
                  <a:endParaRPr lang="zh-CN" altLang="en-US" sz="1800" kern="0" dirty="0">
                    <a:solidFill>
                      <a:srgbClr val="6A868F"/>
                    </a:solidFill>
                    <a:latin typeface="Impact" panose="020B080603090205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9" name="TextBox 238"/>
              <p:cNvSpPr txBox="1"/>
              <p:nvPr/>
            </p:nvSpPr>
            <p:spPr>
              <a:xfrm>
                <a:off x="2608513" y="5041022"/>
                <a:ext cx="2181039" cy="369328"/>
              </a:xfrm>
              <a:prstGeom prst="rect">
                <a:avLst/>
              </a:prstGeom>
              <a:noFill/>
            </p:spPr>
            <p:txBody>
              <a:bodyPr wrap="square" lIns="91424" tIns="45718" rIns="91424" bIns="45718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Service</a:t>
                </a:r>
                <a:endParaRPr lang="zh-CN" altLang="en-US" sz="1600" dirty="0">
                  <a:solidFill>
                    <a:srgbClr val="000000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09" name="组合 83"/>
            <p:cNvGrpSpPr/>
            <p:nvPr/>
          </p:nvGrpSpPr>
          <p:grpSpPr>
            <a:xfrm>
              <a:off x="5128533" y="5233372"/>
              <a:ext cx="331455" cy="331456"/>
              <a:chOff x="6845312" y="5004568"/>
              <a:chExt cx="366050" cy="366051"/>
            </a:xfrm>
            <a:solidFill>
              <a:srgbClr val="C00000"/>
            </a:solidFill>
          </p:grpSpPr>
          <p:sp>
            <p:nvSpPr>
              <p:cNvPr id="217" name="AutoShape 81"/>
              <p:cNvSpPr/>
              <p:nvPr/>
            </p:nvSpPr>
            <p:spPr bwMode="auto">
              <a:xfrm>
                <a:off x="6845312" y="5004568"/>
                <a:ext cx="366050" cy="366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218" name="AutoShape 82"/>
              <p:cNvSpPr/>
              <p:nvPr/>
            </p:nvSpPr>
            <p:spPr bwMode="auto">
              <a:xfrm>
                <a:off x="6879726" y="5301789"/>
                <a:ext cx="34415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5830723" y="1757391"/>
              <a:ext cx="2790509" cy="36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355" indent="-173355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000000"/>
                  </a:solidFill>
                  <a:latin typeface="+mn-ea"/>
                </a:rPr>
                <a:t>AI</a:t>
              </a: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算法标签及选人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830723" y="2560409"/>
              <a:ext cx="2790509" cy="36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355" indent="-173355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000000"/>
                  </a:solidFill>
                  <a:latin typeface="+mn-ea"/>
                </a:rPr>
                <a:t>AI</a:t>
              </a: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选择对的时间点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830723" y="3356825"/>
              <a:ext cx="2790509" cy="36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355" indent="-173355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000000"/>
                  </a:solidFill>
                  <a:latin typeface="+mn-ea"/>
                </a:rPr>
                <a:t>AI</a:t>
              </a: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推荐对的场景或产品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850330" y="4326708"/>
              <a:ext cx="2790509" cy="36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355" indent="-173355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000000"/>
                  </a:solidFill>
                  <a:latin typeface="+mn-ea"/>
                </a:rPr>
                <a:t>AI</a:t>
              </a: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选择对的机制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042699" y="5193898"/>
              <a:ext cx="1934498" cy="36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无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830723" y="6018605"/>
              <a:ext cx="2790509" cy="36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355" indent="-173355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线上渠道（</a:t>
              </a:r>
              <a:r>
                <a:rPr lang="en-US" altLang="zh-CN" sz="1600" dirty="0">
                  <a:solidFill>
                    <a:srgbClr val="000000"/>
                  </a:solidFill>
                  <a:latin typeface="+mn-ea"/>
                </a:rPr>
                <a:t>APP/</a:t>
              </a: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短信）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8381996" y="3208724"/>
            <a:ext cx="279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355" indent="-173355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C00000"/>
                </a:solidFill>
                <a:latin typeface="+mn-ea"/>
              </a:rPr>
              <a:t>根据顾客喜好推</a:t>
            </a:r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荐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381996" y="4037435"/>
            <a:ext cx="3290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355" indent="-173355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C00000"/>
                </a:solidFill>
                <a:latin typeface="+mn-ea"/>
              </a:rPr>
              <a:t>给</a:t>
            </a:r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到客人期望</a:t>
            </a:r>
            <a:r>
              <a:rPr lang="zh-CN" altLang="en-US" sz="1800" dirty="0" smtClean="0">
                <a:solidFill>
                  <a:srgbClr val="C00000"/>
                </a:solidFill>
                <a:latin typeface="+mn-ea"/>
              </a:rPr>
              <a:t>的优惠，</a:t>
            </a:r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提升满意度及复购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81996" y="4932697"/>
            <a:ext cx="279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355" indent="-173355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个性化用心服务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381995" y="5737667"/>
            <a:ext cx="279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355" indent="-173355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线下强触点沟通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8219779" y="2997795"/>
            <a:ext cx="3457574" cy="1660322"/>
          </a:xfrm>
          <a:prstGeom prst="rect">
            <a:avLst/>
          </a:prstGeom>
          <a:solidFill>
            <a:srgbClr val="C00000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</a:rPr>
              <a:t>店内</a:t>
            </a:r>
            <a:r>
              <a:rPr lang="zh-CN" altLang="en-US" sz="1800" b="1" dirty="0" smtClean="0">
                <a:solidFill>
                  <a:schemeClr val="bg1"/>
                </a:solidFill>
              </a:rPr>
              <a:t>：提升顾客体验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pPr lvl="0"/>
            <a:r>
              <a:rPr lang="zh-CN" altLang="en-US" sz="1800" b="1" dirty="0">
                <a:solidFill>
                  <a:srgbClr val="000000"/>
                </a:solidFill>
              </a:rPr>
              <a:t> 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lvl="1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赋能餐厅提升个性化服务：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pPr lvl="1"/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突出重要性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 制造惊喜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19781" y="4772367"/>
            <a:ext cx="3457574" cy="1737615"/>
          </a:xfrm>
          <a:prstGeom prst="rect">
            <a:avLst/>
          </a:prstGeom>
          <a:solidFill>
            <a:srgbClr val="C00000"/>
          </a:solidFill>
        </p:spPr>
        <p:txBody>
          <a:bodyPr wrap="square" anchor="ctr">
            <a:noAutofit/>
          </a:bodyPr>
          <a:lstStyle/>
          <a:p>
            <a:pPr lvl="0" algn="ctr"/>
            <a:r>
              <a:rPr lang="zh-CN" altLang="en-US" sz="1800" b="1" dirty="0">
                <a:solidFill>
                  <a:schemeClr val="bg1"/>
                </a:solidFill>
              </a:rPr>
              <a:t>店外：企业微</a:t>
            </a:r>
            <a:r>
              <a:rPr lang="zh-CN" altLang="en-US" sz="1800" b="1" dirty="0" smtClean="0">
                <a:solidFill>
                  <a:schemeClr val="bg1"/>
                </a:solidFill>
              </a:rPr>
              <a:t>信</a:t>
            </a:r>
            <a:endParaRPr lang="en-US" altLang="zh-CN" sz="1800" b="1" dirty="0" smtClean="0">
              <a:solidFill>
                <a:schemeClr val="bg1"/>
              </a:solidFill>
            </a:endParaRPr>
          </a:p>
          <a:p>
            <a:pPr lvl="0" algn="ctr"/>
            <a:endParaRPr lang="en-US" altLang="zh-CN" sz="800" b="1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赋能餐厅单店行销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：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pPr lvl="1"/>
            <a:endParaRPr lang="en-US" altLang="zh-CN" sz="700" dirty="0">
              <a:solidFill>
                <a:schemeClr val="bg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增加餐厅与顾客的亲密度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提升顾客进店频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率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451" y="4965570"/>
            <a:ext cx="352108" cy="35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63344" y="2477705"/>
            <a:ext cx="9452677" cy="1989131"/>
          </a:xfrm>
          <a:prstGeom prst="rect">
            <a:avLst/>
          </a:prstGeom>
          <a:solidFill>
            <a:srgbClr val="C00000">
              <a:alpha val="8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Instore CRM –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店内提升顾客体验</a:t>
            </a:r>
            <a:endParaRPr lang="en-US" altLang="zh-CN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r="15933"/>
          <a:stretch/>
        </p:blipFill>
        <p:spPr bwMode="auto">
          <a:xfrm>
            <a:off x="6176335" y="1378124"/>
            <a:ext cx="5859723" cy="465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C:\Users\icl2141\Desktop\Picture\timg6EZNB5AQ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41" b="4923"/>
          <a:stretch/>
        </p:blipFill>
        <p:spPr bwMode="auto">
          <a:xfrm>
            <a:off x="225182" y="1378124"/>
            <a:ext cx="5815391" cy="465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5180" y="4682128"/>
            <a:ext cx="5815391" cy="1200327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txBody>
          <a:bodyPr wrap="square" lIns="91438" tIns="45719" rIns="91438" bIns="45719" rtlCol="0">
            <a:spAutoFit/>
          </a:bodyPr>
          <a:lstStyle/>
          <a:p>
            <a:pPr marL="457189" lvl="0" indent="-457189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推荐我喜欢的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东西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能享受更多的优惠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时不时给我点惊喜更好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6334" y="4676450"/>
            <a:ext cx="5859724" cy="1200327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txBody>
          <a:bodyPr wrap="square" lIns="91438" tIns="45719" rIns="91438" bIns="45719" rtlCol="0" anchor="ctr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把最合适的活动介绍给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了解更多会员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喜欢什么，需要什么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店内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优化工具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助力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营运让服务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更贴合顾客的需求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6731" y="1442510"/>
            <a:ext cx="2359603" cy="584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3200" b="1" dirty="0" smtClean="0"/>
              <a:t>顾客的期望</a:t>
            </a:r>
            <a:endParaRPr lang="zh-CN" alt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613386" y="1442510"/>
            <a:ext cx="2371539" cy="584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营运的心声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店内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过顾客画像，助力餐厅去创造不同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服务场景</a:t>
            </a:r>
            <a:endParaRPr lang="zh-CN" altLang="en-US" sz="3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25246" y="996594"/>
          <a:ext cx="11246644" cy="56295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6885"/>
                <a:gridCol w="4335676"/>
                <a:gridCol w="1204951"/>
                <a:gridCol w="1344566"/>
                <a:gridCol w="1344566"/>
              </a:tblGrid>
              <a:tr h="51161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个性化服务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  <a:tr h="37285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顾客画像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服务内容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服务环节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</a:tr>
              <a:tr h="3728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点餐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用餐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结账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51161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优惠偏好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推荐优惠活动和会员权益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1175">
                <a:tc>
                  <a:txBody>
                    <a:bodyPr/>
                    <a:lstStyle/>
                    <a:p>
                      <a:pPr marL="342900" marR="0" indent="-34290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产品偏好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建议性销售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117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评价偏好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值班经理重点跟进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√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√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003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会员积分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提醒顾客本次积分数量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003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特殊需求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询问及关注顾客特殊需求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003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身份及家庭属性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会员邀约、单店活动邀约或生日礼物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159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忠诚会员（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VIP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值班经理重点关照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免费产品送惊喜、新品试吃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产品优先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2"/>
          <p:cNvSpPr>
            <a:spLocks noGrp="1"/>
          </p:cNvSpPr>
          <p:nvPr>
            <p:ph type="title"/>
          </p:nvPr>
        </p:nvSpPr>
        <p:spPr>
          <a:xfrm>
            <a:off x="0" y="-50093"/>
            <a:ext cx="12192023" cy="84124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营运场景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590379" y="5214573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166443" y="521457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新会员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4958531" y="521457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None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2d1f709-ae3d-4523-ad09-2fd85eb85dc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Office Theme">
  <a:themeElements>
    <a:clrScheme name="Custom 14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9F1217"/>
      </a:accent1>
      <a:accent2>
        <a:srgbClr val="D02338"/>
      </a:accent2>
      <a:accent3>
        <a:srgbClr val="F54B4A"/>
      </a:accent3>
      <a:accent4>
        <a:srgbClr val="FFB708"/>
      </a:accent4>
      <a:accent5>
        <a:srgbClr val="5FCBF8"/>
      </a:accent5>
      <a:accent6>
        <a:srgbClr val="FE8078"/>
      </a:accent6>
      <a:hlink>
        <a:srgbClr val="4472C4"/>
      </a:hlink>
      <a:folHlink>
        <a:srgbClr val="BFBFBF"/>
      </a:folHlink>
    </a:clrScheme>
    <a:fontScheme name="1bcmnsgc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0_Office Theme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9F1217"/>
      </a:accent1>
      <a:accent2>
        <a:srgbClr val="D02338"/>
      </a:accent2>
      <a:accent3>
        <a:srgbClr val="F54B4A"/>
      </a:accent3>
      <a:accent4>
        <a:srgbClr val="FFB708"/>
      </a:accent4>
      <a:accent5>
        <a:srgbClr val="5FCBF8"/>
      </a:accent5>
      <a:accent6>
        <a:srgbClr val="FE8078"/>
      </a:accent6>
      <a:hlink>
        <a:srgbClr val="4472C4"/>
      </a:hlink>
      <a:folHlink>
        <a:srgbClr val="BFBFBF"/>
      </a:folHlink>
    </a:clrScheme>
    <a:fontScheme name="1bcmnsgc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bcmnsgc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wrap="square">
        <a:spAutoFit/>
      </a:bodyPr>
      <a:lstStyle>
        <a:defPPr algn="just">
          <a:defRPr sz="18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_Office Theme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9F1217"/>
      </a:accent1>
      <a:accent2>
        <a:srgbClr val="D02338"/>
      </a:accent2>
      <a:accent3>
        <a:srgbClr val="F54B4A"/>
      </a:accent3>
      <a:accent4>
        <a:srgbClr val="FFB708"/>
      </a:accent4>
      <a:accent5>
        <a:srgbClr val="5FCBF8"/>
      </a:accent5>
      <a:accent6>
        <a:srgbClr val="FE8078"/>
      </a:accent6>
      <a:hlink>
        <a:srgbClr val="4472C4"/>
      </a:hlink>
      <a:folHlink>
        <a:srgbClr val="BFBFBF"/>
      </a:folHlink>
    </a:clrScheme>
    <a:fontScheme name="1bcmnsgc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bcmnsgc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bcmnsgc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7_Office Theme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82223"/>
      </a:accent1>
      <a:accent2>
        <a:srgbClr val="A81012"/>
      </a:accent2>
      <a:accent3>
        <a:srgbClr val="FF6815"/>
      </a:accent3>
      <a:accent4>
        <a:srgbClr val="68A7DA"/>
      </a:accent4>
      <a:accent5>
        <a:srgbClr val="FFB568"/>
      </a:accent5>
      <a:accent6>
        <a:srgbClr val="FD8779"/>
      </a:accent6>
      <a:hlink>
        <a:srgbClr val="4472C4"/>
      </a:hlink>
      <a:folHlink>
        <a:srgbClr val="BFBFBF"/>
      </a:folHlink>
    </a:clrScheme>
    <a:fontScheme name="1bcmnsgc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Custom 14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1bcmnsgc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Theme">
  <a:themeElements>
    <a:clrScheme name="Custom 14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1bcmnsgc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8_Office Theme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9F1217"/>
      </a:accent1>
      <a:accent2>
        <a:srgbClr val="D02338"/>
      </a:accent2>
      <a:accent3>
        <a:srgbClr val="F54B4A"/>
      </a:accent3>
      <a:accent4>
        <a:srgbClr val="FFB708"/>
      </a:accent4>
      <a:accent5>
        <a:srgbClr val="5FCBF8"/>
      </a:accent5>
      <a:accent6>
        <a:srgbClr val="FE8078"/>
      </a:accent6>
      <a:hlink>
        <a:srgbClr val="4472C4"/>
      </a:hlink>
      <a:folHlink>
        <a:srgbClr val="BFBFBF"/>
      </a:folHlink>
    </a:clrScheme>
    <a:fontScheme name="1bcmnsgc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9_Office Theme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82419"/>
      </a:accent1>
      <a:accent2>
        <a:srgbClr val="651A19"/>
      </a:accent2>
      <a:accent3>
        <a:srgbClr val="8F776B"/>
      </a:accent3>
      <a:accent4>
        <a:srgbClr val="5B5B5B"/>
      </a:accent4>
      <a:accent5>
        <a:srgbClr val="818181"/>
      </a:accent5>
      <a:accent6>
        <a:srgbClr val="A9A9A9"/>
      </a:accent6>
      <a:hlink>
        <a:srgbClr val="4472C4"/>
      </a:hlink>
      <a:folHlink>
        <a:srgbClr val="BFBFBF"/>
      </a:folHlink>
    </a:clrScheme>
    <a:fontScheme name="1bcmnsgc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884</Words>
  <Application>Microsoft Office PowerPoint</Application>
  <PresentationFormat>Custom</PresentationFormat>
  <Paragraphs>155</Paragraphs>
  <Slides>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4_Office Theme</vt:lpstr>
      <vt:lpstr>14_Office Theme</vt:lpstr>
      <vt:lpstr>15_Office Theme</vt:lpstr>
      <vt:lpstr>16_Office Theme</vt:lpstr>
      <vt:lpstr>17_Office Theme</vt:lpstr>
      <vt:lpstr>5_Office Theme</vt:lpstr>
      <vt:lpstr>8_Office Theme</vt:lpstr>
      <vt:lpstr>18_Office Theme</vt:lpstr>
      <vt:lpstr>19_Office Theme</vt:lpstr>
      <vt:lpstr>20_Office Theme</vt:lpstr>
      <vt:lpstr>21_Office Theme</vt:lpstr>
      <vt:lpstr>22_Office Theme</vt:lpstr>
      <vt:lpstr>23_Office Theme</vt:lpstr>
      <vt:lpstr>think-cell Slide</vt:lpstr>
      <vt:lpstr>随着餐饮行业的发展，CRM已经逐步从简单积分兑换到如今的赋能个性化服务</vt:lpstr>
      <vt:lpstr>会员的诉求也同样因人而异，对不同阶段的会员需要做不同的沟通</vt:lpstr>
      <vt:lpstr>基于会员的诉求，目前我们主要通过线上实现智能生命周期管理</vt:lpstr>
      <vt:lpstr>基于顾客信息，店内提升顾客体验，店外建立与顾客的连接</vt:lpstr>
      <vt:lpstr>PowerPoint Presentation</vt:lpstr>
      <vt:lpstr>店内  -  优化工具助力营运让服务更贴合顾客的需求</vt:lpstr>
      <vt:lpstr>店内-通过顾客画像，助力餐厅去创造不同个性化服务场景</vt:lpstr>
      <vt:lpstr>营运场景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Victor Gao</dc:creator>
  <cp:lastModifiedBy>Gu, Will</cp:lastModifiedBy>
  <cp:revision>4010</cp:revision>
  <cp:lastPrinted>2020-07-02T05:24:00Z</cp:lastPrinted>
  <dcterms:created xsi:type="dcterms:W3CDTF">2016-10-25T04:03:00Z</dcterms:created>
  <dcterms:modified xsi:type="dcterms:W3CDTF">2020-07-31T07:51:36Z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0x010100D4E7C14C1D4E5B41A1D0FBBC3C7A189A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KSOProductBuildVer">
    <vt:lpwstr>2052-11.1.0.9828</vt:lpwstr>
  </property>
</Properties>
</file>